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70" r:id="rId7"/>
    <p:sldId id="267" r:id="rId8"/>
    <p:sldId id="268" r:id="rId9"/>
    <p:sldId id="262" r:id="rId10"/>
    <p:sldId id="263" r:id="rId11"/>
    <p:sldId id="264" r:id="rId12"/>
    <p:sldId id="265" r:id="rId13"/>
    <p:sldId id="269" r:id="rId14"/>
  </p:sldIdLst>
  <p:sldSz cx="12192000" cy="6858000"/>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80" d="100"/>
          <a:sy n="80" d="100"/>
        </p:scale>
        <p:origin x="-95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1B7819F-BE90-654B-9BC9-2EC4FEA6BD71}"/>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AE"/>
          </a:p>
        </p:txBody>
      </p:sp>
      <p:sp>
        <p:nvSpPr>
          <p:cNvPr id="3" name="عنوان فرعي 2">
            <a:extLst>
              <a:ext uri="{FF2B5EF4-FFF2-40B4-BE49-F238E27FC236}">
                <a16:creationId xmlns="" xmlns:a16="http://schemas.microsoft.com/office/drawing/2014/main" id="{2BC072FF-AAE5-B64C-89E0-A624D490B9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AE"/>
          </a:p>
        </p:txBody>
      </p:sp>
      <p:sp>
        <p:nvSpPr>
          <p:cNvPr id="4" name="عنصر نائب للتاريخ 3">
            <a:extLst>
              <a:ext uri="{FF2B5EF4-FFF2-40B4-BE49-F238E27FC236}">
                <a16:creationId xmlns="" xmlns:a16="http://schemas.microsoft.com/office/drawing/2014/main" id="{083DDD58-E57E-1040-B06E-DA15F2DA1F5A}"/>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5" name="عنصر نائب للتذييل 4">
            <a:extLst>
              <a:ext uri="{FF2B5EF4-FFF2-40B4-BE49-F238E27FC236}">
                <a16:creationId xmlns="" xmlns:a16="http://schemas.microsoft.com/office/drawing/2014/main" id="{769EF8F0-1855-054E-8A8E-D569DFD47F18}"/>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 xmlns:a16="http://schemas.microsoft.com/office/drawing/2014/main" id="{F00432B2-5934-B840-89BE-CC41FF580B3E}"/>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155855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89903E9B-BFC6-B841-89D8-E492BEB45EFA}"/>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 xmlns:a16="http://schemas.microsoft.com/office/drawing/2014/main" id="{186BDCE5-E8AB-3546-BD8C-C0D8B68405E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 xmlns:a16="http://schemas.microsoft.com/office/drawing/2014/main" id="{AB550069-66C4-EF4A-9BEE-9C77E70955B8}"/>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5" name="عنصر نائب للتذييل 4">
            <a:extLst>
              <a:ext uri="{FF2B5EF4-FFF2-40B4-BE49-F238E27FC236}">
                <a16:creationId xmlns="" xmlns:a16="http://schemas.microsoft.com/office/drawing/2014/main" id="{932BF6FA-FB15-9E46-8755-BFC4C30F6E10}"/>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 xmlns:a16="http://schemas.microsoft.com/office/drawing/2014/main" id="{25970E65-63EA-E641-B2C5-962579C0D966}"/>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181486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 xmlns:a16="http://schemas.microsoft.com/office/drawing/2014/main" id="{3FD22B15-F1E9-9949-BAFE-735E0C308629}"/>
              </a:ext>
            </a:extLst>
          </p:cNvPr>
          <p:cNvSpPr>
            <a:spLocks noGrp="1"/>
          </p:cNvSpPr>
          <p:nvPr>
            <p:ph type="title" orient="vert"/>
          </p:nvPr>
        </p:nvSpPr>
        <p:spPr>
          <a:xfrm>
            <a:off x="8724902" y="365125"/>
            <a:ext cx="2628900" cy="5811838"/>
          </a:xfrm>
        </p:spPr>
        <p:txBody>
          <a:bodyPr vert="eaVert"/>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 xmlns:a16="http://schemas.microsoft.com/office/drawing/2014/main" id="{7CDD0F64-A63B-FB44-91FC-B8A74BB85576}"/>
              </a:ext>
            </a:extLst>
          </p:cNvPr>
          <p:cNvSpPr>
            <a:spLocks noGrp="1"/>
          </p:cNvSpPr>
          <p:nvPr>
            <p:ph type="body" orient="vert" idx="1"/>
          </p:nvPr>
        </p:nvSpPr>
        <p:spPr>
          <a:xfrm>
            <a:off x="838202"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 xmlns:a16="http://schemas.microsoft.com/office/drawing/2014/main" id="{4CF872B3-131D-6C4E-8170-511AD9BB0F62}"/>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5" name="عنصر نائب للتذييل 4">
            <a:extLst>
              <a:ext uri="{FF2B5EF4-FFF2-40B4-BE49-F238E27FC236}">
                <a16:creationId xmlns="" xmlns:a16="http://schemas.microsoft.com/office/drawing/2014/main" id="{CE56CE43-4D10-0246-9731-E92A4B12003C}"/>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 xmlns:a16="http://schemas.microsoft.com/office/drawing/2014/main" id="{7D0F337D-0AC7-F645-A6FA-C49CF8C2AD43}"/>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71862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DE8C23DD-9F53-1B44-BF3B-2BE9C75E8DF9}"/>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 xmlns:a16="http://schemas.microsoft.com/office/drawing/2014/main" id="{790113E9-C8BE-CB4B-BD84-C7C51E9ABA51}"/>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 xmlns:a16="http://schemas.microsoft.com/office/drawing/2014/main" id="{20BA80D0-3DCB-8C4E-A232-E46D5364861D}"/>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5" name="عنصر نائب للتذييل 4">
            <a:extLst>
              <a:ext uri="{FF2B5EF4-FFF2-40B4-BE49-F238E27FC236}">
                <a16:creationId xmlns="" xmlns:a16="http://schemas.microsoft.com/office/drawing/2014/main" id="{9D5B3873-8CB0-EA42-8F80-9E496CF46774}"/>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 xmlns:a16="http://schemas.microsoft.com/office/drawing/2014/main" id="{BA7BFD62-C775-0440-A5AD-731C5EB04F5F}"/>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2540871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EEAB7E2-64E0-F147-BBF7-9589F7DDEF43}"/>
              </a:ext>
            </a:extLst>
          </p:cNvPr>
          <p:cNvSpPr>
            <a:spLocks noGrp="1"/>
          </p:cNvSpPr>
          <p:nvPr>
            <p:ph type="title"/>
          </p:nvPr>
        </p:nvSpPr>
        <p:spPr>
          <a:xfrm>
            <a:off x="831851" y="1709742"/>
            <a:ext cx="10515600" cy="2852737"/>
          </a:xfrm>
        </p:spPr>
        <p:txBody>
          <a:bodyPr anchor="b"/>
          <a:lstStyle>
            <a:lvl1pPr>
              <a:defRPr sz="6000"/>
            </a:lvl1pPr>
          </a:lstStyle>
          <a:p>
            <a:r>
              <a:rPr lang="ar-SA"/>
              <a:t>انقر لتحرير نمط عنوان الشكل الرئيسي</a:t>
            </a:r>
            <a:endParaRPr lang="ar-AE"/>
          </a:p>
        </p:txBody>
      </p:sp>
      <p:sp>
        <p:nvSpPr>
          <p:cNvPr id="3" name="عنصر نائب للنص 2">
            <a:extLst>
              <a:ext uri="{FF2B5EF4-FFF2-40B4-BE49-F238E27FC236}">
                <a16:creationId xmlns="" xmlns:a16="http://schemas.microsoft.com/office/drawing/2014/main" id="{79A15907-7066-0048-9F17-530C3307661A}"/>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 xmlns:a16="http://schemas.microsoft.com/office/drawing/2014/main" id="{C8C90CB6-413A-FC46-88A8-7AEC0FA5B94E}"/>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5" name="عنصر نائب للتذييل 4">
            <a:extLst>
              <a:ext uri="{FF2B5EF4-FFF2-40B4-BE49-F238E27FC236}">
                <a16:creationId xmlns="" xmlns:a16="http://schemas.microsoft.com/office/drawing/2014/main" id="{4E339A43-03C3-8343-A8D0-2B065EF08543}"/>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 xmlns:a16="http://schemas.microsoft.com/office/drawing/2014/main" id="{0D72B7D9-EA31-AB43-B621-193223838A98}"/>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242873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F0EB22B6-7B08-0B40-AE03-ABC0B56D25D3}"/>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 xmlns:a16="http://schemas.microsoft.com/office/drawing/2014/main" id="{98D7B15E-C4D1-6F46-B5C6-BDE9D60D1AA0}"/>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محتوى 3">
            <a:extLst>
              <a:ext uri="{FF2B5EF4-FFF2-40B4-BE49-F238E27FC236}">
                <a16:creationId xmlns="" xmlns:a16="http://schemas.microsoft.com/office/drawing/2014/main" id="{9495FF98-4690-3E49-B6F4-727477D1802E}"/>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تاريخ 4">
            <a:extLst>
              <a:ext uri="{FF2B5EF4-FFF2-40B4-BE49-F238E27FC236}">
                <a16:creationId xmlns="" xmlns:a16="http://schemas.microsoft.com/office/drawing/2014/main" id="{CC245D2C-64C6-344B-B6A9-84E4A51400BA}"/>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6" name="عنصر نائب للتذييل 5">
            <a:extLst>
              <a:ext uri="{FF2B5EF4-FFF2-40B4-BE49-F238E27FC236}">
                <a16:creationId xmlns="" xmlns:a16="http://schemas.microsoft.com/office/drawing/2014/main" id="{51970F92-EB2F-A74A-8D93-9C31E7A7DEA2}"/>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 xmlns:a16="http://schemas.microsoft.com/office/drawing/2014/main" id="{4DF60839-35C0-B945-B00E-665737D5260E}"/>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145310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8067345-8F7C-3B48-8E1A-8198E458CD2D}"/>
              </a:ext>
            </a:extLst>
          </p:cNvPr>
          <p:cNvSpPr>
            <a:spLocks noGrp="1"/>
          </p:cNvSpPr>
          <p:nvPr>
            <p:ph type="title"/>
          </p:nvPr>
        </p:nvSpPr>
        <p:spPr>
          <a:xfrm>
            <a:off x="839788" y="365129"/>
            <a:ext cx="10515600" cy="1325563"/>
          </a:xfrm>
        </p:spPr>
        <p:txBody>
          <a:bodyPr/>
          <a:lstStyle/>
          <a:p>
            <a:r>
              <a:rPr lang="ar-SA"/>
              <a:t>انقر لتحرير نمط عنوان الشكل الرئيسي</a:t>
            </a:r>
            <a:endParaRPr lang="ar-AE"/>
          </a:p>
        </p:txBody>
      </p:sp>
      <p:sp>
        <p:nvSpPr>
          <p:cNvPr id="3" name="عنصر نائب للنص 2">
            <a:extLst>
              <a:ext uri="{FF2B5EF4-FFF2-40B4-BE49-F238E27FC236}">
                <a16:creationId xmlns="" xmlns:a16="http://schemas.microsoft.com/office/drawing/2014/main" id="{26EFF537-347A-5B4A-949F-C0A9E50CA0AB}"/>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 xmlns:a16="http://schemas.microsoft.com/office/drawing/2014/main" id="{75D38E4D-F35A-B14F-B875-91DE60CEC3FA}"/>
              </a:ext>
            </a:extLst>
          </p:cNvPr>
          <p:cNvSpPr>
            <a:spLocks noGrp="1"/>
          </p:cNvSpPr>
          <p:nvPr>
            <p:ph sz="half" idx="2"/>
          </p:nvPr>
        </p:nvSpPr>
        <p:spPr>
          <a:xfrm>
            <a:off x="839789"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نص 4">
            <a:extLst>
              <a:ext uri="{FF2B5EF4-FFF2-40B4-BE49-F238E27FC236}">
                <a16:creationId xmlns="" xmlns:a16="http://schemas.microsoft.com/office/drawing/2014/main" id="{25C3D9DC-A2EB-C54C-87FE-72DF3EDFDAE3}"/>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 xmlns:a16="http://schemas.microsoft.com/office/drawing/2014/main" id="{2232CA98-C9FD-194C-A442-45BA91CC476C}"/>
              </a:ext>
            </a:extLst>
          </p:cNvPr>
          <p:cNvSpPr>
            <a:spLocks noGrp="1"/>
          </p:cNvSpPr>
          <p:nvPr>
            <p:ph sz="quarter" idx="4"/>
          </p:nvPr>
        </p:nvSpPr>
        <p:spPr>
          <a:xfrm>
            <a:off x="6172202"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7" name="عنصر نائب للتاريخ 6">
            <a:extLst>
              <a:ext uri="{FF2B5EF4-FFF2-40B4-BE49-F238E27FC236}">
                <a16:creationId xmlns="" xmlns:a16="http://schemas.microsoft.com/office/drawing/2014/main" id="{CB4D5B0D-184D-AD49-970D-3875FA25A7B5}"/>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8" name="عنصر نائب للتذييل 7">
            <a:extLst>
              <a:ext uri="{FF2B5EF4-FFF2-40B4-BE49-F238E27FC236}">
                <a16:creationId xmlns="" xmlns:a16="http://schemas.microsoft.com/office/drawing/2014/main" id="{B98D1ABF-C6BA-FC40-B7DD-46E8DE5FD014}"/>
              </a:ext>
            </a:extLst>
          </p:cNvPr>
          <p:cNvSpPr>
            <a:spLocks noGrp="1"/>
          </p:cNvSpPr>
          <p:nvPr>
            <p:ph type="ftr" sz="quarter" idx="11"/>
          </p:nvPr>
        </p:nvSpPr>
        <p:spPr/>
        <p:txBody>
          <a:bodyPr/>
          <a:lstStyle/>
          <a:p>
            <a:endParaRPr lang="ar-AE"/>
          </a:p>
        </p:txBody>
      </p:sp>
      <p:sp>
        <p:nvSpPr>
          <p:cNvPr id="9" name="عنصر نائب لرقم الشريحة 8">
            <a:extLst>
              <a:ext uri="{FF2B5EF4-FFF2-40B4-BE49-F238E27FC236}">
                <a16:creationId xmlns="" xmlns:a16="http://schemas.microsoft.com/office/drawing/2014/main" id="{9A4CE857-2BAD-7F44-B7D6-AD5C6486E16C}"/>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348868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266711C2-D55D-9A43-B830-1BA78176081C}"/>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تاريخ 2">
            <a:extLst>
              <a:ext uri="{FF2B5EF4-FFF2-40B4-BE49-F238E27FC236}">
                <a16:creationId xmlns="" xmlns:a16="http://schemas.microsoft.com/office/drawing/2014/main" id="{11DF4133-8537-0344-9C7F-2B5249CB81ED}"/>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4" name="عنصر نائب للتذييل 3">
            <a:extLst>
              <a:ext uri="{FF2B5EF4-FFF2-40B4-BE49-F238E27FC236}">
                <a16:creationId xmlns="" xmlns:a16="http://schemas.microsoft.com/office/drawing/2014/main" id="{1B991895-BC68-0A43-B345-FC9B838988B9}"/>
              </a:ext>
            </a:extLst>
          </p:cNvPr>
          <p:cNvSpPr>
            <a:spLocks noGrp="1"/>
          </p:cNvSpPr>
          <p:nvPr>
            <p:ph type="ftr" sz="quarter" idx="11"/>
          </p:nvPr>
        </p:nvSpPr>
        <p:spPr/>
        <p:txBody>
          <a:bodyPr/>
          <a:lstStyle/>
          <a:p>
            <a:endParaRPr lang="ar-AE"/>
          </a:p>
        </p:txBody>
      </p:sp>
      <p:sp>
        <p:nvSpPr>
          <p:cNvPr id="5" name="عنصر نائب لرقم الشريحة 4">
            <a:extLst>
              <a:ext uri="{FF2B5EF4-FFF2-40B4-BE49-F238E27FC236}">
                <a16:creationId xmlns="" xmlns:a16="http://schemas.microsoft.com/office/drawing/2014/main" id="{8533E95C-8B31-F040-AEC6-9873E0A472EB}"/>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100987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 xmlns:a16="http://schemas.microsoft.com/office/drawing/2014/main" id="{FF5DF1DA-07F5-DC45-9280-FCBB22C033E4}"/>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3" name="عنصر نائب للتذييل 2">
            <a:extLst>
              <a:ext uri="{FF2B5EF4-FFF2-40B4-BE49-F238E27FC236}">
                <a16:creationId xmlns="" xmlns:a16="http://schemas.microsoft.com/office/drawing/2014/main" id="{EA73C06E-7B53-9A4D-96C5-A66B06566A92}"/>
              </a:ext>
            </a:extLst>
          </p:cNvPr>
          <p:cNvSpPr>
            <a:spLocks noGrp="1"/>
          </p:cNvSpPr>
          <p:nvPr>
            <p:ph type="ftr" sz="quarter" idx="11"/>
          </p:nvPr>
        </p:nvSpPr>
        <p:spPr/>
        <p:txBody>
          <a:bodyPr/>
          <a:lstStyle/>
          <a:p>
            <a:endParaRPr lang="ar-AE"/>
          </a:p>
        </p:txBody>
      </p:sp>
      <p:sp>
        <p:nvSpPr>
          <p:cNvPr id="4" name="عنصر نائب لرقم الشريحة 3">
            <a:extLst>
              <a:ext uri="{FF2B5EF4-FFF2-40B4-BE49-F238E27FC236}">
                <a16:creationId xmlns="" xmlns:a16="http://schemas.microsoft.com/office/drawing/2014/main" id="{EC831110-268C-1A4A-9F10-70DDA9D008B0}"/>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406115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29A6EC3F-A31C-544B-AE19-64FC72D9A26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محتوى 2">
            <a:extLst>
              <a:ext uri="{FF2B5EF4-FFF2-40B4-BE49-F238E27FC236}">
                <a16:creationId xmlns="" xmlns:a16="http://schemas.microsoft.com/office/drawing/2014/main" id="{5551AFDC-F925-D442-9949-F397DD8D6B06}"/>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نص 3">
            <a:extLst>
              <a:ext uri="{FF2B5EF4-FFF2-40B4-BE49-F238E27FC236}">
                <a16:creationId xmlns="" xmlns:a16="http://schemas.microsoft.com/office/drawing/2014/main" id="{715CCE19-A7BB-0C4F-87EE-1D009A715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 xmlns:a16="http://schemas.microsoft.com/office/drawing/2014/main" id="{7D99C579-BE50-E642-850F-87E26B23C7A8}"/>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6" name="عنصر نائب للتذييل 5">
            <a:extLst>
              <a:ext uri="{FF2B5EF4-FFF2-40B4-BE49-F238E27FC236}">
                <a16:creationId xmlns="" xmlns:a16="http://schemas.microsoft.com/office/drawing/2014/main" id="{1C144E27-861C-AA4C-9C21-73BB737AC795}"/>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 xmlns:a16="http://schemas.microsoft.com/office/drawing/2014/main" id="{ABC75862-CA90-9549-8AED-5FAEE01F229F}"/>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411094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94C09F7-2BE3-3C41-AF3F-F71AB2FC9AB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صورة 2">
            <a:extLst>
              <a:ext uri="{FF2B5EF4-FFF2-40B4-BE49-F238E27FC236}">
                <a16:creationId xmlns="" xmlns:a16="http://schemas.microsoft.com/office/drawing/2014/main" id="{7FF4EC69-950D-144E-9974-ACB0AE3777CB}"/>
              </a:ext>
            </a:extLst>
          </p:cNvPr>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a:extLst>
              <a:ext uri="{FF2B5EF4-FFF2-40B4-BE49-F238E27FC236}">
                <a16:creationId xmlns="" xmlns:a16="http://schemas.microsoft.com/office/drawing/2014/main" id="{F517A44A-6225-C94B-81B0-D0E77AE8F7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 xmlns:a16="http://schemas.microsoft.com/office/drawing/2014/main" id="{BF7A8A9C-B44B-5047-B23D-FA0F7961DCFF}"/>
              </a:ext>
            </a:extLst>
          </p:cNvPr>
          <p:cNvSpPr>
            <a:spLocks noGrp="1"/>
          </p:cNvSpPr>
          <p:nvPr>
            <p:ph type="dt" sz="half" idx="10"/>
          </p:nvPr>
        </p:nvSpPr>
        <p:spPr/>
        <p:txBody>
          <a:bodyPr/>
          <a:lstStyle/>
          <a:p>
            <a:fld id="{AE28A260-B367-0A49-9077-B5F0E41A414A}" type="datetimeFigureOut">
              <a:rPr lang="ar-AE" smtClean="0"/>
              <a:t>21/03/1441</a:t>
            </a:fld>
            <a:endParaRPr lang="ar-AE"/>
          </a:p>
        </p:txBody>
      </p:sp>
      <p:sp>
        <p:nvSpPr>
          <p:cNvPr id="6" name="عنصر نائب للتذييل 5">
            <a:extLst>
              <a:ext uri="{FF2B5EF4-FFF2-40B4-BE49-F238E27FC236}">
                <a16:creationId xmlns="" xmlns:a16="http://schemas.microsoft.com/office/drawing/2014/main" id="{D934575F-8E9E-BF4C-8D74-DA4F1CD3E310}"/>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 xmlns:a16="http://schemas.microsoft.com/office/drawing/2014/main" id="{64EEA156-9CB9-304C-8D0C-A36A89966E64}"/>
              </a:ext>
            </a:extLst>
          </p:cNvPr>
          <p:cNvSpPr>
            <a:spLocks noGrp="1"/>
          </p:cNvSpPr>
          <p:nvPr>
            <p:ph type="sldNum" sz="quarter" idx="12"/>
          </p:nvPr>
        </p:nvSpPr>
        <p:spPr/>
        <p:txBody>
          <a:bodyPr/>
          <a:lstStyle/>
          <a:p>
            <a:fld id="{B37CC7F8-5992-3241-9BF1-49BF120084CA}" type="slidenum">
              <a:rPr lang="ar-AE" smtClean="0"/>
              <a:t>‹#›</a:t>
            </a:fld>
            <a:endParaRPr lang="ar-AE"/>
          </a:p>
        </p:txBody>
      </p:sp>
    </p:spTree>
    <p:extLst>
      <p:ext uri="{BB962C8B-B14F-4D97-AF65-F5344CB8AC3E}">
        <p14:creationId xmlns:p14="http://schemas.microsoft.com/office/powerpoint/2010/main" val="251935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 xmlns:a16="http://schemas.microsoft.com/office/drawing/2014/main" id="{122D616E-C3B3-F546-9D60-03AA2F11EA75}"/>
              </a:ext>
            </a:extLst>
          </p:cNvPr>
          <p:cNvSpPr>
            <a:spLocks noGrp="1"/>
          </p:cNvSpPr>
          <p:nvPr>
            <p:ph type="title"/>
          </p:nvPr>
        </p:nvSpPr>
        <p:spPr>
          <a:xfrm>
            <a:off x="838200" y="365129"/>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AE"/>
          </a:p>
        </p:txBody>
      </p:sp>
      <p:sp>
        <p:nvSpPr>
          <p:cNvPr id="3" name="عنصر نائب للنص 2">
            <a:extLst>
              <a:ext uri="{FF2B5EF4-FFF2-40B4-BE49-F238E27FC236}">
                <a16:creationId xmlns="" xmlns:a16="http://schemas.microsoft.com/office/drawing/2014/main" id="{9232A09A-F4D7-7944-B9F8-E9672D73085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 xmlns:a16="http://schemas.microsoft.com/office/drawing/2014/main" id="{B3474B52-20F5-4049-ADC1-88E07F260496}"/>
              </a:ext>
            </a:extLst>
          </p:cNvPr>
          <p:cNvSpPr>
            <a:spLocks noGrp="1"/>
          </p:cNvSpPr>
          <p:nvPr>
            <p:ph type="dt" sz="half" idx="2"/>
          </p:nvPr>
        </p:nvSpPr>
        <p:spPr>
          <a:xfrm>
            <a:off x="8610600" y="6356354"/>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28A260-B367-0A49-9077-B5F0E41A414A}" type="datetimeFigureOut">
              <a:rPr lang="ar-AE" smtClean="0"/>
              <a:t>21/03/1441</a:t>
            </a:fld>
            <a:endParaRPr lang="ar-AE"/>
          </a:p>
        </p:txBody>
      </p:sp>
      <p:sp>
        <p:nvSpPr>
          <p:cNvPr id="5" name="عنصر نائب للتذييل 4">
            <a:extLst>
              <a:ext uri="{FF2B5EF4-FFF2-40B4-BE49-F238E27FC236}">
                <a16:creationId xmlns="" xmlns:a16="http://schemas.microsoft.com/office/drawing/2014/main" id="{9FA301A8-06FF-C84F-AA9F-94F7FF7912F3}"/>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a:extLst>
              <a:ext uri="{FF2B5EF4-FFF2-40B4-BE49-F238E27FC236}">
                <a16:creationId xmlns="" xmlns:a16="http://schemas.microsoft.com/office/drawing/2014/main" id="{9C6D7D52-695F-9A48-9232-79DDE9B1E073}"/>
              </a:ext>
            </a:extLst>
          </p:cNvPr>
          <p:cNvSpPr>
            <a:spLocks noGrp="1"/>
          </p:cNvSpPr>
          <p:nvPr>
            <p:ph type="sldNum" sz="quarter" idx="4"/>
          </p:nvPr>
        </p:nvSpPr>
        <p:spPr>
          <a:xfrm>
            <a:off x="838200" y="6356354"/>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7CC7F8-5992-3241-9BF1-49BF120084CA}" type="slidenum">
              <a:rPr lang="ar-AE" smtClean="0"/>
              <a:t>‹#›</a:t>
            </a:fld>
            <a:endParaRPr lang="ar-AE"/>
          </a:p>
        </p:txBody>
      </p:sp>
    </p:spTree>
    <p:extLst>
      <p:ext uri="{BB962C8B-B14F-4D97-AF65-F5344CB8AC3E}">
        <p14:creationId xmlns:p14="http://schemas.microsoft.com/office/powerpoint/2010/main" val="790272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B0263FD2-215E-C945-A442-D6B3258FA571}"/>
              </a:ext>
            </a:extLst>
          </p:cNvPr>
          <p:cNvSpPr>
            <a:spLocks noGrp="1"/>
          </p:cNvSpPr>
          <p:nvPr>
            <p:ph type="ctrTitle"/>
          </p:nvPr>
        </p:nvSpPr>
        <p:spPr>
          <a:xfrm>
            <a:off x="1452349" y="3352800"/>
            <a:ext cx="9144000" cy="1447800"/>
          </a:xfrm>
        </p:spPr>
        <p:txBody>
          <a:bodyPr>
            <a:normAutofit fontScale="90000"/>
          </a:bodyPr>
          <a:lstStyle/>
          <a:p>
            <a:r>
              <a:rPr lang="ar-SA" sz="6000" dirty="0">
                <a:latin typeface="+mj-lt"/>
                <a:ea typeface="Blackadder ITC" panose="02000000000000000000" pitchFamily="2" charset="0"/>
              </a:rPr>
              <a:t/>
            </a:r>
            <a:br>
              <a:rPr lang="ar-SA" sz="6000" dirty="0">
                <a:latin typeface="+mj-lt"/>
                <a:ea typeface="Blackadder ITC" panose="02000000000000000000" pitchFamily="2" charset="0"/>
              </a:rPr>
            </a:br>
            <a:r>
              <a:rPr lang="ar-SA" sz="6000" dirty="0">
                <a:latin typeface="+mj-lt"/>
                <a:ea typeface="Blackadder ITC" panose="02000000000000000000" pitchFamily="2" charset="0"/>
              </a:rPr>
              <a:t/>
            </a:r>
            <a:br>
              <a:rPr lang="ar-SA" sz="6000" dirty="0">
                <a:latin typeface="+mj-lt"/>
                <a:ea typeface="Blackadder ITC" panose="02000000000000000000" pitchFamily="2" charset="0"/>
              </a:rPr>
            </a:br>
            <a:r>
              <a:rPr lang="en-US" sz="6000" dirty="0" smtClean="0">
                <a:latin typeface="+mj-lt"/>
                <a:ea typeface="Blackadder ITC" panose="02000000000000000000" pitchFamily="2" charset="0"/>
              </a:rPr>
              <a:t/>
            </a:r>
            <a:br>
              <a:rPr lang="en-US" sz="6000" dirty="0" smtClean="0">
                <a:latin typeface="+mj-lt"/>
                <a:ea typeface="Blackadder ITC" panose="02000000000000000000" pitchFamily="2" charset="0"/>
              </a:rPr>
            </a:br>
            <a:r>
              <a:rPr lang="en-US" dirty="0">
                <a:ea typeface="Blackadder ITC" panose="02000000000000000000" pitchFamily="2" charset="0"/>
              </a:rPr>
              <a:t/>
            </a:r>
            <a:br>
              <a:rPr lang="en-US" dirty="0">
                <a:ea typeface="Blackadder ITC" panose="02000000000000000000" pitchFamily="2" charset="0"/>
              </a:rPr>
            </a:br>
            <a:r>
              <a:rPr lang="en-US" dirty="0" smtClean="0">
                <a:ea typeface="Blackadder ITC" panose="02000000000000000000" pitchFamily="2" charset="0"/>
              </a:rPr>
              <a:t/>
            </a:r>
            <a:br>
              <a:rPr lang="en-US" dirty="0" smtClean="0">
                <a:ea typeface="Blackadder ITC" panose="02000000000000000000" pitchFamily="2" charset="0"/>
              </a:rPr>
            </a:br>
            <a:r>
              <a:rPr lang="en-US" dirty="0">
                <a:ea typeface="Blackadder ITC" panose="02000000000000000000" pitchFamily="2" charset="0"/>
              </a:rPr>
              <a:t/>
            </a:r>
            <a:br>
              <a:rPr lang="en-US" dirty="0">
                <a:ea typeface="Blackadder ITC" panose="02000000000000000000" pitchFamily="2" charset="0"/>
              </a:rPr>
            </a:br>
            <a:r>
              <a:rPr lang="en-US" dirty="0" smtClean="0">
                <a:ea typeface="Blackadder ITC" panose="02000000000000000000" pitchFamily="2" charset="0"/>
              </a:rPr>
              <a:t/>
            </a:r>
            <a:br>
              <a:rPr lang="en-US" dirty="0" smtClean="0">
                <a:ea typeface="Blackadder ITC" panose="02000000000000000000" pitchFamily="2" charset="0"/>
              </a:rPr>
            </a:br>
            <a:r>
              <a:rPr lang="ar-SA" sz="6000" dirty="0" smtClean="0">
                <a:latin typeface="+mj-lt"/>
                <a:ea typeface="Blackadder ITC" panose="02000000000000000000" pitchFamily="2" charset="0"/>
              </a:rPr>
              <a:t>اللغة </a:t>
            </a:r>
            <a:r>
              <a:rPr lang="ar-SA" sz="6000" dirty="0">
                <a:latin typeface="+mj-lt"/>
                <a:ea typeface="Blackadder ITC" panose="02000000000000000000" pitchFamily="2" charset="0"/>
              </a:rPr>
              <a:t>العربية وآفاق استعمالها في تركيا</a:t>
            </a:r>
            <a:r>
              <a:rPr lang="ar-SA" dirty="0"/>
              <a:t> </a:t>
            </a:r>
            <a:endParaRPr lang="ar-AE" dirty="0"/>
          </a:p>
        </p:txBody>
      </p:sp>
      <p:sp>
        <p:nvSpPr>
          <p:cNvPr id="3" name="عنوان فرعي 2">
            <a:extLst>
              <a:ext uri="{FF2B5EF4-FFF2-40B4-BE49-F238E27FC236}">
                <a16:creationId xmlns="" xmlns:a16="http://schemas.microsoft.com/office/drawing/2014/main" id="{50F704FF-2810-5547-A93A-4C0D1FCA11A9}"/>
              </a:ext>
            </a:extLst>
          </p:cNvPr>
          <p:cNvSpPr>
            <a:spLocks noGrp="1"/>
          </p:cNvSpPr>
          <p:nvPr>
            <p:ph type="subTitle" idx="1"/>
          </p:nvPr>
        </p:nvSpPr>
        <p:spPr>
          <a:xfrm>
            <a:off x="1452349" y="4724400"/>
            <a:ext cx="9144000" cy="1600200"/>
          </a:xfrm>
        </p:spPr>
        <p:txBody>
          <a:bodyPr>
            <a:normAutofit fontScale="25000" lnSpcReduction="20000"/>
          </a:bodyPr>
          <a:lstStyle/>
          <a:p>
            <a:endParaRPr lang="en-US" sz="2800" dirty="0">
              <a:latin typeface="+mj-lt"/>
            </a:endParaRPr>
          </a:p>
          <a:p>
            <a:r>
              <a:rPr lang="ar-SA" sz="9600" dirty="0" err="1" smtClean="0"/>
              <a:t>م.م</a:t>
            </a:r>
            <a:r>
              <a:rPr lang="ar-SA" sz="9600" dirty="0" smtClean="0"/>
              <a:t> </a:t>
            </a:r>
            <a:r>
              <a:rPr lang="ar-SA" sz="9600" dirty="0"/>
              <a:t>رنا ماجد ثابت </a:t>
            </a:r>
          </a:p>
          <a:p>
            <a:r>
              <a:rPr lang="ar-SA" sz="9600" dirty="0"/>
              <a:t>مركز المستنصرية للدراسات العربية والدولية </a:t>
            </a:r>
          </a:p>
          <a:p>
            <a:r>
              <a:rPr lang="ar-SA" sz="9600" dirty="0"/>
              <a:t>قسم الجغرافية</a:t>
            </a:r>
          </a:p>
          <a:p>
            <a:r>
              <a:rPr lang="ar-SA" sz="9600" dirty="0"/>
              <a:t>٢٠١٩/١١/١</a:t>
            </a:r>
            <a:r>
              <a:rPr lang="ar-SA" dirty="0"/>
              <a:t>٩</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7200"/>
            <a:ext cx="12192000" cy="4143375"/>
          </a:xfrm>
          <a:prstGeom prst="rect">
            <a:avLst/>
          </a:prstGeom>
        </p:spPr>
      </p:pic>
    </p:spTree>
    <p:extLst>
      <p:ext uri="{BB962C8B-B14F-4D97-AF65-F5344CB8AC3E}">
        <p14:creationId xmlns:p14="http://schemas.microsoft.com/office/powerpoint/2010/main" val="3229149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2E6D454-8D1D-8F4F-A046-2A8FBBB5185A}"/>
              </a:ext>
            </a:extLst>
          </p:cNvPr>
          <p:cNvSpPr>
            <a:spLocks noGrp="1"/>
          </p:cNvSpPr>
          <p:nvPr>
            <p:ph type="title"/>
          </p:nvPr>
        </p:nvSpPr>
        <p:spPr/>
        <p:txBody>
          <a:bodyPr>
            <a:normAutofit fontScale="90000"/>
          </a:bodyPr>
          <a:lstStyle/>
          <a:p>
            <a:pPr lvl="0" rtl="1"/>
            <a:r>
              <a:rPr lang="ar-SA" sz="4400" dirty="0">
                <a:effectLst/>
                <a:latin typeface="Calibri" panose="020F0502020204030204" pitchFamily="34" charset="0"/>
                <a:ea typeface="Times New Roman" panose="02020603050405020304" pitchFamily="18" charset="0"/>
                <a:cs typeface="Arial" panose="020B0604020202020204" pitchFamily="34" charset="0"/>
              </a:rPr>
              <a:t>العوامل التي ساعدت على اتساع </a:t>
            </a:r>
            <a:r>
              <a:rPr lang="ar-SA" sz="4400" dirty="0" smtClean="0">
                <a:effectLst/>
                <a:latin typeface="Calibri" panose="020F0502020204030204" pitchFamily="34" charset="0"/>
                <a:ea typeface="Times New Roman" panose="02020603050405020304" pitchFamily="18" charset="0"/>
                <a:cs typeface="Arial" panose="020B0604020202020204" pitchFamily="34" charset="0"/>
              </a:rPr>
              <a:t>تعل</a:t>
            </a:r>
            <a:r>
              <a:rPr lang="ar-IQ" sz="4400" dirty="0" smtClean="0">
                <a:effectLst/>
                <a:latin typeface="Calibri" panose="020F0502020204030204" pitchFamily="34" charset="0"/>
                <a:ea typeface="Times New Roman" panose="02020603050405020304" pitchFamily="18" charset="0"/>
                <a:cs typeface="Arial" panose="020B0604020202020204" pitchFamily="34" charset="0"/>
              </a:rPr>
              <a:t>ي</a:t>
            </a:r>
            <a:r>
              <a:rPr lang="ar-SA" sz="4400" dirty="0" smtClean="0">
                <a:effectLst/>
                <a:latin typeface="Calibri" panose="020F0502020204030204" pitchFamily="34" charset="0"/>
                <a:ea typeface="Times New Roman" panose="02020603050405020304" pitchFamily="18" charset="0"/>
                <a:cs typeface="Arial" panose="020B0604020202020204" pitchFamily="34" charset="0"/>
              </a:rPr>
              <a:t>م وتعلم </a:t>
            </a:r>
            <a:r>
              <a:rPr lang="ar-SA" sz="4400" dirty="0">
                <a:effectLst/>
                <a:latin typeface="Calibri" panose="020F0502020204030204" pitchFamily="34" charset="0"/>
                <a:ea typeface="Times New Roman" panose="02020603050405020304" pitchFamily="18" charset="0"/>
                <a:cs typeface="Arial" panose="020B0604020202020204" pitchFamily="34" charset="0"/>
              </a:rPr>
              <a:t>اللغة العربية في المجتمع التركي هي :</a:t>
            </a:r>
            <a:r>
              <a:rPr lang="ar-SA" sz="4400" dirty="0">
                <a:latin typeface="Calibri" panose="020F0502020204030204" pitchFamily="34" charset="0"/>
                <a:ea typeface="Times New Roman" panose="02020603050405020304" pitchFamily="18" charset="0"/>
                <a:cs typeface="Arial" panose="020B0604020202020204" pitchFamily="34" charset="0"/>
              </a:rPr>
              <a:t/>
            </a:r>
            <a:br>
              <a:rPr lang="ar-SA" sz="4400" dirty="0">
                <a:latin typeface="Calibri" panose="020F0502020204030204" pitchFamily="34" charset="0"/>
                <a:ea typeface="Times New Roman" panose="02020603050405020304" pitchFamily="18" charset="0"/>
                <a:cs typeface="Arial" panose="020B0604020202020204" pitchFamily="34" charset="0"/>
              </a:rPr>
            </a:br>
            <a:endParaRPr lang="ar-AE" dirty="0"/>
          </a:p>
        </p:txBody>
      </p:sp>
      <p:sp>
        <p:nvSpPr>
          <p:cNvPr id="3" name="عنصر نائب للمحتوى 2">
            <a:extLst>
              <a:ext uri="{FF2B5EF4-FFF2-40B4-BE49-F238E27FC236}">
                <a16:creationId xmlns="" xmlns:a16="http://schemas.microsoft.com/office/drawing/2014/main" id="{64D206A4-7D93-974B-AFF8-AD7F2F1DEA8F}"/>
              </a:ext>
            </a:extLst>
          </p:cNvPr>
          <p:cNvSpPr>
            <a:spLocks noGrp="1"/>
          </p:cNvSpPr>
          <p:nvPr>
            <p:ph idx="1"/>
          </p:nvPr>
        </p:nvSpPr>
        <p:spPr/>
        <p:txBody>
          <a:bodyPr>
            <a:noAutofit/>
          </a:bodyPr>
          <a:lstStyle/>
          <a:p>
            <a:pPr marL="457200" lvl="0" indent="-457200" algn="just" rtl="1">
              <a:buFont typeface="+mj-lt"/>
              <a:buAutoNum type="arabicPeriod"/>
            </a:pPr>
            <a:r>
              <a:rPr lang="ar-SA" sz="2400" dirty="0">
                <a:effectLst/>
                <a:latin typeface="Calibri" panose="020F0502020204030204" pitchFamily="34" charset="0"/>
                <a:ea typeface="Times New Roman" panose="02020603050405020304" pitchFamily="18" charset="0"/>
                <a:cs typeface="Arial" panose="020B0604020202020204" pitchFamily="34" charset="0"/>
              </a:rPr>
              <a:t>عامل ديني : يعّد عامل الدين أهم عامل ؛ لكون الأتراك من الشعوب الإسلامية ، واللغة العربية هي لغة القرآن الكريم ، ولغة الأذان والصلاة ، زادّ من اهتمامهم  بتعلم اللغة العربية قراءة وكتابة ، وتعليماً وتعلم ، وهذا أسهم بدوره في زيادة حركة الترجمة التي قامت بها الدولة العثمانية التركية السابقة والحالية ، فقد ترجم القرآن الكريم ، وكتب السيرة النبوية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الشريفة،</a:t>
            </a:r>
            <a:r>
              <a:rPr lang="en-US"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والأحاديث </a:t>
            </a:r>
            <a:r>
              <a:rPr lang="ar-SA" sz="2400" dirty="0">
                <a:effectLst/>
                <a:latin typeface="Calibri" panose="020F0502020204030204" pitchFamily="34" charset="0"/>
                <a:ea typeface="Times New Roman" panose="02020603050405020304" pitchFamily="18" charset="0"/>
                <a:cs typeface="Arial" panose="020B0604020202020204" pitchFamily="34" charset="0"/>
              </a:rPr>
              <a:t>الصحيحة لمسلم والبخاري والمذاهب الفقهية ،وتذاكر الأولياء ،وايضا ترجمت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ال</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مراجع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ال</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ت</a:t>
            </a:r>
            <a:r>
              <a:rPr lang="ar-IQ" sz="2400" dirty="0">
                <a:latin typeface="Calibri" panose="020F0502020204030204" pitchFamily="34" charset="0"/>
                <a:ea typeface="Times New Roman" panose="02020603050405020304" pitchFamily="18" charset="0"/>
                <a:cs typeface="Arial" panose="020B0604020202020204" pitchFamily="34" charset="0"/>
              </a:rPr>
              <a:t>أ</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ريخي</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ه</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منها : تأريخ الطبري ،وابن كثير وغيرها من المصادر التثقيفية للمجتمع .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457200" lvl="0" indent="-457200" algn="just" rtl="1">
              <a:buFont typeface="+mj-lt"/>
              <a:buAutoNum type="arabicPeriod"/>
            </a:pPr>
            <a:r>
              <a:rPr lang="ar-SA" sz="2400" dirty="0">
                <a:effectLst/>
                <a:latin typeface="Calibri" panose="020F0502020204030204" pitchFamily="34" charset="0"/>
                <a:ea typeface="Times New Roman" panose="02020603050405020304" pitchFamily="18" charset="0"/>
                <a:cs typeface="Arial" panose="020B0604020202020204" pitchFamily="34" charset="0"/>
              </a:rPr>
              <a:t>العامل الجغرافي : بإحاطة تركيا ،ومجاورتها للدول العربية الإسلامية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457200" lvl="0" indent="-457200" algn="just" rtl="1">
              <a:buFont typeface="+mj-lt"/>
              <a:buAutoNum type="arabicPeriod"/>
            </a:pPr>
            <a:r>
              <a:rPr lang="ar-SA" sz="2400" dirty="0">
                <a:effectLst/>
                <a:latin typeface="Calibri" panose="020F0502020204030204" pitchFamily="34" charset="0"/>
                <a:ea typeface="Times New Roman" panose="02020603050405020304" pitchFamily="18" charset="0"/>
                <a:cs typeface="Arial" panose="020B0604020202020204" pitchFamily="34" charset="0"/>
              </a:rPr>
              <a:t>العامل الاقتصادي : نلاحظ ازدهار السوق التركي صناعياً ، وتجارياً ، لاسيما الجيل الجديد منهم ،أسهم  تعاوناً  بين فئة التجار باستقطاب العديد من الشركات العربية الى تركيا ، فاللغة العربية هنا تكون وسيلة مهمة للتفاهم وتبادل الفائدة للأتراك مع العرب بسهولة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457200" lvl="0" indent="-457200" algn="just" rtl="1">
              <a:buFont typeface="+mj-lt"/>
              <a:buAutoNum type="arabicPeriod"/>
            </a:pPr>
            <a:r>
              <a:rPr lang="ar-SA" sz="2400" dirty="0">
                <a:effectLst/>
                <a:latin typeface="Calibri" panose="020F0502020204030204" pitchFamily="34" charset="0"/>
                <a:ea typeface="Times New Roman" panose="02020603050405020304" pitchFamily="18" charset="0"/>
                <a:cs typeface="Arial" panose="020B0604020202020204" pitchFamily="34" charset="0"/>
              </a:rPr>
              <a:t>العامل السياسي : العرب هم العمق الاستراتيجي للأتراك ؛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وتربطهم مصالح سياسية مشتركة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95692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A9ECF3C2-35AD-5945-B401-4E7946D91333}"/>
              </a:ext>
            </a:extLst>
          </p:cNvPr>
          <p:cNvSpPr>
            <a:spLocks noGrp="1"/>
          </p:cNvSpPr>
          <p:nvPr>
            <p:ph type="title"/>
          </p:nvPr>
        </p:nvSpPr>
        <p:spPr/>
        <p:txBody>
          <a:bodyPr/>
          <a:lstStyle/>
          <a:p>
            <a:pPr marL="571500" lvl="0" indent="-571500" rtl="1">
              <a:buFont typeface="Arial" panose="020B0604020202020204" pitchFamily="34" charset="0"/>
              <a:buChar char="•"/>
            </a:pPr>
            <a:r>
              <a:rPr lang="ar-SA" sz="4400" dirty="0">
                <a:effectLst/>
                <a:latin typeface="Calibri" panose="020F0502020204030204" pitchFamily="34" charset="0"/>
                <a:ea typeface="Times New Roman" panose="02020603050405020304" pitchFamily="18" charset="0"/>
                <a:cs typeface="Arial" panose="020B0604020202020204" pitchFamily="34" charset="0"/>
              </a:rPr>
              <a:t>آفاق تعليم ، وتعلم </a:t>
            </a:r>
            <a:r>
              <a:rPr lang="ar-SA" sz="4400" dirty="0" smtClean="0">
                <a:effectLst/>
                <a:latin typeface="Calibri" panose="020F0502020204030204" pitchFamily="34" charset="0"/>
                <a:ea typeface="Times New Roman" panose="02020603050405020304" pitchFamily="18" charset="0"/>
                <a:cs typeface="Arial" panose="020B0604020202020204" pitchFamily="34" charset="0"/>
              </a:rPr>
              <a:t>اللغة </a:t>
            </a:r>
            <a:r>
              <a:rPr lang="ar-SA" sz="4400" dirty="0">
                <a:effectLst/>
                <a:latin typeface="Calibri" panose="020F0502020204030204" pitchFamily="34" charset="0"/>
                <a:ea typeface="Times New Roman" panose="02020603050405020304" pitchFamily="18" charset="0"/>
                <a:cs typeface="Arial" panose="020B0604020202020204" pitchFamily="34" charset="0"/>
              </a:rPr>
              <a:t>العربية في تركيا قبل </a:t>
            </a:r>
            <a:r>
              <a:rPr lang="ar-IQ" sz="44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4400" dirty="0" smtClean="0">
                <a:effectLst/>
                <a:latin typeface="Calibri" panose="020F0502020204030204" pitchFamily="34" charset="0"/>
                <a:ea typeface="Times New Roman" panose="02020603050405020304" pitchFamily="18" charset="0"/>
                <a:cs typeface="Arial" panose="020B0604020202020204" pitchFamily="34" charset="0"/>
              </a:rPr>
              <a:t>وبعد </a:t>
            </a:r>
            <a:r>
              <a:rPr lang="ar-SA" sz="4400" dirty="0">
                <a:effectLst/>
                <a:latin typeface="Calibri" panose="020F0502020204030204" pitchFamily="34" charset="0"/>
                <a:ea typeface="Times New Roman" panose="02020603050405020304" pitchFamily="18" charset="0"/>
                <a:cs typeface="Arial" panose="020B0604020202020204" pitchFamily="34" charset="0"/>
              </a:rPr>
              <a:t>تأسيس الجمهورية التركية ؟ </a:t>
            </a:r>
            <a:endParaRPr lang="en-US" sz="4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عنصر نائب للمحتوى 2">
            <a:extLst>
              <a:ext uri="{FF2B5EF4-FFF2-40B4-BE49-F238E27FC236}">
                <a16:creationId xmlns="" xmlns:a16="http://schemas.microsoft.com/office/drawing/2014/main" id="{D1309FE6-2ACE-3045-8B08-9451514D0AAF}"/>
              </a:ext>
            </a:extLst>
          </p:cNvPr>
          <p:cNvSpPr>
            <a:spLocks noGrp="1"/>
          </p:cNvSpPr>
          <p:nvPr>
            <p:ph idx="1"/>
          </p:nvPr>
        </p:nvSpPr>
        <p:spPr>
          <a:xfrm>
            <a:off x="0" y="1524000"/>
            <a:ext cx="12192000" cy="5334003"/>
          </a:xfrm>
        </p:spPr>
        <p:txBody>
          <a:bodyPr>
            <a:normAutofit lnSpcReduction="10000"/>
          </a:bodyPr>
          <a:lstStyle/>
          <a:p>
            <a:pPr marL="0" lvl="0" indent="0" algn="just" rtl="1">
              <a:buNone/>
            </a:pP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algn="justLow"/>
            <a:r>
              <a:rPr lang="ar-IQ" sz="2400" dirty="0">
                <a:latin typeface="Calibri" panose="020F0502020204030204" pitchFamily="34" charset="0"/>
                <a:ea typeface="Times New Roman" panose="02020603050405020304" pitchFamily="18" charset="0"/>
                <a:cs typeface="Arial" panose="020B0604020202020204" pitchFamily="34" charset="0"/>
              </a:rPr>
              <a:t>في </a:t>
            </a:r>
            <a:r>
              <a:rPr lang="ar-IQ" sz="2400" dirty="0" smtClean="0">
                <a:latin typeface="Calibri" panose="020F0502020204030204" pitchFamily="34" charset="0"/>
                <a:ea typeface="Times New Roman" panose="02020603050405020304" pitchFamily="18" charset="0"/>
                <a:cs typeface="Arial" panose="020B0604020202020204" pitchFamily="34" charset="0"/>
              </a:rPr>
              <a:t>العصر العثماني </a:t>
            </a:r>
            <a:r>
              <a:rPr lang="ar-IQ" sz="2400" dirty="0">
                <a:latin typeface="Calibri" panose="020F0502020204030204" pitchFamily="34" charset="0"/>
                <a:ea typeface="Times New Roman" panose="02020603050405020304" pitchFamily="18" charset="0"/>
                <a:cs typeface="Arial" panose="020B0604020202020204" pitchFamily="34" charset="0"/>
              </a:rPr>
              <a:t>قبل تأسيس الجمهورية </a:t>
            </a:r>
            <a:r>
              <a:rPr lang="ar-IQ" sz="2400" dirty="0" smtClean="0">
                <a:latin typeface="Calibri" panose="020F0502020204030204" pitchFamily="34" charset="0"/>
                <a:ea typeface="Times New Roman" panose="02020603050405020304" pitchFamily="18" charset="0"/>
                <a:cs typeface="Arial" panose="020B0604020202020204" pitchFamily="34" charset="0"/>
              </a:rPr>
              <a:t>التركية ، </a:t>
            </a:r>
            <a:r>
              <a:rPr lang="ar-IQ" sz="2400" dirty="0">
                <a:latin typeface="Calibri" panose="020F0502020204030204" pitchFamily="34" charset="0"/>
                <a:ea typeface="Times New Roman" panose="02020603050405020304" pitchFamily="18" charset="0"/>
                <a:cs typeface="Arial" panose="020B0604020202020204" pitchFamily="34" charset="0"/>
              </a:rPr>
              <a:t>شرعت المؤسسات التعليمية العثمانية التركية آنذاك الى تعليم اللغة العربية في مدارس الائمة والخطباء ،على يد مجموعة من الكتاتيب العارفين بمبادئ القراءة ، والكتابة ،لأحكام الدين الإسلامي والقرآن الكريم ، فقد تتلمذ ،وتخرج على أيديهم مجموعة من الخطباء ، والمعلمين ، من أولاد الرؤساء وشيوخ القبائل ؛ وذلك لتوليهم المناصب الإدارية الحاكمة في البلاد </a:t>
            </a:r>
            <a:r>
              <a:rPr lang="ar-IQ" sz="2400" dirty="0" smtClean="0">
                <a:latin typeface="Calibri" panose="020F0502020204030204" pitchFamily="34" charset="0"/>
                <a:ea typeface="Times New Roman" panose="02020603050405020304" pitchFamily="18" charset="0"/>
                <a:cs typeface="Arial" panose="020B0604020202020204" pitchFamily="34" charset="0"/>
              </a:rPr>
              <a:t>.</a:t>
            </a:r>
            <a:endParaRPr lang="ar-IQ" sz="2400" dirty="0">
              <a:latin typeface="Calibri" panose="020F0502020204030204" pitchFamily="34" charset="0"/>
              <a:ea typeface="Times New Roman" panose="02020603050405020304" pitchFamily="18" charset="0"/>
              <a:cs typeface="Arial" panose="020B0604020202020204" pitchFamily="34" charset="0"/>
            </a:endParaRPr>
          </a:p>
          <a:p>
            <a:pPr algn="justLow" rtl="1"/>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وفي </a:t>
            </a:r>
            <a:r>
              <a:rPr lang="ar-SA" sz="2400" dirty="0">
                <a:effectLst/>
                <a:latin typeface="Calibri" panose="020F0502020204030204" pitchFamily="34" charset="0"/>
                <a:ea typeface="Times New Roman" panose="02020603050405020304" pitchFamily="18" charset="0"/>
                <a:cs typeface="Arial" panose="020B0604020202020204" pitchFamily="34" charset="0"/>
              </a:rPr>
              <a:t>سنة ( ١٩٢٣م) بلغ التعليم أوج العصر الذهبي للدولة العثمانية قبل سقوطها ؛ وذلك لافتتاحها مدارس (الصحن الثامن ) في عهد السلطان محمد الفاتح ( فاتح اسطنبول ) وبعدها أنشئت عدّة مدارس تدرس باللغة العربية منها</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مدارس التتمة في اسطنبول ،ومدارس جامع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السليمانية،</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وجامع </a:t>
            </a:r>
            <a:r>
              <a:rPr lang="ar-SA" sz="2400" dirty="0">
                <a:effectLst/>
                <a:latin typeface="Calibri" panose="020F0502020204030204" pitchFamily="34" charset="0"/>
                <a:ea typeface="Times New Roman" panose="02020603050405020304" pitchFamily="18" charset="0"/>
                <a:cs typeface="Arial" panose="020B0604020202020204" pitchFamily="34" charset="0"/>
              </a:rPr>
              <a:t>يزيد ) التي خرجت الكثير من المثقفون ، والإداريون العثمانيون </a:t>
            </a:r>
            <a:r>
              <a:rPr lang="en-US" sz="2400" dirty="0" err="1" smtClean="0">
                <a:effectLst/>
                <a:latin typeface="Calibri" panose="020F0502020204030204" pitchFamily="34" charset="0"/>
                <a:ea typeface="Times New Roman" panose="02020603050405020304" pitchFamily="18" charset="0"/>
                <a:cs typeface="Arial" panose="020B0604020202020204" pitchFamily="34" charset="0"/>
              </a:rPr>
              <a:t>ال</a:t>
            </a:r>
            <a:r>
              <a:rPr lang="ar-SA" sz="2400" dirty="0">
                <a:effectLst/>
                <a:latin typeface="Calibri" panose="020F0502020204030204" pitchFamily="34" charset="0"/>
                <a:ea typeface="Times New Roman" panose="02020603050405020304" pitchFamily="18" charset="0"/>
                <a:cs typeface="Arial" panose="020B0604020202020204" pitchFamily="34" charset="0"/>
              </a:rPr>
              <a:t>مختصين بعلوم اللغة العربية ، ومعارفها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lvl="0" algn="justLow"/>
            <a:r>
              <a:rPr lang="ar-SA" sz="2400" dirty="0">
                <a:effectLst/>
                <a:latin typeface="Calibri" panose="020F0502020204030204" pitchFamily="34" charset="0"/>
                <a:ea typeface="Times New Roman" panose="02020603050405020304" pitchFamily="18" charset="0"/>
                <a:cs typeface="Arial" panose="020B0604020202020204" pitchFamily="34" charset="0"/>
              </a:rPr>
              <a:t>وفي </a:t>
            </a:r>
            <a:r>
              <a:rPr lang="ar-SA" sz="2400" dirty="0">
                <a:latin typeface="Calibri" panose="020F0502020204030204" pitchFamily="34" charset="0"/>
                <a:ea typeface="Times New Roman" panose="02020603050405020304" pitchFamily="18" charset="0"/>
                <a:cs typeface="Arial" panose="020B0604020202020204" pitchFamily="34" charset="0"/>
              </a:rPr>
              <a:t>عهد </a:t>
            </a:r>
            <a:r>
              <a:rPr lang="en-US" sz="2400" dirty="0" smtClean="0">
                <a:latin typeface="Calibri" panose="020F0502020204030204" pitchFamily="34" charset="0"/>
                <a:ea typeface="Times New Roman" panose="02020603050405020304" pitchFamily="18" charset="0"/>
                <a:cs typeface="Arial" panose="020B0604020202020204" pitchFamily="34" charset="0"/>
              </a:rPr>
              <a:t>)</a:t>
            </a:r>
            <a:r>
              <a:rPr lang="ar-SA" sz="2400" dirty="0" smtClean="0">
                <a:latin typeface="Calibri" panose="020F0502020204030204" pitchFamily="34" charset="0"/>
                <a:ea typeface="Times New Roman" panose="02020603050405020304" pitchFamily="18" charset="0"/>
                <a:cs typeface="Arial" panose="020B0604020202020204" pitchFamily="34" charset="0"/>
              </a:rPr>
              <a:t>مصطفى </a:t>
            </a:r>
            <a:r>
              <a:rPr lang="ar-SA" sz="2400" dirty="0">
                <a:latin typeface="Calibri" panose="020F0502020204030204" pitchFamily="34" charset="0"/>
                <a:ea typeface="Times New Roman" panose="02020603050405020304" pitchFamily="18" charset="0"/>
                <a:cs typeface="Arial" panose="020B0604020202020204" pitchFamily="34" charset="0"/>
              </a:rPr>
              <a:t>كمال أتاتورك </a:t>
            </a:r>
            <a:r>
              <a:rPr lang="en-US" sz="2400" dirty="0" smtClean="0">
                <a:latin typeface="Calibri" panose="020F0502020204030204" pitchFamily="34" charset="0"/>
                <a:ea typeface="Times New Roman" panose="02020603050405020304" pitchFamily="18" charset="0"/>
                <a:cs typeface="Arial" panose="020B0604020202020204" pitchFamily="34" charset="0"/>
              </a:rPr>
              <a:t>(</a:t>
            </a:r>
            <a:r>
              <a:rPr lang="ar-SA" sz="2400" dirty="0" smtClean="0">
                <a:latin typeface="Calibri" panose="020F0502020204030204" pitchFamily="34" charset="0"/>
                <a:ea typeface="Times New Roman" panose="02020603050405020304" pitchFamily="18" charset="0"/>
                <a:cs typeface="Arial" panose="020B0604020202020204" pitchFamily="34" charset="0"/>
              </a:rPr>
              <a:t> سنة(١٩٢٨م)</a:t>
            </a:r>
            <a:r>
              <a:rPr lang="ar-IQ" sz="2400" dirty="0" smtClean="0">
                <a:latin typeface="Calibri" panose="020F0502020204030204" pitchFamily="34" charset="0"/>
                <a:ea typeface="Times New Roman" panose="02020603050405020304" pitchFamily="18" charset="0"/>
                <a:cs typeface="Arial" panose="020B0604020202020204" pitchFamily="34" charset="0"/>
              </a:rPr>
              <a:t> بعد</a:t>
            </a:r>
            <a:r>
              <a:rPr lang="ar-SA" sz="2400" dirty="0" smtClean="0">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تأسيس الجمهورية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التركية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شنّ</a:t>
            </a:r>
            <a:r>
              <a:rPr lang="ar-IQ" sz="2400" dirty="0" smtClean="0">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ثورة </a:t>
            </a:r>
            <a:r>
              <a:rPr lang="ar-SA" sz="2400" dirty="0">
                <a:effectLst/>
                <a:latin typeface="Calibri" panose="020F0502020204030204" pitchFamily="34" charset="0"/>
                <a:ea typeface="Times New Roman" panose="02020603050405020304" pitchFamily="18" charset="0"/>
                <a:cs typeface="Arial" panose="020B0604020202020204" pitchFamily="34" charset="0"/>
              </a:rPr>
              <a:t>لغوية واسعة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ضد</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اللغة </a:t>
            </a:r>
            <a:r>
              <a:rPr lang="ar-SA" sz="2400" dirty="0">
                <a:effectLst/>
                <a:latin typeface="Calibri" panose="020F0502020204030204" pitchFamily="34" charset="0"/>
                <a:ea typeface="Times New Roman" panose="02020603050405020304" pitchFamily="18" charset="0"/>
                <a:cs typeface="Arial" panose="020B0604020202020204" pitchFamily="34" charset="0"/>
              </a:rPr>
              <a:t>العربية متخذاً منحاه الجديد نحو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الغرب، </a:t>
            </a:r>
            <a:r>
              <a:rPr lang="ar-SA" sz="2400" dirty="0">
                <a:effectLst/>
                <a:latin typeface="Calibri" panose="020F0502020204030204" pitchFamily="34" charset="0"/>
                <a:ea typeface="Times New Roman" panose="02020603050405020304" pitchFamily="18" charset="0"/>
                <a:cs typeface="Arial" panose="020B0604020202020204" pitchFamily="34" charset="0"/>
              </a:rPr>
              <a:t>وفارضاً عدّة </a:t>
            </a:r>
            <a:r>
              <a:rPr lang="ar-IQ" sz="2400" dirty="0" smtClean="0">
                <a:latin typeface="Calibri" panose="020F0502020204030204" pitchFamily="34" charset="0"/>
                <a:ea typeface="Times New Roman" panose="02020603050405020304" pitchFamily="18" charset="0"/>
                <a:cs typeface="Arial" panose="020B0604020202020204" pitchFamily="34" charset="0"/>
              </a:rPr>
              <a:t>قوانين</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منها : قراءة القرآن باللغة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التركي</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ة</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 وانشاء (جمعية دراسة اللغة التركية)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لتصفي</a:t>
            </a:r>
            <a:r>
              <a:rPr lang="ar-IQ" sz="2400" dirty="0" err="1" smtClean="0">
                <a:effectLst/>
                <a:latin typeface="Calibri" panose="020F0502020204030204" pitchFamily="34" charset="0"/>
                <a:ea typeface="Times New Roman" panose="02020603050405020304" pitchFamily="18" charset="0"/>
                <a:cs typeface="Arial" panose="020B0604020202020204" pitchFamily="34" charset="0"/>
              </a:rPr>
              <a:t>تها</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من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العربية،</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واللغات </a:t>
            </a:r>
            <a:r>
              <a:rPr lang="ar-SA" sz="2400" dirty="0">
                <a:effectLst/>
                <a:latin typeface="Calibri" panose="020F0502020204030204" pitchFamily="34" charset="0"/>
                <a:ea typeface="Times New Roman" panose="02020603050405020304" pitchFamily="18" charset="0"/>
                <a:cs typeface="Arial" panose="020B0604020202020204" pitchFamily="34" charset="0"/>
              </a:rPr>
              <a:t>الأخرى الدخيلة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وصُدِّق قانون بمنع الأتراك ان يسموا أنفسهم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ب</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أ</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سماء </a:t>
            </a:r>
            <a:r>
              <a:rPr lang="ar-SA" sz="2400" dirty="0">
                <a:effectLst/>
                <a:latin typeface="Calibri" panose="020F0502020204030204" pitchFamily="34" charset="0"/>
                <a:ea typeface="Times New Roman" panose="02020603050405020304" pitchFamily="18" charset="0"/>
                <a:cs typeface="Arial" panose="020B0604020202020204" pitchFamily="34" charset="0"/>
              </a:rPr>
              <a:t>عربية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حاذين حذوه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أذ </a:t>
            </a:r>
            <a:r>
              <a:rPr lang="ar-SA" sz="2400" dirty="0">
                <a:effectLst/>
                <a:latin typeface="Calibri" panose="020F0502020204030204" pitchFamily="34" charset="0"/>
                <a:ea typeface="Times New Roman" panose="02020603050405020304" pitchFamily="18" charset="0"/>
                <a:cs typeface="Arial" panose="020B0604020202020204" pitchFamily="34" charset="0"/>
              </a:rPr>
              <a:t>سما نفسه ( اتاتورك ) اي : ابن تركيا </a:t>
            </a:r>
            <a:r>
              <a:rPr lang="ar-IQ" sz="2400" dirty="0">
                <a:latin typeface="Calibri" panose="020F0502020204030204" pitchFamily="34" charset="0"/>
                <a:ea typeface="Times New Roman" panose="02020603050405020304" pitchFamily="18" charset="0"/>
                <a:cs typeface="Arial" panose="020B0604020202020204" pitchFamily="34" charset="0"/>
              </a:rPr>
              <a:t>، </a:t>
            </a:r>
            <a:r>
              <a:rPr lang="ar-IQ" sz="2400" dirty="0" smtClean="0">
                <a:latin typeface="Calibri" panose="020F0502020204030204" pitchFamily="34" charset="0"/>
                <a:ea typeface="Times New Roman" panose="02020603050405020304" pitchFamily="18" charset="0"/>
                <a:cs typeface="Arial" panose="020B0604020202020204" pitchFamily="34" charset="0"/>
              </a:rPr>
              <a:t>وفي هذه المرحلة استمر </a:t>
            </a:r>
            <a:r>
              <a:rPr lang="ar-IQ" sz="2400" dirty="0">
                <a:latin typeface="Calibri" panose="020F0502020204030204" pitchFamily="34" charset="0"/>
                <a:ea typeface="Times New Roman" panose="02020603050405020304" pitchFamily="18" charset="0"/>
                <a:cs typeface="Arial" panose="020B0604020202020204" pitchFamily="34" charset="0"/>
              </a:rPr>
              <a:t>ركود تعليم اللغة العربية </a:t>
            </a:r>
            <a:r>
              <a:rPr lang="ar-IQ" sz="2400" dirty="0" smtClean="0">
                <a:latin typeface="Calibri" panose="020F0502020204030204" pitchFamily="34"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algn="justLow" rtl="1"/>
            <a:r>
              <a:rPr lang="ar-SA" sz="2400" dirty="0">
                <a:effectLst/>
                <a:latin typeface="Calibri" panose="020F0502020204030204" pitchFamily="34" charset="0"/>
                <a:ea typeface="Times New Roman" panose="02020603050405020304" pitchFamily="18" charset="0"/>
                <a:cs typeface="Arial" panose="020B0604020202020204" pitchFamily="34" charset="0"/>
              </a:rPr>
              <a:t>وفي سنة (١٩٥٠م) بعد الحرب العالمية الثانية</a:t>
            </a:r>
            <a:r>
              <a:rPr lang="en-US" sz="2400" dirty="0">
                <a:effectLst/>
                <a:latin typeface="Calibri" panose="020F0502020204030204" pitchFamily="34" charset="0"/>
                <a:ea typeface="Times New Roman" panose="02020603050405020304" pitchFamily="18" charset="0"/>
                <a:cs typeface="Arial" panose="020B0604020202020204" pitchFamily="34" charset="0"/>
              </a:rPr>
              <a:t>،</a:t>
            </a:r>
            <a:r>
              <a:rPr lang="ar-SA" sz="2400" dirty="0">
                <a:effectLst/>
                <a:latin typeface="Calibri" panose="020F0502020204030204" pitchFamily="34" charset="0"/>
                <a:ea typeface="Times New Roman" panose="02020603050405020304" pitchFamily="18" charset="0"/>
                <a:cs typeface="Arial" panose="020B0604020202020204" pitchFamily="34" charset="0"/>
              </a:rPr>
              <a:t> وانطلاق سرعة التمدن الحضاري ،والنمو الاقتصادي أُعيد انتشار مدارس الأئمة والخطباء، وكليات الإلهيات ، وأقسام اللغة العربية وآدابها لمختلف الجامعات ؛ لتلبي مطالب المجتمع الإسلامي .</a:t>
            </a:r>
          </a:p>
          <a:p>
            <a:pPr marL="0" indent="0" algn="just" rtl="1">
              <a:buNone/>
            </a:pP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2150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63BC1016-460B-0642-9488-7C1B74EB18BB}"/>
              </a:ext>
            </a:extLst>
          </p:cNvPr>
          <p:cNvSpPr>
            <a:spLocks noGrp="1"/>
          </p:cNvSpPr>
          <p:nvPr>
            <p:ph idx="1"/>
          </p:nvPr>
        </p:nvSpPr>
        <p:spPr>
          <a:xfrm>
            <a:off x="0" y="0"/>
            <a:ext cx="12192000" cy="7010401"/>
          </a:xfrm>
        </p:spPr>
        <p:txBody>
          <a:bodyPr>
            <a:noAutofit/>
          </a:bodyPr>
          <a:lstStyle/>
          <a:p>
            <a:pPr marL="0" indent="0" algn="just">
              <a:buNone/>
            </a:pPr>
            <a:endParaRPr lang="ar-IQ" sz="2000" dirty="0" smtClean="0">
              <a:latin typeface="Calibri" panose="020F0502020204030204" pitchFamily="34" charset="0"/>
              <a:ea typeface="Times New Roman" panose="02020603050405020304" pitchFamily="18" charset="0"/>
              <a:cs typeface="Arial" panose="020B0604020202020204" pitchFamily="34" charset="0"/>
            </a:endParaRPr>
          </a:p>
          <a:p>
            <a:pPr algn="justLow"/>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الا أنّه حدث التطور الأهم للغة العربية ما بين سنة(١٩٨٣_١٩٩٣م) في مدّة حكم رئيس الجمهورية التركيا (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تورغوت</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أوزال</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 محققاً طموح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شعبه،أذ</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حسن تطوير تعليم اللغة العربية ؛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رفده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بكوادر متخصصة تساعد على تطبيق علمي جديد باستعمال مناهج معتمدة تحاكي العقول ،مع توفير بيئة مناسبة لإيصال المعلومة بدقّة ووضوح ، واستمر الحال حتى وفا</a:t>
            </a:r>
            <a:r>
              <a:rPr lang="ar-IQ" sz="2000" dirty="0">
                <a:latin typeface="Calibri" panose="020F0502020204030204" pitchFamily="34" charset="0"/>
                <a:ea typeface="Times New Roman" panose="02020603050405020304" pitchFamily="18" charset="0"/>
                <a:cs typeface="Arial" panose="020B0604020202020204" pitchFamily="34" charset="0"/>
              </a:rPr>
              <a:t>ة</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تورغوت</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أوزال</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سنة (٢٠٠٢ م) .وبعدها تراجع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تعل</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ي</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م </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وتعلم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اللغة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العربية مرة أُخرى . الى أن طبق رجب طيب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أردوغان</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سياسة رفع الحظر عن اللغة العربية بقرارات داعمة لها ،أبرزها قرار سنة ٢٠١٥م ،الذي سمح بإدخال اللغة العربية رسمياً ضمن المناهج التعليمية لطلاب المرحلة الابتدائية والمتوسطة ؛لكون اللغة العربية أحدى أهم اللغات والتي ينطق بها (٣٥٠) مليون شخص في (٢٢) دولة في العالم ،وهي من اللغات الست المعترف بها في الأمم المتحدة.</a:t>
            </a:r>
            <a:endParaRPr lang="ar-SA" sz="2000" dirty="0">
              <a:latin typeface="Calibri" panose="020F0502020204030204" pitchFamily="34" charset="0"/>
              <a:ea typeface="Times New Roman" panose="02020603050405020304" pitchFamily="18" charset="0"/>
              <a:cs typeface="Arial" panose="020B0604020202020204" pitchFamily="34" charset="0"/>
            </a:endParaRPr>
          </a:p>
          <a:p>
            <a:pPr algn="justLow" rtl="1"/>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قال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أردوغان</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 إن</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اللغة التركية العثمانية المكتوبة بالحرف العربي لن تبقى ميتة منقوشة في الرقوق ،والأضرحة ، والأثار العثمانية فقط ،وهو بذلك واجه العلمانيين المعارضين بقوله: رغم مساعي هؤلاء المعارضين ، فاللغة العثمانية سوف تدرس ، وتعلم في هذا البلد .</a:t>
            </a:r>
            <a:endParaRPr lang="en-US" sz="20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Low" rtl="1"/>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وعليه شرعت لجان بإعداد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منهج</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 تدريسي جديد ل</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لغة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العربية تخص المعلم ،والطالب ،فأعدوا سلسلة من الكتب المدرسية مخصصة حسب المراحل العمرية ،مع وضع تدريبات تطبيقية ،فضلاً عن التسجيلات الصوتية الخاصة باللغة العربية ، وهناك مدارس نموذجية بدراسة اللغة العربية البحت والمسمات بقرية اللغة العربية ؛ والتي يمنع بها الكلام بلغة </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اخرى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تسمى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(كلية الإلهيات</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a:t>
            </a:r>
          </a:p>
          <a:p>
            <a:pPr marL="0" indent="0" algn="justLow" rtl="1">
              <a:buNone/>
            </a:pP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أما التعليم على مستوى الجامعات فقد اتصف بالنشاط </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وذلك لاعتمادها مادة </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اللغة العربية مادة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الزامية لها قسم خاص بها في الجامعات منها : جامعة أنقرة ،وجامعة إسطنبول ،وجامعة أتاتورك وجامعة الغازي ، وجامعة سلجوق ، وجامعة دجلة ، وجامعة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أوكان</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 وقد خر</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جت</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هذه الجامعات اساتذة دراسات عليا في اللغة العربية وآدابها .  </a:t>
            </a:r>
            <a:endParaRPr lang="en-US" sz="20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Low" rtl="1"/>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وبهذا </a:t>
            </a:r>
            <a:r>
              <a:rPr lang="ar-SA" sz="2000" dirty="0">
                <a:effectLst/>
                <a:latin typeface="Calibri" panose="020F0502020204030204" pitchFamily="34" charset="0"/>
                <a:ea typeface="Times New Roman" panose="02020603050405020304" pitchFamily="18" charset="0"/>
                <a:cs typeface="Arial" panose="020B0604020202020204" pitchFamily="34" charset="0"/>
              </a:rPr>
              <a:t>يتضح أنّ الوضع الحالي يتسم بالإقبال النشط  الملحوظ على تعلم اللغة العربية ،فالكتلة الأكبر لتعليم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مليون، </a:t>
            </a:r>
            <a:r>
              <a:rPr lang="ar-SA" sz="2000" dirty="0">
                <a:effectLst/>
                <a:latin typeface="Calibri" panose="020F0502020204030204" pitchFamily="34" charset="0"/>
                <a:ea typeface="Times New Roman" panose="02020603050405020304" pitchFamily="18" charset="0"/>
                <a:cs typeface="Arial" panose="020B0604020202020204" pitchFamily="34" charset="0"/>
              </a:rPr>
              <a:t>ونصف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المليون</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بشكل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إلزامي،</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يتواجدون  </a:t>
            </a:r>
            <a:r>
              <a:rPr lang="ar-SA" sz="2000" dirty="0">
                <a:effectLst/>
                <a:latin typeface="Calibri" panose="020F0502020204030204" pitchFamily="34" charset="0"/>
                <a:ea typeface="Times New Roman" panose="02020603050405020304" pitchFamily="18" charset="0"/>
                <a:cs typeface="Arial" panose="020B0604020202020204" pitchFamily="34" charset="0"/>
              </a:rPr>
              <a:t>حسب إحصائية موثوقة ،بمدارس الائمة </a:t>
            </a:r>
            <a:r>
              <a:rPr lang="ar-SA" sz="2000" dirty="0" err="1" smtClean="0">
                <a:effectLst/>
                <a:latin typeface="Calibri" panose="020F0502020204030204" pitchFamily="34" charset="0"/>
                <a:ea typeface="Times New Roman" panose="02020603050405020304" pitchFamily="18" charset="0"/>
                <a:cs typeface="Arial" panose="020B0604020202020204" pitchFamily="34" charset="0"/>
              </a:rPr>
              <a:t>والخطبا</a:t>
            </a:r>
            <a:r>
              <a:rPr lang="ar-IQ" sz="2000" dirty="0" smtClean="0">
                <a:effectLst/>
                <a:latin typeface="Calibri" panose="020F0502020204030204" pitchFamily="34" charset="0"/>
                <a:ea typeface="Times New Roman" panose="02020603050405020304" pitchFamily="18" charset="0"/>
                <a:cs typeface="Arial" panose="020B0604020202020204" pitchFamily="34" charset="0"/>
              </a:rPr>
              <a:t>ء وعددها</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2000" dirty="0" smtClean="0">
                <a:effectLst/>
                <a:latin typeface="Calibri" panose="020F0502020204030204" pitchFamily="34" charset="0"/>
                <a:ea typeface="Times New Roman" panose="02020603050405020304" pitchFamily="18" charset="0"/>
                <a:cs typeface="Arial" panose="020B0604020202020204" pitchFamily="34" charset="0"/>
              </a:rPr>
              <a:t>2400)</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000" dirty="0">
                <a:effectLst/>
                <a:latin typeface="Calibri" panose="020F0502020204030204" pitchFamily="34" charset="0"/>
                <a:ea typeface="Times New Roman" panose="02020603050405020304" pitchFamily="18" charset="0"/>
                <a:cs typeface="Arial" panose="020B0604020202020204" pitchFamily="34" charset="0"/>
              </a:rPr>
              <a:t>مدرسة </a:t>
            </a:r>
            <a:r>
              <a:rPr lang="en-US" sz="2000" dirty="0">
                <a:effectLst/>
                <a:latin typeface="Calibri" panose="020F0502020204030204" pitchFamily="34" charset="0"/>
                <a:ea typeface="Times New Roman" panose="02020603050405020304" pitchFamily="18" charset="0"/>
                <a:cs typeface="Arial" panose="020B0604020202020204" pitchFamily="34" charset="0"/>
              </a:rPr>
              <a:t>،</a:t>
            </a:r>
            <a:r>
              <a:rPr lang="ar-SA" sz="2000" dirty="0">
                <a:effectLst/>
                <a:latin typeface="Calibri" panose="020F0502020204030204" pitchFamily="34" charset="0"/>
                <a:ea typeface="Times New Roman" panose="02020603050405020304" pitchFamily="18" charset="0"/>
                <a:cs typeface="Arial" panose="020B0604020202020204" pitchFamily="34" charset="0"/>
              </a:rPr>
              <a:t>والمدارس المتوسطة (٣٢١٠) مدرسة </a:t>
            </a:r>
            <a:r>
              <a:rPr lang="en-US" sz="2000" dirty="0">
                <a:effectLst/>
                <a:latin typeface="Calibri" panose="020F0502020204030204" pitchFamily="34" charset="0"/>
                <a:ea typeface="Times New Roman" panose="02020603050405020304" pitchFamily="18" charset="0"/>
                <a:cs typeface="Arial" panose="020B0604020202020204" pitchFamily="34" charset="0"/>
              </a:rPr>
              <a:t>،</a:t>
            </a:r>
            <a:r>
              <a:rPr lang="ar-SA" sz="2000" dirty="0">
                <a:effectLst/>
                <a:latin typeface="Calibri" panose="020F0502020204030204" pitchFamily="34" charset="0"/>
                <a:ea typeface="Times New Roman" panose="02020603050405020304" pitchFamily="18" charset="0"/>
                <a:cs typeface="Arial" panose="020B0604020202020204" pitchFamily="34" charset="0"/>
              </a:rPr>
              <a:t>بواقع تدريس ساعتين إلى أربع ساعات أسبوعياً </a:t>
            </a:r>
            <a:r>
              <a:rPr lang="ar-SA" sz="2000" dirty="0" smtClean="0">
                <a:effectLst/>
                <a:latin typeface="Calibri" panose="020F050202020403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algn="justLow" rtl="1"/>
            <a:r>
              <a:rPr lang="ar-SA" sz="2000" dirty="0" smtClean="0">
                <a:effectLst/>
                <a:latin typeface="Calibri" panose="020F0502020204030204" pitchFamily="34" charset="0"/>
                <a:ea typeface="Times New Roman" panose="02020603050405020304" pitchFamily="18" charset="0"/>
                <a:cs typeface="Arial" panose="020B0604020202020204" pitchFamily="34" charset="0"/>
              </a:rPr>
              <a:t>أما المدارس النموذجية عددها (١٥) مدرسة ، تدرس بواقع عشرين إلى ثلاثين ساعة أسبوعياً ،للسنة التحضيرية .</a:t>
            </a:r>
            <a:endParaRPr lang="ar-SA"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20408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16" name="عنصر نائب للمحتوى 1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 y="0"/>
            <a:ext cx="12039600" cy="7010400"/>
          </a:xfrm>
        </p:spPr>
      </p:pic>
    </p:spTree>
    <p:extLst>
      <p:ext uri="{BB962C8B-B14F-4D97-AF65-F5344CB8AC3E}">
        <p14:creationId xmlns:p14="http://schemas.microsoft.com/office/powerpoint/2010/main" val="3467196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E51F9D6-E77D-D14C-9432-EF7589EACBEC}"/>
              </a:ext>
            </a:extLst>
          </p:cNvPr>
          <p:cNvSpPr>
            <a:spLocks noGrp="1"/>
          </p:cNvSpPr>
          <p:nvPr>
            <p:ph type="title"/>
          </p:nvPr>
        </p:nvSpPr>
        <p:spPr>
          <a:xfrm>
            <a:off x="838200" y="762000"/>
            <a:ext cx="10515600" cy="838200"/>
          </a:xfrm>
        </p:spPr>
        <p:txBody>
          <a:bodyPr/>
          <a:lstStyle/>
          <a:p>
            <a:r>
              <a:rPr lang="ar-SA" sz="4400" dirty="0">
                <a:latin typeface="Calibri" panose="020F0502020204030204" pitchFamily="34" charset="0"/>
                <a:ea typeface="Times New Roman" panose="02020603050405020304" pitchFamily="18" charset="0"/>
                <a:cs typeface="Arial" panose="020B0604020202020204" pitchFamily="34" charset="0"/>
              </a:rPr>
              <a:t>                    </a:t>
            </a:r>
            <a:r>
              <a:rPr lang="ar-SA" sz="4400" dirty="0" smtClean="0">
                <a:effectLst/>
                <a:latin typeface="Calibri" panose="020F0502020204030204" pitchFamily="34" charset="0"/>
                <a:ea typeface="Times New Roman" panose="02020603050405020304" pitchFamily="18" charset="0"/>
                <a:cs typeface="Arial" panose="020B0604020202020204" pitchFamily="34" charset="0"/>
              </a:rPr>
              <a:t>بسم </a:t>
            </a:r>
            <a:r>
              <a:rPr lang="ar-SA" sz="4400" dirty="0">
                <a:effectLst/>
                <a:latin typeface="Calibri" panose="020F0502020204030204" pitchFamily="34" charset="0"/>
                <a:ea typeface="Times New Roman" panose="02020603050405020304" pitchFamily="18" charset="0"/>
                <a:cs typeface="Arial" panose="020B0604020202020204" pitchFamily="34" charset="0"/>
              </a:rPr>
              <a:t>الله الرحمن الرحيم </a:t>
            </a:r>
            <a:endParaRPr lang="ar-AE" dirty="0"/>
          </a:p>
        </p:txBody>
      </p:sp>
      <p:sp>
        <p:nvSpPr>
          <p:cNvPr id="3" name="عنصر نائب للمحتوى 2">
            <a:extLst>
              <a:ext uri="{FF2B5EF4-FFF2-40B4-BE49-F238E27FC236}">
                <a16:creationId xmlns="" xmlns:a16="http://schemas.microsoft.com/office/drawing/2014/main" id="{16F0E1EB-304B-EC43-A65F-5E91A2755D79}"/>
              </a:ext>
            </a:extLst>
          </p:cNvPr>
          <p:cNvSpPr>
            <a:spLocks noGrp="1"/>
          </p:cNvSpPr>
          <p:nvPr>
            <p:ph idx="1"/>
          </p:nvPr>
        </p:nvSpPr>
        <p:spPr>
          <a:xfrm>
            <a:off x="838200" y="1600200"/>
            <a:ext cx="10515600" cy="4576763"/>
          </a:xfrm>
        </p:spPr>
        <p:txBody>
          <a:bodyPr>
            <a:normAutofit/>
          </a:bodyPr>
          <a:lstStyle/>
          <a:p>
            <a:pPr marL="0" indent="0" rtl="1">
              <a:buNone/>
            </a:pPr>
            <a:r>
              <a:rPr lang="ar-SA" sz="1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2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200" dirty="0" smtClean="0">
                <a:latin typeface="Calibri" panose="020F0502020204030204" pitchFamily="34" charset="0"/>
                <a:ea typeface="Times New Roman" panose="02020603050405020304" pitchFamily="18" charset="0"/>
                <a:cs typeface="Arial" panose="020B0604020202020204" pitchFamily="34" charset="0"/>
              </a:rPr>
              <a:t>                                                        </a:t>
            </a:r>
            <a:endParaRPr lang="en-US" sz="22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en-US" sz="2200" dirty="0">
                <a:effectLst/>
                <a:latin typeface="Arial" panose="020B0604020202020204" pitchFamily="34" charset="0"/>
                <a:ea typeface="Times New Roman" panose="02020603050405020304" pitchFamily="18" charset="0"/>
                <a:cs typeface="Arial" panose="020B0604020202020204" pitchFamily="34" charset="0"/>
              </a:rPr>
              <a:t> </a:t>
            </a:r>
            <a:r>
              <a:rPr lang="ar-SA" sz="2200" dirty="0">
                <a:effectLst/>
                <a:latin typeface="Arial" panose="020B0604020202020204" pitchFamily="34" charset="0"/>
                <a:ea typeface="Times New Roman" panose="02020603050405020304" pitchFamily="18" charset="0"/>
                <a:cs typeface="Arial" panose="020B0604020202020204" pitchFamily="34" charset="0"/>
              </a:rPr>
              <a:t>تحظى اللغة</a:t>
            </a:r>
            <a:r>
              <a:rPr lang="ar-IQ"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العربية بأهمية بالغة لدى المسلمين، وهي من أكثر اللغات انتشاراً في العالم</a:t>
            </a:r>
            <a:r>
              <a:rPr lang="ar-SA"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IQ"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والمصنفة </a:t>
            </a:r>
            <a:r>
              <a:rPr lang="ar-SA"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ضمن </a:t>
            </a:r>
            <a:r>
              <a:rPr lang="ar-IQ" sz="22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المرتبة السادسة للغات الأمم المتحدة ، والمرتبة الرابعة للغات الأكثر استخداماً حول العالم</a:t>
            </a:r>
            <a:r>
              <a:rPr lang="ar-SA"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IQ"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IQ" sz="2200" dirty="0">
                <a:solidFill>
                  <a:srgbClr val="000000"/>
                </a:solidFill>
                <a:latin typeface="Calibri" panose="020F0502020204030204" pitchFamily="34" charset="0"/>
                <a:ea typeface="Times New Roman" panose="02020603050405020304" pitchFamily="18" charset="0"/>
                <a:cs typeface="Arial" panose="020B0604020202020204" pitchFamily="34" charset="0"/>
              </a:rPr>
              <a:t>ف</a:t>
            </a:r>
            <a:r>
              <a:rPr lang="ar-IQ"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الأتراك </a:t>
            </a:r>
            <a:r>
              <a:rPr lang="ar-IQ"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كبقية الشعوب المسلمة اهتموا باللغة العربية قراءةً وكتابةَ </a:t>
            </a:r>
            <a:r>
              <a:rPr lang="ar-SA"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IQ"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وتعليماً وتعلماً ، فضلاً عن سياسة الانفتاح على العالم العربي التي تبنتها الحكومة </a:t>
            </a:r>
            <a:r>
              <a:rPr lang="ar-IQ"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التركية، </a:t>
            </a:r>
            <a:r>
              <a:rPr lang="ar-IQ"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وإقبال المواطنين العرب</a:t>
            </a:r>
            <a:r>
              <a:rPr lang="ar-IQ" sz="2200" kern="12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AE"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للسياحة في تركيا</a:t>
            </a:r>
            <a:r>
              <a:rPr lang="ar-IQ"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من جميع الدول العربية </a:t>
            </a:r>
            <a:r>
              <a:rPr lang="ar-AE"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،واستضافة نحو ثلاثة ملايين لاجئ سوري، وآلاف اللاجئين العرب من مختلف الجنسيات </a:t>
            </a:r>
            <a:r>
              <a:rPr lang="ar-AE"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en-US"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IQ"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وازدياد حركة النشاط الاقتصادي لتميز موقعها الجغرافي </a:t>
            </a:r>
            <a:r>
              <a:rPr lang="ar-AE"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AE"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ساعد على انتشار العربية في الدولة التركية</a:t>
            </a:r>
            <a:r>
              <a:rPr lang="ar-SA"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200" dirty="0">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endParaRPr lang="en-US" sz="22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ar-AE"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وبما أن اللغة التركية هي اللغة الرسمية الوحيدة في البلاد، فإن تعلمها يعد أولى خطوات اندماج العرب في المجتمع التركي. وقد يُصدم المواطن العربي، حين يبدأ بتعلم اللغة التركية، بالكم الكبير من المفردات العربية في اللغة </a:t>
            </a:r>
            <a:r>
              <a:rPr lang="ar-AE"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يكتشف </a:t>
            </a:r>
            <a:r>
              <a:rPr lang="ar-AE"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تدريجياً أن العديد من الكلمات، التي يستخدمها في لغتهم مستعارة</a:t>
            </a:r>
            <a:r>
              <a:rPr lang="en-US"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AE"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من الكلمات العربية </a:t>
            </a:r>
            <a:r>
              <a:rPr lang="ar-AE"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بقواعد</a:t>
            </a:r>
            <a:r>
              <a:rPr lang="ar-IQ" sz="22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AE" sz="2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ها </a:t>
            </a:r>
            <a:r>
              <a:rPr lang="ar-AE" sz="2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وعروضها  ، مع تغيير فرعي بسيط .</a:t>
            </a:r>
            <a:endParaRPr lang="ar-AE" sz="2200" dirty="0"/>
          </a:p>
        </p:txBody>
      </p:sp>
    </p:spTree>
    <p:extLst>
      <p:ext uri="{BB962C8B-B14F-4D97-AF65-F5344CB8AC3E}">
        <p14:creationId xmlns:p14="http://schemas.microsoft.com/office/powerpoint/2010/main" val="3346588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48C8DE3C-AA3B-034B-9371-2F34881CFFAD}"/>
              </a:ext>
            </a:extLst>
          </p:cNvPr>
          <p:cNvSpPr>
            <a:spLocks noGrp="1"/>
          </p:cNvSpPr>
          <p:nvPr>
            <p:ph idx="1"/>
          </p:nvPr>
        </p:nvSpPr>
        <p:spPr>
          <a:xfrm>
            <a:off x="838200" y="609600"/>
            <a:ext cx="10515600" cy="5567363"/>
          </a:xfrm>
        </p:spPr>
        <p:txBody>
          <a:bodyPr>
            <a:normAutofit/>
          </a:bodyPr>
          <a:lstStyle/>
          <a:p>
            <a:pPr marL="0" indent="0" rtl="1">
              <a:buNone/>
            </a:pPr>
            <a:endParaRPr lang="ar-SA" sz="2000" b="1" dirty="0">
              <a:effectLst/>
              <a:latin typeface="Calibri" panose="020F0502020204030204" pitchFamily="34" charset="0"/>
              <a:ea typeface="Times New Roman" panose="02020603050405020304" pitchFamily="18" charset="0"/>
              <a:cs typeface="Arial" panose="020B0604020202020204" pitchFamily="34" charset="0"/>
            </a:endParaRPr>
          </a:p>
          <a:p>
            <a:pPr marL="0" indent="0" rtl="1">
              <a:buNone/>
            </a:pPr>
            <a:r>
              <a:rPr lang="ar-SA" sz="2000" b="1" dirty="0">
                <a:effectLst/>
                <a:latin typeface="Calibri" panose="020F0502020204030204" pitchFamily="34" charset="0"/>
                <a:ea typeface="Times New Roman" panose="02020603050405020304" pitchFamily="18" charset="0"/>
                <a:cs typeface="Arial" panose="020B0604020202020204" pitchFamily="34" charset="0"/>
              </a:rPr>
              <a:t>وعليه سنناقش عدّة تساؤلات لابد من الاجابة عليها ، منها  :</a:t>
            </a:r>
          </a:p>
          <a:p>
            <a:pPr marL="0" indent="0" rtl="1">
              <a:buNone/>
            </a:pP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p>
            <a:pPr lvl="0" rtl="1"/>
            <a:r>
              <a:rPr lang="ar-SA" sz="2000" b="1" dirty="0">
                <a:effectLst/>
                <a:latin typeface="Calibri" panose="020F0502020204030204" pitchFamily="34" charset="0"/>
                <a:ea typeface="Times New Roman" panose="02020603050405020304" pitchFamily="18" charset="0"/>
                <a:cs typeface="Arial" panose="020B0604020202020204" pitchFamily="34" charset="0"/>
              </a:rPr>
              <a:t>هل </a:t>
            </a:r>
            <a:r>
              <a:rPr lang="ar-SA" sz="2000" b="1" dirty="0" smtClean="0">
                <a:effectLst/>
                <a:latin typeface="Calibri" panose="020F0502020204030204" pitchFamily="34" charset="0"/>
                <a:ea typeface="Times New Roman" panose="02020603050405020304" pitchFamily="18" charset="0"/>
                <a:cs typeface="Arial" panose="020B0604020202020204" pitchFamily="34" charset="0"/>
              </a:rPr>
              <a:t>ت</a:t>
            </a:r>
            <a:r>
              <a:rPr lang="ar-IQ" sz="2000" b="1"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000" b="1" dirty="0" smtClean="0">
                <a:effectLst/>
                <a:latin typeface="Calibri" panose="020F0502020204030204" pitchFamily="34" charset="0"/>
                <a:ea typeface="Times New Roman" panose="02020603050405020304" pitchFamily="18" charset="0"/>
                <a:cs typeface="Arial" panose="020B0604020202020204" pitchFamily="34" charset="0"/>
              </a:rPr>
              <a:t>ستعمل  </a:t>
            </a:r>
            <a:r>
              <a:rPr lang="ar-SA" sz="2000" b="1" dirty="0">
                <a:effectLst/>
                <a:latin typeface="Calibri" panose="020F0502020204030204" pitchFamily="34" charset="0"/>
                <a:ea typeface="Times New Roman" panose="02020603050405020304" pitchFamily="18" charset="0"/>
                <a:cs typeface="Arial" panose="020B0604020202020204" pitchFamily="34" charset="0"/>
              </a:rPr>
              <a:t>في اللغة التركية كلمات عربية ؟</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p>
            <a:pPr lvl="0" rtl="1"/>
            <a:r>
              <a:rPr lang="ar-SA" sz="2000" b="1" dirty="0">
                <a:effectLst/>
                <a:latin typeface="Calibri" panose="020F0502020204030204" pitchFamily="34" charset="0"/>
                <a:ea typeface="Times New Roman" panose="02020603050405020304" pitchFamily="18" charset="0"/>
                <a:cs typeface="Arial" panose="020B0604020202020204" pitchFamily="34" charset="0"/>
              </a:rPr>
              <a:t>نسبة الكلمات العربية  المستعملة  في اللغة التركيا ؟</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p>
            <a:pPr lvl="0" rtl="1"/>
            <a:r>
              <a:rPr lang="ar-SA" sz="2000" b="1" dirty="0">
                <a:effectLst/>
                <a:latin typeface="Calibri" panose="020F0502020204030204" pitchFamily="34" charset="0"/>
                <a:ea typeface="Times New Roman" panose="02020603050405020304" pitchFamily="18" charset="0"/>
                <a:cs typeface="Arial" panose="020B0604020202020204" pitchFamily="34" charset="0"/>
              </a:rPr>
              <a:t>أحرف اللغة التركيا وأصواتها ، هل هي مطابقة لأصوات الأحرف العربية في تشكيل المفردة ؟ </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p>
            <a:pPr lvl="0" rtl="1"/>
            <a:r>
              <a:rPr lang="ar-SA" sz="2000" b="1" dirty="0">
                <a:effectLst/>
                <a:latin typeface="Calibri" panose="020F0502020204030204" pitchFamily="34" charset="0"/>
                <a:ea typeface="Times New Roman" panose="02020603050405020304" pitchFamily="18" charset="0"/>
                <a:cs typeface="Arial" panose="020B0604020202020204" pitchFamily="34" charset="0"/>
              </a:rPr>
              <a:t>نسبة استعمال المفردات العربية في الجمل والعبارات التركيا ؟</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p>
            <a:pPr lvl="0" rtl="1"/>
            <a:r>
              <a:rPr lang="ar-SA" sz="2000" b="1" dirty="0">
                <a:effectLst/>
                <a:latin typeface="Calibri" panose="020F0502020204030204" pitchFamily="34" charset="0"/>
                <a:ea typeface="Times New Roman" panose="02020603050405020304" pitchFamily="18" charset="0"/>
                <a:cs typeface="Arial" panose="020B0604020202020204" pitchFamily="34" charset="0"/>
              </a:rPr>
              <a:t>العوامل التي ساعدت على استعمال اللغة العربية في تركيا ؟ </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p>
            <a:pPr lvl="0" rtl="1"/>
            <a:r>
              <a:rPr lang="ar-SA" sz="2000" b="1" dirty="0">
                <a:effectLst/>
                <a:latin typeface="Calibri" panose="020F0502020204030204" pitchFamily="34" charset="0"/>
                <a:ea typeface="Times New Roman" panose="02020603050405020304" pitchFamily="18" charset="0"/>
                <a:cs typeface="Arial" panose="020B0604020202020204" pitchFamily="34" charset="0"/>
              </a:rPr>
              <a:t>آفاق تعليم ، وتعلم اللغة العربية في تركيا قبل ،وبعد تأسيس الجمهورية التركية ،والى يومنا هذا  ؟</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16220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9F7324B-4772-7547-8194-59E3E42C70BF}"/>
              </a:ext>
            </a:extLst>
          </p:cNvPr>
          <p:cNvSpPr>
            <a:spLocks noGrp="1"/>
          </p:cNvSpPr>
          <p:nvPr>
            <p:ph type="title"/>
          </p:nvPr>
        </p:nvSpPr>
        <p:spPr/>
        <p:txBody>
          <a:bodyPr>
            <a:normAutofit fontScale="90000"/>
          </a:bodyPr>
          <a:lstStyle/>
          <a:p>
            <a:pPr marL="0" indent="0" rtl="1">
              <a:buNone/>
            </a:pPr>
            <a:r>
              <a:rPr lang="en-US" sz="4400" b="1" dirty="0">
                <a:effectLst/>
                <a:latin typeface="Calibri" panose="020F0502020204030204" pitchFamily="34" charset="0"/>
                <a:ea typeface="Times New Roman" panose="02020603050405020304" pitchFamily="18" charset="0"/>
                <a:cs typeface="Arial" panose="020B0604020202020204" pitchFamily="34" charset="0"/>
              </a:rPr>
              <a:t/>
            </a:r>
            <a:br>
              <a:rPr lang="en-US" sz="4400" b="1" dirty="0">
                <a:effectLst/>
                <a:latin typeface="Calibri" panose="020F0502020204030204" pitchFamily="34" charset="0"/>
                <a:ea typeface="Times New Roman" panose="02020603050405020304" pitchFamily="18" charset="0"/>
                <a:cs typeface="Arial" panose="020B0604020202020204" pitchFamily="34" charset="0"/>
              </a:rPr>
            </a:br>
            <a:r>
              <a:rPr lang="ar-SA" sz="4400" b="1" dirty="0">
                <a:effectLst/>
                <a:latin typeface="Calibri" panose="020F0502020204030204" pitchFamily="34" charset="0"/>
                <a:ea typeface="Times New Roman" panose="02020603050405020304" pitchFamily="18" charset="0"/>
                <a:cs typeface="Arial" panose="020B0604020202020204" pitchFamily="34" charset="0"/>
              </a:rPr>
              <a:t>هل تستعمل  في اللغة التركية كلمات عربية ؟</a:t>
            </a:r>
            <a:r>
              <a:rPr lang="en-US" sz="4400" b="1" dirty="0">
                <a:effectLst/>
                <a:latin typeface="Calibri" panose="020F0502020204030204" pitchFamily="34" charset="0"/>
                <a:ea typeface="Times New Roman" panose="02020603050405020304" pitchFamily="18" charset="0"/>
                <a:cs typeface="Arial" panose="020B0604020202020204" pitchFamily="34" charset="0"/>
              </a:rPr>
              <a:t/>
            </a:r>
            <a:br>
              <a:rPr lang="en-US" sz="4400" b="1" dirty="0">
                <a:effectLst/>
                <a:latin typeface="Calibri" panose="020F0502020204030204" pitchFamily="34" charset="0"/>
                <a:ea typeface="Times New Roman" panose="02020603050405020304" pitchFamily="18" charset="0"/>
                <a:cs typeface="Arial" panose="020B0604020202020204" pitchFamily="34" charset="0"/>
              </a:rPr>
            </a:br>
            <a:endParaRPr lang="ar-AE" dirty="0"/>
          </a:p>
        </p:txBody>
      </p:sp>
      <p:sp>
        <p:nvSpPr>
          <p:cNvPr id="3" name="عنصر نائب للمحتوى 2">
            <a:extLst>
              <a:ext uri="{FF2B5EF4-FFF2-40B4-BE49-F238E27FC236}">
                <a16:creationId xmlns="" xmlns:a16="http://schemas.microsoft.com/office/drawing/2014/main" id="{4EFB8F79-3D7A-EC4A-A8BF-16DBE87A80CD}"/>
              </a:ext>
            </a:extLst>
          </p:cNvPr>
          <p:cNvSpPr>
            <a:spLocks noGrp="1"/>
          </p:cNvSpPr>
          <p:nvPr>
            <p:ph idx="1"/>
          </p:nvPr>
        </p:nvSpPr>
        <p:spPr>
          <a:xfrm>
            <a:off x="381000" y="1371600"/>
            <a:ext cx="11658600" cy="5257800"/>
          </a:xfrm>
        </p:spPr>
        <p:txBody>
          <a:bodyPr>
            <a:normAutofit fontScale="25000" lnSpcReduction="20000"/>
          </a:bodyPr>
          <a:lstStyle/>
          <a:p>
            <a:pPr marL="0" indent="0" algn="just" rtl="1">
              <a:buNone/>
            </a:pPr>
            <a:endParaRPr lang="ar-IQ" sz="7400" b="1"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r>
              <a:rPr lang="ar-IQ" sz="9600" dirty="0">
                <a:latin typeface="Calibri" panose="020F0502020204030204" pitchFamily="34" charset="0"/>
                <a:ea typeface="Times New Roman" panose="02020603050405020304" pitchFamily="18" charset="0"/>
                <a:cs typeface="Arial" panose="020B0604020202020204" pitchFamily="34" charset="0"/>
              </a:rPr>
              <a:t>ن</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عم </a:t>
            </a:r>
            <a:r>
              <a:rPr lang="ar-SA" sz="9600" dirty="0">
                <a:effectLst/>
                <a:latin typeface="Calibri" panose="020F0502020204030204" pitchFamily="34" charset="0"/>
                <a:ea typeface="Times New Roman" panose="02020603050405020304" pitchFamily="18" charset="0"/>
                <a:cs typeface="Arial" panose="020B0604020202020204" pitchFamily="34" charset="0"/>
              </a:rPr>
              <a:t>استعملت اللغة التركية الألفاظ العربية التي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ور</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9600" dirty="0" err="1" smtClean="0">
                <a:effectLst/>
                <a:latin typeface="Calibri" panose="020F0502020204030204" pitchFamily="34" charset="0"/>
                <a:ea typeface="Times New Roman" panose="02020603050405020304" pitchFamily="18" charset="0"/>
                <a:cs typeface="Arial" panose="020B0604020202020204" pitchFamily="34" charset="0"/>
              </a:rPr>
              <a:t>ثتها</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لهم  </a:t>
            </a:r>
            <a:r>
              <a:rPr lang="ar-SA" sz="9600" dirty="0">
                <a:effectLst/>
                <a:latin typeface="Calibri" panose="020F0502020204030204" pitchFamily="34" charset="0"/>
                <a:ea typeface="Times New Roman" panose="02020603050405020304" pitchFamily="18" charset="0"/>
                <a:cs typeface="Arial" panose="020B0604020202020204" pitchFamily="34" charset="0"/>
              </a:rPr>
              <a:t>الفتوحات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الاسلامية </a:t>
            </a:r>
            <a:r>
              <a:rPr lang="ar-SA" sz="9600" dirty="0">
                <a:effectLst/>
                <a:latin typeface="Calibri" panose="020F0502020204030204" pitchFamily="34" charset="0"/>
                <a:ea typeface="Times New Roman" panose="02020603050405020304" pitchFamily="18" charset="0"/>
                <a:cs typeface="Arial" panose="020B0604020202020204" pitchFamily="34" charset="0"/>
              </a:rPr>
              <a:t>،ودخول الاتراك في الدين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الاسلامي،</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 وايضاً حركة التوسع العثماني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زاد</a:t>
            </a:r>
            <a:r>
              <a:rPr lang="ar-IQ" sz="9600" dirty="0">
                <a:latin typeface="Calibri" panose="020F0502020204030204" pitchFamily="34" charset="0"/>
                <a:ea typeface="Times New Roman" panose="02020603050405020304" pitchFamily="18" charset="0"/>
                <a:cs typeface="Arial" panose="020B0604020202020204" pitchFamily="34" charset="0"/>
              </a:rPr>
              <a:t>ّ</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a:effectLst/>
                <a:latin typeface="Calibri" panose="020F0502020204030204" pitchFamily="34" charset="0"/>
                <a:ea typeface="Times New Roman" panose="02020603050405020304" pitchFamily="18" charset="0"/>
                <a:cs typeface="Arial" panose="020B0604020202020204" pitchFamily="34" charset="0"/>
              </a:rPr>
              <a:t>من رغبة المجتمع ،بتعلم اللغة العربية قراءة وكتابة؛ </a:t>
            </a:r>
            <a:r>
              <a:rPr lang="ar-SA" sz="9600" dirty="0">
                <a:latin typeface="Calibri" panose="020F0502020204030204" pitchFamily="34" charset="0"/>
                <a:ea typeface="Times New Roman" panose="02020603050405020304" pitchFamily="18" charset="0"/>
                <a:cs typeface="Arial" panose="020B0604020202020204" pitchFamily="34" charset="0"/>
              </a:rPr>
              <a:t>ل</a:t>
            </a:r>
            <a:r>
              <a:rPr lang="ar-SA" sz="9600" dirty="0">
                <a:effectLst/>
                <a:latin typeface="Calibri" panose="020F0502020204030204" pitchFamily="34" charset="0"/>
                <a:ea typeface="Times New Roman" panose="02020603050405020304" pitchFamily="18" charset="0"/>
                <a:cs typeface="Arial" panose="020B0604020202020204" pitchFamily="34" charset="0"/>
              </a:rPr>
              <a:t>اعتزازهم بلغة القرآن الكريم التي كرمها الله سبحانه وتعالى بقوله لنبي الاسلام في سورة الشعراء من كتابه العزيز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a:t>
            </a:r>
            <a:endParaRPr lang="ar-SA" sz="9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buNone/>
            </a:pPr>
            <a:r>
              <a:rPr lang="ar-SA" sz="7400" dirty="0">
                <a:effectLst/>
                <a:latin typeface="Calibri" panose="020F0502020204030204" pitchFamily="34" charset="0"/>
                <a:ea typeface="Times New Roman" panose="02020603050405020304" pitchFamily="18" charset="0"/>
                <a:cs typeface="Arial" panose="020B0604020202020204" pitchFamily="34" charset="0"/>
              </a:rPr>
              <a:t>   </a:t>
            </a:r>
            <a:r>
              <a:rPr lang="ar-SA" sz="9600" b="1" dirty="0">
                <a:effectLst/>
                <a:latin typeface="Calibri" panose="020F0502020204030204" pitchFamily="34" charset="0"/>
                <a:ea typeface="Times New Roman" panose="02020603050405020304" pitchFamily="18" charset="0"/>
                <a:cs typeface="Arial" panose="020B0604020202020204" pitchFamily="34" charset="0"/>
              </a:rPr>
              <a:t>[وَإِنَّهُ لَتَنْزِيلُ رَبِّ الْعَالَمِينَ، نَزَلَ بِهِ الرُّوحُ الْأَمِينُ </a:t>
            </a:r>
            <a:r>
              <a:rPr lang="ar-SA" sz="9600" b="1" dirty="0" smtClean="0">
                <a:effectLst/>
                <a:latin typeface="Calibri" panose="020F0502020204030204" pitchFamily="34" charset="0"/>
                <a:ea typeface="Times New Roman" panose="02020603050405020304" pitchFamily="18" charset="0"/>
                <a:cs typeface="Arial" panose="020B0604020202020204" pitchFamily="34" charset="0"/>
              </a:rPr>
              <a:t>،عَلَى </a:t>
            </a:r>
            <a:r>
              <a:rPr lang="ar-SA" sz="9600" b="1" dirty="0">
                <a:effectLst/>
                <a:latin typeface="Calibri" panose="020F0502020204030204" pitchFamily="34" charset="0"/>
                <a:ea typeface="Times New Roman" panose="02020603050405020304" pitchFamily="18" charset="0"/>
                <a:cs typeface="Arial" panose="020B0604020202020204" pitchFamily="34" charset="0"/>
              </a:rPr>
              <a:t>قَلْبِكَ لِتَكُونَ مِنَ الْمُنْذِرِينَ، بِلِسَانٍ عَرَبِيٍّ مُبِينٍ </a:t>
            </a:r>
            <a:r>
              <a:rPr lang="ar-SA" sz="9600" b="1" dirty="0" smtClean="0">
                <a:effectLst/>
                <a:latin typeface="Calibri" panose="020F0502020204030204" pitchFamily="34" charset="0"/>
                <a:ea typeface="Times New Roman" panose="02020603050405020304" pitchFamily="18" charset="0"/>
                <a:cs typeface="Arial" panose="020B0604020202020204" pitchFamily="34" charset="0"/>
              </a:rPr>
              <a:t>]</a:t>
            </a:r>
            <a:endParaRPr lang="ar-IQ" sz="96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buNone/>
            </a:pPr>
            <a:endParaRPr lang="en-US" sz="7400" dirty="0">
              <a:effectLst/>
              <a:latin typeface="Calibri" panose="020F0502020204030204" pitchFamily="34" charset="0"/>
              <a:ea typeface="Times New Roman" panose="02020603050405020304" pitchFamily="18" charset="0"/>
              <a:cs typeface="Arial" panose="020B0604020202020204" pitchFamily="34" charset="0"/>
            </a:endParaRPr>
          </a:p>
          <a:p>
            <a:pPr algn="just"/>
            <a:r>
              <a:rPr lang="ar-IQ" sz="7400" b="1"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فاللغة </a:t>
            </a:r>
            <a:r>
              <a:rPr lang="ar-SA" sz="9600" dirty="0">
                <a:effectLst/>
                <a:latin typeface="Calibri" panose="020F0502020204030204" pitchFamily="34" charset="0"/>
                <a:ea typeface="Times New Roman" panose="02020603050405020304" pitchFamily="18" charset="0"/>
                <a:cs typeface="Arial" panose="020B0604020202020204" pitchFamily="34" charset="0"/>
              </a:rPr>
              <a:t>التركية كانت قبل استقرار الأتراك في الأناضول لغة شفوية ليس لها حروف محددة ؛ذلك أنها تكونت من مجموعة لغات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توج</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د</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a:effectLst/>
                <a:latin typeface="Calibri" panose="020F0502020204030204" pitchFamily="34" charset="0"/>
                <a:ea typeface="Times New Roman" panose="02020603050405020304" pitchFamily="18" charset="0"/>
                <a:cs typeface="Arial" panose="020B0604020202020204" pitchFamily="34" charset="0"/>
              </a:rPr>
              <a:t>بينها تقارب لغوي  تسمى ( التاي أورال الطورانية ) تبدأ من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شرق</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a:effectLst/>
                <a:latin typeface="Calibri" panose="020F0502020204030204" pitchFamily="34" charset="0"/>
                <a:ea typeface="Times New Roman" panose="02020603050405020304" pitchFamily="18" charset="0"/>
                <a:cs typeface="Arial" panose="020B0604020202020204" pitchFamily="34" charset="0"/>
              </a:rPr>
              <a:t>أوربا وجبال أورال في الغرب الى الصين في الشرق ، وعليه كان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للأتراك</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رغبة </a:t>
            </a:r>
            <a:r>
              <a:rPr lang="ar-IQ" sz="9600" dirty="0" smtClean="0">
                <a:latin typeface="Calibri" panose="020F0502020204030204" pitchFamily="34" charset="0"/>
                <a:ea typeface="Times New Roman" panose="02020603050405020304" pitchFamily="18" charset="0"/>
                <a:cs typeface="Arial" panose="020B0604020202020204" pitchFamily="34" charset="0"/>
              </a:rPr>
              <a:t>في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كتابة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لغت</a:t>
            </a:r>
            <a:r>
              <a:rPr lang="ar-IQ" sz="9600" dirty="0">
                <a:latin typeface="Calibri" panose="020F0502020204030204" pitchFamily="34" charset="0"/>
                <a:ea typeface="Times New Roman" panose="02020603050405020304" pitchFamily="18" charset="0"/>
                <a:cs typeface="Arial" panose="020B0604020202020204" pitchFamily="34" charset="0"/>
              </a:rPr>
              <a:t>ِ</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هم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التركية </a:t>
            </a:r>
            <a:r>
              <a:rPr lang="ar-SA" sz="9600" dirty="0">
                <a:effectLst/>
                <a:latin typeface="Calibri" panose="020F0502020204030204" pitchFamily="34" charset="0"/>
                <a:ea typeface="Times New Roman" panose="02020603050405020304" pitchFamily="18" charset="0"/>
                <a:cs typeface="Arial" panose="020B0604020202020204" pitchFamily="34" charset="0"/>
              </a:rPr>
              <a:t>بالأحرف العربية </a:t>
            </a:r>
            <a:r>
              <a:rPr lang="ar-IQ" sz="9600" dirty="0" smtClean="0">
                <a:latin typeface="Calibri" panose="020F0502020204030204" pitchFamily="34" charset="0"/>
                <a:ea typeface="Times New Roman" panose="02020603050405020304" pitchFamily="18" charset="0"/>
                <a:cs typeface="Arial" panose="020B0604020202020204" pitchFamily="34" charset="0"/>
              </a:rPr>
              <a:t>؛ بجعلها أساساً لهم و</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ترسيخها </a:t>
            </a:r>
            <a:r>
              <a:rPr lang="ar-SA" sz="9600" dirty="0">
                <a:effectLst/>
                <a:latin typeface="Calibri" panose="020F0502020204030204" pitchFamily="34" charset="0"/>
                <a:ea typeface="Times New Roman" panose="02020603050405020304" pitchFamily="18" charset="0"/>
                <a:cs typeface="Arial" panose="020B0604020202020204" pitchFamily="34" charset="0"/>
              </a:rPr>
              <a:t>لأجيالهم،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وأول </a:t>
            </a:r>
            <a:r>
              <a:rPr lang="ar-SA" sz="9600" dirty="0">
                <a:effectLst/>
                <a:latin typeface="Calibri" panose="020F0502020204030204" pitchFamily="34" charset="0"/>
                <a:ea typeface="Times New Roman" panose="02020603050405020304" pitchFamily="18" charset="0"/>
                <a:cs typeface="Arial" panose="020B0604020202020204" pitchFamily="34" charset="0"/>
              </a:rPr>
              <a:t>من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أتخذها</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لغتاً </a:t>
            </a:r>
            <a:r>
              <a:rPr lang="ar-SA" sz="9600" dirty="0">
                <a:effectLst/>
                <a:latin typeface="Calibri" panose="020F0502020204030204" pitchFamily="34" charset="0"/>
                <a:ea typeface="Times New Roman" panose="02020603050405020304" pitchFamily="18" charset="0"/>
                <a:cs typeface="Arial" panose="020B0604020202020204" pitchFamily="34" charset="0"/>
              </a:rPr>
              <a:t>لهم </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ا</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لقرة خاني</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ي</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ن </a:t>
            </a:r>
            <a:r>
              <a:rPr lang="ar-SA" sz="9600" dirty="0">
                <a:effectLst/>
                <a:latin typeface="Calibri" panose="020F0502020204030204" pitchFamily="34" charset="0"/>
                <a:ea typeface="Times New Roman" panose="02020603050405020304" pitchFamily="18" charset="0"/>
                <a:cs typeface="Arial" panose="020B0604020202020204" pitchFamily="34" charset="0"/>
              </a:rPr>
              <a:t>، منذ عام ( ٩٣٢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ه/١٢١٢م) . </a:t>
            </a:r>
            <a:endParaRPr lang="ar-IQ" sz="9600" dirty="0" smtClean="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buNone/>
            </a:pPr>
            <a:endParaRPr lang="en-US" sz="8000" dirty="0">
              <a:effectLst/>
              <a:latin typeface="Calibri" panose="020F0502020204030204" pitchFamily="34" charset="0"/>
              <a:ea typeface="Times New Roman" panose="02020603050405020304" pitchFamily="18" charset="0"/>
              <a:cs typeface="Arial" panose="020B0604020202020204" pitchFamily="34" charset="0"/>
            </a:endParaRPr>
          </a:p>
          <a:p>
            <a:pPr algn="just"/>
            <a:r>
              <a:rPr lang="ar-IQ"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وبعد </a:t>
            </a:r>
            <a:r>
              <a:rPr lang="ar-IQ" sz="9600" dirty="0">
                <a:latin typeface="Calibri" panose="020F0502020204030204" pitchFamily="34" charset="0"/>
                <a:ea typeface="Times New Roman" panose="02020603050405020304" pitchFamily="18" charset="0"/>
                <a:cs typeface="Arial" panose="020B0604020202020204" pitchFamily="34" charset="0"/>
              </a:rPr>
              <a:t>ا</a:t>
            </a:r>
            <a:r>
              <a:rPr lang="ar-IQ" sz="9600" dirty="0" smtClean="0">
                <a:latin typeface="Calibri" panose="020F0502020204030204" pitchFamily="34" charset="0"/>
                <a:ea typeface="Times New Roman" panose="02020603050405020304" pitchFamily="18" charset="0"/>
                <a:cs typeface="Arial" panose="020B0604020202020204" pitchFamily="34" charset="0"/>
              </a:rPr>
              <a:t>نهيار</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IQ" sz="9600" dirty="0">
                <a:latin typeface="Calibri" panose="020F0502020204030204" pitchFamily="34" charset="0"/>
                <a:ea typeface="Times New Roman" panose="02020603050405020304" pitchFamily="18" charset="0"/>
                <a:cs typeface="Arial" panose="020B0604020202020204" pitchFamily="34" charset="0"/>
              </a:rPr>
              <a:t>ا</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لسلطة </a:t>
            </a:r>
            <a:r>
              <a:rPr lang="ar-SA" sz="9600" dirty="0">
                <a:effectLst/>
                <a:latin typeface="Calibri" panose="020F0502020204030204" pitchFamily="34" charset="0"/>
                <a:ea typeface="Times New Roman" panose="02020603050405020304" pitchFamily="18" charset="0"/>
                <a:cs typeface="Arial" panose="020B0604020202020204" pitchFamily="34" charset="0"/>
              </a:rPr>
              <a:t>العثمانية ( ١٣٤٧ ه/١٩٢٨ م )  وقيام الدولة التركية على يد مؤسسها (مصطفى كمال أتاتورك ) الذي قام بمحاولة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a:effectLst/>
                <a:latin typeface="Calibri" panose="020F0502020204030204" pitchFamily="34" charset="0"/>
                <a:ea typeface="Times New Roman" panose="02020603050405020304" pitchFamily="18" charset="0"/>
                <a:cs typeface="Arial" panose="020B0604020202020204" pitchFamily="34" charset="0"/>
              </a:rPr>
              <a:t>الانقلاب اللغوي ) التي استهدفت تصفية اللغة التركية من الكلمات العربية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والكلمات </a:t>
            </a:r>
            <a:r>
              <a:rPr lang="ar-SA" sz="9600" dirty="0">
                <a:effectLst/>
                <a:latin typeface="Calibri" panose="020F0502020204030204" pitchFamily="34" charset="0"/>
                <a:ea typeface="Times New Roman" panose="02020603050405020304" pitchFamily="18" charset="0"/>
                <a:cs typeface="Arial" panose="020B0604020202020204" pitchFamily="34" charset="0"/>
              </a:rPr>
              <a:t>الدخيلة عليها ، وتبديل الأحرف العربية بالأحرف اللاتينية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البالغ </a:t>
            </a:r>
            <a:r>
              <a:rPr lang="ar-SA" sz="9600" dirty="0">
                <a:effectLst/>
                <a:latin typeface="Calibri" panose="020F0502020204030204" pitchFamily="34" charset="0"/>
                <a:ea typeface="Times New Roman" panose="02020603050405020304" pitchFamily="18" charset="0"/>
                <a:cs typeface="Arial" panose="020B0604020202020204" pitchFamily="34" charset="0"/>
              </a:rPr>
              <a:t>عددها تسعة وعشرين حرفاً : واحد وعشرون منها حرفاً صحيحاً ، وثمانية أحرف منها معتلة  ،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و</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جميعها</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9600" dirty="0">
                <a:effectLst/>
                <a:latin typeface="Calibri" panose="020F0502020204030204" pitchFamily="34" charset="0"/>
                <a:ea typeface="Times New Roman" panose="02020603050405020304" pitchFamily="18" charset="0"/>
                <a:cs typeface="Arial" panose="020B0604020202020204" pitchFamily="34" charset="0"/>
              </a:rPr>
              <a:t>تنطق بصوت الحرف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الروماني</a:t>
            </a:r>
            <a:r>
              <a:rPr lang="ar-IQ" sz="9600" dirty="0" smtClean="0">
                <a:latin typeface="Calibri" panose="020F0502020204030204" pitchFamily="34" charset="0"/>
                <a:ea typeface="Times New Roman" panose="02020603050405020304" pitchFamily="18" charset="0"/>
                <a:cs typeface="Arial" panose="020B0604020202020204" pitchFamily="34" charset="0"/>
              </a:rPr>
              <a:t>.</a:t>
            </a:r>
          </a:p>
          <a:p>
            <a:pPr algn="just"/>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وعلى </a:t>
            </a:r>
            <a:r>
              <a:rPr lang="ar-SA" sz="9600" dirty="0">
                <a:effectLst/>
                <a:latin typeface="Calibri" panose="020F0502020204030204" pitchFamily="34" charset="0"/>
                <a:ea typeface="Times New Roman" panose="02020603050405020304" pitchFamily="18" charset="0"/>
                <a:cs typeface="Arial" panose="020B0604020202020204" pitchFamily="34" charset="0"/>
              </a:rPr>
              <a:t>الرغم من محاولة التطهير اللغوي ضد العربية  ضلَّت القواميس التركية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تزخر</a:t>
            </a:r>
            <a:r>
              <a:rPr lang="ar-IQ" sz="9600" dirty="0">
                <a:latin typeface="Calibri" panose="020F0502020204030204" pitchFamily="34" charset="0"/>
                <a:ea typeface="Times New Roman" panose="02020603050405020304" pitchFamily="18" charset="0"/>
                <a:cs typeface="Arial" panose="020B0604020202020204" pitchFamily="34" charset="0"/>
              </a:rPr>
              <a:t> </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بالكلمات </a:t>
            </a:r>
            <a:r>
              <a:rPr lang="ar-SA" sz="9600" dirty="0">
                <a:effectLst/>
                <a:latin typeface="Calibri" panose="020F0502020204030204" pitchFamily="34" charset="0"/>
                <a:ea typeface="Times New Roman" panose="02020603050405020304" pitchFamily="18" charset="0"/>
                <a:cs typeface="Arial" panose="020B0604020202020204" pitchFamily="34" charset="0"/>
              </a:rPr>
              <a:t>العربية بنطقها </a:t>
            </a:r>
            <a:r>
              <a:rPr lang="ar-IQ" sz="96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9600" dirty="0" smtClean="0">
                <a:effectLst/>
                <a:latin typeface="Calibri" panose="020F0502020204030204" pitchFamily="34" charset="0"/>
                <a:ea typeface="Times New Roman" panose="02020603050405020304" pitchFamily="18" charset="0"/>
                <a:cs typeface="Arial" panose="020B0604020202020204" pitchFamily="34" charset="0"/>
              </a:rPr>
              <a:t>ومعناها </a:t>
            </a:r>
            <a:r>
              <a:rPr lang="ar-SA" sz="9600" dirty="0">
                <a:effectLst/>
                <a:latin typeface="Calibri" panose="020F0502020204030204" pitchFamily="34" charset="0"/>
                <a:ea typeface="Times New Roman" panose="02020603050405020304" pitchFamily="18" charset="0"/>
                <a:cs typeface="Arial" panose="020B0604020202020204" pitchFamily="34" charset="0"/>
              </a:rPr>
              <a:t>الدلالي رغم حروفها الأوربية اللاتينية  ، ومنها على سبيل المثال ، وغيرها كثر :</a:t>
            </a:r>
            <a:endParaRPr lang="ar-SA" sz="74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r>
              <a:rPr lang="ar-SA" sz="7400" dirty="0">
                <a:effectLst/>
                <a:latin typeface="Calibri" panose="020F0502020204030204" pitchFamily="34" charset="0"/>
                <a:ea typeface="Times New Roman" panose="02020603050405020304" pitchFamily="18" charset="0"/>
                <a:cs typeface="Arial" panose="020B0604020202020204" pitchFamily="34" charset="0"/>
              </a:rPr>
              <a:t> </a:t>
            </a:r>
            <a:endParaRPr lang="en-US" sz="7400" dirty="0">
              <a:effectLst/>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ar-AE" dirty="0"/>
          </a:p>
        </p:txBody>
      </p:sp>
    </p:spTree>
    <p:extLst>
      <p:ext uri="{BB962C8B-B14F-4D97-AF65-F5344CB8AC3E}">
        <p14:creationId xmlns:p14="http://schemas.microsoft.com/office/powerpoint/2010/main" val="3863319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BDD92C58-EF6B-EF41-B179-D766B731DDDE}"/>
              </a:ext>
            </a:extLst>
          </p:cNvPr>
          <p:cNvSpPr>
            <a:spLocks noGrp="1"/>
          </p:cNvSpPr>
          <p:nvPr>
            <p:ph idx="1"/>
          </p:nvPr>
        </p:nvSpPr>
        <p:spPr>
          <a:xfrm>
            <a:off x="138548" y="0"/>
            <a:ext cx="11945697" cy="6858000"/>
          </a:xfrm>
        </p:spPr>
        <p:txBody>
          <a:bodyPr>
            <a:normAutofit/>
          </a:bodyPr>
          <a:lstStyle/>
          <a:p>
            <a:pPr lvl="0" rtl="1"/>
            <a:endParaRPr lang="ar-SA" sz="7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lvl="0" rtl="1"/>
            <a:endParaRPr lang="en-US" sz="20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 xmlns:a16="http://schemas.microsoft.com/office/drawing/2014/main" id="{047BF77D-1208-0F4E-8628-1A1D41D0B8EB}"/>
              </a:ext>
            </a:extLst>
          </p:cNvPr>
          <p:cNvSpPr txBox="1"/>
          <p:nvPr/>
        </p:nvSpPr>
        <p:spPr>
          <a:xfrm>
            <a:off x="1205861" y="219459"/>
            <a:ext cx="10083031" cy="4893647"/>
          </a:xfrm>
          <a:prstGeom prst="rect">
            <a:avLst/>
          </a:prstGeom>
          <a:noFill/>
        </p:spPr>
        <p:txBody>
          <a:bodyPr wrap="square">
            <a:spAutoFit/>
          </a:bodyPr>
          <a:lstStyle/>
          <a:p>
            <a:pPr marL="0" indent="0" rtl="1">
              <a:buNone/>
            </a:pP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rtl="1"/>
            <a:endPar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rtl="1"/>
            <a:endParaRPr lang="ar-SA"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rtl="1"/>
            <a:endPar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rtl="1"/>
            <a:endParaRPr lang="ar-SA" sz="200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lvl="0" algn="just"/>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كلمة (</a:t>
            </a:r>
            <a:r>
              <a:rPr lang="ar-SA" sz="2000" b="1" dirty="0" smtClean="0">
                <a:solidFill>
                  <a:srgbClr val="2F5496"/>
                </a:solidFill>
                <a:effectLst/>
                <a:latin typeface="Calibri" panose="020F0502020204030204" pitchFamily="34" charset="0"/>
                <a:ea typeface="Times New Roman" panose="02020603050405020304" pitchFamily="18" charset="0"/>
                <a:cs typeface="Arial" panose="020B0604020202020204" pitchFamily="34" charset="0"/>
              </a:rPr>
              <a:t>مرحبا </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Merhaba</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وكلمة </a:t>
            </a:r>
            <a:r>
              <a:rPr lang="ar-SA" sz="2000" b="1"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a:t>
            </a:r>
            <a:r>
              <a:rPr lang="ar-SA" sz="2000" b="1" dirty="0">
                <a:solidFill>
                  <a:srgbClr val="4472C4"/>
                </a:solidFill>
                <a:latin typeface="Calibri" panose="020F0502020204030204" pitchFamily="34" charset="0"/>
                <a:ea typeface="Times New Roman" panose="02020603050405020304" pitchFamily="18" charset="0"/>
                <a:cs typeface="Arial" panose="020B0604020202020204" pitchFamily="34" charset="0"/>
              </a:rPr>
              <a:t>وقت</a:t>
            </a:r>
            <a:r>
              <a:rPr lang="ar-SA" sz="2000" b="1" dirty="0">
                <a:solidFill>
                  <a:srgbClr val="D9E2F3"/>
                </a:solidFill>
                <a:latin typeface="Calibri" panose="020F0502020204030204" pitchFamily="34" charset="0"/>
                <a:ea typeface="Times New Roman" panose="02020603050405020304" pitchFamily="18" charset="0"/>
                <a:cs typeface="Arial" panose="020B0604020202020204" pitchFamily="34" charset="0"/>
              </a:rPr>
              <a:t> </a:t>
            </a:r>
            <a:r>
              <a:rPr lang="en-US" sz="2000" b="1" dirty="0" err="1" smtClean="0">
                <a:solidFill>
                  <a:srgbClr val="FF0000"/>
                </a:solidFill>
                <a:latin typeface="Calibri" panose="020F0502020204030204" pitchFamily="34" charset="0"/>
                <a:ea typeface="Times New Roman" panose="02020603050405020304" pitchFamily="18" charset="0"/>
                <a:cs typeface="Arial" panose="020B0604020202020204" pitchFamily="34" charset="0"/>
              </a:rPr>
              <a:t>Vakit</a:t>
            </a:r>
            <a:r>
              <a:rPr lang="ar-SA" sz="2000" b="1"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 </a:t>
            </a:r>
            <a:r>
              <a:rPr lang="ar-SA" sz="2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سلام</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Selam</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 و(</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 كتاب </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Kitap</a:t>
            </a:r>
            <a:r>
              <a:rPr lang="en-US" sz="2000" b="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قلم</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Kalem</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روح</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Ruh</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علم</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ilim</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ar-IQ"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حقوق</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Hukuk</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ar-IQ"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 تبسم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Tebessüm</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ar-IQ"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حساب</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Hesap</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حدث /</a:t>
            </a:r>
            <a:r>
              <a:rPr lang="ar-SA" sz="2000" b="1"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hadise</a:t>
            </a:r>
            <a:r>
              <a:rPr lang="ar-SA" sz="2000" b="1"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a:t>
            </a:r>
            <a:r>
              <a:rPr lang="ar-IQ" sz="2000" b="1"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و</a:t>
            </a:r>
            <a:r>
              <a:rPr lang="ar-SA" sz="2000" b="1"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غارق /</a:t>
            </a:r>
            <a:r>
              <a:rPr lang="ar-SA" sz="2000" b="1"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gark</a:t>
            </a:r>
            <a:r>
              <a:rPr lang="ar-SA" sz="2000" b="1"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lvl="0" algn="just"/>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خريطة</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Harita</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 حكاية </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Hikaye</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و</a:t>
            </a:r>
            <a:r>
              <a:rPr lang="ar-IQ"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رؤيا</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Rüya</a:t>
            </a:r>
            <a:r>
              <a:rPr lang="en-US"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ساعة</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Saat</a:t>
            </a:r>
            <a:r>
              <a:rPr lang="en-US"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 زمن</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Zaman</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دقيقة</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Dakika</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ثانية</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Saniye</a:t>
            </a:r>
            <a:r>
              <a:rPr lang="en-US" sz="2000" b="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خبر</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Haber</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en-US" sz="2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 </a:t>
            </a:r>
            <a:r>
              <a:rPr lang="ar-SA" sz="2000" b="1"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t>
            </a:r>
            <a:r>
              <a:rPr lang="ar-SA" sz="2000" b="1" dirty="0" smtClean="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b="1" dirty="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صباح </a:t>
            </a:r>
            <a:r>
              <a:rPr lang="en-US" sz="2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Sabah </a:t>
            </a:r>
            <a:r>
              <a:rPr lang="ar-SA" sz="2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  و(</a:t>
            </a:r>
            <a:r>
              <a:rPr lang="ar-SA" sz="2000" b="1" dirty="0">
                <a:solidFill>
                  <a:srgbClr val="4472C4"/>
                </a:solidFill>
                <a:effectLst/>
                <a:latin typeface="Calibri" panose="020F0502020204030204" pitchFamily="34" charset="0"/>
                <a:ea typeface="Times New Roman" panose="02020603050405020304" pitchFamily="18" charset="0"/>
                <a:cs typeface="Arial" panose="020B0604020202020204" pitchFamily="34" charset="0"/>
              </a:rPr>
              <a:t>دائماً </a:t>
            </a:r>
            <a:r>
              <a:rPr lang="en-US" sz="2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000" b="1"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Daiman</a:t>
            </a:r>
            <a:endParaRPr lang="ar-SA" sz="2000" b="1" dirty="0">
              <a:effectLst/>
              <a:latin typeface="Calibri" panose="020F0502020204030204" pitchFamily="34" charset="0"/>
              <a:ea typeface="Times New Roman" panose="02020603050405020304" pitchFamily="18" charset="0"/>
              <a:cs typeface="Arial" panose="020B0604020202020204" pitchFamily="34" charset="0"/>
            </a:endParaRPr>
          </a:p>
          <a:p>
            <a:pPr rtl="1"/>
            <a:endPar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rtl="1"/>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والملاحظ لفظ الكلمات التي تبدأ بحرف </a:t>
            </a:r>
            <a:r>
              <a:rPr lang="ar-SA" sz="20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2000" b="1" dirty="0" err="1">
                <a:solidFill>
                  <a:srgbClr val="000000"/>
                </a:solidFill>
                <a:latin typeface="Calibri" panose="020F0502020204030204" pitchFamily="34" charset="0"/>
                <a:ea typeface="Times New Roman" panose="02020603050405020304" pitchFamily="18" charset="0"/>
                <a:cs typeface="Arial" panose="020B0604020202020204" pitchFamily="34" charset="0"/>
              </a:rPr>
              <a:t>ح،خ</a:t>
            </a:r>
            <a:r>
              <a:rPr lang="ar-SA" sz="20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تنطق </a:t>
            </a:r>
            <a:r>
              <a:rPr lang="en-US"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ه /h ) اللاتيني ، وحرف الواو يلفظ بالصوت (v) </a:t>
            </a:r>
            <a:r>
              <a:rPr lang="ar-SA" sz="20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a:t>
            </a:r>
            <a:r>
              <a:rPr lang="ar-SA" sz="2000" b="1" dirty="0">
                <a:latin typeface="Times New Roman" panose="02020603050405020304" pitchFamily="18" charset="0"/>
                <a:ea typeface="Times New Roman" panose="02020603050405020304" pitchFamily="18" charset="0"/>
                <a:cs typeface="Simplified Arabic" panose="02020603050405020304" pitchFamily="18" charset="-78"/>
              </a:rPr>
              <a:t>الكلمات </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العربية التي تحتوي على الحروف ( ذ، ض، ظ) باللفظ التركي (ز</a:t>
            </a:r>
            <a:r>
              <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rPr>
              <a:t>/z</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rPr>
              <a:t> مثل مفردة( فيضان/ </a:t>
            </a:r>
            <a:r>
              <a:rPr lang="ar-SA" sz="2000" b="1" dirty="0" err="1">
                <a:effectLst/>
                <a:latin typeface="Times New Roman" panose="02020603050405020304" pitchFamily="18" charset="0"/>
                <a:ea typeface="Times New Roman" panose="02020603050405020304" pitchFamily="18" charset="0"/>
                <a:cs typeface="Simplified Arabic" panose="02020603050405020304" pitchFamily="18" charset="-78"/>
              </a:rPr>
              <a:t>feyezan</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وحرف ( الثاء) في العربية يلفظ (س</a:t>
            </a:r>
            <a:r>
              <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rPr>
              <a:t>/ s</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في التركية</a:t>
            </a:r>
            <a:r>
              <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20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rtl="1"/>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أما </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حرف ( العين) في الكلمة العربية يلفظ ( الفاً) في اللغة التركية مثل </a:t>
            </a:r>
            <a:r>
              <a:rPr lang="ar-SA" sz="2000" b="1" dirty="0">
                <a:latin typeface="Times New Roman" panose="02020603050405020304" pitchFamily="18" charset="0"/>
                <a:ea typeface="Times New Roman" panose="02020603050405020304" pitchFamily="18" charset="0"/>
                <a:cs typeface="Simplified Arabic" panose="02020603050405020304" pitchFamily="18" charset="-78"/>
                <a:sym typeface="Wingdings" pitchFamily="2" charset="2"/>
              </a:rPr>
              <a:t>(</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عامل</a:t>
            </a:r>
            <a:r>
              <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وتنطق</a:t>
            </a:r>
            <a:r>
              <a:rPr lang="en-US"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err="1">
                <a:effectLst/>
                <a:latin typeface="Times New Roman" panose="02020603050405020304" pitchFamily="18" charset="0"/>
                <a:ea typeface="Times New Roman" panose="02020603050405020304" pitchFamily="18" charset="0"/>
                <a:cs typeface="Simplified Arabic" panose="02020603050405020304" pitchFamily="18" charset="-78"/>
              </a:rPr>
              <a:t>amil</a:t>
            </a:r>
            <a:r>
              <a:rPr lang="en-US"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أما أذا وردت  وسط الكلمة فتعتبر حركة نحو  قولك : جامع (</a:t>
            </a:r>
            <a:r>
              <a:rPr lang="en-US" sz="2000" b="1" dirty="0" err="1">
                <a:effectLst/>
                <a:latin typeface="Times New Roman" panose="02020603050405020304" pitchFamily="18" charset="0"/>
                <a:ea typeface="Times New Roman" panose="02020603050405020304" pitchFamily="18" charset="0"/>
                <a:cs typeface="Simplified Arabic" panose="02020603050405020304" pitchFamily="18" charset="-78"/>
              </a:rPr>
              <a:t>cami</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rPr>
              <a:t>  ،وحرف الغين يلفظ (g) ينطق في العربي( كَ) </a:t>
            </a:r>
            <a:r>
              <a:rPr lang="ar-IQ" sz="20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rtl="1"/>
            <a:endPar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531581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على الرغم من وجود أكثر من 6000 كلمة عربية في اللغة التركية ،</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هناك صعوبات لتعلم اللغة التركية ، فإن العرب المقيمين في تركيا يواجهون بعض الصعوبات في تعلمها. ويعزو أستاذ اللغة التركية </a:t>
            </a:r>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فخري مقداد</a:t>
            </a:r>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 ذلك، لحقيقة أن اللغة التركية الحديثة تعاني من ضعف في قواعد اللغة بشكل عام، فلا توجد قاعدة ثابتة، ولكل قاعدة عدد كبير من الشواذ. كما أن الفعل في اللغة التركية يأتي في آخر الجملة، عكس اللغة العربية التي يأتي الفعل فيها في بداية الجملة، ما يعني عدم اكتمال معنى أي جملة إلا بقراءة </a:t>
            </a:r>
            <a:r>
              <a:rPr lang="ar-SA"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أو سماع الجملة كاملة. كذلك </a:t>
            </a:r>
            <a:r>
              <a:rPr lang="ar-AE" sz="24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تصريف</a:t>
            </a:r>
            <a:r>
              <a:rPr lang="ar-IQ" sz="24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ar-AE" sz="24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وتركيب </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الجمل فيها، يعتمد على إضافة وتغيير عدد كبير من اللواحق في الجملة، والتي تتسبب بإرباك للشخص الأجنبي غير الناطق </a:t>
            </a:r>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ب</a:t>
            </a:r>
            <a:r>
              <a:rPr lang="ar-SA"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التركية ؛ </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وذلك لصعوبة نطقها</a:t>
            </a:r>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 عند</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 إضافة الملحقات </a:t>
            </a:r>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الم</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تمم</a:t>
            </a:r>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ة</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ل</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دلالة الكلام ، بعكس</a:t>
            </a:r>
            <a:r>
              <a:rPr lang="ar-SA"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 اللغة </a:t>
            </a:r>
            <a:r>
              <a:rPr lang="ar-AE"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 العربية التي تعطي </a:t>
            </a:r>
            <a:r>
              <a:rPr lang="ar-SA"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دلالة واضحة بشكل موجز</a:t>
            </a:r>
            <a:r>
              <a:rPr lang="ar-IQ"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 لمفردة مشتقة من جذرها بلا إضافة ملحق لها</a:t>
            </a:r>
            <a:r>
              <a:rPr lang="ar-SA"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ar-IQ" sz="24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t>
            </a:r>
            <a:endParaRPr lang="ar-AE" sz="2400" dirty="0">
              <a:solidFill>
                <a:prstClr val="black"/>
              </a:solidFill>
            </a:endParaRPr>
          </a:p>
          <a:p>
            <a:endParaRPr lang="ar-SA" dirty="0"/>
          </a:p>
        </p:txBody>
      </p:sp>
    </p:spTree>
    <p:extLst>
      <p:ext uri="{BB962C8B-B14F-4D97-AF65-F5344CB8AC3E}">
        <p14:creationId xmlns:p14="http://schemas.microsoft.com/office/powerpoint/2010/main" val="1341497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124D5D38-2E7D-A34F-B891-F862F17C90D0}"/>
              </a:ext>
            </a:extLst>
          </p:cNvPr>
          <p:cNvSpPr>
            <a:spLocks noGrp="1"/>
          </p:cNvSpPr>
          <p:nvPr>
            <p:ph idx="1"/>
          </p:nvPr>
        </p:nvSpPr>
        <p:spPr>
          <a:xfrm>
            <a:off x="838200" y="1219200"/>
            <a:ext cx="10515600" cy="4957763"/>
          </a:xfrm>
        </p:spPr>
        <p:txBody>
          <a:bodyPr>
            <a:noAutofit/>
          </a:bodyPr>
          <a:lstStyle/>
          <a:p>
            <a:pPr marL="0" indent="0" rtl="1">
              <a:buNone/>
            </a:pP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en-US" sz="24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Islam </a:t>
            </a:r>
            <a:r>
              <a:rPr lang="en-US" sz="24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dini</a:t>
            </a:r>
            <a:r>
              <a:rPr lang="en-US" sz="24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kafir</a:t>
            </a:r>
            <a:r>
              <a:rPr lang="en-US"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effectLst/>
                <a:latin typeface="Calibri" panose="020F0502020204030204" pitchFamily="34" charset="0"/>
                <a:ea typeface="Times New Roman" panose="02020603050405020304" pitchFamily="18" charset="0"/>
                <a:cs typeface="Arial" panose="020B0604020202020204" pitchFamily="34" charset="0"/>
              </a:rPr>
              <a:t>Lery</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hayret</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a:effectLst/>
                <a:latin typeface="Calibri" panose="020F0502020204030204" pitchFamily="34" charset="0"/>
                <a:ea typeface="Times New Roman" panose="02020603050405020304" pitchFamily="18" charset="0"/>
                <a:cs typeface="Arial" panose="020B0604020202020204" pitchFamily="34" charset="0"/>
              </a:rPr>
              <a:t>lendiriyor</a:t>
            </a:r>
            <a:r>
              <a:rPr lang="en-US" sz="2400" dirty="0">
                <a:effectLst/>
                <a:latin typeface="Calibri" panose="020F0502020204030204" pitchFamily="34" charset="0"/>
                <a:ea typeface="Times New Roman" panose="02020603050405020304" pitchFamily="18" charset="0"/>
                <a:cs typeface="Arial" panose="020B0604020202020204" pitchFamily="34" charset="0"/>
              </a:rPr>
              <a:t> .                      </a:t>
            </a:r>
          </a:p>
          <a:p>
            <a:pPr rtl="1"/>
            <a:r>
              <a:rPr lang="ar-SA" sz="2400" dirty="0">
                <a:effectLst/>
                <a:latin typeface="Calibri" panose="020F0502020204030204" pitchFamily="34" charset="0"/>
                <a:ea typeface="Times New Roman" panose="02020603050405020304" pitchFamily="18" charset="0"/>
                <a:cs typeface="Arial" panose="020B0604020202020204" pitchFamily="34" charset="0"/>
              </a:rPr>
              <a:t>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حير</a:t>
            </a:r>
            <a:r>
              <a:rPr lang="ar-IQ" sz="2400" dirty="0">
                <a:latin typeface="Calibri" panose="020F0502020204030204" pitchFamily="34" charset="0"/>
                <a:ea typeface="Times New Roman" panose="02020603050405020304" pitchFamily="18" charset="0"/>
                <a:cs typeface="Arial" panose="020B0604020202020204" pitchFamily="34" charset="0"/>
              </a:rPr>
              <a:t>َ</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الدين </a:t>
            </a:r>
            <a:r>
              <a:rPr lang="ar-SA" sz="2400" dirty="0">
                <a:effectLst/>
                <a:latin typeface="Calibri" panose="020F0502020204030204" pitchFamily="34" charset="0"/>
                <a:ea typeface="Times New Roman" panose="02020603050405020304" pitchFamily="18" charset="0"/>
                <a:cs typeface="Arial" panose="020B0604020202020204" pitchFamily="34" charset="0"/>
              </a:rPr>
              <a:t>الاسلامي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الكفار </a:t>
            </a:r>
            <a:r>
              <a:rPr lang="ar-SA" sz="2400" dirty="0">
                <a:effectLst/>
                <a:latin typeface="Calibri" panose="020F0502020204030204" pitchFamily="34"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en-US" sz="24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Vatan</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huriyeti</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sart</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a:effectLst/>
                <a:latin typeface="Calibri" panose="020F0502020204030204" pitchFamily="34" charset="0"/>
                <a:ea typeface="Times New Roman" panose="02020603050405020304" pitchFamily="18" charset="0"/>
                <a:cs typeface="Arial" panose="020B0604020202020204" pitchFamily="34" charset="0"/>
              </a:rPr>
              <a:t>ir</a:t>
            </a:r>
            <a:r>
              <a:rPr lang="en-US" sz="2400" dirty="0">
                <a:effectLst/>
                <a:latin typeface="Calibri" panose="020F0502020204030204" pitchFamily="34" charset="0"/>
                <a:ea typeface="Times New Roman" panose="02020603050405020304" pitchFamily="18" charset="0"/>
                <a:cs typeface="Arial" panose="020B0604020202020204" pitchFamily="34" charset="0"/>
              </a:rPr>
              <a:t> .                                  </a:t>
            </a:r>
          </a:p>
          <a:p>
            <a:pPr rtl="1"/>
            <a:r>
              <a:rPr lang="ar-SA" sz="2400" dirty="0">
                <a:effectLst/>
                <a:latin typeface="Calibri" panose="020F0502020204030204" pitchFamily="34" charset="0"/>
                <a:ea typeface="Times New Roman" panose="02020603050405020304" pitchFamily="18" charset="0"/>
                <a:cs typeface="Arial" panose="020B0604020202020204" pitchFamily="34" charset="0"/>
              </a:rPr>
              <a:t>                                حرية الوطن شرط.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en-US" sz="2400" dirty="0">
                <a:effectLst/>
                <a:latin typeface="Calibri" panose="020F0502020204030204" pitchFamily="34" charset="0"/>
                <a:ea typeface="Times New Roman" panose="02020603050405020304" pitchFamily="18" charset="0"/>
                <a:cs typeface="Arial" panose="020B0604020202020204" pitchFamily="34" charset="0"/>
              </a:rPr>
              <a:t>Ben </a:t>
            </a:r>
            <a:r>
              <a:rPr lang="en-US" sz="24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portokal</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serbet</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effectLst/>
                <a:latin typeface="Calibri" panose="020F0502020204030204" pitchFamily="34" charset="0"/>
                <a:ea typeface="Times New Roman" panose="02020603050405020304" pitchFamily="18" charset="0"/>
                <a:cs typeface="Arial" panose="020B0604020202020204" pitchFamily="34" charset="0"/>
              </a:rPr>
              <a:t>ini</a:t>
            </a:r>
            <a:r>
              <a:rPr lang="en-US"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a:effectLst/>
                <a:latin typeface="Calibri" panose="020F0502020204030204" pitchFamily="34" charset="0"/>
                <a:ea typeface="Times New Roman" panose="02020603050405020304" pitchFamily="18" charset="0"/>
                <a:cs typeface="Arial" panose="020B0604020202020204" pitchFamily="34" charset="0"/>
              </a:rPr>
              <a:t>severim</a:t>
            </a:r>
            <a:r>
              <a:rPr lang="en-US" sz="2400" dirty="0">
                <a:effectLst/>
                <a:latin typeface="Calibri" panose="020F0502020204030204" pitchFamily="34" charset="0"/>
                <a:ea typeface="Times New Roman" panose="02020603050405020304" pitchFamily="18" charset="0"/>
                <a:cs typeface="Arial" panose="020B0604020202020204" pitchFamily="34" charset="0"/>
              </a:rPr>
              <a:t> .                       </a:t>
            </a:r>
          </a:p>
          <a:p>
            <a:pPr rtl="1"/>
            <a:r>
              <a:rPr lang="en-US" sz="2400" dirty="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أحب </a:t>
            </a:r>
            <a:r>
              <a:rPr lang="ar-SA" sz="2400" dirty="0">
                <a:effectLst/>
                <a:latin typeface="Calibri" panose="020F0502020204030204" pitchFamily="34" charset="0"/>
                <a:ea typeface="Times New Roman" panose="02020603050405020304" pitchFamily="18" charset="0"/>
                <a:cs typeface="Arial" panose="020B0604020202020204" pitchFamily="34" charset="0"/>
              </a:rPr>
              <a:t>شربت البرتقال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en-US" sz="24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Gami</a:t>
            </a:r>
            <a:r>
              <a:rPr lang="en-US" sz="2400" dirty="0">
                <a:effectLst/>
                <a:latin typeface="Calibri" panose="020F0502020204030204" pitchFamily="34" charset="0"/>
                <a:ea typeface="Times New Roman" panose="02020603050405020304" pitchFamily="18" charset="0"/>
                <a:cs typeface="Arial" panose="020B0604020202020204" pitchFamily="34" charset="0"/>
              </a:rPr>
              <a:t> </a:t>
            </a:r>
            <a:r>
              <a:rPr lang="en-US"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effectLst/>
                <a:latin typeface="Calibri" panose="020F0502020204030204" pitchFamily="34" charset="0"/>
                <a:ea typeface="Times New Roman" panose="02020603050405020304" pitchFamily="18" charset="0"/>
                <a:cs typeface="Arial" panose="020B0604020202020204" pitchFamily="34" charset="0"/>
              </a:rPr>
              <a:t>nin</a:t>
            </a:r>
            <a:r>
              <a:rPr lang="en-US"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imami</a:t>
            </a:r>
            <a:r>
              <a:rPr lang="en-US" sz="2400" dirty="0"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kuran</a:t>
            </a:r>
            <a:r>
              <a:rPr lang="en-US" sz="2400" dirty="0">
                <a:effectLst/>
                <a:latin typeface="Calibri" panose="020F0502020204030204" pitchFamily="34" charset="0"/>
                <a:ea typeface="Times New Roman" panose="02020603050405020304" pitchFamily="18" charset="0"/>
                <a:cs typeface="Arial" panose="020B0604020202020204" pitchFamily="34" charset="0"/>
              </a:rPr>
              <a:t> </a:t>
            </a:r>
            <a:r>
              <a:rPr lang="en-US" sz="2400" dirty="0" err="1">
                <a:effectLst/>
                <a:latin typeface="Calibri" panose="020F0502020204030204" pitchFamily="34" charset="0"/>
                <a:ea typeface="Times New Roman" panose="02020603050405020304" pitchFamily="18" charset="0"/>
                <a:cs typeface="Arial" panose="020B0604020202020204" pitchFamily="34" charset="0"/>
              </a:rPr>
              <a:t>okuyor</a:t>
            </a:r>
            <a:r>
              <a:rPr lang="en-US" sz="2400" dirty="0">
                <a:effectLst/>
                <a:latin typeface="Calibri" panose="020F0502020204030204" pitchFamily="34" charset="0"/>
                <a:ea typeface="Times New Roman" panose="02020603050405020304" pitchFamily="18" charset="0"/>
                <a:cs typeface="Arial" panose="020B0604020202020204" pitchFamily="34" charset="0"/>
              </a:rPr>
              <a:t> .                       </a:t>
            </a:r>
          </a:p>
          <a:p>
            <a:pPr rtl="1"/>
            <a:r>
              <a:rPr lang="ar-SA" sz="2400" dirty="0">
                <a:effectLst/>
                <a:latin typeface="Calibri" panose="020F0502020204030204" pitchFamily="34" charset="0"/>
                <a:ea typeface="Times New Roman" panose="02020603050405020304" pitchFamily="18" charset="0"/>
                <a:cs typeface="Arial" panose="020B0604020202020204" pitchFamily="34" charset="0"/>
              </a:rPr>
              <a:t>                           </a:t>
            </a:r>
            <a:r>
              <a:rPr lang="en-US" sz="2400" dirty="0">
                <a:effectLst/>
                <a:latin typeface="Calibri" panose="020F0502020204030204" pitchFamily="34" charset="0"/>
                <a:ea typeface="Times New Roman" panose="02020603050405020304" pitchFamily="18" charset="0"/>
                <a:cs typeface="Arial" panose="020B0604020202020204" pitchFamily="34" charset="0"/>
              </a:rPr>
              <a:t>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يقرأ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امام </a:t>
            </a:r>
            <a:r>
              <a:rPr lang="ar-SA" sz="2400" dirty="0">
                <a:effectLst/>
                <a:latin typeface="Calibri" panose="020F0502020204030204" pitchFamily="34" charset="0"/>
                <a:ea typeface="Times New Roman" panose="02020603050405020304" pitchFamily="18" charset="0"/>
                <a:cs typeface="Arial" panose="020B0604020202020204" pitchFamily="34" charset="0"/>
              </a:rPr>
              <a:t>الجامع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القرآن </a:t>
            </a:r>
            <a:r>
              <a:rPr lang="ar-SA" sz="2400" dirty="0">
                <a:effectLst/>
                <a:latin typeface="Calibri" panose="020F0502020204030204" pitchFamily="34" charset="0"/>
                <a:ea typeface="Times New Roman" panose="02020603050405020304" pitchFamily="18" charset="0"/>
                <a:cs typeface="Arial" panose="020B0604020202020204" pitchFamily="34" charset="0"/>
              </a:rPr>
              <a:t>.</a:t>
            </a:r>
            <a:r>
              <a:rPr lang="ar-AE" sz="2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r>
            <a:br>
              <a:rPr lang="ar-AE" sz="2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br>
            <a:endParaRPr lang="ar-AE" sz="2400" dirty="0"/>
          </a:p>
        </p:txBody>
      </p:sp>
      <p:sp>
        <p:nvSpPr>
          <p:cNvPr id="4" name="عنوان 3"/>
          <p:cNvSpPr>
            <a:spLocks noGrp="1"/>
          </p:cNvSpPr>
          <p:nvPr>
            <p:ph type="title"/>
          </p:nvPr>
        </p:nvSpPr>
        <p:spPr>
          <a:xfrm>
            <a:off x="838200" y="365128"/>
            <a:ext cx="10515600" cy="244472"/>
          </a:xfrm>
        </p:spPr>
        <p:txBody>
          <a:bodyPr>
            <a:noAutofit/>
          </a:bodyPr>
          <a:lstStyle/>
          <a:p>
            <a:r>
              <a:rPr lang="ar-IQ" sz="2400" dirty="0" smtClean="0"/>
              <a:t>كما هو ملاحظ في بعض الجمل التركية :</a:t>
            </a:r>
            <a:endParaRPr lang="ar-SA" sz="2400" dirty="0"/>
          </a:p>
        </p:txBody>
      </p:sp>
    </p:spTree>
    <p:extLst>
      <p:ext uri="{BB962C8B-B14F-4D97-AF65-F5344CB8AC3E}">
        <p14:creationId xmlns:p14="http://schemas.microsoft.com/office/powerpoint/2010/main" val="3557397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C89FA4D9-5E0C-7D4E-B69E-2624491D48DF}"/>
              </a:ext>
            </a:extLst>
          </p:cNvPr>
          <p:cNvSpPr>
            <a:spLocks noGrp="1"/>
          </p:cNvSpPr>
          <p:nvPr>
            <p:ph idx="1"/>
          </p:nvPr>
        </p:nvSpPr>
        <p:spPr>
          <a:xfrm>
            <a:off x="381000" y="1066800"/>
            <a:ext cx="11151627" cy="4343400"/>
          </a:xfrm>
        </p:spPr>
        <p:txBody>
          <a:bodyPr>
            <a:normAutofit/>
          </a:bodyPr>
          <a:lstStyle/>
          <a:p>
            <a:pPr rtl="1"/>
            <a:r>
              <a:rPr lang="ar-SA" sz="2800" dirty="0" err="1" smtClean="0">
                <a:effectLst/>
                <a:latin typeface="Calibri" panose="020F0502020204030204" pitchFamily="34" charset="0"/>
                <a:ea typeface="Times New Roman" panose="02020603050405020304" pitchFamily="18" charset="0"/>
                <a:cs typeface="Arial" panose="020B0604020202020204" pitchFamily="34" charset="0"/>
              </a:rPr>
              <a:t>Arabga</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err="1" smtClean="0">
                <a:effectLst/>
                <a:latin typeface="Calibri" panose="020F0502020204030204" pitchFamily="34" charset="0"/>
                <a:ea typeface="Times New Roman" panose="02020603050405020304" pitchFamily="18" charset="0"/>
                <a:cs typeface="Arial" panose="020B0604020202020204" pitchFamily="34" charset="0"/>
              </a:rPr>
              <a:t>dili</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err="1" smtClean="0">
                <a:effectLst/>
                <a:latin typeface="Calibri" panose="020F0502020204030204" pitchFamily="34" charset="0"/>
                <a:ea typeface="Times New Roman" panose="02020603050405020304" pitchFamily="18" charset="0"/>
                <a:cs typeface="Arial" panose="020B0604020202020204" pitchFamily="34" charset="0"/>
              </a:rPr>
              <a:t>turkiy</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err="1" smtClean="0">
                <a:effectLst/>
                <a:latin typeface="Calibri" panose="020F0502020204030204" pitchFamily="34" charset="0"/>
                <a:ea typeface="Times New Roman" panose="02020603050405020304" pitchFamily="18" charset="0"/>
                <a:cs typeface="Arial" panose="020B0604020202020204" pitchFamily="34" charset="0"/>
              </a:rPr>
              <a:t>ye</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err="1" smtClean="0">
                <a:effectLst/>
                <a:latin typeface="Calibri" panose="020F0502020204030204" pitchFamily="34" charset="0"/>
                <a:ea typeface="Times New Roman" panose="02020603050405020304" pitchFamily="18" charset="0"/>
                <a:cs typeface="Arial" panose="020B0604020202020204" pitchFamily="34" charset="0"/>
              </a:rPr>
              <a:t>orenmesi</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hakiki</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err="1" smtClean="0">
                <a:effectLst/>
                <a:latin typeface="Calibri" panose="020F0502020204030204" pitchFamily="34" charset="0"/>
                <a:ea typeface="Times New Roman" panose="02020603050405020304" pitchFamily="18" charset="0"/>
                <a:cs typeface="Arial" panose="020B0604020202020204" pitchFamily="34" charset="0"/>
              </a:rPr>
              <a:t>bir</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err="1" smtClean="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heber</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err="1" smtClean="0">
                <a:effectLst/>
                <a:latin typeface="Calibri" panose="020F0502020204030204" pitchFamily="34" charset="0"/>
                <a:ea typeface="Times New Roman" panose="02020603050405020304" pitchFamily="18" charset="0"/>
                <a:cs typeface="Arial" panose="020B0604020202020204" pitchFamily="34" charset="0"/>
              </a:rPr>
              <a:t>dir</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a:effectLst/>
                <a:latin typeface="Calibri" panose="020F0502020204030204" pitchFamily="34" charset="0"/>
                <a:ea typeface="Times New Roman" panose="02020603050405020304" pitchFamily="18" charset="0"/>
                <a:cs typeface="Arial" panose="020B0604020202020204" pitchFamily="34" charset="0"/>
              </a:rPr>
              <a:t>.  </a:t>
            </a:r>
          </a:p>
          <a:p>
            <a:pPr rtl="1"/>
            <a:r>
              <a:rPr lang="ar-IQ" sz="28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800" dirty="0" smtClean="0">
                <a:effectLst/>
                <a:latin typeface="Calibri" panose="020F0502020204030204" pitchFamily="34" charset="0"/>
                <a:ea typeface="Times New Roman" panose="02020603050405020304" pitchFamily="18" charset="0"/>
                <a:cs typeface="Arial" panose="020B0604020202020204" pitchFamily="34" charset="0"/>
              </a:rPr>
              <a:t>تعلم </a:t>
            </a:r>
            <a:r>
              <a:rPr lang="ar-SA" sz="2800" dirty="0">
                <a:effectLst/>
                <a:latin typeface="Calibri" panose="020F0502020204030204" pitchFamily="34" charset="0"/>
                <a:ea typeface="Times New Roman" panose="02020603050405020304" pitchFamily="18" charset="0"/>
                <a:cs typeface="Arial" panose="020B0604020202020204" pitchFamily="34" charset="0"/>
              </a:rPr>
              <a:t>اللغة العربية في تركيا خبر حقيقي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en-US" sz="2800" dirty="0">
                <a:effectLst/>
                <a:latin typeface="Calibri" panose="020F0502020204030204" pitchFamily="34" charset="0"/>
                <a:ea typeface="Times New Roman" panose="02020603050405020304" pitchFamily="18" charset="0"/>
                <a:cs typeface="Arial" panose="020B0604020202020204" pitchFamily="34" charset="0"/>
              </a:rPr>
              <a:t>Ben Her </a:t>
            </a:r>
            <a:r>
              <a:rPr lang="en-US" sz="28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zaman</a:t>
            </a:r>
            <a:r>
              <a:rPr lang="en-US" sz="2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sabah</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bir</a:t>
            </a:r>
            <a:r>
              <a:rPr lang="en-US" sz="2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finGan</a:t>
            </a:r>
            <a:r>
              <a:rPr lang="en-US" sz="2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kahve</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iGerim</a:t>
            </a:r>
            <a:r>
              <a:rPr lang="en-US" sz="2800" dirty="0">
                <a:effectLst/>
                <a:latin typeface="Calibri" panose="020F0502020204030204" pitchFamily="34" charset="0"/>
                <a:ea typeface="Times New Roman" panose="02020603050405020304" pitchFamily="18" charset="0"/>
                <a:cs typeface="Arial" panose="020B0604020202020204" pitchFamily="34" charset="0"/>
              </a:rPr>
              <a:t> .     </a:t>
            </a:r>
          </a:p>
          <a:p>
            <a:pPr rtl="1"/>
            <a:r>
              <a:rPr lang="ar-SA" sz="2800" dirty="0">
                <a:effectLst/>
                <a:latin typeface="Calibri" panose="020F0502020204030204" pitchFamily="34" charset="0"/>
                <a:ea typeface="Times New Roman" panose="02020603050405020304" pitchFamily="18" charset="0"/>
                <a:cs typeface="Arial" panose="020B0604020202020204" pitchFamily="34" charset="0"/>
              </a:rPr>
              <a:t>                    </a:t>
            </a:r>
            <a:r>
              <a:rPr lang="ar-IQ" dirty="0" smtClean="0">
                <a:latin typeface="Calibri" panose="020F0502020204030204" pitchFamily="34" charset="0"/>
                <a:ea typeface="Times New Roman" panose="02020603050405020304" pitchFamily="18" charset="0"/>
                <a:cs typeface="Arial" panose="020B0604020202020204" pitchFamily="34" charset="0"/>
              </a:rPr>
              <a:t>أشرب فنجان قهوة كل يوم صباحاً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en-US" sz="2800" dirty="0">
                <a:effectLst/>
                <a:latin typeface="Calibri" panose="020F0502020204030204" pitchFamily="34" charset="0"/>
                <a:ea typeface="Times New Roman" panose="02020603050405020304" pitchFamily="18" charset="0"/>
                <a:cs typeface="Arial" panose="020B0604020202020204" pitchFamily="34" charset="0"/>
              </a:rPr>
              <a:t> Ben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ve</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Arkadasim</a:t>
            </a:r>
            <a:r>
              <a:rPr lang="en-US" sz="2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Gami</a:t>
            </a:r>
            <a:r>
              <a:rPr lang="en-US" sz="2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800" dirty="0">
                <a:effectLst/>
                <a:latin typeface="Calibri" panose="020F0502020204030204" pitchFamily="34" charset="0"/>
                <a:ea typeface="Times New Roman" panose="02020603050405020304" pitchFamily="18" charset="0"/>
                <a:cs typeface="Arial" panose="020B0604020202020204" pitchFamily="34" charset="0"/>
              </a:rPr>
              <a:t>de</a:t>
            </a:r>
            <a:r>
              <a:rPr lang="en-US" sz="2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sohbet</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ediyoruz</a:t>
            </a:r>
            <a:r>
              <a:rPr lang="en-US" sz="2800" dirty="0">
                <a:effectLst/>
                <a:latin typeface="Calibri" panose="020F0502020204030204" pitchFamily="34" charset="0"/>
                <a:ea typeface="Times New Roman" panose="02020603050405020304" pitchFamily="18" charset="0"/>
                <a:cs typeface="Arial" panose="020B0604020202020204" pitchFamily="34" charset="0"/>
              </a:rPr>
              <a:t> .       </a:t>
            </a:r>
          </a:p>
          <a:p>
            <a:pPr rtl="1"/>
            <a:r>
              <a:rPr lang="ar-SA" sz="2800" dirty="0">
                <a:effectLst/>
                <a:latin typeface="Calibri" panose="020F0502020204030204" pitchFamily="34" charset="0"/>
                <a:ea typeface="Times New Roman" panose="02020603050405020304" pitchFamily="18" charset="0"/>
                <a:cs typeface="Arial" panose="020B0604020202020204" pitchFamily="34" charset="0"/>
              </a:rPr>
              <a:t>                   أنا بصحبة زميلي  الى الجامع </a:t>
            </a:r>
            <a:r>
              <a:rPr lang="en-US" sz="2800" dirty="0">
                <a:effectLst/>
                <a:latin typeface="Calibri" panose="020F050202020403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4149223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79B5B0D7-7843-5349-8329-131F811EA66B}"/>
              </a:ext>
            </a:extLst>
          </p:cNvPr>
          <p:cNvSpPr>
            <a:spLocks noGrp="1"/>
          </p:cNvSpPr>
          <p:nvPr>
            <p:ph idx="1"/>
          </p:nvPr>
        </p:nvSpPr>
        <p:spPr>
          <a:xfrm>
            <a:off x="838200" y="609600"/>
            <a:ext cx="10515600" cy="5567363"/>
          </a:xfrm>
        </p:spPr>
        <p:txBody>
          <a:bodyPr/>
          <a:lstStyle/>
          <a:p>
            <a:pPr marL="0" indent="0" algn="just">
              <a:buNone/>
            </a:pPr>
            <a:endParaRPr lang="ar-IQ" sz="2400" dirty="0" smtClean="0">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endParaRPr lang="ar-SA" sz="2400" dirty="0">
              <a:latin typeface="Calibri" panose="020F0502020204030204" pitchFamily="34" charset="0"/>
              <a:ea typeface="Times New Roman" panose="02020603050405020304" pitchFamily="18" charset="0"/>
              <a:cs typeface="Arial" panose="020B0604020202020204" pitchFamily="34" charset="0"/>
            </a:endParaRPr>
          </a:p>
          <a:p>
            <a:pPr algn="just"/>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نسبة </a:t>
            </a:r>
            <a:r>
              <a:rPr lang="ar-IQ" sz="2400" dirty="0" smtClean="0">
                <a:latin typeface="Calibri" panose="020F0502020204030204" pitchFamily="34" charset="0"/>
                <a:ea typeface="Times New Roman" panose="02020603050405020304" pitchFamily="18" charset="0"/>
                <a:cs typeface="Arial" panose="020B0604020202020204" pitchFamily="34" charset="0"/>
              </a:rPr>
              <a:t>استعمال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الكلمات </a:t>
            </a:r>
            <a:r>
              <a:rPr lang="ar-SA" sz="2400" dirty="0">
                <a:effectLst/>
                <a:latin typeface="Calibri" panose="020F0502020204030204" pitchFamily="34" charset="0"/>
                <a:ea typeface="Times New Roman" panose="02020603050405020304" pitchFamily="18" charset="0"/>
                <a:cs typeface="Arial" panose="020B0604020202020204" pitchFamily="34" charset="0"/>
              </a:rPr>
              <a:t>العربية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في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اللغة التركية</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تقريباً </a:t>
            </a:r>
            <a:r>
              <a:rPr lang="ar-SA" sz="2400" dirty="0">
                <a:latin typeface="Calibri" panose="020F0502020204030204" pitchFamily="34" charset="0"/>
                <a:ea typeface="Times New Roman" panose="02020603050405020304" pitchFamily="18" charset="0"/>
                <a:cs typeface="Arial" panose="020B0604020202020204" pitchFamily="34" charset="0"/>
              </a:rPr>
              <a:t>٣٠</a:t>
            </a:r>
            <a:r>
              <a:rPr lang="ar-SA" sz="2400" dirty="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في رأي آخر ل</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لدكتور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صادق </a:t>
            </a:r>
            <a:r>
              <a:rPr lang="ar-IQ" sz="2400" dirty="0">
                <a:latin typeface="Calibri" panose="020F0502020204030204" pitchFamily="34" charset="0"/>
                <a:ea typeface="Times New Roman" panose="02020603050405020304" pitchFamily="18" charset="0"/>
                <a:cs typeface="Arial" panose="020B0604020202020204" pitchFamily="34" charset="0"/>
              </a:rPr>
              <a:t>أ</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ت</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ا</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غول</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أستاذ الدراسات الإسلامية في جامعة غازي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ع</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ي</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نتاب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التركية</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موضحاً:</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إن</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اللغة التركية تأثرت على مر التاريخ بشكل كبير باللغة العربية ،حتى بلغت نسبة المصطلحات العربية المستخدمة فيها قرابة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الـ70%</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والسبب </a:t>
            </a:r>
            <a:r>
              <a:rPr lang="ar-SA" sz="2400" dirty="0">
                <a:effectLst/>
                <a:latin typeface="Calibri" panose="020F0502020204030204" pitchFamily="34" charset="0"/>
                <a:ea typeface="Times New Roman" panose="02020603050405020304" pitchFamily="18" charset="0"/>
                <a:cs typeface="Arial" panose="020B0604020202020204" pitchFamily="34" charset="0"/>
              </a:rPr>
              <a:t>في ذلك يعود للتقارب الجغرافي، </a:t>
            </a:r>
            <a:r>
              <a:rPr lang="ar-SA" sz="2400" dirty="0" err="1" smtClean="0">
                <a:effectLst/>
                <a:latin typeface="Calibri" panose="020F0502020204030204" pitchFamily="34" charset="0"/>
                <a:ea typeface="Times New Roman" panose="02020603050405020304" pitchFamily="18" charset="0"/>
                <a:cs typeface="Arial" panose="020B0604020202020204" pitchFamily="34" charset="0"/>
              </a:rPr>
              <a:t>وا</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لأثر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الحضاري بين </a:t>
            </a:r>
            <a:r>
              <a:rPr lang="ar-SA" sz="2400" dirty="0">
                <a:effectLst/>
                <a:latin typeface="Calibri" panose="020F0502020204030204" pitchFamily="34" charset="0"/>
                <a:ea typeface="Times New Roman" panose="02020603050405020304" pitchFamily="18" charset="0"/>
                <a:cs typeface="Arial" panose="020B0604020202020204" pitchFamily="34" charset="0"/>
              </a:rPr>
              <a:t>الدول المجاورة ،ويضيف قائلاً :  بعد استقرار القبائل التركية في منطقة الأناضول، التي تمثل الشق الأسيوي من تركيا اليوم، كانوا محاطين بشعوب متقدمة عليهم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مدنياً</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هم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العرب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والفرس </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والروم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البيزنطيون</a:t>
            </a:r>
            <a:r>
              <a:rPr lang="ar-SA" sz="2400" dirty="0">
                <a:effectLst/>
                <a:latin typeface="Calibri" panose="020F0502020204030204" pitchFamily="34" charset="0"/>
                <a:ea typeface="Times New Roman" panose="02020603050405020304" pitchFamily="18" charset="0"/>
                <a:cs typeface="Arial" panose="020B0604020202020204" pitchFamily="34" charset="0"/>
              </a:rPr>
              <a:t>، ولتأثر القبائل التركية بتقدمهم، اقتبسوا من حضاراتهم. آخذين من الفرس أساليب الشعر والأدب، ومن العرب كل ما له علاقة بالثقافة والتاريخ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والدين</a:t>
            </a:r>
            <a:r>
              <a:rPr lang="ar-IQ" sz="2400" dirty="0" smtClean="0">
                <a:effectLst/>
                <a:latin typeface="Calibri" panose="020F0502020204030204" pitchFamily="34" charset="0"/>
                <a:ea typeface="Times New Roman" panose="02020603050405020304" pitchFamily="18" charset="0"/>
                <a:cs typeface="Arial" panose="020B0604020202020204" pitchFamily="34" charset="0"/>
              </a:rPr>
              <a:t>، ومن الروم الهندسة والعمران ،</a:t>
            </a:r>
            <a:r>
              <a:rPr lang="ar-SA" sz="2400"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2400" dirty="0">
                <a:effectLst/>
                <a:latin typeface="Calibri" panose="020F0502020204030204" pitchFamily="34" charset="0"/>
                <a:ea typeface="Times New Roman" panose="02020603050405020304" pitchFamily="18" charset="0"/>
                <a:cs typeface="Arial" panose="020B0604020202020204" pitchFamily="34" charset="0"/>
              </a:rPr>
              <a:t>ومع دخول الأتراك في الدين الإسلامي ، ازدادت رغبتهم بتطعيم لغتهم بالعربية، ليسهل عليهم فهم الثقافة الإسلامية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ar-AE" dirty="0"/>
          </a:p>
        </p:txBody>
      </p:sp>
    </p:spTree>
    <p:extLst>
      <p:ext uri="{BB962C8B-B14F-4D97-AF65-F5344CB8AC3E}">
        <p14:creationId xmlns:p14="http://schemas.microsoft.com/office/powerpoint/2010/main" val="2339479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1851</TotalTime>
  <Words>1887</Words>
  <Application>Microsoft Office PowerPoint</Application>
  <PresentationFormat>مخصص</PresentationFormat>
  <Paragraphs>78</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       اللغة العربية وآفاق استعمالها في تركيا </vt:lpstr>
      <vt:lpstr>                    بسم الله الرحمن الرحيم </vt:lpstr>
      <vt:lpstr>عرض تقديمي في PowerPoint</vt:lpstr>
      <vt:lpstr> هل تستعمل  في اللغة التركية كلمات عربية ؟ </vt:lpstr>
      <vt:lpstr>عرض تقديمي في PowerPoint</vt:lpstr>
      <vt:lpstr>عرض تقديمي في PowerPoint</vt:lpstr>
      <vt:lpstr>كما هو ملاحظ في بعض الجمل التركية :</vt:lpstr>
      <vt:lpstr>عرض تقديمي في PowerPoint</vt:lpstr>
      <vt:lpstr>عرض تقديمي في PowerPoint</vt:lpstr>
      <vt:lpstr>العوامل التي ساعدت على اتساع تعليم وتعلم اللغة العربية في المجتمع التركي هي : </vt:lpstr>
      <vt:lpstr>آفاق تعليم ، وتعلم اللغة العربية في تركيا قبل ،وبعد تأسيس الجمهورية التركية ؟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ppook2087@gmail.com</dc:creator>
  <cp:lastModifiedBy>user</cp:lastModifiedBy>
  <cp:revision>47</cp:revision>
  <dcterms:created xsi:type="dcterms:W3CDTF">2019-11-11T13:08:54Z</dcterms:created>
  <dcterms:modified xsi:type="dcterms:W3CDTF">2019-11-18T11:43:59Z</dcterms:modified>
</cp:coreProperties>
</file>