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Lst>
  <p:notesMasterIdLst>
    <p:notesMasterId r:id="rId32"/>
  </p:notesMasterIdLst>
  <p:sldIdLst>
    <p:sldId id="256" r:id="rId2"/>
    <p:sldId id="372" r:id="rId3"/>
    <p:sldId id="377" r:id="rId4"/>
    <p:sldId id="373" r:id="rId5"/>
    <p:sldId id="376" r:id="rId6"/>
    <p:sldId id="378" r:id="rId7"/>
    <p:sldId id="375" r:id="rId8"/>
    <p:sldId id="380" r:id="rId9"/>
    <p:sldId id="386" r:id="rId10"/>
    <p:sldId id="381" r:id="rId11"/>
    <p:sldId id="382" r:id="rId12"/>
    <p:sldId id="383" r:id="rId13"/>
    <p:sldId id="384" r:id="rId14"/>
    <p:sldId id="257" r:id="rId15"/>
    <p:sldId id="379" r:id="rId16"/>
    <p:sldId id="385" r:id="rId17"/>
    <p:sldId id="387" r:id="rId18"/>
    <p:sldId id="389" r:id="rId19"/>
    <p:sldId id="347" r:id="rId20"/>
    <p:sldId id="388" r:id="rId21"/>
    <p:sldId id="390" r:id="rId22"/>
    <p:sldId id="391" r:id="rId23"/>
    <p:sldId id="392" r:id="rId24"/>
    <p:sldId id="268" r:id="rId25"/>
    <p:sldId id="393" r:id="rId26"/>
    <p:sldId id="371" r:id="rId27"/>
    <p:sldId id="394" r:id="rId28"/>
    <p:sldId id="395" r:id="rId29"/>
    <p:sldId id="396" r:id="rId30"/>
    <p:sldId id="260"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49"/>
    <a:srgbClr val="C80064"/>
    <a:srgbClr val="9EFF29"/>
    <a:srgbClr val="C33A1F"/>
    <a:srgbClr val="0000CC"/>
    <a:srgbClr val="007033"/>
    <a:srgbClr val="003635"/>
    <a:srgbClr val="D6370C"/>
    <a:srgbClr val="1D3A00"/>
    <a:srgbClr val="FF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6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30</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1444" y="1791929"/>
            <a:ext cx="6629400" cy="1541205"/>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58543" y="3746087"/>
            <a:ext cx="6985994" cy="678426"/>
          </a:xfrm>
        </p:spPr>
        <p:txBody>
          <a:bodyPr>
            <a:normAutofit/>
          </a:bodyPr>
          <a:lstStyle>
            <a:lvl1pPr marL="0" indent="0" algn="l">
              <a:buNone/>
              <a:defRPr sz="2800" b="0" i="0">
                <a:solidFill>
                  <a:srgbClr val="C800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72" y="202214"/>
            <a:ext cx="8259098" cy="763526"/>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56339" y="1305232"/>
            <a:ext cx="8246070" cy="3451120"/>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75" y="318046"/>
            <a:ext cx="6489566" cy="725349"/>
          </a:xfrm>
        </p:spPr>
        <p:txBody>
          <a:bodyPr>
            <a:normAutofit/>
          </a:bodyPr>
          <a:lstStyle>
            <a:lvl1pPr algn="l">
              <a:defRPr sz="3600">
                <a:solidFill>
                  <a:srgbClr val="C80064"/>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79323" y="1069258"/>
            <a:ext cx="6511411" cy="361923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67" y="293768"/>
            <a:ext cx="8093365"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611282"/>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083679"/>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611282"/>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083679"/>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3148" y="3477539"/>
            <a:ext cx="7034981" cy="1454226"/>
          </a:xfrm>
        </p:spPr>
        <p:txBody>
          <a:bodyPr>
            <a:noAutofit/>
          </a:bodyPr>
          <a:lstStyle/>
          <a:p>
            <a:pPr algn="ctr"/>
            <a:r>
              <a:rPr lang="en-US" sz="1400" dirty="0">
                <a:latin typeface="Times New Roman" pitchFamily="18" charset="0"/>
                <a:cs typeface="Times New Roman" pitchFamily="18" charset="0"/>
              </a:rPr>
              <a:t>Submitted by</a:t>
            </a:r>
          </a:p>
          <a:p>
            <a:pPr algn="ctr"/>
            <a:r>
              <a:rPr lang="en-US" b="1" dirty="0">
                <a:cs typeface="+mj-cs"/>
              </a:rPr>
              <a:t>Dr. Amal Mohammed Ali</a:t>
            </a:r>
            <a:r>
              <a:rPr lang="en-US" sz="2400" dirty="0">
                <a:latin typeface="Times New Roman" pitchFamily="18" charset="0"/>
                <a:cs typeface="Times New Roman" pitchFamily="18" charset="0"/>
              </a:rPr>
              <a:t> </a:t>
            </a:r>
          </a:p>
          <a:p>
            <a:pPr algn="ctr"/>
            <a:r>
              <a:rPr lang="en-US" sz="2400" b="1" dirty="0">
                <a:latin typeface="Times New Roman" pitchFamily="18" charset="0"/>
                <a:cs typeface="Times New Roman" pitchFamily="18" charset="0"/>
              </a:rPr>
              <a:t>Medical genetic department</a:t>
            </a:r>
          </a:p>
          <a:p>
            <a:pPr algn="ctr"/>
            <a:r>
              <a:rPr lang="en-US" sz="2400" b="1" dirty="0">
                <a:latin typeface="Times New Roman" pitchFamily="18" charset="0"/>
                <a:cs typeface="Times New Roman" pitchFamily="18" charset="0"/>
              </a:rPr>
              <a:t>2022</a:t>
            </a:r>
          </a:p>
        </p:txBody>
      </p:sp>
      <p:sp>
        <p:nvSpPr>
          <p:cNvPr id="2" name="Rectangle 1">
            <a:extLst>
              <a:ext uri="{FF2B5EF4-FFF2-40B4-BE49-F238E27FC236}">
                <a16:creationId xmlns:a16="http://schemas.microsoft.com/office/drawing/2014/main" id="{AD74AB4C-2DF7-4D79-8AC4-E2153D6258A7}"/>
              </a:ext>
            </a:extLst>
          </p:cNvPr>
          <p:cNvSpPr/>
          <p:nvPr/>
        </p:nvSpPr>
        <p:spPr>
          <a:xfrm>
            <a:off x="467834" y="2387084"/>
            <a:ext cx="3094074" cy="954107"/>
          </a:xfrm>
          <a:prstGeom prst="rect">
            <a:avLst/>
          </a:prstGeom>
        </p:spPr>
        <p:txBody>
          <a:bodyPr wrap="square">
            <a:spAutoFit/>
          </a:bodyPr>
          <a:lstStyle/>
          <a:p>
            <a:r>
              <a:rPr lang="en-US" sz="2800" dirty="0">
                <a:solidFill>
                  <a:schemeClr val="accent1">
                    <a:lumMod val="20000"/>
                    <a:lumOff val="80000"/>
                  </a:schemeClr>
                </a:solidFill>
              </a:rPr>
              <a:t>Cytogenetic &amp; genetic syndromes </a:t>
            </a:r>
            <a:endParaRPr lang="ar-IQ" sz="2800" dirty="0">
              <a:solidFill>
                <a:schemeClr val="accent1">
                  <a:lumMod val="20000"/>
                  <a:lumOff val="80000"/>
                </a:schemeClr>
              </a:solidFill>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1F24-F1C5-4908-9F73-DD72224C274D}"/>
              </a:ext>
            </a:extLst>
          </p:cNvPr>
          <p:cNvSpPr>
            <a:spLocks noGrp="1"/>
          </p:cNvSpPr>
          <p:nvPr>
            <p:ph type="title"/>
          </p:nvPr>
        </p:nvSpPr>
        <p:spPr/>
        <p:txBody>
          <a:bodyPr>
            <a:normAutofit fontScale="90000"/>
          </a:bodyPr>
          <a:lstStyle/>
          <a:p>
            <a:r>
              <a:rPr lang="en-US" dirty="0"/>
              <a:t>Bone marrow </a:t>
            </a:r>
            <a:br>
              <a:rPr lang="en-US" dirty="0"/>
            </a:br>
            <a:endParaRPr lang="ar-IQ" dirty="0"/>
          </a:p>
        </p:txBody>
      </p:sp>
      <p:pic>
        <p:nvPicPr>
          <p:cNvPr id="5" name="Content Placeholder 4">
            <a:extLst>
              <a:ext uri="{FF2B5EF4-FFF2-40B4-BE49-F238E27FC236}">
                <a16:creationId xmlns:a16="http://schemas.microsoft.com/office/drawing/2014/main" id="{EA769818-C036-4F5D-825D-276E53F5F6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88" y="1304925"/>
            <a:ext cx="5018568" cy="3451225"/>
          </a:xfrm>
        </p:spPr>
      </p:pic>
      <p:pic>
        <p:nvPicPr>
          <p:cNvPr id="7" name="Picture 6">
            <a:extLst>
              <a:ext uri="{FF2B5EF4-FFF2-40B4-BE49-F238E27FC236}">
                <a16:creationId xmlns:a16="http://schemas.microsoft.com/office/drawing/2014/main" id="{37928111-0C32-4CAA-BBAC-269E5C4678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074" y="1304925"/>
            <a:ext cx="4455043" cy="3451225"/>
          </a:xfrm>
          <a:prstGeom prst="rect">
            <a:avLst/>
          </a:prstGeom>
        </p:spPr>
      </p:pic>
    </p:spTree>
    <p:extLst>
      <p:ext uri="{BB962C8B-B14F-4D97-AF65-F5344CB8AC3E}">
        <p14:creationId xmlns:p14="http://schemas.microsoft.com/office/powerpoint/2010/main" val="1719937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85A4-9AF4-4AB0-B748-D4F5832192F6}"/>
              </a:ext>
            </a:extLst>
          </p:cNvPr>
          <p:cNvSpPr>
            <a:spLocks noGrp="1"/>
          </p:cNvSpPr>
          <p:nvPr>
            <p:ph type="title"/>
          </p:nvPr>
        </p:nvSpPr>
        <p:spPr/>
        <p:txBody>
          <a:bodyPr>
            <a:normAutofit fontScale="90000"/>
          </a:bodyPr>
          <a:lstStyle/>
          <a:p>
            <a:r>
              <a:rPr lang="en-US" dirty="0"/>
              <a:t>Solid tissue specimens</a:t>
            </a:r>
            <a:br>
              <a:rPr lang="en-US" dirty="0"/>
            </a:br>
            <a:endParaRPr lang="ar-IQ" dirty="0"/>
          </a:p>
        </p:txBody>
      </p:sp>
      <p:pic>
        <p:nvPicPr>
          <p:cNvPr id="5" name="Content Placeholder 4">
            <a:extLst>
              <a:ext uri="{FF2B5EF4-FFF2-40B4-BE49-F238E27FC236}">
                <a16:creationId xmlns:a16="http://schemas.microsoft.com/office/drawing/2014/main" id="{64C5AB78-1125-4707-B4D2-BF16CD7614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0576" y="1304925"/>
            <a:ext cx="6049925" cy="3451225"/>
          </a:xfrm>
        </p:spPr>
      </p:pic>
    </p:spTree>
    <p:extLst>
      <p:ext uri="{BB962C8B-B14F-4D97-AF65-F5344CB8AC3E}">
        <p14:creationId xmlns:p14="http://schemas.microsoft.com/office/powerpoint/2010/main" val="229340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A34F-684C-420F-A264-6F6788BDFA6D}"/>
              </a:ext>
            </a:extLst>
          </p:cNvPr>
          <p:cNvSpPr>
            <a:spLocks noGrp="1"/>
          </p:cNvSpPr>
          <p:nvPr>
            <p:ph type="title"/>
          </p:nvPr>
        </p:nvSpPr>
        <p:spPr/>
        <p:txBody>
          <a:bodyPr>
            <a:normAutofit fontScale="90000"/>
          </a:bodyPr>
          <a:lstStyle/>
          <a:p>
            <a:r>
              <a:rPr lang="en-US" dirty="0"/>
              <a:t>Amniotic fluid</a:t>
            </a:r>
            <a:br>
              <a:rPr lang="en-US" dirty="0"/>
            </a:br>
            <a:endParaRPr lang="ar-IQ" dirty="0"/>
          </a:p>
        </p:txBody>
      </p:sp>
      <p:pic>
        <p:nvPicPr>
          <p:cNvPr id="5" name="Content Placeholder 4">
            <a:extLst>
              <a:ext uri="{FF2B5EF4-FFF2-40B4-BE49-F238E27FC236}">
                <a16:creationId xmlns:a16="http://schemas.microsoft.com/office/drawing/2014/main" id="{139A4506-C4DB-4C4F-97B4-C3A80652087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6391" y="1453197"/>
            <a:ext cx="5348176" cy="3363352"/>
          </a:xfrm>
        </p:spPr>
      </p:pic>
    </p:spTree>
    <p:extLst>
      <p:ext uri="{BB962C8B-B14F-4D97-AF65-F5344CB8AC3E}">
        <p14:creationId xmlns:p14="http://schemas.microsoft.com/office/powerpoint/2010/main" val="150403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709C-6DC1-440E-9C44-FBD518695B51}"/>
              </a:ext>
            </a:extLst>
          </p:cNvPr>
          <p:cNvSpPr>
            <a:spLocks noGrp="1"/>
          </p:cNvSpPr>
          <p:nvPr>
            <p:ph type="title"/>
          </p:nvPr>
        </p:nvSpPr>
        <p:spPr/>
        <p:txBody>
          <a:bodyPr>
            <a:normAutofit fontScale="90000"/>
          </a:bodyPr>
          <a:lstStyle/>
          <a:p>
            <a:r>
              <a:rPr lang="en-US" dirty="0"/>
              <a:t>Fetal Cell sorting</a:t>
            </a:r>
            <a:br>
              <a:rPr lang="en-US" dirty="0"/>
            </a:br>
            <a:endParaRPr lang="ar-IQ" dirty="0"/>
          </a:p>
        </p:txBody>
      </p:sp>
      <p:pic>
        <p:nvPicPr>
          <p:cNvPr id="5" name="Content Placeholder 4">
            <a:extLst>
              <a:ext uri="{FF2B5EF4-FFF2-40B4-BE49-F238E27FC236}">
                <a16:creationId xmlns:a16="http://schemas.microsoft.com/office/drawing/2014/main" id="{57F73909-17C1-4199-AC74-7AF20A578B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1572" y="1304925"/>
            <a:ext cx="4774019" cy="3451225"/>
          </a:xfrm>
        </p:spPr>
      </p:pic>
    </p:spTree>
    <p:extLst>
      <p:ext uri="{BB962C8B-B14F-4D97-AF65-F5344CB8AC3E}">
        <p14:creationId xmlns:p14="http://schemas.microsoft.com/office/powerpoint/2010/main" val="219713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 </a:t>
            </a:r>
          </a:p>
        </p:txBody>
      </p:sp>
      <p:sp>
        <p:nvSpPr>
          <p:cNvPr id="3" name="Content Placeholder 2"/>
          <p:cNvSpPr>
            <a:spLocks noGrp="1"/>
          </p:cNvSpPr>
          <p:nvPr>
            <p:ph idx="1"/>
          </p:nvPr>
        </p:nvSpPr>
        <p:spPr>
          <a:xfrm>
            <a:off x="456339" y="1190847"/>
            <a:ext cx="8246070" cy="3565505"/>
          </a:xfrm>
        </p:spPr>
        <p:txBody>
          <a:bodyPr>
            <a:normAutofit/>
          </a:bodyPr>
          <a:lstStyle/>
          <a:p>
            <a:pPr algn="just"/>
            <a:endParaRPr lang="en-US" dirty="0">
              <a:latin typeface="Times New Roman" panose="02020603050405020304" pitchFamily="18" charset="0"/>
              <a:cs typeface="Times New Roman" panose="02020603050405020304" pitchFamily="18" charset="0"/>
            </a:endParaRPr>
          </a:p>
          <a:p>
            <a:pPr algn="just"/>
            <a:endParaRPr lang="en-US" sz="2200" dirty="0">
              <a:cs typeface="+mj-cs"/>
            </a:endParaRPr>
          </a:p>
          <a:p>
            <a:pPr algn="just"/>
            <a:endParaRPr lang="en-US" sz="2200" dirty="0">
              <a:latin typeface="Times New Roman" pitchFamily="18" charset="0"/>
              <a:cs typeface="+mj-cs"/>
            </a:endParaRPr>
          </a:p>
          <a:p>
            <a:endParaRPr lang="en-US" sz="2200" dirty="0"/>
          </a:p>
          <a:p>
            <a:endParaRPr lang="en-US" dirty="0"/>
          </a:p>
        </p:txBody>
      </p:sp>
      <p:pic>
        <p:nvPicPr>
          <p:cNvPr id="4" name="Picture 3">
            <a:extLst>
              <a:ext uri="{FF2B5EF4-FFF2-40B4-BE49-F238E27FC236}">
                <a16:creationId xmlns:a16="http://schemas.microsoft.com/office/drawing/2014/main" id="{F11D53A3-BF73-45C1-8BD2-E5B3F46704F8}"/>
              </a:ext>
            </a:extLst>
          </p:cNvPr>
          <p:cNvPicPr>
            <a:picLocks noChangeAspect="1"/>
          </p:cNvPicPr>
          <p:nvPr/>
        </p:nvPicPr>
        <p:blipFill>
          <a:blip r:embed="rId2"/>
          <a:stretch>
            <a:fillRect/>
          </a:stretch>
        </p:blipFill>
        <p:spPr>
          <a:xfrm>
            <a:off x="1435395" y="1477926"/>
            <a:ext cx="6326371" cy="3463360"/>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424F-C848-445D-8D3C-B7EA7C99A5D4}"/>
              </a:ext>
            </a:extLst>
          </p:cNvPr>
          <p:cNvSpPr>
            <a:spLocks noGrp="1"/>
          </p:cNvSpPr>
          <p:nvPr>
            <p:ph type="title"/>
          </p:nvPr>
        </p:nvSpPr>
        <p:spPr/>
        <p:txBody>
          <a:bodyPr/>
          <a:lstStyle/>
          <a:p>
            <a:r>
              <a:rPr lang="en-US" dirty="0"/>
              <a:t>Syndromes</a:t>
            </a:r>
            <a:endParaRPr lang="ar-IQ" dirty="0"/>
          </a:p>
        </p:txBody>
      </p:sp>
      <p:sp>
        <p:nvSpPr>
          <p:cNvPr id="3" name="Content Placeholder 2">
            <a:extLst>
              <a:ext uri="{FF2B5EF4-FFF2-40B4-BE49-F238E27FC236}">
                <a16:creationId xmlns:a16="http://schemas.microsoft.com/office/drawing/2014/main" id="{9175FE5A-E64D-4E8E-AF41-2148A3F090A4}"/>
              </a:ext>
            </a:extLst>
          </p:cNvPr>
          <p:cNvSpPr>
            <a:spLocks noGrp="1"/>
          </p:cNvSpPr>
          <p:nvPr>
            <p:ph idx="1"/>
          </p:nvPr>
        </p:nvSpPr>
        <p:spPr/>
        <p:txBody>
          <a:bodyPr/>
          <a:lstStyle/>
          <a:p>
            <a:r>
              <a:rPr lang="en-US" dirty="0"/>
              <a:t>Down syndrome</a:t>
            </a:r>
          </a:p>
          <a:p>
            <a:r>
              <a:rPr lang="en-US" dirty="0"/>
              <a:t>Turner syndrome</a:t>
            </a:r>
          </a:p>
          <a:p>
            <a:r>
              <a:rPr lang="en-US" dirty="0"/>
              <a:t>Recurrent abortion</a:t>
            </a:r>
          </a:p>
          <a:p>
            <a:r>
              <a:rPr lang="en-US" dirty="0"/>
              <a:t>Inter sex </a:t>
            </a:r>
            <a:endParaRPr lang="ar-IQ" dirty="0"/>
          </a:p>
        </p:txBody>
      </p:sp>
    </p:spTree>
    <p:extLst>
      <p:ext uri="{BB962C8B-B14F-4D97-AF65-F5344CB8AC3E}">
        <p14:creationId xmlns:p14="http://schemas.microsoft.com/office/powerpoint/2010/main" val="270567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Down s Syndrome</a:t>
            </a:r>
          </a:p>
        </p:txBody>
      </p:sp>
      <p:pic>
        <p:nvPicPr>
          <p:cNvPr id="8" name="Content Placeholder 3">
            <a:extLst>
              <a:ext uri="{FF2B5EF4-FFF2-40B4-BE49-F238E27FC236}">
                <a16:creationId xmlns:a16="http://schemas.microsoft.com/office/drawing/2014/main" id="{464BB1D4-798F-454D-85F4-6490303157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04924"/>
            <a:ext cx="4805916" cy="3451225"/>
          </a:xfrm>
        </p:spPr>
      </p:pic>
      <p:pic>
        <p:nvPicPr>
          <p:cNvPr id="9" name="Picture 8">
            <a:extLst>
              <a:ext uri="{FF2B5EF4-FFF2-40B4-BE49-F238E27FC236}">
                <a16:creationId xmlns:a16="http://schemas.microsoft.com/office/drawing/2014/main" id="{D2D83106-188E-4A2B-BDE9-51BD7C53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465" y="1304924"/>
            <a:ext cx="3200400" cy="3405300"/>
          </a:xfrm>
          <a:prstGeom prst="rect">
            <a:avLst/>
          </a:prstGeom>
        </p:spPr>
      </p:pic>
    </p:spTree>
    <p:extLst>
      <p:ext uri="{BB962C8B-B14F-4D97-AF65-F5344CB8AC3E}">
        <p14:creationId xmlns:p14="http://schemas.microsoft.com/office/powerpoint/2010/main" val="296474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54A42-1B27-4D1C-9A90-458BB25B3F30}"/>
              </a:ext>
            </a:extLst>
          </p:cNvPr>
          <p:cNvSpPr>
            <a:spLocks noGrp="1"/>
          </p:cNvSpPr>
          <p:nvPr>
            <p:ph type="title"/>
          </p:nvPr>
        </p:nvSpPr>
        <p:spPr/>
        <p:txBody>
          <a:bodyPr/>
          <a:lstStyle/>
          <a:p>
            <a:r>
              <a:rPr lang="en-US" dirty="0"/>
              <a:t>Down s Syndrome Karyotype</a:t>
            </a:r>
            <a:endParaRPr lang="ar-IQ" dirty="0"/>
          </a:p>
        </p:txBody>
      </p:sp>
      <p:pic>
        <p:nvPicPr>
          <p:cNvPr id="5" name="Content Placeholder 4">
            <a:extLst>
              <a:ext uri="{FF2B5EF4-FFF2-40B4-BE49-F238E27FC236}">
                <a16:creationId xmlns:a16="http://schemas.microsoft.com/office/drawing/2014/main" id="{624416F5-2323-4CF6-BE58-6935B852FD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1902" y="1304925"/>
            <a:ext cx="6054483" cy="3451225"/>
          </a:xfrm>
        </p:spPr>
      </p:pic>
    </p:spTree>
    <p:extLst>
      <p:ext uri="{BB962C8B-B14F-4D97-AF65-F5344CB8AC3E}">
        <p14:creationId xmlns:p14="http://schemas.microsoft.com/office/powerpoint/2010/main" val="233273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14F9-4DCF-455C-8761-34E57A637D46}"/>
              </a:ext>
            </a:extLst>
          </p:cNvPr>
          <p:cNvSpPr>
            <a:spLocks noGrp="1"/>
          </p:cNvSpPr>
          <p:nvPr>
            <p:ph type="title"/>
          </p:nvPr>
        </p:nvSpPr>
        <p:spPr/>
        <p:txBody>
          <a:bodyPr/>
          <a:lstStyle/>
          <a:p>
            <a:r>
              <a:rPr lang="en-US" dirty="0"/>
              <a:t>Down s Syndrome Karyotype</a:t>
            </a:r>
            <a:endParaRPr lang="ar-IQ" dirty="0"/>
          </a:p>
        </p:txBody>
      </p:sp>
      <p:pic>
        <p:nvPicPr>
          <p:cNvPr id="5" name="Content Placeholder 4">
            <a:extLst>
              <a:ext uri="{FF2B5EF4-FFF2-40B4-BE49-F238E27FC236}">
                <a16:creationId xmlns:a16="http://schemas.microsoft.com/office/drawing/2014/main" id="{ABE74013-4D7A-4D2D-BD38-C3C9D6F978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2367" y="1304925"/>
            <a:ext cx="4153553" cy="3451225"/>
          </a:xfrm>
        </p:spPr>
      </p:pic>
    </p:spTree>
    <p:extLst>
      <p:ext uri="{BB962C8B-B14F-4D97-AF65-F5344CB8AC3E}">
        <p14:creationId xmlns:p14="http://schemas.microsoft.com/office/powerpoint/2010/main" val="419485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EB21-7514-4E1E-B280-1626AAB291B2}"/>
              </a:ext>
            </a:extLst>
          </p:cNvPr>
          <p:cNvSpPr>
            <a:spLocks noGrp="1"/>
          </p:cNvSpPr>
          <p:nvPr>
            <p:ph type="title"/>
          </p:nvPr>
        </p:nvSpPr>
        <p:spPr/>
        <p:txBody>
          <a:bodyPr/>
          <a:lstStyle/>
          <a:p>
            <a:r>
              <a:rPr lang="en-US" dirty="0"/>
              <a:t>Turner Syndrome</a:t>
            </a:r>
            <a:endParaRPr lang="ar-IQ" dirty="0"/>
          </a:p>
        </p:txBody>
      </p:sp>
      <p:pic>
        <p:nvPicPr>
          <p:cNvPr id="8" name="Content Placeholder 7">
            <a:extLst>
              <a:ext uri="{FF2B5EF4-FFF2-40B4-BE49-F238E27FC236}">
                <a16:creationId xmlns:a16="http://schemas.microsoft.com/office/drawing/2014/main" id="{C32D590F-5C70-44AF-83A6-792E44BE8CAE}"/>
              </a:ext>
            </a:extLst>
          </p:cNvPr>
          <p:cNvPicPr>
            <a:picLocks noGrp="1" noChangeAspect="1"/>
          </p:cNvPicPr>
          <p:nvPr>
            <p:ph idx="1"/>
          </p:nvPr>
        </p:nvPicPr>
        <p:blipFill>
          <a:blip r:embed="rId2"/>
          <a:stretch>
            <a:fillRect/>
          </a:stretch>
        </p:blipFill>
        <p:spPr>
          <a:xfrm>
            <a:off x="574159" y="1153614"/>
            <a:ext cx="3997842" cy="3450635"/>
          </a:xfrm>
          <a:prstGeom prst="rect">
            <a:avLst/>
          </a:prstGeom>
        </p:spPr>
      </p:pic>
      <p:pic>
        <p:nvPicPr>
          <p:cNvPr id="10" name="Picture 9">
            <a:extLst>
              <a:ext uri="{FF2B5EF4-FFF2-40B4-BE49-F238E27FC236}">
                <a16:creationId xmlns:a16="http://schemas.microsoft.com/office/drawing/2014/main" id="{03930178-4DBF-437F-B59F-630A6043B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283" y="1153613"/>
            <a:ext cx="3370521" cy="3450635"/>
          </a:xfrm>
          <a:prstGeom prst="rect">
            <a:avLst/>
          </a:prstGeom>
        </p:spPr>
      </p:pic>
    </p:spTree>
    <p:extLst>
      <p:ext uri="{BB962C8B-B14F-4D97-AF65-F5344CB8AC3E}">
        <p14:creationId xmlns:p14="http://schemas.microsoft.com/office/powerpoint/2010/main" val="40322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92F3-FCDD-459F-98E1-6699553F0E60}"/>
              </a:ext>
            </a:extLst>
          </p:cNvPr>
          <p:cNvSpPr>
            <a:spLocks noGrp="1"/>
          </p:cNvSpPr>
          <p:nvPr>
            <p:ph type="title"/>
          </p:nvPr>
        </p:nvSpPr>
        <p:spPr/>
        <p:txBody>
          <a:bodyPr/>
          <a:lstStyle/>
          <a:p>
            <a:r>
              <a:rPr lang="en-US" dirty="0"/>
              <a:t>Genetics</a:t>
            </a:r>
            <a:endParaRPr lang="ar-IQ" dirty="0"/>
          </a:p>
        </p:txBody>
      </p:sp>
      <p:sp>
        <p:nvSpPr>
          <p:cNvPr id="3" name="Content Placeholder 2">
            <a:extLst>
              <a:ext uri="{FF2B5EF4-FFF2-40B4-BE49-F238E27FC236}">
                <a16:creationId xmlns:a16="http://schemas.microsoft.com/office/drawing/2014/main" id="{A59D66BD-C1AA-4E3B-A7C1-9198EA57FE8D}"/>
              </a:ext>
            </a:extLst>
          </p:cNvPr>
          <p:cNvSpPr>
            <a:spLocks noGrp="1"/>
          </p:cNvSpPr>
          <p:nvPr>
            <p:ph idx="1"/>
          </p:nvPr>
        </p:nvSpPr>
        <p:spPr/>
        <p:txBody>
          <a:bodyPr>
            <a:normAutofit/>
          </a:bodyPr>
          <a:lstStyle/>
          <a:p>
            <a:pPr marL="0" indent="0">
              <a:buNone/>
            </a:pPr>
            <a:endParaRPr lang="en-US" dirty="0"/>
          </a:p>
          <a:p>
            <a:r>
              <a:rPr lang="en-US" dirty="0"/>
              <a:t>Genetics is the scientific study of genes and hereditary characteristics and properties also how passed from parents to offspring as a result of changes in DNA sequence.  </a:t>
            </a:r>
          </a:p>
          <a:p>
            <a:endParaRPr lang="en-US" dirty="0"/>
          </a:p>
          <a:p>
            <a:endParaRPr lang="ar-IQ" dirty="0"/>
          </a:p>
        </p:txBody>
      </p:sp>
    </p:spTree>
    <p:extLst>
      <p:ext uri="{BB962C8B-B14F-4D97-AF65-F5344CB8AC3E}">
        <p14:creationId xmlns:p14="http://schemas.microsoft.com/office/powerpoint/2010/main" val="4151501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3F59-55B2-4293-AB05-2E6E962F04A0}"/>
              </a:ext>
            </a:extLst>
          </p:cNvPr>
          <p:cNvSpPr>
            <a:spLocks noGrp="1"/>
          </p:cNvSpPr>
          <p:nvPr>
            <p:ph type="title"/>
          </p:nvPr>
        </p:nvSpPr>
        <p:spPr/>
        <p:txBody>
          <a:bodyPr/>
          <a:lstStyle/>
          <a:p>
            <a:r>
              <a:rPr lang="en-US" dirty="0"/>
              <a:t>Turner Syndrome Karyotype</a:t>
            </a:r>
            <a:endParaRPr lang="ar-IQ" dirty="0"/>
          </a:p>
        </p:txBody>
      </p:sp>
      <p:pic>
        <p:nvPicPr>
          <p:cNvPr id="5" name="Content Placeholder 4">
            <a:extLst>
              <a:ext uri="{FF2B5EF4-FFF2-40B4-BE49-F238E27FC236}">
                <a16:creationId xmlns:a16="http://schemas.microsoft.com/office/drawing/2014/main" id="{3A11EE67-BC1C-4020-9231-6047AAD22CB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7376" y="1069975"/>
            <a:ext cx="3976022" cy="3617913"/>
          </a:xfrm>
        </p:spPr>
      </p:pic>
    </p:spTree>
    <p:extLst>
      <p:ext uri="{BB962C8B-B14F-4D97-AF65-F5344CB8AC3E}">
        <p14:creationId xmlns:p14="http://schemas.microsoft.com/office/powerpoint/2010/main" val="387464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7984A-D1D9-4C73-9868-FF07458DB64B}"/>
              </a:ext>
            </a:extLst>
          </p:cNvPr>
          <p:cNvSpPr>
            <a:spLocks noGrp="1"/>
          </p:cNvSpPr>
          <p:nvPr>
            <p:ph type="title"/>
          </p:nvPr>
        </p:nvSpPr>
        <p:spPr/>
        <p:txBody>
          <a:bodyPr/>
          <a:lstStyle/>
          <a:p>
            <a:r>
              <a:rPr lang="en-US" dirty="0"/>
              <a:t>Turner Syndrome Karyotype</a:t>
            </a:r>
            <a:endParaRPr lang="ar-IQ" dirty="0"/>
          </a:p>
        </p:txBody>
      </p:sp>
      <p:pic>
        <p:nvPicPr>
          <p:cNvPr id="5" name="Content Placeholder 4">
            <a:extLst>
              <a:ext uri="{FF2B5EF4-FFF2-40B4-BE49-F238E27FC236}">
                <a16:creationId xmlns:a16="http://schemas.microsoft.com/office/drawing/2014/main" id="{CF2DD7D6-CB29-4D44-9C73-D399DC5799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9329" y="1069975"/>
            <a:ext cx="4392116" cy="3617913"/>
          </a:xfrm>
        </p:spPr>
      </p:pic>
    </p:spTree>
    <p:extLst>
      <p:ext uri="{BB962C8B-B14F-4D97-AF65-F5344CB8AC3E}">
        <p14:creationId xmlns:p14="http://schemas.microsoft.com/office/powerpoint/2010/main" val="285432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858E-5DF1-42CD-8468-24C9EED8FC06}"/>
              </a:ext>
            </a:extLst>
          </p:cNvPr>
          <p:cNvSpPr>
            <a:spLocks noGrp="1"/>
          </p:cNvSpPr>
          <p:nvPr>
            <p:ph type="title"/>
          </p:nvPr>
        </p:nvSpPr>
        <p:spPr/>
        <p:txBody>
          <a:bodyPr/>
          <a:lstStyle/>
          <a:p>
            <a:r>
              <a:rPr lang="en-US" dirty="0"/>
              <a:t>Klinefelter Syndrome</a:t>
            </a:r>
            <a:endParaRPr lang="ar-IQ" dirty="0"/>
          </a:p>
        </p:txBody>
      </p:sp>
      <p:pic>
        <p:nvPicPr>
          <p:cNvPr id="9" name="Content Placeholder 8">
            <a:extLst>
              <a:ext uri="{FF2B5EF4-FFF2-40B4-BE49-F238E27FC236}">
                <a16:creationId xmlns:a16="http://schemas.microsoft.com/office/drawing/2014/main" id="{CB37414B-7729-459B-88B2-3AC5DBF695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7475" y="1283494"/>
            <a:ext cx="4695825" cy="3190875"/>
          </a:xfrm>
        </p:spPr>
      </p:pic>
    </p:spTree>
    <p:extLst>
      <p:ext uri="{BB962C8B-B14F-4D97-AF65-F5344CB8AC3E}">
        <p14:creationId xmlns:p14="http://schemas.microsoft.com/office/powerpoint/2010/main" val="347717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C310-A8D0-4269-92D0-0D3DE3915AD6}"/>
              </a:ext>
            </a:extLst>
          </p:cNvPr>
          <p:cNvSpPr>
            <a:spLocks noGrp="1"/>
          </p:cNvSpPr>
          <p:nvPr>
            <p:ph type="title"/>
          </p:nvPr>
        </p:nvSpPr>
        <p:spPr/>
        <p:txBody>
          <a:bodyPr/>
          <a:lstStyle/>
          <a:p>
            <a:r>
              <a:rPr lang="en-US" dirty="0"/>
              <a:t>Klinefelter Syndrome Karyotype</a:t>
            </a:r>
            <a:endParaRPr lang="ar-IQ" dirty="0"/>
          </a:p>
        </p:txBody>
      </p:sp>
      <p:pic>
        <p:nvPicPr>
          <p:cNvPr id="5" name="Content Placeholder 4">
            <a:extLst>
              <a:ext uri="{FF2B5EF4-FFF2-40B4-BE49-F238E27FC236}">
                <a16:creationId xmlns:a16="http://schemas.microsoft.com/office/drawing/2014/main" id="{9CD721E0-CE60-46FC-A381-5771135238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919" y="1662779"/>
            <a:ext cx="2916936" cy="2432304"/>
          </a:xfrm>
        </p:spPr>
      </p:pic>
    </p:spTree>
    <p:extLst>
      <p:ext uri="{BB962C8B-B14F-4D97-AF65-F5344CB8AC3E}">
        <p14:creationId xmlns:p14="http://schemas.microsoft.com/office/powerpoint/2010/main" val="2851685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Inter Sex</a:t>
            </a:r>
          </a:p>
        </p:txBody>
      </p:sp>
      <p:pic>
        <p:nvPicPr>
          <p:cNvPr id="11" name="Picture 10">
            <a:extLst>
              <a:ext uri="{FF2B5EF4-FFF2-40B4-BE49-F238E27FC236}">
                <a16:creationId xmlns:a16="http://schemas.microsoft.com/office/drawing/2014/main" id="{FABDEC3D-6E0C-4E1A-BFE1-837F9256A7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6430" y="1304925"/>
            <a:ext cx="4284918" cy="3451225"/>
          </a:xfrm>
          <a:prstGeom prst="rect">
            <a:avLst/>
          </a:prstGeom>
        </p:spPr>
      </p:pic>
      <p:pic>
        <p:nvPicPr>
          <p:cNvPr id="6" name="Content Placeholder 5">
            <a:extLst>
              <a:ext uri="{FF2B5EF4-FFF2-40B4-BE49-F238E27FC236}">
                <a16:creationId xmlns:a16="http://schemas.microsoft.com/office/drawing/2014/main" id="{98D4655C-6DCE-441C-922E-731EFF7FDA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652" y="1304926"/>
            <a:ext cx="4359348" cy="3277708"/>
          </a:xfrm>
        </p:spPr>
      </p:pic>
    </p:spTree>
    <p:extLst>
      <p:ext uri="{BB962C8B-B14F-4D97-AF65-F5344CB8AC3E}">
        <p14:creationId xmlns:p14="http://schemas.microsoft.com/office/powerpoint/2010/main" val="463638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0A66-5086-43C1-8C76-3A6CFA17C61A}"/>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87FB67D2-D74A-4157-A3E9-2C0D9098E644}"/>
              </a:ext>
            </a:extLst>
          </p:cNvPr>
          <p:cNvSpPr>
            <a:spLocks noGrp="1"/>
          </p:cNvSpPr>
          <p:nvPr>
            <p:ph idx="1"/>
          </p:nvPr>
        </p:nvSpPr>
        <p:spPr/>
        <p:txBody>
          <a:bodyPr/>
          <a:lstStyle/>
          <a:p>
            <a:endParaRPr lang="ar-IQ"/>
          </a:p>
        </p:txBody>
      </p:sp>
    </p:spTree>
    <p:extLst>
      <p:ext uri="{BB962C8B-B14F-4D97-AF65-F5344CB8AC3E}">
        <p14:creationId xmlns:p14="http://schemas.microsoft.com/office/powerpoint/2010/main" val="704975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9092-6B7F-4DB3-B65A-8A42B3A6CACE}"/>
              </a:ext>
            </a:extLst>
          </p:cNvPr>
          <p:cNvSpPr>
            <a:spLocks noGrp="1"/>
          </p:cNvSpPr>
          <p:nvPr>
            <p:ph type="title"/>
          </p:nvPr>
        </p:nvSpPr>
        <p:spPr/>
        <p:txBody>
          <a:bodyPr>
            <a:normAutofit fontScale="90000"/>
          </a:bodyPr>
          <a:lstStyle/>
          <a:p>
            <a:r>
              <a:rPr lang="en-US" dirty="0"/>
              <a:t>Genetic counseling</a:t>
            </a:r>
            <a:br>
              <a:rPr lang="en-US" dirty="0"/>
            </a:br>
            <a:endParaRPr lang="ar-IQ" dirty="0"/>
          </a:p>
        </p:txBody>
      </p:sp>
      <p:sp>
        <p:nvSpPr>
          <p:cNvPr id="3" name="Content Placeholder 2">
            <a:extLst>
              <a:ext uri="{FF2B5EF4-FFF2-40B4-BE49-F238E27FC236}">
                <a16:creationId xmlns:a16="http://schemas.microsoft.com/office/drawing/2014/main" id="{14AAE169-ACB5-4F16-8A92-99DE271E4959}"/>
              </a:ext>
            </a:extLst>
          </p:cNvPr>
          <p:cNvSpPr>
            <a:spLocks noGrp="1"/>
          </p:cNvSpPr>
          <p:nvPr>
            <p:ph idx="1"/>
          </p:nvPr>
        </p:nvSpPr>
        <p:spPr/>
        <p:txBody>
          <a:bodyPr>
            <a:normAutofit fontScale="55000" lnSpcReduction="20000"/>
          </a:bodyPr>
          <a:lstStyle/>
          <a:p>
            <a:r>
              <a:rPr lang="en-US" dirty="0"/>
              <a:t>Genetic counseling is the process of providing information about genetic conditions, diagnostic testing, and risks in other family members, within the framework of nondirective counseling. </a:t>
            </a:r>
          </a:p>
          <a:p>
            <a:r>
              <a:rPr lang="en-US" dirty="0"/>
              <a:t>Genetic counselors are non-physician members of the medical genetics team who specialize in family risk assessment and counseling of patients regarding genetic disorders.</a:t>
            </a:r>
          </a:p>
          <a:p>
            <a:r>
              <a:rPr lang="en-US" dirty="0"/>
              <a:t> The precise role of the genetic counselor varies somewhat depending on the disorder. When working alongside geneticists, genetic counselors normally specialize in pediatric genetics which focuses on developmental abnormalities present in newborns, infants or children.</a:t>
            </a:r>
          </a:p>
          <a:p>
            <a:r>
              <a:rPr lang="en-US" dirty="0"/>
              <a:t> The major goal of pediatric counseling is attempting to explain the genetic basis behind the child's developmental concerns in a compassionate and articulated manner that allows the potentially distressed or frustrated parents to easily understand the information. As well, genetic counselors normally take a family pedigree, which summarizes the medical history of the patient's family. This then aids the clinical geneticist in the differential diagnosis process and help determine which further steps should be taken to help the patient</a:t>
            </a:r>
          </a:p>
          <a:p>
            <a:endParaRPr lang="ar-IQ" dirty="0"/>
          </a:p>
        </p:txBody>
      </p:sp>
    </p:spTree>
    <p:extLst>
      <p:ext uri="{BB962C8B-B14F-4D97-AF65-F5344CB8AC3E}">
        <p14:creationId xmlns:p14="http://schemas.microsoft.com/office/powerpoint/2010/main" val="3169333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5E8C-3609-4A5A-92DC-BBAAC08457C5}"/>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E6646E2F-F36B-4700-80BB-FBD5D4C2D850}"/>
              </a:ext>
            </a:extLst>
          </p:cNvPr>
          <p:cNvSpPr>
            <a:spLocks noGrp="1"/>
          </p:cNvSpPr>
          <p:nvPr>
            <p:ph idx="1"/>
          </p:nvPr>
        </p:nvSpPr>
        <p:spPr/>
        <p:txBody>
          <a:bodyPr/>
          <a:lstStyle/>
          <a:p>
            <a:endParaRPr lang="ar-IQ"/>
          </a:p>
        </p:txBody>
      </p:sp>
    </p:spTree>
    <p:extLst>
      <p:ext uri="{BB962C8B-B14F-4D97-AF65-F5344CB8AC3E}">
        <p14:creationId xmlns:p14="http://schemas.microsoft.com/office/powerpoint/2010/main" val="3873271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2CE6-158C-43B1-9406-8309B47D337B}"/>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C4CC200A-ECF0-4295-87E9-6DA17E57ED4F}"/>
              </a:ext>
            </a:extLst>
          </p:cNvPr>
          <p:cNvSpPr>
            <a:spLocks noGrp="1"/>
          </p:cNvSpPr>
          <p:nvPr>
            <p:ph idx="1"/>
          </p:nvPr>
        </p:nvSpPr>
        <p:spPr/>
        <p:txBody>
          <a:bodyPr/>
          <a:lstStyle/>
          <a:p>
            <a:endParaRPr lang="ar-IQ"/>
          </a:p>
        </p:txBody>
      </p:sp>
    </p:spTree>
    <p:extLst>
      <p:ext uri="{BB962C8B-B14F-4D97-AF65-F5344CB8AC3E}">
        <p14:creationId xmlns:p14="http://schemas.microsoft.com/office/powerpoint/2010/main" val="2557855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32B14-D48F-4516-81DE-FBE4ED89CFA7}"/>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A26195A8-3569-4060-917F-311A4A7A1729}"/>
              </a:ext>
            </a:extLst>
          </p:cNvPr>
          <p:cNvSpPr>
            <a:spLocks noGrp="1"/>
          </p:cNvSpPr>
          <p:nvPr>
            <p:ph idx="1"/>
          </p:nvPr>
        </p:nvSpPr>
        <p:spPr/>
        <p:txBody>
          <a:bodyPr/>
          <a:lstStyle/>
          <a:p>
            <a:endParaRPr lang="ar-IQ"/>
          </a:p>
        </p:txBody>
      </p:sp>
    </p:spTree>
    <p:extLst>
      <p:ext uri="{BB962C8B-B14F-4D97-AF65-F5344CB8AC3E}">
        <p14:creationId xmlns:p14="http://schemas.microsoft.com/office/powerpoint/2010/main" val="174155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87AB-6AB7-43E0-9B24-96DB1F7FB889}"/>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CF265FF0-B456-444B-BCD3-C7C62ECDB10B}"/>
              </a:ext>
            </a:extLst>
          </p:cNvPr>
          <p:cNvSpPr>
            <a:spLocks noGrp="1"/>
          </p:cNvSpPr>
          <p:nvPr>
            <p:ph idx="1"/>
          </p:nvPr>
        </p:nvSpPr>
        <p:spPr/>
        <p:txBody>
          <a:bodyPr>
            <a:normAutofit fontScale="92500" lnSpcReduction="20000"/>
          </a:bodyPr>
          <a:lstStyle/>
          <a:p>
            <a:r>
              <a:rPr lang="en-US" dirty="0"/>
              <a:t>Changes in genes can prevent the gene from doing its job normally , for example some differences in DNA, can lead to incorrectly formed proteins that can’t perform their functions.</a:t>
            </a:r>
          </a:p>
          <a:p>
            <a:r>
              <a:rPr lang="en-US" dirty="0"/>
              <a:t> Also, genetic variations can influence how people respond to certain medicines or a person’s likelihood of developing a disease, Because parents pass their genes on to their children, some diseases tend to cluster in families, similar to other inherited traits. In most cases, multiple genes are involved. </a:t>
            </a:r>
            <a:endParaRPr lang="ar-IQ" dirty="0"/>
          </a:p>
        </p:txBody>
      </p:sp>
    </p:spTree>
    <p:extLst>
      <p:ext uri="{BB962C8B-B14F-4D97-AF65-F5344CB8AC3E}">
        <p14:creationId xmlns:p14="http://schemas.microsoft.com/office/powerpoint/2010/main" val="2069373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pPr algn="ctr"/>
            <a:r>
              <a:rPr lang="en-US" sz="6000" b="1" dirty="0">
                <a:latin typeface="Times New Roman" pitchFamily="18" charset="0"/>
                <a:cs typeface="Times New Roman" pitchFamily="18" charset="0"/>
              </a:rPr>
              <a:t>Thank you</a:t>
            </a:r>
          </a:p>
        </p:txBody>
      </p:sp>
    </p:spTree>
    <p:extLst>
      <p:ext uri="{BB962C8B-B14F-4D97-AF65-F5344CB8AC3E}">
        <p14:creationId xmlns:p14="http://schemas.microsoft.com/office/powerpoint/2010/main" val="10910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D6A1-FAD3-4ED9-A09D-B5CF2EB23ACB}"/>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993450F9-7171-4BB6-9815-C84E62AEB461}"/>
              </a:ext>
            </a:extLst>
          </p:cNvPr>
          <p:cNvSpPr>
            <a:spLocks noGrp="1"/>
          </p:cNvSpPr>
          <p:nvPr>
            <p:ph idx="1"/>
          </p:nvPr>
        </p:nvSpPr>
        <p:spPr/>
        <p:txBody>
          <a:bodyPr/>
          <a:lstStyle/>
          <a:p>
            <a:r>
              <a:rPr lang="en-US" dirty="0"/>
              <a:t>Studying genetics can help doctors develop better medications or a cure for currently incurable diseases such as cancer and the rest of syndromes.</a:t>
            </a:r>
          </a:p>
          <a:p>
            <a:pPr marL="0" indent="0">
              <a:buNone/>
            </a:pPr>
            <a:r>
              <a:rPr lang="en-US" dirty="0"/>
              <a:t> </a:t>
            </a:r>
            <a:endParaRPr lang="ar-IQ" dirty="0"/>
          </a:p>
        </p:txBody>
      </p:sp>
    </p:spTree>
    <p:extLst>
      <p:ext uri="{BB962C8B-B14F-4D97-AF65-F5344CB8AC3E}">
        <p14:creationId xmlns:p14="http://schemas.microsoft.com/office/powerpoint/2010/main" val="127778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9782-26F4-4894-B5D0-0DD229EE8C69}"/>
              </a:ext>
            </a:extLst>
          </p:cNvPr>
          <p:cNvSpPr>
            <a:spLocks noGrp="1"/>
          </p:cNvSpPr>
          <p:nvPr>
            <p:ph type="title"/>
          </p:nvPr>
        </p:nvSpPr>
        <p:spPr/>
        <p:txBody>
          <a:bodyPr/>
          <a:lstStyle/>
          <a:p>
            <a:r>
              <a:rPr lang="en-US" dirty="0"/>
              <a:t>Cytogenetics</a:t>
            </a:r>
            <a:endParaRPr lang="ar-IQ" dirty="0"/>
          </a:p>
        </p:txBody>
      </p:sp>
      <p:sp>
        <p:nvSpPr>
          <p:cNvPr id="3" name="Content Placeholder 2">
            <a:extLst>
              <a:ext uri="{FF2B5EF4-FFF2-40B4-BE49-F238E27FC236}">
                <a16:creationId xmlns:a16="http://schemas.microsoft.com/office/drawing/2014/main" id="{21B062A6-B1A2-4257-B235-7407524E8AF4}"/>
              </a:ext>
            </a:extLst>
          </p:cNvPr>
          <p:cNvSpPr>
            <a:spLocks noGrp="1"/>
          </p:cNvSpPr>
          <p:nvPr>
            <p:ph idx="1"/>
          </p:nvPr>
        </p:nvSpPr>
        <p:spPr/>
        <p:txBody>
          <a:bodyPr>
            <a:normAutofit fontScale="92500" lnSpcReduction="10000"/>
          </a:bodyPr>
          <a:lstStyle/>
          <a:p>
            <a:r>
              <a:rPr lang="en-US" dirty="0"/>
              <a:t>Cytogenetics is the study of chromosomes and chromosome abnormalities, Chromosome analysis is an important laboratory test for:</a:t>
            </a:r>
          </a:p>
          <a:p>
            <a:r>
              <a:rPr lang="en-US" dirty="0"/>
              <a:t> Birth defects,</a:t>
            </a:r>
          </a:p>
          <a:p>
            <a:r>
              <a:rPr lang="en-US" dirty="0"/>
              <a:t> Mental retardation,</a:t>
            </a:r>
          </a:p>
          <a:p>
            <a:r>
              <a:rPr lang="en-US" dirty="0"/>
              <a:t> Miscarriage,  </a:t>
            </a:r>
          </a:p>
          <a:p>
            <a:r>
              <a:rPr lang="en-US" dirty="0"/>
              <a:t>Infertility &amp; recurrent abortion </a:t>
            </a:r>
          </a:p>
          <a:p>
            <a:r>
              <a:rPr lang="en-US" dirty="0"/>
              <a:t>And cancer.</a:t>
            </a:r>
          </a:p>
          <a:p>
            <a:pPr marL="0" indent="0">
              <a:buNone/>
            </a:pPr>
            <a:endParaRPr lang="ar-IQ" dirty="0"/>
          </a:p>
        </p:txBody>
      </p:sp>
    </p:spTree>
    <p:extLst>
      <p:ext uri="{BB962C8B-B14F-4D97-AF65-F5344CB8AC3E}">
        <p14:creationId xmlns:p14="http://schemas.microsoft.com/office/powerpoint/2010/main" val="176961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44002-F26A-4BFE-8BF0-BD7A7AB1701B}"/>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B7335F8F-7604-4894-883A-AF50FF58C34B}"/>
              </a:ext>
            </a:extLst>
          </p:cNvPr>
          <p:cNvSpPr>
            <a:spLocks noGrp="1"/>
          </p:cNvSpPr>
          <p:nvPr>
            <p:ph idx="1"/>
          </p:nvPr>
        </p:nvSpPr>
        <p:spPr/>
        <p:txBody>
          <a:bodyPr/>
          <a:lstStyle/>
          <a:p>
            <a:r>
              <a:rPr lang="en-US" dirty="0"/>
              <a:t>Cytogenetics included: </a:t>
            </a:r>
          </a:p>
          <a:p>
            <a:r>
              <a:rPr lang="en-US" dirty="0"/>
              <a:t>1- Medical cytogenetic </a:t>
            </a:r>
          </a:p>
          <a:p>
            <a:r>
              <a:rPr lang="en-US" dirty="0"/>
              <a:t>2- Cancer cytogenetic</a:t>
            </a:r>
          </a:p>
          <a:p>
            <a:endParaRPr lang="ar-IQ" dirty="0"/>
          </a:p>
        </p:txBody>
      </p:sp>
    </p:spTree>
    <p:extLst>
      <p:ext uri="{BB962C8B-B14F-4D97-AF65-F5344CB8AC3E}">
        <p14:creationId xmlns:p14="http://schemas.microsoft.com/office/powerpoint/2010/main" val="254141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C376-CFAE-4D73-8DDE-FFAAA70C2AAC}"/>
              </a:ext>
            </a:extLst>
          </p:cNvPr>
          <p:cNvSpPr>
            <a:spLocks noGrp="1"/>
          </p:cNvSpPr>
          <p:nvPr>
            <p:ph type="title"/>
          </p:nvPr>
        </p:nvSpPr>
        <p:spPr/>
        <p:txBody>
          <a:bodyPr/>
          <a:lstStyle/>
          <a:p>
            <a:r>
              <a:rPr lang="en-US" dirty="0"/>
              <a:t>Obtaining Cells</a:t>
            </a:r>
            <a:endParaRPr lang="ar-IQ" dirty="0"/>
          </a:p>
        </p:txBody>
      </p:sp>
      <p:sp>
        <p:nvSpPr>
          <p:cNvPr id="3" name="Content Placeholder 2">
            <a:extLst>
              <a:ext uri="{FF2B5EF4-FFF2-40B4-BE49-F238E27FC236}">
                <a16:creationId xmlns:a16="http://schemas.microsoft.com/office/drawing/2014/main" id="{038BC29E-9A02-4A6D-91B6-2C74077E6138}"/>
              </a:ext>
            </a:extLst>
          </p:cNvPr>
          <p:cNvSpPr>
            <a:spLocks noGrp="1"/>
          </p:cNvSpPr>
          <p:nvPr>
            <p:ph idx="1"/>
          </p:nvPr>
        </p:nvSpPr>
        <p:spPr/>
        <p:txBody>
          <a:bodyPr>
            <a:normAutofit/>
          </a:bodyPr>
          <a:lstStyle/>
          <a:p>
            <a:r>
              <a:rPr lang="en-US" dirty="0">
                <a:solidFill>
                  <a:srgbClr val="FF0000"/>
                </a:solidFill>
              </a:rPr>
              <a:t>Obtained cells by 4 methods</a:t>
            </a:r>
            <a:r>
              <a:rPr lang="en-US" dirty="0"/>
              <a:t>:</a:t>
            </a:r>
          </a:p>
          <a:p>
            <a:r>
              <a:rPr lang="en-US" dirty="0"/>
              <a:t>Peripheral blood</a:t>
            </a:r>
          </a:p>
          <a:p>
            <a:r>
              <a:rPr lang="en-US" dirty="0"/>
              <a:t>Bone marrow </a:t>
            </a:r>
          </a:p>
          <a:p>
            <a:r>
              <a:rPr lang="en-US" dirty="0"/>
              <a:t>Solid tissue specimens</a:t>
            </a:r>
          </a:p>
          <a:p>
            <a:r>
              <a:rPr lang="en-US" dirty="0"/>
              <a:t>Amniotic fluid</a:t>
            </a:r>
          </a:p>
          <a:p>
            <a:r>
              <a:rPr lang="en-US" dirty="0"/>
              <a:t>Fetal Cell sorting</a:t>
            </a:r>
          </a:p>
        </p:txBody>
      </p:sp>
    </p:spTree>
    <p:extLst>
      <p:ext uri="{BB962C8B-B14F-4D97-AF65-F5344CB8AC3E}">
        <p14:creationId xmlns:p14="http://schemas.microsoft.com/office/powerpoint/2010/main" val="382891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6E83-8C8E-4D2F-9B63-FF5FCE4E4C80}"/>
              </a:ext>
            </a:extLst>
          </p:cNvPr>
          <p:cNvSpPr>
            <a:spLocks noGrp="1"/>
          </p:cNvSpPr>
          <p:nvPr>
            <p:ph type="title"/>
          </p:nvPr>
        </p:nvSpPr>
        <p:spPr/>
        <p:txBody>
          <a:bodyPr>
            <a:normAutofit fontScale="90000"/>
          </a:bodyPr>
          <a:lstStyle/>
          <a:p>
            <a:r>
              <a:rPr lang="en-US" dirty="0"/>
              <a:t>Peripheral blood</a:t>
            </a:r>
            <a:br>
              <a:rPr lang="en-US" dirty="0"/>
            </a:br>
            <a:endParaRPr lang="ar-IQ" dirty="0"/>
          </a:p>
        </p:txBody>
      </p:sp>
      <p:pic>
        <p:nvPicPr>
          <p:cNvPr id="5" name="Content Placeholder 4">
            <a:extLst>
              <a:ext uri="{FF2B5EF4-FFF2-40B4-BE49-F238E27FC236}">
                <a16:creationId xmlns:a16="http://schemas.microsoft.com/office/drawing/2014/main" id="{87F552B9-0A6C-490A-B295-BBAA6C114A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327" y="1304925"/>
            <a:ext cx="4601633" cy="3451225"/>
          </a:xfrm>
        </p:spPr>
      </p:pic>
    </p:spTree>
    <p:extLst>
      <p:ext uri="{BB962C8B-B14F-4D97-AF65-F5344CB8AC3E}">
        <p14:creationId xmlns:p14="http://schemas.microsoft.com/office/powerpoint/2010/main" val="96973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D1D4-AD30-4D62-A4BD-23DF9CD36CCB}"/>
              </a:ext>
            </a:extLst>
          </p:cNvPr>
          <p:cNvSpPr>
            <a:spLocks noGrp="1"/>
          </p:cNvSpPr>
          <p:nvPr>
            <p:ph type="title"/>
          </p:nvPr>
        </p:nvSpPr>
        <p:spPr/>
        <p:txBody>
          <a:bodyPr>
            <a:normAutofit fontScale="90000"/>
          </a:bodyPr>
          <a:lstStyle/>
          <a:p>
            <a:r>
              <a:rPr lang="en-US" dirty="0"/>
              <a:t>Bone marrow </a:t>
            </a:r>
            <a:r>
              <a:rPr lang="en-US" dirty="0" err="1"/>
              <a:t>aspration</a:t>
            </a:r>
            <a:br>
              <a:rPr lang="en-US" dirty="0"/>
            </a:br>
            <a:endParaRPr lang="ar-IQ" dirty="0"/>
          </a:p>
        </p:txBody>
      </p:sp>
      <p:pic>
        <p:nvPicPr>
          <p:cNvPr id="5" name="Content Placeholder 4">
            <a:extLst>
              <a:ext uri="{FF2B5EF4-FFF2-40B4-BE49-F238E27FC236}">
                <a16:creationId xmlns:a16="http://schemas.microsoft.com/office/drawing/2014/main" id="{373796B6-E318-44A9-BEF7-2488EDA90A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884" y="1716087"/>
            <a:ext cx="5911702" cy="2628900"/>
          </a:xfrm>
        </p:spPr>
      </p:pic>
    </p:spTree>
    <p:extLst>
      <p:ext uri="{BB962C8B-B14F-4D97-AF65-F5344CB8AC3E}">
        <p14:creationId xmlns:p14="http://schemas.microsoft.com/office/powerpoint/2010/main" val="1061199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0</TotalTime>
  <Words>463</Words>
  <Application>Microsoft Office PowerPoint</Application>
  <PresentationFormat>On-screen Show (16:9)</PresentationFormat>
  <Paragraphs>60</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PowerPoint Presentation</vt:lpstr>
      <vt:lpstr>Genetics</vt:lpstr>
      <vt:lpstr>PowerPoint Presentation</vt:lpstr>
      <vt:lpstr>PowerPoint Presentation</vt:lpstr>
      <vt:lpstr>Cytogenetics</vt:lpstr>
      <vt:lpstr>PowerPoint Presentation</vt:lpstr>
      <vt:lpstr>Obtaining Cells</vt:lpstr>
      <vt:lpstr>Peripheral blood </vt:lpstr>
      <vt:lpstr>Bone marrow aspration </vt:lpstr>
      <vt:lpstr>Bone marrow  </vt:lpstr>
      <vt:lpstr>Solid tissue specimens </vt:lpstr>
      <vt:lpstr>Amniotic fluid </vt:lpstr>
      <vt:lpstr>Fetal Cell sorting </vt:lpstr>
      <vt:lpstr> </vt:lpstr>
      <vt:lpstr>Syndromes</vt:lpstr>
      <vt:lpstr>Down s Syndrome</vt:lpstr>
      <vt:lpstr>Down s Syndrome Karyotype</vt:lpstr>
      <vt:lpstr>Down s Syndrome Karyotype</vt:lpstr>
      <vt:lpstr>Turner Syndrome</vt:lpstr>
      <vt:lpstr>Turner Syndrome Karyotype</vt:lpstr>
      <vt:lpstr>Turner Syndrome Karyotype</vt:lpstr>
      <vt:lpstr>Klinefelter Syndrome</vt:lpstr>
      <vt:lpstr>Klinefelter Syndrome Karyotype</vt:lpstr>
      <vt:lpstr>Inter Sex</vt:lpstr>
      <vt:lpstr>PowerPoint Presentation</vt:lpstr>
      <vt:lpstr>Genetic counseling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2023-01-08T07:43:10Z</dcterms:modified>
</cp:coreProperties>
</file>