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384" r:id="rId5"/>
    <p:sldId id="38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5" r:id="rId14"/>
    <p:sldId id="374" r:id="rId15"/>
    <p:sldId id="376" r:id="rId16"/>
    <p:sldId id="377" r:id="rId17"/>
    <p:sldId id="378" r:id="rId18"/>
    <p:sldId id="380" r:id="rId19"/>
    <p:sldId id="379" r:id="rId20"/>
    <p:sldId id="381" r:id="rId21"/>
    <p:sldId id="382" r:id="rId22"/>
    <p:sldId id="383" r:id="rId23"/>
    <p:sldId id="26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C80064"/>
    <a:srgbClr val="9EFF29"/>
    <a:srgbClr val="C33A1F"/>
    <a:srgbClr val="0000CC"/>
    <a:srgbClr val="007033"/>
    <a:srgbClr val="003635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76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444" y="1791929"/>
            <a:ext cx="6629400" cy="154120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543" y="3746087"/>
            <a:ext cx="6985994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C800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2" y="202214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39" y="1305232"/>
            <a:ext cx="8246070" cy="345112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75" y="318046"/>
            <a:ext cx="648956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8006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1069258"/>
            <a:ext cx="6511411" cy="361923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293768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1128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8367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1128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8367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477539"/>
            <a:ext cx="4955822" cy="1454226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Submitted by</a:t>
            </a:r>
          </a:p>
          <a:p>
            <a:pPr algn="ctr"/>
            <a:r>
              <a:rPr lang="en-US" b="1" dirty="0" smtClean="0">
                <a:cs typeface="+mj-cs"/>
              </a:rPr>
              <a:t>DR. </a:t>
            </a:r>
            <a:r>
              <a:rPr lang="en-US" b="1" dirty="0" err="1" smtClean="0">
                <a:cs typeface="+mj-cs"/>
              </a:rPr>
              <a:t>Amal</a:t>
            </a:r>
            <a:r>
              <a:rPr lang="en-US" b="1" dirty="0" smtClean="0">
                <a:cs typeface="+mj-cs"/>
              </a:rPr>
              <a:t> </a:t>
            </a:r>
            <a:r>
              <a:rPr lang="en-US" b="1" dirty="0">
                <a:cs typeface="+mj-cs"/>
              </a:rPr>
              <a:t>Mohammed 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9511" y="2387084"/>
            <a:ext cx="5621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Cytogenetic analysis for AML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1069975"/>
            <a:ext cx="5519057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3" y="1069975"/>
            <a:ext cx="5747657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3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1069975"/>
            <a:ext cx="5889171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" y="1069975"/>
            <a:ext cx="5279572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069975"/>
            <a:ext cx="5453743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1069975"/>
            <a:ext cx="5486400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2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8" y="1069975"/>
            <a:ext cx="4887685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28" y="1069975"/>
            <a:ext cx="5432318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22" y="1069975"/>
            <a:ext cx="4846730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1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1069975"/>
            <a:ext cx="5268686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AML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39" y="1190847"/>
            <a:ext cx="8246070" cy="3565505"/>
          </a:xfrm>
        </p:spPr>
        <p:txBody>
          <a:bodyPr>
            <a:normAutofit fontScale="92500"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myeloid leukemia (AML)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hematopoietic disorder in which there are too many immature blood-forming cells accumulating in the bone marrow and interfering with the production of normal blood cells.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by malignant clonal proliferation and differentiation of immature myeloid progenitor cells that differentiate into malignant myeloblasts that cannot function like normal blood cells.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patients are found to relapse, therapy resistant cells are believed to be the origin of the relapse.</a:t>
            </a:r>
          </a:p>
          <a:p>
            <a:pPr algn="just"/>
            <a:endParaRPr lang="en-US" sz="2200" dirty="0">
              <a:cs typeface="+mj-cs"/>
            </a:endParaRPr>
          </a:p>
          <a:p>
            <a:pPr algn="just"/>
            <a:endParaRPr lang="en-US" sz="2200" dirty="0">
              <a:latin typeface="Times New Roman" pitchFamily="18" charset="0"/>
              <a:cs typeface="+mj-cs"/>
            </a:endParaRP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" y="1069975"/>
            <a:ext cx="5431972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3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1069975"/>
            <a:ext cx="4898572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9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83" y="1069975"/>
            <a:ext cx="4888059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0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23" y="264405"/>
            <a:ext cx="6511411" cy="468216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traditional technique for follow up AML patients is cytogenetic techniques, it consider to be one of the most important valuable prognostic  determinators in AML.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Leukemogenesis arises from a series of transformational events leading to chromosomal abnormalities.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59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different subclasses of acute myeloid leukemia according to the FAB classification </a:t>
            </a:r>
            <a:r>
              <a:rPr lang="en-US" dirty="0"/>
              <a:t>system 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31" y="1069975"/>
            <a:ext cx="5457912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0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classification </a:t>
            </a:r>
            <a:r>
              <a:rPr lang="en-US" dirty="0"/>
              <a:t>system </a:t>
            </a:r>
            <a:r>
              <a:rPr lang="en-US" dirty="0" smtClean="0"/>
              <a:t>based </a:t>
            </a:r>
            <a:r>
              <a:rPr lang="en-US" dirty="0"/>
              <a:t>on gene expression analysis and next-generation sequencing that can improve the disease diagnostic as well as the prognostic relevance of structure which divided AML to seven </a:t>
            </a:r>
            <a:r>
              <a:rPr lang="en-US" smtClean="0"/>
              <a:t>groups, focusing </a:t>
            </a:r>
            <a:r>
              <a:rPr lang="en-US" dirty="0"/>
              <a:t>on cytogenetic and molecular genetic differences between these </a:t>
            </a:r>
            <a:r>
              <a:rPr lang="en-US" dirty="0" smtClean="0"/>
              <a:t>groups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1245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/>
              <a:t>Monosomy</a:t>
            </a:r>
            <a:r>
              <a:rPr lang="en-US" sz="2000" dirty="0"/>
              <a:t> chromosomes 5, 7,8,11 and 15 B: Trisomy chromosome </a:t>
            </a:r>
            <a:r>
              <a:rPr lang="en-US" sz="2000" dirty="0" smtClean="0"/>
              <a:t>3  and </a:t>
            </a:r>
            <a:r>
              <a:rPr lang="en-US" sz="2000" dirty="0"/>
              <a:t>C: Trisomy chromosome 6 (red arrows) in Acute myeloid leukemia groups </a:t>
            </a:r>
            <a:r>
              <a:rPr lang="en-US" dirty="0"/>
              <a:t>.</a:t>
            </a:r>
            <a:br>
              <a:rPr lang="en-US" dirty="0"/>
            </a:b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069975"/>
            <a:ext cx="5551714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Translocation 15:17 B: Translocation 9:11 (red arrows) C: translocation 11:12 (black arrows) in Acute myeloid leukemia groups .</a:t>
            </a:r>
            <a:endParaRPr lang="ar-IQ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1317171"/>
            <a:ext cx="5617027" cy="326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5" y="1069975"/>
            <a:ext cx="6052457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069975"/>
            <a:ext cx="5671456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5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246</Words>
  <Application>Microsoft Office PowerPoint</Application>
  <PresentationFormat>On-screen Show (16:9)</PresentationFormat>
  <Paragraphs>19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AML </vt:lpstr>
      <vt:lpstr>PowerPoint Presentation</vt:lpstr>
      <vt:lpstr>different subclasses of acute myeloid leukemia according to the FAB classification system </vt:lpstr>
      <vt:lpstr>PowerPoint Presentation</vt:lpstr>
      <vt:lpstr>Monosomy chromosomes 5, 7,8,11 and 15 B: Trisomy chromosome 3  and C: Trisomy chromosome 6 (red arrows) in Acute myeloid leukemia groups . </vt:lpstr>
      <vt:lpstr>Translocation 15:17 B: Translocation 9:11 (red arrows) C: translocation 11:12 (black arrows) in Acute myeloid leukemia groups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2024-12-08T18:34:40Z</dcterms:modified>
</cp:coreProperties>
</file>