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F42-F853-4BE7-8BD5-84CF719044B2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B7E7-914E-4E9B-9386-0737DA856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F42-F853-4BE7-8BD5-84CF719044B2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B7E7-914E-4E9B-9386-0737DA856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0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F42-F853-4BE7-8BD5-84CF719044B2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B7E7-914E-4E9B-9386-0737DA856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43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F42-F853-4BE7-8BD5-84CF719044B2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B7E7-914E-4E9B-9386-0737DA856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7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F42-F853-4BE7-8BD5-84CF719044B2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B7E7-914E-4E9B-9386-0737DA856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50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F42-F853-4BE7-8BD5-84CF719044B2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B7E7-914E-4E9B-9386-0737DA856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95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F42-F853-4BE7-8BD5-84CF719044B2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B7E7-914E-4E9B-9386-0737DA856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3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F42-F853-4BE7-8BD5-84CF719044B2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B7E7-914E-4E9B-9386-0737DA856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46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F42-F853-4BE7-8BD5-84CF719044B2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B7E7-914E-4E9B-9386-0737DA856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351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F42-F853-4BE7-8BD5-84CF719044B2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B7E7-914E-4E9B-9386-0737DA856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64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4EF42-F853-4BE7-8BD5-84CF719044B2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AB7E7-914E-4E9B-9386-0737DA856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758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4EF42-F853-4BE7-8BD5-84CF719044B2}" type="datetimeFigureOut">
              <a:rPr lang="en-US" smtClean="0"/>
              <a:t>3/13/2024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AB7E7-914E-4E9B-9386-0737DA856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0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964" y="365125"/>
            <a:ext cx="11887200" cy="1325563"/>
          </a:xfrm>
        </p:spPr>
        <p:txBody>
          <a:bodyPr>
            <a:noAutofit/>
          </a:bodyPr>
          <a:lstStyle/>
          <a:p>
            <a:pPr algn="ctr"/>
            <a:r>
              <a:rPr lang="en-US" sz="8000" b="1" dirty="0" smtClean="0">
                <a:latin typeface="+mn-lt"/>
              </a:rPr>
              <a:t>The Biology of Cancer Cell</a:t>
            </a:r>
            <a:endParaRPr lang="en-US" sz="8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43043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err="1" smtClean="0"/>
              <a:t>Amer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Talib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Tawfeeq</a:t>
            </a:r>
            <a:r>
              <a:rPr lang="en-US" sz="4000" b="1" dirty="0" smtClean="0"/>
              <a:t>, </a:t>
            </a:r>
            <a:r>
              <a:rPr lang="en-US" sz="4000" b="1" dirty="0" err="1" smtClean="0"/>
              <a:t>Ph.D</a:t>
            </a:r>
            <a:r>
              <a:rPr lang="en-US" sz="4000" b="1" dirty="0" smtClean="0"/>
              <a:t> 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Genetic engineering and Biotechnology</a:t>
            </a:r>
          </a:p>
          <a:p>
            <a:pPr marL="0" indent="0" algn="ctr">
              <a:buNone/>
            </a:pPr>
            <a:r>
              <a:rPr lang="en-US" dirty="0" smtClean="0"/>
              <a:t>Department of Molecular Biology</a:t>
            </a:r>
          </a:p>
          <a:p>
            <a:pPr marL="0" indent="0" algn="ctr">
              <a:buNone/>
            </a:pPr>
            <a:r>
              <a:rPr lang="en-US" dirty="0" smtClean="0"/>
              <a:t>Iraqi Center for Cancer and Medical Genetic </a:t>
            </a:r>
            <a:r>
              <a:rPr lang="en-US" dirty="0" err="1" smtClean="0"/>
              <a:t>Reseach</a:t>
            </a:r>
            <a:r>
              <a:rPr lang="en-US" dirty="0" smtClean="0"/>
              <a:t> (ICCMGR)</a:t>
            </a:r>
          </a:p>
          <a:p>
            <a:pPr marL="0" indent="0" algn="ctr">
              <a:buNone/>
            </a:pPr>
            <a:r>
              <a:rPr lang="en-US" dirty="0" smtClean="0"/>
              <a:t>Mustansiriyah University, Baghdad, </a:t>
            </a:r>
            <a:r>
              <a:rPr lang="en-US" dirty="0" err="1" smtClean="0"/>
              <a:t>Irraq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2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4480" y="390298"/>
            <a:ext cx="10047109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b="1" dirty="0"/>
              <a:t>The most significant obstacles in cancer treatment </a:t>
            </a:r>
            <a:r>
              <a:rPr lang="en-US" sz="3200" b="1" dirty="0" smtClean="0"/>
              <a:t>include</a:t>
            </a:r>
            <a:endParaRPr lang="en-US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265270" y="1485084"/>
            <a:ext cx="1166552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1-Drug </a:t>
            </a:r>
            <a:r>
              <a:rPr lang="en-US" sz="4000" b="1" dirty="0">
                <a:solidFill>
                  <a:srgbClr val="FF0000"/>
                </a:solidFill>
              </a:rPr>
              <a:t>Resistance</a:t>
            </a:r>
            <a:r>
              <a:rPr lang="en-US" sz="4000" dirty="0"/>
              <a:t>: Cancer cells can develop resistance to chemotherapy drugs, making them less effective over time.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2-Delivery </a:t>
            </a:r>
            <a:r>
              <a:rPr lang="en-US" sz="4000" b="1" dirty="0">
                <a:solidFill>
                  <a:srgbClr val="FF0000"/>
                </a:solidFill>
              </a:rPr>
              <a:t>Systems</a:t>
            </a:r>
            <a:r>
              <a:rPr lang="en-US" sz="4000" dirty="0"/>
              <a:t>: The challenge of effectively delivering drugs to the cancerous cells without affecting healthy cells.</a:t>
            </a:r>
          </a:p>
          <a:p>
            <a:r>
              <a:rPr lang="en-US" sz="4000" b="1" dirty="0" smtClean="0">
                <a:solidFill>
                  <a:srgbClr val="FF0000"/>
                </a:solidFill>
              </a:rPr>
              <a:t>3-Cancer </a:t>
            </a:r>
            <a:r>
              <a:rPr lang="en-US" sz="4000" b="1" dirty="0">
                <a:solidFill>
                  <a:srgbClr val="FF0000"/>
                </a:solidFill>
              </a:rPr>
              <a:t>Stem Cells</a:t>
            </a:r>
            <a:r>
              <a:rPr lang="en-US" sz="4000" dirty="0"/>
              <a:t>: Targeting cancer stem cells, which are thought to be responsible for cancer recurrence and metastasis, is difficult.</a:t>
            </a:r>
          </a:p>
        </p:txBody>
      </p:sp>
    </p:spTree>
    <p:extLst>
      <p:ext uri="{BB962C8B-B14F-4D97-AF65-F5344CB8AC3E}">
        <p14:creationId xmlns:p14="http://schemas.microsoft.com/office/powerpoint/2010/main" val="220044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7091" y="0"/>
            <a:ext cx="1172094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4-Epigenetic </a:t>
            </a:r>
            <a:r>
              <a:rPr lang="en-US" sz="3200" b="1" dirty="0">
                <a:solidFill>
                  <a:srgbClr val="FF0000"/>
                </a:solidFill>
              </a:rPr>
              <a:t>Profiling</a:t>
            </a:r>
            <a:r>
              <a:rPr lang="en-US" sz="3200" dirty="0"/>
              <a:t>: There is a lack of comprehensive cancer epigenetic profiling, which affects the specificity of existing epigenetic drugs.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5-Diagnosis</a:t>
            </a:r>
            <a:r>
              <a:rPr lang="en-US" sz="3200" dirty="0"/>
              <a:t>: Early and accurate diagnosis of cancer remains a challenge, impacting treatment outcomes.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6-Biomarkers</a:t>
            </a:r>
            <a:r>
              <a:rPr lang="en-US" sz="3200" dirty="0"/>
              <a:t>: The unavailability of effective biomarkers for cancer </a:t>
            </a:r>
            <a:r>
              <a:rPr lang="en-US" sz="3200" b="1" u="sng" dirty="0"/>
              <a:t>diagnosis and prognosis </a:t>
            </a:r>
            <a:r>
              <a:rPr lang="en-US" sz="3200" dirty="0"/>
              <a:t>complicates treatment strategies.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7-Metastatic </a:t>
            </a:r>
            <a:r>
              <a:rPr lang="en-US" sz="3200" b="1" dirty="0">
                <a:solidFill>
                  <a:srgbClr val="FF0000"/>
                </a:solidFill>
              </a:rPr>
              <a:t>Nature</a:t>
            </a:r>
            <a:r>
              <a:rPr lang="en-US" sz="3200" dirty="0"/>
              <a:t>: The tendency of cancer to spread to different parts of the body makes treatment more complex.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8-Heterogeneity</a:t>
            </a:r>
            <a:r>
              <a:rPr lang="en-US" sz="3200" dirty="0"/>
              <a:t>: Cancer cells within the same tumor can vary significantly, which complicates the development of a </a:t>
            </a:r>
            <a:r>
              <a:rPr lang="en-US" sz="3200" b="1" u="sng" dirty="0">
                <a:solidFill>
                  <a:srgbClr val="FF0000"/>
                </a:solidFill>
              </a:rPr>
              <a:t>one-size-fits-all treatment approach.</a:t>
            </a:r>
          </a:p>
        </p:txBody>
      </p:sp>
    </p:spTree>
    <p:extLst>
      <p:ext uri="{BB962C8B-B14F-4D97-AF65-F5344CB8AC3E}">
        <p14:creationId xmlns:p14="http://schemas.microsoft.com/office/powerpoint/2010/main" val="427226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84990" y="182480"/>
            <a:ext cx="9056838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b="1" dirty="0"/>
              <a:t>The most modern cancer treatment strategies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1" y="828811"/>
            <a:ext cx="1165167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Targeted Therapy</a:t>
            </a:r>
            <a:r>
              <a:rPr lang="en-US" sz="3600" dirty="0"/>
              <a:t>: This strategy involves drugs that target specific genes or proteins that are found in cancer cells or in cells related to cancer </a:t>
            </a:r>
            <a:r>
              <a:rPr lang="en-US" sz="3600" dirty="0" smtClean="0"/>
              <a:t>growth, not active in normal </a:t>
            </a:r>
            <a:r>
              <a:rPr lang="en-US" sz="3600" dirty="0"/>
              <a:t>cells.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Immunotherapy</a:t>
            </a:r>
            <a:r>
              <a:rPr lang="en-US" sz="3600" dirty="0"/>
              <a:t>: This treatment harnesses the body’s immune system to fight cancer, including treatments like checkpoint </a:t>
            </a:r>
            <a:r>
              <a:rPr lang="en-US" sz="3600" dirty="0" smtClean="0"/>
              <a:t>inhibitors PD-L1, </a:t>
            </a:r>
            <a:r>
              <a:rPr lang="en-US" sz="3600" dirty="0"/>
              <a:t>CAR T-cell (Chimeric Antigen Receptor </a:t>
            </a:r>
            <a:r>
              <a:rPr lang="en-US" sz="3600" dirty="0" smtClean="0"/>
              <a:t>T-cell) </a:t>
            </a:r>
            <a:r>
              <a:rPr lang="en-US" sz="3600" dirty="0"/>
              <a:t>therapy, and cancer vaccines.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Stem Cell Therapy</a:t>
            </a:r>
            <a:r>
              <a:rPr lang="en-US" sz="3600" dirty="0"/>
              <a:t>: Stem cells are used to regenerate and repair diseased or damaged tissues, and in cancer treatment, they may help in targeting both primary and metastatic cancer foci.</a:t>
            </a:r>
          </a:p>
        </p:txBody>
      </p:sp>
    </p:spTree>
    <p:extLst>
      <p:ext uri="{BB962C8B-B14F-4D97-AF65-F5344CB8AC3E}">
        <p14:creationId xmlns:p14="http://schemas.microsoft.com/office/powerpoint/2010/main" val="310994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266390"/>
            <a:ext cx="12192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Ablation Therapy</a:t>
            </a:r>
            <a:r>
              <a:rPr lang="en-US" sz="2800" dirty="0"/>
              <a:t>: A minimally invasive procedure that destroys cancer cells by freezing or heating them without the need for open surgery.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Nanoparticles</a:t>
            </a:r>
            <a:r>
              <a:rPr lang="en-US" sz="2800" dirty="0"/>
              <a:t>: These tiny particles are designed to deliver drugs directly to cancer cells, minimizing damage to healthy cells and potentially reducing side effects.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Natural Antioxidants</a:t>
            </a:r>
            <a:r>
              <a:rPr lang="en-US" sz="2800" dirty="0"/>
              <a:t>: Compounds that may help in neutralizing the harmful effects of free radicals, thereby potentially preventing or treating cancer.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Gene Therapy</a:t>
            </a:r>
            <a:r>
              <a:rPr lang="en-US" sz="2800" dirty="0"/>
              <a:t>: This involves modifying the genes inside an individual’s cells to treat or stop disease, including cancer.</a:t>
            </a:r>
          </a:p>
          <a:p>
            <a:r>
              <a:rPr lang="en-US" sz="2800" b="1" dirty="0" err="1">
                <a:solidFill>
                  <a:srgbClr val="FF0000"/>
                </a:solidFill>
              </a:rPr>
              <a:t>Chemodynamic</a:t>
            </a:r>
            <a:r>
              <a:rPr lang="en-US" sz="2800" b="1" dirty="0">
                <a:solidFill>
                  <a:srgbClr val="FF0000"/>
                </a:solidFill>
              </a:rPr>
              <a:t> Therapy</a:t>
            </a:r>
            <a:r>
              <a:rPr lang="en-US" sz="2800" dirty="0"/>
              <a:t>: A treatment that uses a chemical reaction within the body to kill cancer cells.</a:t>
            </a:r>
          </a:p>
          <a:p>
            <a:r>
              <a:rPr lang="en-US" sz="2800" b="1" dirty="0" err="1">
                <a:solidFill>
                  <a:srgbClr val="FF0000"/>
                </a:solidFill>
              </a:rPr>
              <a:t>Sonodynamic</a:t>
            </a:r>
            <a:r>
              <a:rPr lang="en-US" sz="2800" b="1" dirty="0">
                <a:solidFill>
                  <a:srgbClr val="FF0000"/>
                </a:solidFill>
              </a:rPr>
              <a:t> Therapy</a:t>
            </a:r>
            <a:r>
              <a:rPr lang="en-US" sz="2800" dirty="0"/>
              <a:t>: This uses sound waves to enhance the effectiveness of certain cancer drugs.</a:t>
            </a:r>
          </a:p>
          <a:p>
            <a:r>
              <a:rPr lang="en-US" sz="2800" b="1" dirty="0" err="1">
                <a:solidFill>
                  <a:srgbClr val="FF0000"/>
                </a:solidFill>
              </a:rPr>
              <a:t>Ferroptosis</a:t>
            </a:r>
            <a:r>
              <a:rPr lang="en-US" sz="2800" b="1" dirty="0">
                <a:solidFill>
                  <a:srgbClr val="FF0000"/>
                </a:solidFill>
              </a:rPr>
              <a:t>-Based Therapy</a:t>
            </a:r>
            <a:r>
              <a:rPr lang="en-US" sz="2800" dirty="0"/>
              <a:t>: A form of cell death that is different from apoptosis and necrosis, which can be targeted to kill cancer cells.</a:t>
            </a:r>
          </a:p>
        </p:txBody>
      </p:sp>
    </p:spTree>
    <p:extLst>
      <p:ext uri="{BB962C8B-B14F-4D97-AF65-F5344CB8AC3E}">
        <p14:creationId xmlns:p14="http://schemas.microsoft.com/office/powerpoint/2010/main" val="104437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1218" y="294207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800" b="1" dirty="0" smtClean="0"/>
              <a:t>Thanks</a:t>
            </a:r>
            <a:r>
              <a:rPr lang="en-US" sz="8000" b="1" dirty="0" smtClean="0"/>
              <a:t> for listening </a:t>
            </a:r>
            <a:endParaRPr lang="en-US" sz="8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4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7818" y="273862"/>
            <a:ext cx="1156854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Definition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b="1" dirty="0" smtClean="0"/>
              <a:t>Cancer cell biology refers to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551708" y="1227969"/>
            <a:ext cx="8645237" cy="5232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u="sng" dirty="0">
                <a:solidFill>
                  <a:prstClr val="black"/>
                </a:solidFill>
              </a:rPr>
              <a:t>the study of </a:t>
            </a:r>
            <a:r>
              <a:rPr lang="en-US" sz="2800" u="sng" dirty="0" smtClean="0">
                <a:solidFill>
                  <a:prstClr val="black"/>
                </a:solidFill>
              </a:rPr>
              <a:t>cells </a:t>
            </a:r>
            <a:r>
              <a:rPr lang="en-US" sz="2800" u="sng" dirty="0">
                <a:solidFill>
                  <a:prstClr val="black"/>
                </a:solidFill>
              </a:rPr>
              <a:t>that </a:t>
            </a:r>
            <a:r>
              <a:rPr lang="en-US" sz="2800" u="sng" dirty="0" smtClean="0">
                <a:solidFill>
                  <a:prstClr val="black"/>
                </a:solidFill>
              </a:rPr>
              <a:t>have undergone genetic </a:t>
            </a:r>
            <a:r>
              <a:rPr lang="en-US" sz="2800" u="sng" dirty="0">
                <a:solidFill>
                  <a:prstClr val="black"/>
                </a:solidFill>
              </a:rPr>
              <a:t>mutations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6999" y="2205280"/>
            <a:ext cx="6719455" cy="52322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u="sng" dirty="0">
                <a:solidFill>
                  <a:prstClr val="black"/>
                </a:solidFill>
              </a:rPr>
              <a:t>leading to uncontrolled growth and division</a:t>
            </a:r>
            <a:endParaRPr lang="en-US" dirty="0"/>
          </a:p>
        </p:txBody>
      </p:sp>
      <p:sp>
        <p:nvSpPr>
          <p:cNvPr id="7" name="Down Arrow 6"/>
          <p:cNvSpPr/>
          <p:nvPr/>
        </p:nvSpPr>
        <p:spPr>
          <a:xfrm>
            <a:off x="5874327" y="1828348"/>
            <a:ext cx="304800" cy="3052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557" y="2800180"/>
            <a:ext cx="4446443" cy="261721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45127" y="5023714"/>
            <a:ext cx="8326582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111111"/>
                </a:solidFill>
                <a:latin typeface="-apple-system"/>
              </a:rPr>
              <a:t>Unlike </a:t>
            </a:r>
            <a:r>
              <a:rPr lang="en-US" sz="2400" b="1" dirty="0">
                <a:solidFill>
                  <a:srgbClr val="111111"/>
                </a:solidFill>
                <a:latin typeface="-apple-system"/>
              </a:rPr>
              <a:t>normal cells, which grow, divide, and die in an orderly fashion, cancer cells continue to grow and divide indefinitely, often resulting in malignant tumors</a:t>
            </a:r>
            <a:r>
              <a:rPr lang="en-US" sz="2400" b="1" dirty="0" smtClean="0">
                <a:solidFill>
                  <a:srgbClr val="111111"/>
                </a:solidFill>
                <a:latin typeface="-apple-system"/>
              </a:rPr>
              <a:t>. </a:t>
            </a:r>
            <a:endParaRPr lang="en-US" sz="2400" b="1" dirty="0"/>
          </a:p>
        </p:txBody>
      </p:sp>
      <p:sp>
        <p:nvSpPr>
          <p:cNvPr id="8" name="Rectangle 7"/>
          <p:cNvSpPr/>
          <p:nvPr/>
        </p:nvSpPr>
        <p:spPr>
          <a:xfrm>
            <a:off x="41562" y="2934989"/>
            <a:ext cx="809926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These cells form tumors and can spread throughout the body. </a:t>
            </a:r>
          </a:p>
        </p:txBody>
      </p:sp>
      <p:sp>
        <p:nvSpPr>
          <p:cNvPr id="9" name="Rectangle 8"/>
          <p:cNvSpPr/>
          <p:nvPr/>
        </p:nvSpPr>
        <p:spPr>
          <a:xfrm>
            <a:off x="4091196" y="4490369"/>
            <a:ext cx="24769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-apple-system"/>
              </a:rPr>
              <a:t>Main Difference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69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3964" y="542882"/>
            <a:ext cx="1190105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The field of cancer cell biology </a:t>
            </a:r>
            <a:r>
              <a:rPr lang="en-US" sz="2800" b="1" dirty="0"/>
              <a:t>encompasses </a:t>
            </a:r>
            <a:r>
              <a:rPr lang="en-US" sz="2800" b="1" dirty="0" smtClean="0"/>
              <a:t>understanding </a:t>
            </a:r>
            <a:r>
              <a:rPr lang="en-US" sz="2800" b="1" dirty="0"/>
              <a:t>the molecular mechanisms that drive these </a:t>
            </a:r>
            <a:r>
              <a:rPr lang="en-US" sz="2800" b="1" dirty="0" smtClean="0"/>
              <a:t>processes including</a:t>
            </a:r>
          </a:p>
          <a:p>
            <a:r>
              <a:rPr lang="en-US" sz="2800" b="1" dirty="0" smtClean="0"/>
              <a:t>1- How </a:t>
            </a:r>
            <a:r>
              <a:rPr lang="en-US" sz="2800" b="1" dirty="0"/>
              <a:t>mutations in DNA lead to altered cell </a:t>
            </a:r>
            <a:r>
              <a:rPr lang="en-US" sz="2800" b="1" dirty="0" smtClean="0"/>
              <a:t>behavior.</a:t>
            </a:r>
          </a:p>
          <a:p>
            <a:r>
              <a:rPr lang="en-US" sz="2800" b="1" dirty="0" smtClean="0"/>
              <a:t>2- How </a:t>
            </a:r>
            <a:r>
              <a:rPr lang="en-US" sz="2800" b="1" dirty="0"/>
              <a:t>cancer cells interact with their </a:t>
            </a:r>
            <a:r>
              <a:rPr lang="en-US" sz="2800" b="1" dirty="0" smtClean="0"/>
              <a:t>environment.</a:t>
            </a:r>
          </a:p>
          <a:p>
            <a:r>
              <a:rPr lang="en-US" sz="2800" b="1" dirty="0" smtClean="0"/>
              <a:t> 3- How </a:t>
            </a:r>
            <a:r>
              <a:rPr lang="en-US" sz="2800" b="1" dirty="0"/>
              <a:t>they evade the immune </a:t>
            </a:r>
            <a:r>
              <a:rPr lang="en-US" sz="2800" b="1" dirty="0" smtClean="0"/>
              <a:t>system.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387928" y="4394399"/>
            <a:ext cx="11707090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000" dirty="0" smtClean="0"/>
              <a:t>Finding </a:t>
            </a:r>
            <a:r>
              <a:rPr lang="en-US" sz="4000" dirty="0"/>
              <a:t>ways to </a:t>
            </a:r>
            <a:r>
              <a:rPr lang="en-US" sz="4000" b="1" dirty="0"/>
              <a:t>prevent</a:t>
            </a:r>
            <a:r>
              <a:rPr lang="en-US" sz="4000" dirty="0"/>
              <a:t>, </a:t>
            </a:r>
            <a:r>
              <a:rPr lang="en-US" sz="4000" b="1" dirty="0"/>
              <a:t>diagnose</a:t>
            </a:r>
            <a:r>
              <a:rPr lang="en-US" sz="4000" dirty="0"/>
              <a:t>, </a:t>
            </a:r>
            <a:r>
              <a:rPr lang="en-US" sz="4000" b="1" dirty="0"/>
              <a:t>and treat cancer effectively</a:t>
            </a:r>
            <a:r>
              <a:rPr lang="en-US" sz="4000" dirty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4364181" y="2945693"/>
            <a:ext cx="2916248" cy="646331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3600" dirty="0"/>
              <a:t>The main goal </a:t>
            </a:r>
          </a:p>
        </p:txBody>
      </p:sp>
    </p:spTree>
    <p:extLst>
      <p:ext uri="{BB962C8B-B14F-4D97-AF65-F5344CB8AC3E}">
        <p14:creationId xmlns:p14="http://schemas.microsoft.com/office/powerpoint/2010/main" val="138149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501181"/>
            <a:ext cx="12039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What are the main </a:t>
            </a:r>
            <a:r>
              <a:rPr lang="en-US" sz="3200" b="1" dirty="0" smtClean="0"/>
              <a:t>mutations </a:t>
            </a:r>
            <a:r>
              <a:rPr lang="en-US" sz="3200" b="1" dirty="0"/>
              <a:t>that </a:t>
            </a:r>
            <a:r>
              <a:rPr lang="en-US" sz="3200" b="1" dirty="0" smtClean="0"/>
              <a:t>accrue </a:t>
            </a:r>
            <a:r>
              <a:rPr lang="en-US" sz="3200" b="1" dirty="0"/>
              <a:t>in normal cells that induce </a:t>
            </a:r>
            <a:r>
              <a:rPr lang="en-US" sz="3200" b="1" dirty="0" smtClean="0"/>
              <a:t>cancer ?</a:t>
            </a:r>
            <a:endParaRPr lang="en-US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477980" y="1772285"/>
            <a:ext cx="10855037" cy="954107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b="1" dirty="0" smtClean="0"/>
              <a:t>Fact: normal </a:t>
            </a:r>
            <a:r>
              <a:rPr lang="en-US" sz="2800" b="1" dirty="0"/>
              <a:t>cells undergo specific genetic mutations that disrupt their usual growth and survival control mechanisms.</a:t>
            </a:r>
          </a:p>
        </p:txBody>
      </p:sp>
      <p:sp>
        <p:nvSpPr>
          <p:cNvPr id="6" name="Rectangle 5"/>
          <p:cNvSpPr/>
          <p:nvPr/>
        </p:nvSpPr>
        <p:spPr>
          <a:xfrm>
            <a:off x="249382" y="2920278"/>
            <a:ext cx="115408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1-proto-oncogenes           Oncogenes</a:t>
            </a:r>
            <a:r>
              <a:rPr lang="en-US" sz="2000" dirty="0"/>
              <a:t>: </a:t>
            </a:r>
            <a:r>
              <a:rPr lang="en-US" sz="2400" dirty="0" smtClean="0"/>
              <a:t>These </a:t>
            </a:r>
            <a:r>
              <a:rPr lang="en-US" sz="2400" dirty="0"/>
              <a:t>are </a:t>
            </a:r>
            <a:r>
              <a:rPr lang="en-US" sz="2800" b="1" dirty="0">
                <a:solidFill>
                  <a:srgbClr val="FF0000"/>
                </a:solidFill>
              </a:rPr>
              <a:t>mutated versions of normal </a:t>
            </a:r>
            <a:r>
              <a:rPr lang="en-US" sz="2800" b="1" dirty="0" smtClean="0">
                <a:solidFill>
                  <a:srgbClr val="FF0000"/>
                </a:solidFill>
              </a:rPr>
              <a:t>genes </a:t>
            </a:r>
            <a:r>
              <a:rPr lang="en-US" sz="2000" dirty="0"/>
              <a:t>that play a role in </a:t>
            </a:r>
            <a:r>
              <a:rPr lang="en-US" sz="2800" b="1" dirty="0">
                <a:solidFill>
                  <a:srgbClr val="FF0000"/>
                </a:solidFill>
              </a:rPr>
              <a:t>regulating the cell cycle</a:t>
            </a:r>
            <a:r>
              <a:rPr lang="en-US" sz="2000" dirty="0"/>
              <a:t>. </a:t>
            </a:r>
            <a:r>
              <a:rPr lang="en-US" sz="2800" b="1" i="1" dirty="0"/>
              <a:t>When </a:t>
            </a:r>
            <a:r>
              <a:rPr lang="en-US" sz="2800" b="1" i="1" dirty="0" smtClean="0"/>
              <a:t>altered </a:t>
            </a:r>
            <a:r>
              <a:rPr lang="en-US" sz="2800" b="1" i="1" dirty="0"/>
              <a:t>due to genetic or environmental factors</a:t>
            </a:r>
            <a:r>
              <a:rPr lang="en-US" sz="2000" dirty="0"/>
              <a:t>, </a:t>
            </a:r>
            <a:r>
              <a:rPr lang="en-US" sz="2800" b="1" u="sng" dirty="0"/>
              <a:t>they encourage uncontrolled cell </a:t>
            </a:r>
            <a:r>
              <a:rPr lang="en-US" sz="2800" b="1" u="sng" dirty="0" smtClean="0"/>
              <a:t>proliferation.</a:t>
            </a:r>
            <a:endParaRPr lang="en-US" sz="2800" b="1" u="sng" dirty="0"/>
          </a:p>
        </p:txBody>
      </p:sp>
      <p:sp>
        <p:nvSpPr>
          <p:cNvPr id="7" name="Right Arrow 6"/>
          <p:cNvSpPr/>
          <p:nvPr/>
        </p:nvSpPr>
        <p:spPr>
          <a:xfrm>
            <a:off x="3338945" y="3124991"/>
            <a:ext cx="457200" cy="1246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49382" y="4499159"/>
            <a:ext cx="82182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How many oncogenes are there in cancer </a:t>
            </a:r>
            <a:r>
              <a:rPr lang="en-US" sz="3200" b="1" dirty="0" smtClean="0"/>
              <a:t>cells?</a:t>
            </a:r>
            <a:endParaRPr lang="en-US" sz="3200" b="1" dirty="0"/>
          </a:p>
        </p:txBody>
      </p:sp>
      <p:sp>
        <p:nvSpPr>
          <p:cNvPr id="10" name="Rectangle 9"/>
          <p:cNvSpPr/>
          <p:nvPr/>
        </p:nvSpPr>
        <p:spPr>
          <a:xfrm>
            <a:off x="152400" y="4934818"/>
            <a:ext cx="1183178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/>
              <a:t>The number of oncogenes that can be involved in cancer is quite extensive. </a:t>
            </a:r>
            <a:r>
              <a:rPr lang="en-US" sz="2800" dirty="0" err="1" smtClean="0"/>
              <a:t>cal</a:t>
            </a:r>
            <a:r>
              <a:rPr lang="en-US" sz="2800" dirty="0" smtClean="0"/>
              <a:t> </a:t>
            </a:r>
            <a:r>
              <a:rPr lang="en-US" sz="2800" b="1" u="sng" dirty="0">
                <a:solidFill>
                  <a:srgbClr val="FF0000"/>
                </a:solidFill>
              </a:rPr>
              <a:t>researchers have identified about 100 different oncogenes </a:t>
            </a:r>
            <a:r>
              <a:rPr lang="en-US" sz="2800" u="sng" dirty="0"/>
              <a:t>linked to various types of cancer. </a:t>
            </a:r>
            <a:r>
              <a:rPr lang="en-US" sz="2800" dirty="0"/>
              <a:t>For instance, </a:t>
            </a:r>
            <a:r>
              <a:rPr lang="en-US" sz="2800" b="1" u="sng" dirty="0">
                <a:solidFill>
                  <a:srgbClr val="FF0000"/>
                </a:solidFill>
              </a:rPr>
              <a:t>about 25% </a:t>
            </a:r>
            <a:r>
              <a:rPr lang="en-US" sz="2800" b="1" dirty="0">
                <a:solidFill>
                  <a:srgbClr val="FF0000"/>
                </a:solidFill>
              </a:rPr>
              <a:t>of all cancers involve forms of </a:t>
            </a:r>
            <a:r>
              <a:rPr lang="en-US" sz="2800" b="1" u="sng" dirty="0" err="1">
                <a:solidFill>
                  <a:srgbClr val="FF0000"/>
                </a:solidFill>
              </a:rPr>
              <a:t>Ras</a:t>
            </a:r>
            <a:r>
              <a:rPr lang="en-US" sz="2800" b="1" dirty="0">
                <a:solidFill>
                  <a:srgbClr val="FF0000"/>
                </a:solidFill>
              </a:rPr>
              <a:t> genes, which are known to manage how cells receive signals, grow, and die</a:t>
            </a:r>
          </a:p>
        </p:txBody>
      </p:sp>
    </p:spTree>
    <p:extLst>
      <p:ext uri="{BB962C8B-B14F-4D97-AF65-F5344CB8AC3E}">
        <p14:creationId xmlns:p14="http://schemas.microsoft.com/office/powerpoint/2010/main" val="251165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7927" y="120968"/>
            <a:ext cx="1167938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/>
          </a:p>
          <a:p>
            <a:r>
              <a:rPr lang="en-US" sz="3200" dirty="0"/>
              <a:t>2- </a:t>
            </a:r>
            <a:r>
              <a:rPr lang="en-US" sz="3200" b="1" dirty="0"/>
              <a:t>Tumor suppressor gene</a:t>
            </a:r>
          </a:p>
          <a:p>
            <a:endParaRPr lang="en-US" sz="3200" dirty="0"/>
          </a:p>
          <a:p>
            <a:r>
              <a:rPr lang="en-US" sz="3200" b="1" dirty="0" smtClean="0"/>
              <a:t>Tumor </a:t>
            </a:r>
            <a:r>
              <a:rPr lang="en-US" sz="3200" b="1" dirty="0"/>
              <a:t>suppressor genes</a:t>
            </a:r>
            <a:r>
              <a:rPr lang="en-US" sz="3200" dirty="0"/>
              <a:t>: </a:t>
            </a:r>
            <a:r>
              <a:rPr lang="en-US" sz="3200" b="1" dirty="0">
                <a:solidFill>
                  <a:srgbClr val="FF0000"/>
                </a:solidFill>
              </a:rPr>
              <a:t>Normally, these genes manage cell growth and prevent tumor development</a:t>
            </a:r>
            <a:r>
              <a:rPr lang="en-US" sz="3200" dirty="0"/>
              <a:t>. However, mutations in these genes can lead to a loss of their inhibitory function, allowing cells to divide excessively</a:t>
            </a:r>
            <a:r>
              <a:rPr lang="en-US" sz="3200" dirty="0" smtClean="0"/>
              <a:t>.</a:t>
            </a:r>
          </a:p>
          <a:p>
            <a:endParaRPr lang="en-US" sz="3200" dirty="0"/>
          </a:p>
          <a:p>
            <a:endParaRPr lang="en-US" sz="3200" dirty="0" smtClean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491835" y="4106675"/>
            <a:ext cx="114230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How many tumor suppressor genes are there ?</a:t>
            </a:r>
          </a:p>
          <a:p>
            <a:r>
              <a:rPr lang="en-US" sz="3200" b="1" dirty="0" smtClean="0"/>
              <a:t>The </a:t>
            </a:r>
            <a:r>
              <a:rPr lang="en-US" sz="3200" b="1" dirty="0"/>
              <a:t>exact number of tumor suppressor genes is not definitively known, as research in this area is ongoing. However, it is recognized that </a:t>
            </a:r>
            <a:r>
              <a:rPr lang="en-US" sz="3200" b="1" u="sng" dirty="0">
                <a:solidFill>
                  <a:srgbClr val="FF0000"/>
                </a:solidFill>
              </a:rPr>
              <a:t>there are more than 30 genes classified as tumor suppressors.</a:t>
            </a:r>
          </a:p>
        </p:txBody>
      </p:sp>
    </p:spTree>
    <p:extLst>
      <p:ext uri="{BB962C8B-B14F-4D97-AF65-F5344CB8AC3E}">
        <p14:creationId xmlns:p14="http://schemas.microsoft.com/office/powerpoint/2010/main" val="27739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0946" y="556783"/>
            <a:ext cx="1170709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3- </a:t>
            </a:r>
            <a:r>
              <a:rPr lang="en-US" sz="2800" b="1" dirty="0" smtClean="0"/>
              <a:t>DNA </a:t>
            </a:r>
            <a:r>
              <a:rPr lang="en-US" sz="2800" b="1" dirty="0"/>
              <a:t>repair genes</a:t>
            </a:r>
          </a:p>
          <a:p>
            <a:r>
              <a:rPr lang="en-US" sz="2800" dirty="0" smtClean="0"/>
              <a:t> </a:t>
            </a:r>
            <a:r>
              <a:rPr lang="en-US" sz="2800" b="1" u="sng" dirty="0"/>
              <a:t>These genes are responsible for fixing mistakes in </a:t>
            </a:r>
            <a:r>
              <a:rPr lang="en-US" sz="2800" b="1" u="sng" dirty="0" smtClean="0"/>
              <a:t>DNA mutations</a:t>
            </a:r>
            <a:r>
              <a:rPr lang="en-US" sz="2800" dirty="0" smtClean="0"/>
              <a:t>. </a:t>
            </a:r>
            <a:r>
              <a:rPr lang="en-US" sz="2800" dirty="0"/>
              <a:t>When they </a:t>
            </a:r>
            <a:r>
              <a:rPr lang="en-US" sz="2800" b="1" dirty="0">
                <a:solidFill>
                  <a:srgbClr val="FF0000"/>
                </a:solidFill>
              </a:rPr>
              <a:t>fail to repair damaged </a:t>
            </a:r>
            <a:r>
              <a:rPr lang="en-US" sz="2800" b="1" dirty="0" smtClean="0">
                <a:solidFill>
                  <a:srgbClr val="FF0000"/>
                </a:solidFill>
              </a:rPr>
              <a:t>DNA</a:t>
            </a:r>
            <a:r>
              <a:rPr lang="en-US" sz="2800" dirty="0" smtClean="0"/>
              <a:t>, </a:t>
            </a:r>
            <a:r>
              <a:rPr lang="en-US" sz="2800" dirty="0"/>
              <a:t>it can contribute to cancer </a:t>
            </a:r>
            <a:r>
              <a:rPr lang="en-US" sz="2800" dirty="0" smtClean="0"/>
              <a:t>development.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438050" y="2787134"/>
            <a:ext cx="8064067" cy="52322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dirty="0" smtClean="0"/>
              <a:t>How </a:t>
            </a:r>
            <a:r>
              <a:rPr lang="en-US" sz="2800" dirty="0"/>
              <a:t>many DNA </a:t>
            </a:r>
            <a:r>
              <a:rPr lang="en-US" sz="2800" dirty="0" smtClean="0"/>
              <a:t>repair </a:t>
            </a:r>
            <a:r>
              <a:rPr lang="en-US" sz="2800" dirty="0"/>
              <a:t>genes are there in cancer </a:t>
            </a:r>
            <a:r>
              <a:rPr lang="en-US" sz="2800" dirty="0" smtClean="0"/>
              <a:t>cells?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23455" y="4172727"/>
            <a:ext cx="1137458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There </a:t>
            </a:r>
            <a:r>
              <a:rPr lang="en-US" sz="3200" b="1" dirty="0">
                <a:solidFill>
                  <a:srgbClr val="FF0000"/>
                </a:solidFill>
              </a:rPr>
              <a:t>are well over 125 genes directly involved in DNA repair </a:t>
            </a:r>
            <a:r>
              <a:rPr lang="en-US" sz="3200" dirty="0"/>
              <a:t>processes. These genes are </a:t>
            </a:r>
            <a:r>
              <a:rPr lang="en-US" sz="3200" b="1" u="sng" dirty="0"/>
              <a:t>crucial for maintaining the integrity of the genome and preventing mutations </a:t>
            </a:r>
            <a:r>
              <a:rPr lang="en-US" sz="3200" dirty="0"/>
              <a:t>that can lead to cancer.</a:t>
            </a:r>
          </a:p>
        </p:txBody>
      </p:sp>
    </p:spTree>
    <p:extLst>
      <p:ext uri="{BB962C8B-B14F-4D97-AF65-F5344CB8AC3E}">
        <p14:creationId xmlns:p14="http://schemas.microsoft.com/office/powerpoint/2010/main" val="151973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7927" y="1138996"/>
            <a:ext cx="1197032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1- Sustaining </a:t>
            </a:r>
            <a:r>
              <a:rPr lang="en-US" sz="3200" b="1" dirty="0"/>
              <a:t>Proliferative </a:t>
            </a:r>
            <a:r>
              <a:rPr lang="en-US" sz="3200" b="1" dirty="0" smtClean="0"/>
              <a:t>Signaling</a:t>
            </a:r>
            <a:endParaRPr lang="en-US" sz="3200" b="1" dirty="0"/>
          </a:p>
          <a:p>
            <a:r>
              <a:rPr lang="en-US" sz="3200" b="1" dirty="0" smtClean="0"/>
              <a:t>2- Evading </a:t>
            </a:r>
            <a:r>
              <a:rPr lang="en-US" sz="3200" b="1" dirty="0"/>
              <a:t>Growth </a:t>
            </a:r>
            <a:r>
              <a:rPr lang="en-US" sz="3200" b="1" dirty="0" smtClean="0"/>
              <a:t>Suppressors</a:t>
            </a:r>
            <a:endParaRPr lang="en-US" sz="3200" b="1" dirty="0"/>
          </a:p>
          <a:p>
            <a:r>
              <a:rPr lang="en-US" sz="3200" b="1" dirty="0" smtClean="0"/>
              <a:t>3- Resisting </a:t>
            </a:r>
            <a:r>
              <a:rPr lang="en-US" sz="3200" b="1" dirty="0"/>
              <a:t>Cell </a:t>
            </a:r>
            <a:r>
              <a:rPr lang="en-US" sz="3200" b="1" dirty="0" smtClean="0"/>
              <a:t>Death Enabling </a:t>
            </a:r>
            <a:r>
              <a:rPr lang="en-US" sz="3200" b="1" dirty="0"/>
              <a:t>Replicative </a:t>
            </a:r>
            <a:r>
              <a:rPr lang="en-US" sz="3200" b="1" dirty="0" smtClean="0"/>
              <a:t>Immortality</a:t>
            </a:r>
            <a:endParaRPr lang="en-US" sz="3200" b="1" dirty="0"/>
          </a:p>
          <a:p>
            <a:r>
              <a:rPr lang="en-US" sz="3200" b="1" dirty="0" smtClean="0"/>
              <a:t>4- Inducing Angiogenesis</a:t>
            </a:r>
            <a:endParaRPr lang="en-US" sz="3200" b="1" dirty="0"/>
          </a:p>
          <a:p>
            <a:r>
              <a:rPr lang="en-US" sz="3200" b="1" dirty="0" smtClean="0"/>
              <a:t>5- Activating </a:t>
            </a:r>
            <a:r>
              <a:rPr lang="en-US" sz="3200" b="1" dirty="0"/>
              <a:t>Invasion and </a:t>
            </a:r>
            <a:r>
              <a:rPr lang="en-US" sz="3200" b="1" dirty="0" smtClean="0"/>
              <a:t>Metastasis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 </a:t>
            </a:r>
            <a:r>
              <a:rPr lang="en-US" sz="3200" b="1" dirty="0"/>
              <a:t>Additionally, two emerging hallmarks have been proposed:</a:t>
            </a:r>
          </a:p>
          <a:p>
            <a:endParaRPr lang="en-US" sz="3200" b="1" dirty="0" smtClean="0"/>
          </a:p>
          <a:p>
            <a:r>
              <a:rPr lang="en-US" sz="3200" b="1" dirty="0" smtClean="0"/>
              <a:t>6- Evading </a:t>
            </a:r>
            <a:r>
              <a:rPr lang="en-US" sz="3200" b="1" dirty="0"/>
              <a:t>Immune Destruction</a:t>
            </a:r>
          </a:p>
          <a:p>
            <a:r>
              <a:rPr lang="en-US" sz="3200" b="1" dirty="0" smtClean="0"/>
              <a:t>7- Reprogramming </a:t>
            </a:r>
            <a:r>
              <a:rPr lang="en-US" sz="3200" b="1" dirty="0"/>
              <a:t>Energy </a:t>
            </a:r>
            <a:r>
              <a:rPr lang="en-US" sz="3200" b="1" dirty="0" smtClean="0"/>
              <a:t>Metabolism</a:t>
            </a:r>
            <a:endParaRPr lang="en-US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3234725" y="140916"/>
            <a:ext cx="5868915" cy="769441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4400" b="1" dirty="0"/>
              <a:t>Hallmarks of cancer cell.</a:t>
            </a:r>
          </a:p>
        </p:txBody>
      </p:sp>
      <p:sp>
        <p:nvSpPr>
          <p:cNvPr id="6" name="Rectangle 5"/>
          <p:cNvSpPr/>
          <p:nvPr/>
        </p:nvSpPr>
        <p:spPr>
          <a:xfrm>
            <a:off x="9011275" y="4414611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90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35527" y="1028343"/>
            <a:ext cx="1195647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  <a:p>
            <a:r>
              <a:rPr lang="en-US" sz="2800" b="1" dirty="0" smtClean="0">
                <a:solidFill>
                  <a:srgbClr val="FF0000"/>
                </a:solidFill>
              </a:rPr>
              <a:t>1-Destroying </a:t>
            </a:r>
            <a:r>
              <a:rPr lang="en-US" sz="2800" b="1" dirty="0">
                <a:solidFill>
                  <a:srgbClr val="FF0000"/>
                </a:solidFill>
              </a:rPr>
              <a:t>Cancer Cells</a:t>
            </a:r>
            <a:r>
              <a:rPr lang="en-US" sz="2800" dirty="0"/>
              <a:t>: Chemotherapy works by using powerful chemicals to kill fast-growing cancer cells in the body1.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2-Inhibiting </a:t>
            </a:r>
            <a:r>
              <a:rPr lang="en-US" sz="2800" b="1" dirty="0">
                <a:solidFill>
                  <a:srgbClr val="FF0000"/>
                </a:solidFill>
              </a:rPr>
              <a:t>Cell Proliferation</a:t>
            </a:r>
            <a:r>
              <a:rPr lang="en-US" sz="2800" dirty="0"/>
              <a:t>: It aims to inhibit cell proliferation and tumor multiplication, thus preventing invasion and metastasis2.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3-Shrinking </a:t>
            </a:r>
            <a:r>
              <a:rPr lang="en-US" sz="2800" b="1" dirty="0">
                <a:solidFill>
                  <a:srgbClr val="FF0000"/>
                </a:solidFill>
              </a:rPr>
              <a:t>Tumors</a:t>
            </a:r>
            <a:r>
              <a:rPr lang="en-US" sz="2800" dirty="0"/>
              <a:t>: Chemotherapy can be used to shrink tumors before surgery or radiation therapy.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4-Preventing </a:t>
            </a:r>
            <a:r>
              <a:rPr lang="en-US" sz="2800" b="1" dirty="0">
                <a:solidFill>
                  <a:srgbClr val="FF0000"/>
                </a:solidFill>
              </a:rPr>
              <a:t>Cancer Recurrence</a:t>
            </a:r>
            <a:r>
              <a:rPr lang="en-US" sz="2800" dirty="0"/>
              <a:t>: After the primary treatment, chemotherapy may be used to kill any remaining cancer cells to prevent the cancer from coming back.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5-Palliation</a:t>
            </a:r>
            <a:r>
              <a:rPr lang="en-US" sz="2800" dirty="0"/>
              <a:t>: If the cure is not possible, chemotherapy may be used to relieve symptoms caused by cancer and improve the quality of life.</a:t>
            </a:r>
          </a:p>
        </p:txBody>
      </p:sp>
      <p:sp>
        <p:nvSpPr>
          <p:cNvPr id="5" name="Rectangle 4"/>
          <p:cNvSpPr/>
          <p:nvPr/>
        </p:nvSpPr>
        <p:spPr>
          <a:xfrm>
            <a:off x="512618" y="704740"/>
            <a:ext cx="11319163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b="1" dirty="0"/>
              <a:t>Chemotherapy serves several key functions in the treatment of cancer:</a:t>
            </a:r>
          </a:p>
        </p:txBody>
      </p:sp>
    </p:spTree>
    <p:extLst>
      <p:ext uri="{BB962C8B-B14F-4D97-AF65-F5344CB8AC3E}">
        <p14:creationId xmlns:p14="http://schemas.microsoft.com/office/powerpoint/2010/main" val="428258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r>
              <a:rPr lang="en-US" sz="2400" b="1" dirty="0" smtClean="0">
                <a:solidFill>
                  <a:srgbClr val="FF0000"/>
                </a:solidFill>
              </a:rPr>
              <a:t>1.Alkylating agents</a:t>
            </a:r>
            <a:r>
              <a:rPr lang="en-US" sz="2400" dirty="0" smtClean="0"/>
              <a:t>:  </a:t>
            </a:r>
            <a:r>
              <a:rPr lang="en-US" sz="2400" dirty="0"/>
              <a:t>work by damaging the DNA of cells, which prevents them from reproducing. </a:t>
            </a:r>
            <a:r>
              <a:rPr lang="en-US" sz="2400" dirty="0" smtClean="0"/>
              <a:t>The </a:t>
            </a:r>
            <a:r>
              <a:rPr lang="en-US" sz="2400" dirty="0"/>
              <a:t>oldest classes of </a:t>
            </a:r>
            <a:r>
              <a:rPr lang="en-US" sz="2400" dirty="0" smtClean="0"/>
              <a:t>chemotherapy.</a:t>
            </a:r>
            <a:endParaRPr lang="en-US" sz="2400" dirty="0"/>
          </a:p>
          <a:p>
            <a:r>
              <a:rPr lang="en-US" sz="2400" b="1" dirty="0">
                <a:solidFill>
                  <a:srgbClr val="FF0000"/>
                </a:solidFill>
              </a:rPr>
              <a:t>2. </a:t>
            </a:r>
            <a:r>
              <a:rPr lang="en-US" sz="2400" b="1" dirty="0" smtClean="0">
                <a:solidFill>
                  <a:srgbClr val="FF0000"/>
                </a:solidFill>
              </a:rPr>
              <a:t>Antimetabolites</a:t>
            </a:r>
            <a:r>
              <a:rPr lang="en-US" sz="2400" dirty="0" smtClean="0"/>
              <a:t>: interfere </a:t>
            </a:r>
            <a:r>
              <a:rPr lang="en-US" sz="2400" dirty="0"/>
              <a:t>with DNA and RNA </a:t>
            </a:r>
            <a:r>
              <a:rPr lang="en-US" sz="2400" dirty="0" smtClean="0"/>
              <a:t>by substituting </a:t>
            </a:r>
            <a:r>
              <a:rPr lang="en-US" sz="2400" dirty="0"/>
              <a:t>for the normal building blocks of RNA and DNA, which inhibits cell proliferation.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3. Topoisomerase inhibitors</a:t>
            </a:r>
            <a:r>
              <a:rPr lang="en-US" sz="2400" dirty="0" smtClean="0"/>
              <a:t>: interfere </a:t>
            </a:r>
            <a:r>
              <a:rPr lang="en-US" sz="2400" dirty="0"/>
              <a:t>with enzymes called </a:t>
            </a:r>
            <a:r>
              <a:rPr lang="en-US" sz="2400" dirty="0" smtClean="0"/>
              <a:t>topoisomerases, these </a:t>
            </a:r>
            <a:r>
              <a:rPr lang="en-US" sz="2400" dirty="0"/>
              <a:t>drugs prevent DNA replication and cell division.</a:t>
            </a:r>
          </a:p>
          <a:p>
            <a:r>
              <a:rPr lang="en-US" sz="2400" dirty="0"/>
              <a:t>5. </a:t>
            </a:r>
            <a:r>
              <a:rPr lang="en-US" sz="2400" dirty="0" smtClean="0"/>
              <a:t>Mitotic inhibitors: interfere </a:t>
            </a:r>
            <a:r>
              <a:rPr lang="en-US" sz="2400" dirty="0"/>
              <a:t>with the microtubule structures in the cell. Without these </a:t>
            </a:r>
            <a:r>
              <a:rPr lang="en-US" sz="2400" dirty="0" smtClean="0"/>
              <a:t>the </a:t>
            </a:r>
            <a:r>
              <a:rPr lang="en-US" sz="2400" dirty="0"/>
              <a:t>cell cannot pull its chromosome pairs apart to create new cells.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4. Corticosteroids</a:t>
            </a:r>
            <a:r>
              <a:rPr lang="en-US" sz="2400" dirty="0" smtClean="0"/>
              <a:t>: </a:t>
            </a:r>
            <a:r>
              <a:rPr lang="en-US" sz="2400" dirty="0"/>
              <a:t>Although not exclusively chemotherapeutic agents, they are often used in cancer treatments to help with inflammation and work alongside other chemotherapy drugs.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5</a:t>
            </a:r>
            <a:r>
              <a:rPr lang="en-US" sz="2400" b="1" dirty="0" smtClean="0">
                <a:solidFill>
                  <a:srgbClr val="FF0000"/>
                </a:solidFill>
              </a:rPr>
              <a:t>.Small </a:t>
            </a:r>
            <a:r>
              <a:rPr lang="en-US" sz="2400" b="1" dirty="0">
                <a:solidFill>
                  <a:srgbClr val="FF0000"/>
                </a:solidFill>
              </a:rPr>
              <a:t>molecule </a:t>
            </a:r>
            <a:r>
              <a:rPr lang="en-US" sz="2400" b="1" dirty="0" smtClean="0">
                <a:solidFill>
                  <a:srgbClr val="FF0000"/>
                </a:solidFill>
              </a:rPr>
              <a:t>inhibitors</a:t>
            </a:r>
            <a:r>
              <a:rPr lang="en-US" sz="2400" dirty="0" smtClean="0"/>
              <a:t>: include </a:t>
            </a:r>
            <a:r>
              <a:rPr lang="en-US" sz="2400" dirty="0"/>
              <a:t>drugs that </a:t>
            </a:r>
            <a:r>
              <a:rPr lang="en-US" sz="2400" b="1" u="sng" dirty="0"/>
              <a:t>target key proteins </a:t>
            </a:r>
            <a:r>
              <a:rPr lang="en-US" sz="2400" dirty="0"/>
              <a:t>involved in cell cycle progression, </a:t>
            </a:r>
            <a:r>
              <a:rPr lang="en-US" sz="2400" b="1" u="sng" dirty="0"/>
              <a:t>such as </a:t>
            </a:r>
            <a:r>
              <a:rPr lang="en-US" sz="2400" b="1" u="sng" dirty="0" err="1"/>
              <a:t>cyclin</a:t>
            </a:r>
            <a:r>
              <a:rPr lang="en-US" sz="2400" b="1" u="sng" dirty="0"/>
              <a:t>-dependent kinases (CDKs) </a:t>
            </a:r>
            <a:r>
              <a:rPr lang="en-US" sz="2400" dirty="0"/>
              <a:t>and </a:t>
            </a:r>
            <a:r>
              <a:rPr lang="en-US" sz="2400" b="1" u="sng" dirty="0"/>
              <a:t>checkpoint kinases, inducing cell cycle arrest and apoptosis in cancer cells.</a:t>
            </a:r>
          </a:p>
          <a:p>
            <a:endParaRPr lang="en-US" sz="2400" dirty="0"/>
          </a:p>
          <a:p>
            <a:r>
              <a:rPr lang="en-US" sz="2400" b="1" dirty="0"/>
              <a:t>Each type of chemotherapy is chosen based on the specific type of cancer, its stage, and the patient's overall health and treatment goals. The development of these therapies is a dynamic field, with research continually advancing to improve the efficacy and specificity of </a:t>
            </a:r>
            <a:r>
              <a:rPr lang="en-US" sz="2400" b="1" dirty="0" smtClean="0"/>
              <a:t>treatments</a:t>
            </a:r>
            <a:endParaRPr 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2331610" y="-80686"/>
            <a:ext cx="85460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types of chemotherapies with this mechanism of </a:t>
            </a:r>
            <a:r>
              <a:rPr lang="en-US" sz="2800" b="1" dirty="0" smtClean="0"/>
              <a:t>action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6859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1268</Words>
  <Application>Microsoft Office PowerPoint</Application>
  <PresentationFormat>Widescreen</PresentationFormat>
  <Paragraphs>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-apple-system</vt:lpstr>
      <vt:lpstr>Arial</vt:lpstr>
      <vt:lpstr>Calibri</vt:lpstr>
      <vt:lpstr>Calibri Light</vt:lpstr>
      <vt:lpstr>Office Theme</vt:lpstr>
      <vt:lpstr>The Biology of Cancer Cell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 for listening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Biology of Cancer Cell</dc:title>
  <dc:creator>Microsoft account</dc:creator>
  <cp:lastModifiedBy>Microsoft account</cp:lastModifiedBy>
  <cp:revision>25</cp:revision>
  <dcterms:created xsi:type="dcterms:W3CDTF">2024-03-12T10:54:34Z</dcterms:created>
  <dcterms:modified xsi:type="dcterms:W3CDTF">2024-03-13T06:55:39Z</dcterms:modified>
</cp:coreProperties>
</file>