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sldIdLst>
    <p:sldId id="256" r:id="rId3"/>
    <p:sldId id="257" r:id="rId4"/>
    <p:sldId id="260" r:id="rId5"/>
    <p:sldId id="264" r:id="rId6"/>
    <p:sldId id="265" r:id="rId7"/>
    <p:sldId id="266" r:id="rId8"/>
    <p:sldId id="258" r:id="rId9"/>
    <p:sldId id="259" r:id="rId10"/>
    <p:sldId id="261" r:id="rId11"/>
    <p:sldId id="262" r:id="rId12"/>
    <p:sldId id="267" r:id="rId13"/>
    <p:sldId id="268" r:id="rId14"/>
    <p:sldId id="272" r:id="rId15"/>
    <p:sldId id="269" r:id="rId16"/>
    <p:sldId id="270"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CAD4"/>
    <a:srgbClr val="081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p:scale>
          <a:sx n="82" d="100"/>
          <a:sy n="82" d="100"/>
        </p:scale>
        <p:origin x="-102"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70023" y="1041400"/>
            <a:ext cx="6640287" cy="2387600"/>
          </a:xfrm>
        </p:spPr>
        <p:txBody>
          <a:bodyPr anchor="b">
            <a:normAutofit/>
          </a:bodyPr>
          <a:lstStyle>
            <a:lvl1pPr algn="ctr">
              <a:defRPr sz="56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5070023" y="3521075"/>
            <a:ext cx="6640287" cy="1655762"/>
          </a:xfrm>
        </p:spPr>
        <p:txBody>
          <a:bodyPr>
            <a:normAutofit/>
          </a:bodyPr>
          <a:lstStyle>
            <a:lvl1pPr marL="0" indent="0" algn="ctr">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72437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FF0C314F-88E4-4AB3-9C85-5B990A4B7588}" type="datetimeFigureOut">
              <a:rPr lang="ar-IQ" smtClean="0">
                <a:solidFill>
                  <a:prstClr val="black">
                    <a:tint val="75000"/>
                  </a:prstClr>
                </a:solidFill>
              </a:rPr>
              <a:pPr/>
              <a:t>25/04/1445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AA833D-8F77-4142-8884-DBC2E1958772}"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0996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F0C314F-88E4-4AB3-9C85-5B990A4B7588}" type="datetimeFigureOut">
              <a:rPr lang="ar-IQ" smtClean="0">
                <a:solidFill>
                  <a:prstClr val="black">
                    <a:tint val="75000"/>
                  </a:prstClr>
                </a:solidFill>
              </a:rPr>
              <a:pPr/>
              <a:t>25/04/1445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AA833D-8F77-4142-8884-DBC2E1958772}"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3554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0C314F-88E4-4AB3-9C85-5B990A4B7588}" type="datetimeFigureOut">
              <a:rPr lang="ar-IQ" smtClean="0">
                <a:solidFill>
                  <a:prstClr val="black">
                    <a:tint val="75000"/>
                  </a:prstClr>
                </a:solidFill>
              </a:rPr>
              <a:pPr/>
              <a:t>25/04/1445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AA833D-8F77-4142-8884-DBC2E1958772}"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58382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FF0C314F-88E4-4AB3-9C85-5B990A4B7588}" type="datetimeFigureOut">
              <a:rPr lang="ar-IQ" smtClean="0">
                <a:solidFill>
                  <a:prstClr val="black">
                    <a:tint val="75000"/>
                  </a:prstClr>
                </a:solidFill>
              </a:rPr>
              <a:pPr/>
              <a:t>25/04/1445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AA833D-8F77-4142-8884-DBC2E1958772}"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4948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FF0C314F-88E4-4AB3-9C85-5B990A4B7588}" type="datetimeFigureOut">
              <a:rPr lang="ar-IQ" smtClean="0">
                <a:solidFill>
                  <a:prstClr val="black">
                    <a:tint val="75000"/>
                  </a:prstClr>
                </a:solidFill>
              </a:rPr>
              <a:pPr/>
              <a:t>25/04/1445</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89AA833D-8F77-4142-8884-DBC2E1958772}"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7299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FF0C314F-88E4-4AB3-9C85-5B990A4B7588}" type="datetimeFigureOut">
              <a:rPr lang="ar-IQ" smtClean="0">
                <a:solidFill>
                  <a:prstClr val="black">
                    <a:tint val="75000"/>
                  </a:prstClr>
                </a:solidFill>
              </a:rPr>
              <a:pPr/>
              <a:t>25/04/1445</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89AA833D-8F77-4142-8884-DBC2E1958772}"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4425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C314F-88E4-4AB3-9C85-5B990A4B7588}" type="datetimeFigureOut">
              <a:rPr lang="ar-IQ" smtClean="0">
                <a:solidFill>
                  <a:prstClr val="black">
                    <a:tint val="75000"/>
                  </a:prstClr>
                </a:solidFill>
              </a:rPr>
              <a:pPr/>
              <a:t>25/04/1445</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89AA833D-8F77-4142-8884-DBC2E1958772}"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20765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C314F-88E4-4AB3-9C85-5B990A4B7588}" type="datetimeFigureOut">
              <a:rPr lang="ar-IQ" smtClean="0">
                <a:solidFill>
                  <a:prstClr val="black">
                    <a:tint val="75000"/>
                  </a:prstClr>
                </a:solidFill>
              </a:rPr>
              <a:pPr/>
              <a:t>25/04/1445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AA833D-8F77-4142-8884-DBC2E1958772}"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93436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C314F-88E4-4AB3-9C85-5B990A4B7588}" type="datetimeFigureOut">
              <a:rPr lang="ar-IQ" smtClean="0">
                <a:solidFill>
                  <a:prstClr val="black">
                    <a:tint val="75000"/>
                  </a:prstClr>
                </a:solidFill>
              </a:rPr>
              <a:pPr/>
              <a:t>25/04/1445</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89AA833D-8F77-4142-8884-DBC2E1958772}"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84151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F0C314F-88E4-4AB3-9C85-5B990A4B7588}" type="datetimeFigureOut">
              <a:rPr lang="ar-IQ" smtClean="0">
                <a:solidFill>
                  <a:prstClr val="black">
                    <a:tint val="75000"/>
                  </a:prstClr>
                </a:solidFill>
              </a:rPr>
              <a:pPr/>
              <a:t>25/04/1445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AA833D-8F77-4142-8884-DBC2E1958772}"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95224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530675" y="417380"/>
            <a:ext cx="8623663" cy="1325563"/>
          </a:xfrm>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a:xfrm>
            <a:off x="530675" y="1841862"/>
            <a:ext cx="8623663" cy="438735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a:xfrm>
            <a:off x="891542" y="6356353"/>
            <a:ext cx="1822807" cy="365125"/>
          </a:xfrm>
        </p:spPr>
        <p:txBody>
          <a:bodyPr/>
          <a:lstStyle/>
          <a:p>
            <a:fld id="{276D79ED-3FA7-4EF8-964B-EB8BCFAB02F8}" type="datetimeFigureOut">
              <a:rPr lang="en-US" smtClean="0"/>
              <a:t>11/8/2023</a:t>
            </a:fld>
            <a:endParaRPr lang="en-US"/>
          </a:p>
        </p:txBody>
      </p:sp>
      <p:sp>
        <p:nvSpPr>
          <p:cNvPr id="5" name="Footer Placeholder 4"/>
          <p:cNvSpPr>
            <a:spLocks noGrp="1"/>
          </p:cNvSpPr>
          <p:nvPr>
            <p:ph type="ftr" sz="quarter" idx="11"/>
          </p:nvPr>
        </p:nvSpPr>
        <p:spPr>
          <a:xfrm>
            <a:off x="3344631" y="6356353"/>
            <a:ext cx="3275511" cy="365125"/>
          </a:xfrm>
        </p:spPr>
        <p:txBody>
          <a:bodyPr/>
          <a:lstStyle/>
          <a:p>
            <a:endParaRPr lang="en-US"/>
          </a:p>
        </p:txBody>
      </p:sp>
      <p:sp>
        <p:nvSpPr>
          <p:cNvPr id="6" name="Slide Number Placeholder 5"/>
          <p:cNvSpPr>
            <a:spLocks noGrp="1"/>
          </p:cNvSpPr>
          <p:nvPr>
            <p:ph type="sldNum" sz="quarter" idx="12"/>
          </p:nvPr>
        </p:nvSpPr>
        <p:spPr>
          <a:xfrm>
            <a:off x="7250426" y="6356354"/>
            <a:ext cx="1584967" cy="365125"/>
          </a:xfrm>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975256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F0C314F-88E4-4AB3-9C85-5B990A4B7588}" type="datetimeFigureOut">
              <a:rPr lang="ar-IQ" smtClean="0">
                <a:solidFill>
                  <a:prstClr val="black">
                    <a:tint val="75000"/>
                  </a:prstClr>
                </a:solidFill>
              </a:rPr>
              <a:pPr/>
              <a:t>25/04/1445</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89AA833D-8F77-4142-8884-DBC2E1958772}"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3532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62096" y="1683617"/>
            <a:ext cx="8251553" cy="2852737"/>
          </a:xfrm>
        </p:spPr>
        <p:txBody>
          <a:bodyPr anchor="b">
            <a:normAutofit/>
          </a:bodyPr>
          <a:lstStyle>
            <a:lvl1pPr algn="l">
              <a:defRPr sz="5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62096" y="4563342"/>
            <a:ext cx="8251553" cy="1500187"/>
          </a:xfrm>
        </p:spPr>
        <p:txBody>
          <a:bodyPr/>
          <a:lstStyle>
            <a:lvl1pPr marL="0" indent="0">
              <a:buNone/>
              <a:defRPr sz="2400">
                <a:solidFill>
                  <a:srgbClr val="081D3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a:xfrm>
            <a:off x="519244" y="6356353"/>
            <a:ext cx="2183675" cy="365125"/>
          </a:xfrm>
        </p:spPr>
        <p:txBody>
          <a:bodyPr/>
          <a:lstStyle/>
          <a:p>
            <a:fld id="{276D79ED-3FA7-4EF8-964B-EB8BCFAB02F8}" type="datetimeFigureOut">
              <a:rPr lang="en-US" smtClean="0"/>
              <a:t>11/8/2023</a:t>
            </a:fld>
            <a:endParaRPr lang="en-US"/>
          </a:p>
        </p:txBody>
      </p:sp>
      <p:sp>
        <p:nvSpPr>
          <p:cNvPr id="5" name="Footer Placeholder 4"/>
          <p:cNvSpPr>
            <a:spLocks noGrp="1"/>
          </p:cNvSpPr>
          <p:nvPr>
            <p:ph type="ftr" sz="quarter" idx="11"/>
          </p:nvPr>
        </p:nvSpPr>
        <p:spPr>
          <a:xfrm>
            <a:off x="3333202" y="6356353"/>
            <a:ext cx="3275511" cy="365125"/>
          </a:xfrm>
        </p:spPr>
        <p:txBody>
          <a:bodyPr/>
          <a:lstStyle/>
          <a:p>
            <a:endParaRPr lang="en-US"/>
          </a:p>
        </p:txBody>
      </p:sp>
      <p:sp>
        <p:nvSpPr>
          <p:cNvPr id="6" name="Slide Number Placeholder 5"/>
          <p:cNvSpPr>
            <a:spLocks noGrp="1"/>
          </p:cNvSpPr>
          <p:nvPr>
            <p:ph type="sldNum" sz="quarter" idx="12"/>
          </p:nvPr>
        </p:nvSpPr>
        <p:spPr>
          <a:xfrm>
            <a:off x="7238995" y="6356354"/>
            <a:ext cx="1474653" cy="365125"/>
          </a:xfrm>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04943" y="1873975"/>
            <a:ext cx="420624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730927" y="1873975"/>
            <a:ext cx="429768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276D79ED-3FA7-4EF8-964B-EB8BCFAB02F8}"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04946" y="299815"/>
            <a:ext cx="8623663" cy="1325563"/>
          </a:xfrm>
        </p:spPr>
        <p:txBody>
          <a:body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04940" y="1615849"/>
            <a:ext cx="43891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04941" y="2439761"/>
            <a:ext cx="4389120"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911632" y="1615849"/>
            <a:ext cx="41169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911632" y="2439761"/>
            <a:ext cx="411697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276D79ED-3FA7-4EF8-964B-EB8BCFAB02F8}"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276D79ED-3FA7-4EF8-964B-EB8BCFAB02F8}"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04943" y="465138"/>
            <a:ext cx="3099980" cy="1600200"/>
          </a:xfrm>
        </p:spPr>
        <p:txBody>
          <a:bodyPr anchor="ctr"/>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657596" y="465138"/>
            <a:ext cx="5371011"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404943" y="2065338"/>
            <a:ext cx="30999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76D79ED-3FA7-4EF8-964B-EB8BCFAB02F8}"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8846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04946" y="483326"/>
            <a:ext cx="2677887" cy="1600200"/>
          </a:xfrm>
        </p:spPr>
        <p:txBody>
          <a:bodyPr anchor="ctr"/>
          <a:lstStyle>
            <a:lvl1pPr>
              <a:defRPr sz="320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3218901" y="483326"/>
            <a:ext cx="580970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04946" y="2083526"/>
            <a:ext cx="26778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76D79ED-3FA7-4EF8-964B-EB8BCFAB02F8}"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411005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rezentr.com/?utm_source=templates&amp;utm_medium=presentation&amp;utm_campaign=free_downloads_202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095" y="417380"/>
            <a:ext cx="8623663"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62095" y="1841862"/>
            <a:ext cx="8623663" cy="4387352"/>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2"/>
          </p:nvPr>
        </p:nvSpPr>
        <p:spPr>
          <a:xfrm>
            <a:off x="674371" y="6356353"/>
            <a:ext cx="1971397"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276D79ED-3FA7-4EF8-964B-EB8BCFAB02F8}" type="datetimeFigureOut">
              <a:rPr lang="en-US" smtClean="0"/>
              <a:pPr/>
              <a:t>11/8/2023</a:t>
            </a:fld>
            <a:endParaRPr lang="en-US"/>
          </a:p>
        </p:txBody>
      </p:sp>
      <p:sp>
        <p:nvSpPr>
          <p:cNvPr id="5" name="Footer Placeholder 4"/>
          <p:cNvSpPr>
            <a:spLocks noGrp="1"/>
          </p:cNvSpPr>
          <p:nvPr>
            <p:ph type="ftr" sz="quarter" idx="3"/>
          </p:nvPr>
        </p:nvSpPr>
        <p:spPr>
          <a:xfrm>
            <a:off x="3276051" y="6356353"/>
            <a:ext cx="3275511"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4"/>
          </p:nvPr>
        </p:nvSpPr>
        <p:spPr>
          <a:xfrm>
            <a:off x="7181846" y="6356354"/>
            <a:ext cx="696065"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C6F12CB2-7F2C-47B9-AE70-22A94B49F233}" type="slidenum">
              <a:rPr lang="en-US" smtClean="0"/>
              <a:pPr/>
              <a:t>‹#›</a:t>
            </a:fld>
            <a:endParaRPr lang="en-US"/>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610475" y="4914983"/>
            <a:ext cx="896556" cy="324395"/>
          </a:xfrm>
          <a:prstGeom prst="rect">
            <a:avLst/>
          </a:prstGeom>
        </p:spPr>
      </p:pic>
      <p:sp>
        <p:nvSpPr>
          <p:cNvPr id="12" name="TextBox 11"/>
          <p:cNvSpPr txBox="1"/>
          <p:nvPr/>
        </p:nvSpPr>
        <p:spPr>
          <a:xfrm rot="16200000">
            <a:off x="-2113768" y="2546067"/>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hlinkClick r:id="rId13"/>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b="1" kern="1200">
          <a:solidFill>
            <a:srgbClr val="37CAD4"/>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81D36"/>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81D36"/>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81D36"/>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81D36"/>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81D36"/>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5"/>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FF0C314F-88E4-4AB3-9C85-5B990A4B7588}" type="datetimeFigureOut">
              <a:rPr lang="ar-IQ" smtClean="0">
                <a:solidFill>
                  <a:prstClr val="black">
                    <a:tint val="75000"/>
                  </a:prstClr>
                </a:solidFill>
              </a:rPr>
              <a:pPr rtl="1"/>
              <a:t>25/04/1445</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5"/>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89AA833D-8F77-4142-8884-DBC2E1958772}" type="slidenum">
              <a:rPr lang="ar-IQ" smtClean="0">
                <a:solidFill>
                  <a:prstClr val="black">
                    <a:tint val="75000"/>
                  </a:prstClr>
                </a:solidFill>
              </a:rPr>
              <a:pPr rtl="1"/>
              <a:t>‹#›</a:t>
            </a:fld>
            <a:endParaRPr lang="ar-IQ">
              <a:solidFill>
                <a:prstClr val="black">
                  <a:tint val="75000"/>
                </a:prstClr>
              </a:solidFill>
            </a:endParaRPr>
          </a:p>
        </p:txBody>
      </p:sp>
    </p:spTree>
    <p:extLst>
      <p:ext uri="{BB962C8B-B14F-4D97-AF65-F5344CB8AC3E}">
        <p14:creationId xmlns:p14="http://schemas.microsoft.com/office/powerpoint/2010/main" val="62634198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rezentr.com/?utm_source=templates&amp;utm_medium=presentation&amp;utm_campaign=free_downloads_202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ikilectures.eu/w/Numerical_chromosome_abnormalities" TargetMode="External"/><Relationship Id="rId2" Type="http://schemas.openxmlformats.org/officeDocument/2006/relationships/hyperlink" Target="https://www.wikilectures.eu/index.php?title=Chromosomal_mosaicism_relatively_often_affects_gonosomes,_known_autosomal&amp;action=edit&amp;redlink=1" TargetMode="External"/><Relationship Id="rId1" Type="http://schemas.openxmlformats.org/officeDocument/2006/relationships/slideLayout" Target="../slideLayouts/slideLayout7.xml"/><Relationship Id="rId4" Type="http://schemas.openxmlformats.org/officeDocument/2006/relationships/hyperlink" Target="https://www.wikilectures.eu/w/Mitosi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wikilectures.eu/w/Fetu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wikilectures.eu/w/Identification_of_chromosomes" TargetMode="External"/><Relationship Id="rId2" Type="http://schemas.openxmlformats.org/officeDocument/2006/relationships/hyperlink" Target="https://www.wikilectures.eu/w/Prenatal_Diagnosis_of_Chromosome_Abnormalitie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www.wikilectures.eu/w/Pseudoautosomal_region" TargetMode="External"/><Relationship Id="rId3" Type="http://schemas.openxmlformats.org/officeDocument/2006/relationships/hyperlink" Target="https://www.wikilectures.eu/w/Karyotype" TargetMode="External"/><Relationship Id="rId7" Type="http://schemas.openxmlformats.org/officeDocument/2006/relationships/hyperlink" Target="https://www.wikilectures.eu/index.php?title=A_gene&amp;action=edit&amp;redlink=1" TargetMode="External"/><Relationship Id="rId2" Type="http://schemas.openxmlformats.org/officeDocument/2006/relationships/hyperlink" Target="https://www.wikilectures.eu/index.php?title=Embryo&amp;action=edit&amp;redlink=1" TargetMode="External"/><Relationship Id="rId1" Type="http://schemas.openxmlformats.org/officeDocument/2006/relationships/slideLayout" Target="../slideLayouts/slideLayout7.xml"/><Relationship Id="rId6" Type="http://schemas.openxmlformats.org/officeDocument/2006/relationships/hyperlink" Target="https://www.wikilectures.eu/w/Turner_syndrome" TargetMode="External"/><Relationship Id="rId5" Type="http://schemas.openxmlformats.org/officeDocument/2006/relationships/hyperlink" Target="https://www.wikilectures.eu/index.php?title=Barr_body&amp;action=edit&amp;redlink=1" TargetMode="External"/><Relationship Id="rId4" Type="http://schemas.openxmlformats.org/officeDocument/2006/relationships/hyperlink" Target="https://www.wikilectures.eu/w/Klinefelter_syndrom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sciencedirect.com/topics/medicine-and-dentistry/sex-chromosom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wikilectures.eu/w/Karyotyp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xmlns="" id="{690A4DCE-900A-874A-B628-D52BB5C182F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3" name="Subtitle 2"/>
          <p:cNvSpPr>
            <a:spLocks noGrp="1"/>
          </p:cNvSpPr>
          <p:nvPr>
            <p:ph type="subTitle" idx="1"/>
          </p:nvPr>
        </p:nvSpPr>
        <p:spPr>
          <a:xfrm>
            <a:off x="5551715" y="3729419"/>
            <a:ext cx="6640287" cy="1655762"/>
          </a:xfrm>
        </p:spPr>
        <p:txBody>
          <a:bodyPr>
            <a:normAutofit lnSpcReduction="10000"/>
          </a:bodyPr>
          <a:lstStyle/>
          <a:p>
            <a:pPr lvl="0" algn="l" fontAlgn="base">
              <a:lnSpc>
                <a:spcPct val="100000"/>
              </a:lnSpc>
              <a:spcBef>
                <a:spcPct val="0"/>
              </a:spcBef>
              <a:spcAft>
                <a:spcPct val="0"/>
              </a:spcAft>
            </a:pPr>
            <a:r>
              <a:rPr lang="en-US" altLang="en-US" sz="3600" dirty="0">
                <a:solidFill>
                  <a:srgbClr val="000000"/>
                </a:solidFill>
                <a:latin typeface="Arabic Typesetting" pitchFamily="66" charset="-78"/>
                <a:ea typeface="+mn-ea"/>
                <a:cs typeface="Arabic Typesetting" pitchFamily="66" charset="-78"/>
              </a:rPr>
              <a:t>Lecturer PhD. Asmaa Amer Almukhtar</a:t>
            </a:r>
          </a:p>
          <a:p>
            <a:pPr lvl="0" algn="l" fontAlgn="base">
              <a:lnSpc>
                <a:spcPct val="100000"/>
              </a:lnSpc>
              <a:spcBef>
                <a:spcPct val="0"/>
              </a:spcBef>
              <a:spcAft>
                <a:spcPct val="0"/>
              </a:spcAft>
            </a:pPr>
            <a:r>
              <a:rPr lang="en-US" altLang="en-US" sz="3600" dirty="0">
                <a:solidFill>
                  <a:srgbClr val="000000"/>
                </a:solidFill>
                <a:latin typeface="Arabic Typesetting" pitchFamily="66" charset="-78"/>
                <a:ea typeface="+mn-ea"/>
                <a:cs typeface="Arabic Typesetting" pitchFamily="66" charset="-78"/>
              </a:rPr>
              <a:t>Medical Genetics Department/ICCMGR</a:t>
            </a:r>
          </a:p>
          <a:p>
            <a:pPr lvl="0" algn="l" fontAlgn="base">
              <a:lnSpc>
                <a:spcPct val="100000"/>
              </a:lnSpc>
              <a:spcBef>
                <a:spcPct val="0"/>
              </a:spcBef>
              <a:spcAft>
                <a:spcPct val="0"/>
              </a:spcAft>
            </a:pPr>
            <a:r>
              <a:rPr lang="en-US" altLang="en-US" sz="3600" dirty="0">
                <a:solidFill>
                  <a:srgbClr val="000000"/>
                </a:solidFill>
                <a:latin typeface="Arabic Typesetting" pitchFamily="66" charset="-78"/>
                <a:ea typeface="+mn-ea"/>
                <a:cs typeface="Arabic Typesetting" pitchFamily="66" charset="-78"/>
              </a:rPr>
              <a:t>Nov 2023</a:t>
            </a:r>
          </a:p>
          <a:p>
            <a:endParaRPr lang="en-US" b="1" dirty="0"/>
          </a:p>
        </p:txBody>
      </p:sp>
      <p:sp>
        <p:nvSpPr>
          <p:cNvPr id="5" name="عنوان 1"/>
          <p:cNvSpPr txBox="1">
            <a:spLocks/>
          </p:cNvSpPr>
          <p:nvPr/>
        </p:nvSpPr>
        <p:spPr>
          <a:xfrm>
            <a:off x="3533172" y="1864211"/>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0" i="0" u="none" strike="noStrike" kern="1200" cap="none" spc="0" normalizeH="0" baseline="0" noProof="0" dirty="0" smtClean="0">
                <a:ln>
                  <a:noFill/>
                </a:ln>
                <a:solidFill>
                  <a:srgbClr val="1F1F1F"/>
                </a:solidFill>
                <a:effectLst/>
                <a:uLnTx/>
                <a:uFillTx/>
                <a:latin typeface="Arabic Typesetting" panose="03020402040406030203" pitchFamily="66" charset="-78"/>
                <a:ea typeface="+mj-ea"/>
                <a:cs typeface="Arabic Typesetting" panose="03020402040406030203" pitchFamily="66" charset="-78"/>
              </a:rPr>
              <a:t>Mosaicism</a:t>
            </a:r>
            <a:endParaRPr kumimoji="0" lang="en-US" sz="9600" b="0" i="0" u="none" strike="noStrike" kern="1200" cap="none" spc="0" normalizeH="0" baseline="0" noProof="0" dirty="0" smtClean="0">
              <a:ln>
                <a:noFill/>
              </a:ln>
              <a:solidFill>
                <a:sysClr val="windowText" lastClr="000000"/>
              </a:solidFill>
              <a:effectLst/>
              <a:uLnTx/>
              <a:uFillTx/>
              <a:latin typeface="Calibri"/>
              <a:ea typeface="+mj-ea"/>
            </a:endParaRPr>
          </a:p>
        </p:txBody>
      </p:sp>
    </p:spTree>
    <p:extLst>
      <p:ext uri="{BB962C8B-B14F-4D97-AF65-F5344CB8AC3E}">
        <p14:creationId xmlns:p14="http://schemas.microsoft.com/office/powerpoint/2010/main" val="720928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457200" y="1600204"/>
            <a:ext cx="8229600" cy="4525963"/>
          </a:xfrm>
          <a:prstGeom prst="rect">
            <a:avLst/>
          </a:prstGeom>
        </p:spPr>
        <p:txBody>
          <a:bodyPr vert="horz" lIns="91440" tIns="45720" rIns="91440" bIns="45720" rtlCol="1">
            <a:normAutofit fontScale="92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dirty="0" smtClean="0">
                <a:solidFill>
                  <a:srgbClr val="DD3333"/>
                </a:solidFill>
                <a:latin typeface="Arabic Typesetting" panose="03020402040406030203" pitchFamily="66" charset="-78"/>
                <a:cs typeface="Arabic Typesetting" panose="03020402040406030203" pitchFamily="66" charset="-78"/>
                <a:hlinkClick r:id="rId2" tooltip="Chromosomal mosaicism relatively often affects gonosomes, known autosomal (page does not exist)"/>
              </a:rPr>
              <a:t>autosome</a:t>
            </a:r>
            <a:r>
              <a:rPr lang="en-US" dirty="0" smtClean="0">
                <a:solidFill>
                  <a:srgbClr val="212529"/>
                </a:solidFill>
                <a:latin typeface="Arabic Typesetting" panose="03020402040406030203" pitchFamily="66" charset="-78"/>
                <a:cs typeface="Arabic Typesetting" panose="03020402040406030203" pitchFamily="66" charset="-78"/>
              </a:rPr>
              <a:t> </a:t>
            </a:r>
            <a:r>
              <a:rPr lang="en-US" dirty="0" err="1" smtClean="0">
                <a:latin typeface="Arabic Typesetting" panose="03020402040406030203" pitchFamily="66" charset="-78"/>
                <a:cs typeface="Arabic Typesetting" panose="03020402040406030203" pitchFamily="66" charset="-78"/>
                <a:hlinkClick r:id="rId3" tooltip="Numerical chromosome abnormalities"/>
              </a:rPr>
              <a:t>trisomies</a:t>
            </a:r>
            <a:r>
              <a:rPr lang="en-US" dirty="0" smtClean="0">
                <a:solidFill>
                  <a:srgbClr val="212529"/>
                </a:solidFill>
                <a:latin typeface="Arabic Typesetting" panose="03020402040406030203" pitchFamily="66" charset="-78"/>
                <a:cs typeface="Arabic Typesetting" panose="03020402040406030203" pitchFamily="66" charset="-78"/>
              </a:rPr>
              <a:t> (trisomy 21, 13, 18) occur less often in </a:t>
            </a:r>
            <a:r>
              <a:rPr lang="en-US" dirty="0" err="1" smtClean="0">
                <a:solidFill>
                  <a:srgbClr val="212529"/>
                </a:solidFill>
                <a:latin typeface="Arabic Typesetting" panose="03020402040406030203" pitchFamily="66" charset="-78"/>
                <a:cs typeface="Arabic Typesetting" panose="03020402040406030203" pitchFamily="66" charset="-78"/>
              </a:rPr>
              <a:t>mosaicis</a:t>
            </a:r>
            <a:r>
              <a:rPr lang="en-US" dirty="0" smtClean="0">
                <a:solidFill>
                  <a:srgbClr val="212529"/>
                </a:solidFill>
                <a:latin typeface="Arabic Typesetting" panose="03020402040406030203" pitchFamily="66" charset="-78"/>
                <a:cs typeface="Arabic Typesetting" panose="03020402040406030203" pitchFamily="66" charset="-78"/>
              </a:rPr>
              <a:t>. </a:t>
            </a:r>
            <a:r>
              <a:rPr lang="en-US" b="1" dirty="0" smtClean="0">
                <a:solidFill>
                  <a:srgbClr val="212529"/>
                </a:solidFill>
                <a:latin typeface="Arabic Typesetting" panose="03020402040406030203" pitchFamily="66" charset="-78"/>
                <a:cs typeface="Arabic Typesetting" panose="03020402040406030203" pitchFamily="66" charset="-78"/>
              </a:rPr>
              <a:t>trisomy 8</a:t>
            </a:r>
            <a:r>
              <a:rPr lang="en-US" dirty="0" smtClean="0">
                <a:solidFill>
                  <a:srgbClr val="212529"/>
                </a:solidFill>
                <a:latin typeface="Arabic Typesetting" panose="03020402040406030203" pitchFamily="66" charset="-78"/>
                <a:cs typeface="Arabic Typesetting" panose="03020402040406030203" pitchFamily="66" charset="-78"/>
              </a:rPr>
              <a:t> is also known , which occurs </a:t>
            </a:r>
            <a:r>
              <a:rPr lang="en-US" b="1" dirty="0" smtClean="0">
                <a:solidFill>
                  <a:srgbClr val="212529"/>
                </a:solidFill>
                <a:latin typeface="Arabic Typesetting" panose="03020402040406030203" pitchFamily="66" charset="-78"/>
                <a:cs typeface="Arabic Typesetting" panose="03020402040406030203" pitchFamily="66" charset="-78"/>
              </a:rPr>
              <a:t>only in mosaic form</a:t>
            </a:r>
            <a:r>
              <a:rPr lang="en-US" dirty="0" smtClean="0">
                <a:solidFill>
                  <a:srgbClr val="212529"/>
                </a:solidFill>
                <a:latin typeface="Arabic Typesetting" panose="03020402040406030203" pitchFamily="66" charset="-78"/>
                <a:cs typeface="Arabic Typesetting" panose="03020402040406030203" pitchFamily="66" charset="-78"/>
              </a:rPr>
              <a:t> in live births . Mosaic always arises </a:t>
            </a:r>
            <a:r>
              <a:rPr lang="en-US" b="1" dirty="0" smtClean="0">
                <a:solidFill>
                  <a:srgbClr val="212529"/>
                </a:solidFill>
                <a:latin typeface="Arabic Typesetting" panose="03020402040406030203" pitchFamily="66" charset="-78"/>
                <a:cs typeface="Arabic Typesetting" panose="03020402040406030203" pitchFamily="66" charset="-78"/>
              </a:rPr>
              <a:t>postzygotic,</a:t>
            </a:r>
            <a:r>
              <a:rPr lang="en-US" dirty="0" smtClean="0">
                <a:solidFill>
                  <a:srgbClr val="212529"/>
                </a:solidFill>
                <a:latin typeface="Arabic Typesetting" panose="03020402040406030203" pitchFamily="66" charset="-78"/>
                <a:cs typeface="Arabic Typesetting" panose="03020402040406030203" pitchFamily="66" charset="-78"/>
              </a:rPr>
              <a:t> i.e. nondisjunction during </a:t>
            </a:r>
            <a:r>
              <a:rPr lang="en-US" dirty="0" smtClean="0">
                <a:latin typeface="Arabic Typesetting" panose="03020402040406030203" pitchFamily="66" charset="-78"/>
                <a:cs typeface="Arabic Typesetting" panose="03020402040406030203" pitchFamily="66" charset="-78"/>
                <a:hlinkClick r:id="rId4" tooltip="Mitosis"/>
              </a:rPr>
              <a:t>mitotic</a:t>
            </a:r>
            <a:r>
              <a:rPr lang="en-US" dirty="0" smtClean="0">
                <a:solidFill>
                  <a:srgbClr val="212529"/>
                </a:solidFill>
                <a:latin typeface="Arabic Typesetting" panose="03020402040406030203" pitchFamily="66" charset="-78"/>
                <a:cs typeface="Arabic Typesetting" panose="03020402040406030203" pitchFamily="66" charset="-78"/>
              </a:rPr>
              <a:t> division or loss of a chromosome during division of a </a:t>
            </a:r>
            <a:r>
              <a:rPr lang="en-US" dirty="0" err="1" smtClean="0">
                <a:solidFill>
                  <a:srgbClr val="212529"/>
                </a:solidFill>
                <a:latin typeface="Arabic Typesetting" panose="03020402040406030203" pitchFamily="66" charset="-78"/>
                <a:cs typeface="Arabic Typesetting" panose="03020402040406030203" pitchFamily="66" charset="-78"/>
              </a:rPr>
              <a:t>trisomic</a:t>
            </a:r>
            <a:r>
              <a:rPr lang="en-US" dirty="0" smtClean="0">
                <a:solidFill>
                  <a:srgbClr val="212529"/>
                </a:solidFill>
                <a:latin typeface="Arabic Typesetting" panose="03020402040406030203" pitchFamily="66" charset="-78"/>
                <a:cs typeface="Arabic Typesetting" panose="03020402040406030203" pitchFamily="66" charset="-78"/>
              </a:rPr>
              <a:t> or normal zygote. The ratio of cell lineages then depends on which division the nondisjunction or loss of the chromosome occurred in and on how viable the abnormal cells are. E.g. postzygotic nondisjunction or loss of a chromosome affecting the autosomes would lead to the extinction of the </a:t>
            </a:r>
            <a:r>
              <a:rPr lang="en-US" dirty="0" err="1" smtClean="0">
                <a:solidFill>
                  <a:srgbClr val="212529"/>
                </a:solidFill>
                <a:latin typeface="Arabic Typesetting" panose="03020402040406030203" pitchFamily="66" charset="-78"/>
                <a:cs typeface="Arabic Typesetting" panose="03020402040406030203" pitchFamily="66" charset="-78"/>
              </a:rPr>
              <a:t>monosomic</a:t>
            </a:r>
            <a:r>
              <a:rPr lang="en-US" dirty="0" smtClean="0">
                <a:solidFill>
                  <a:srgbClr val="212529"/>
                </a:solidFill>
                <a:latin typeface="Arabic Typesetting" panose="03020402040406030203" pitchFamily="66" charset="-78"/>
                <a:cs typeface="Arabic Typesetting" panose="03020402040406030203" pitchFamily="66" charset="-78"/>
              </a:rPr>
              <a:t> line (monosomy of the autosomes is </a:t>
            </a:r>
            <a:r>
              <a:rPr lang="en-US" b="1" dirty="0" smtClean="0">
                <a:solidFill>
                  <a:srgbClr val="212529"/>
                </a:solidFill>
                <a:latin typeface="Arabic Typesetting" panose="03020402040406030203" pitchFamily="66" charset="-78"/>
                <a:cs typeface="Arabic Typesetting" panose="03020402040406030203" pitchFamily="66" charset="-78"/>
              </a:rPr>
              <a:t>lethal even at the cellular level</a:t>
            </a:r>
            <a:r>
              <a:rPr lang="en-US" dirty="0" smtClean="0">
                <a:solidFill>
                  <a:srgbClr val="212529"/>
                </a:solidFill>
                <a:latin typeface="Arabic Typesetting" panose="03020402040406030203" pitchFamily="66" charset="-78"/>
                <a:cs typeface="Arabic Typesetting" panose="03020402040406030203" pitchFamily="66" charset="-78"/>
              </a:rPr>
              <a:t>). </a:t>
            </a:r>
            <a:r>
              <a:rPr lang="en-US" b="1" dirty="0" smtClean="0">
                <a:solidFill>
                  <a:srgbClr val="212529"/>
                </a:solidFill>
                <a:latin typeface="Arabic Typesetting" panose="03020402040406030203" pitchFamily="66" charset="-78"/>
                <a:cs typeface="Arabic Typesetting" panose="03020402040406030203" pitchFamily="66" charset="-78"/>
              </a:rPr>
              <a:t>Mosaicism resulting from the loss of one chromosome from a </a:t>
            </a:r>
            <a:r>
              <a:rPr lang="en-US" b="1" dirty="0" err="1" smtClean="0">
                <a:solidFill>
                  <a:srgbClr val="212529"/>
                </a:solidFill>
                <a:latin typeface="Arabic Typesetting" panose="03020402040406030203" pitchFamily="66" charset="-78"/>
                <a:cs typeface="Arabic Typesetting" panose="03020402040406030203" pitchFamily="66" charset="-78"/>
              </a:rPr>
              <a:t>trisomic</a:t>
            </a:r>
            <a:r>
              <a:rPr lang="en-US" b="1" dirty="0" smtClean="0">
                <a:solidFill>
                  <a:srgbClr val="212529"/>
                </a:solidFill>
                <a:latin typeface="Arabic Typesetting" panose="03020402040406030203" pitchFamily="66" charset="-78"/>
                <a:cs typeface="Arabic Typesetting" panose="03020402040406030203" pitchFamily="66" charset="-78"/>
              </a:rPr>
              <a:t> zygote results in a mosaic of normal and </a:t>
            </a:r>
            <a:r>
              <a:rPr lang="en-US" b="1" dirty="0" err="1" smtClean="0">
                <a:solidFill>
                  <a:srgbClr val="212529"/>
                </a:solidFill>
                <a:latin typeface="Arabic Typesetting" panose="03020402040406030203" pitchFamily="66" charset="-78"/>
                <a:cs typeface="Arabic Typesetting" panose="03020402040406030203" pitchFamily="66" charset="-78"/>
              </a:rPr>
              <a:t>trisomic</a:t>
            </a:r>
            <a:r>
              <a:rPr lang="en-US" b="1" dirty="0" smtClean="0">
                <a:solidFill>
                  <a:srgbClr val="212529"/>
                </a:solidFill>
                <a:latin typeface="Arabic Typesetting" panose="03020402040406030203" pitchFamily="66" charset="-78"/>
                <a:cs typeface="Arabic Typesetting" panose="03020402040406030203" pitchFamily="66" charset="-78"/>
              </a:rPr>
              <a:t> cell lines.</a:t>
            </a:r>
            <a:endParaRPr lang="en-US"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89539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7949" y="549417"/>
            <a:ext cx="8191017" cy="7017306"/>
          </a:xfrm>
          <a:prstGeom prst="rect">
            <a:avLst/>
          </a:prstGeom>
        </p:spPr>
        <p:txBody>
          <a:bodyPr wrap="square">
            <a:spAutoFit/>
          </a:bodyPr>
          <a:lstStyle/>
          <a:p>
            <a:pPr lvl="0" fontAlgn="base"/>
            <a:r>
              <a:rPr lang="en-US" b="1" dirty="0">
                <a:solidFill>
                  <a:srgbClr val="2A2A2A"/>
                </a:solidFill>
                <a:latin typeface="Arabic Typesetting" panose="03020402040406030203" pitchFamily="66" charset="-78"/>
                <a:cs typeface="Arabic Typesetting" panose="03020402040406030203" pitchFamily="66" charset="-78"/>
              </a:rPr>
              <a:t>Non-disjunction</a:t>
            </a:r>
          </a:p>
          <a:p>
            <a:pPr lvl="0" fontAlgn="base"/>
            <a:r>
              <a:rPr lang="en-US" b="1" dirty="0">
                <a:solidFill>
                  <a:srgbClr val="2A2A2A"/>
                </a:solidFill>
                <a:latin typeface="Arabic Typesetting" panose="03020402040406030203" pitchFamily="66" charset="-78"/>
                <a:cs typeface="Arabic Typesetting" panose="03020402040406030203" pitchFamily="66" charset="-78"/>
              </a:rPr>
              <a:t>Non-disjunction is the failure of sister chromatids to separate during mitosis</a:t>
            </a:r>
            <a:r>
              <a:rPr lang="en-US" dirty="0">
                <a:solidFill>
                  <a:srgbClr val="2A2A2A"/>
                </a:solidFill>
                <a:latin typeface="Arabic Typesetting" panose="03020402040406030203" pitchFamily="66" charset="-78"/>
                <a:cs typeface="Arabic Typesetting" panose="03020402040406030203" pitchFamily="66" charset="-78"/>
              </a:rPr>
              <a:t>. </a:t>
            </a:r>
            <a:r>
              <a:rPr lang="en-US" b="1" dirty="0">
                <a:solidFill>
                  <a:srgbClr val="2A2A2A"/>
                </a:solidFill>
                <a:latin typeface="Arabic Typesetting" panose="03020402040406030203" pitchFamily="66" charset="-78"/>
                <a:cs typeface="Arabic Typesetting" panose="03020402040406030203" pitchFamily="66" charset="-78"/>
              </a:rPr>
              <a:t>Instead of separating, the entire chromosome (two chromatids) is pulled to one cell</a:t>
            </a:r>
            <a:r>
              <a:rPr lang="en-US" dirty="0">
                <a:solidFill>
                  <a:srgbClr val="2A2A2A"/>
                </a:solidFill>
                <a:latin typeface="Arabic Typesetting" panose="03020402040406030203" pitchFamily="66" charset="-78"/>
                <a:cs typeface="Arabic Typesetting" panose="03020402040406030203" pitchFamily="66" charset="-78"/>
              </a:rPr>
              <a:t>, creating a cell with a monosomy and another cell with a trisomy</a:t>
            </a:r>
            <a:r>
              <a:rPr lang="en-US" dirty="0">
                <a:solidFill>
                  <a:srgbClr val="2A2A2A"/>
                </a:solidFill>
                <a:latin typeface="Merriweather"/>
              </a:rPr>
              <a:t> </a:t>
            </a:r>
            <a:r>
              <a:rPr lang="en-US" dirty="0" smtClean="0">
                <a:solidFill>
                  <a:srgbClr val="2A2A2A"/>
                </a:solidFill>
                <a:latin typeface="Merriweather"/>
              </a:rPr>
              <a:t>.</a:t>
            </a:r>
          </a:p>
          <a:p>
            <a:pPr lvl="0" fontAlgn="base"/>
            <a:r>
              <a:rPr lang="en-US" b="1" dirty="0">
                <a:solidFill>
                  <a:srgbClr val="1F1F1F"/>
                </a:solidFill>
                <a:latin typeface="Arabic Typesetting" panose="03020402040406030203" pitchFamily="66" charset="-78"/>
                <a:cs typeface="Arabic Typesetting" panose="03020402040406030203" pitchFamily="66" charset="-78"/>
              </a:rPr>
              <a:t>The degree of mosaicism(the percentage) depend on the time of non </a:t>
            </a:r>
            <a:r>
              <a:rPr lang="en-US" b="1" dirty="0" smtClean="0">
                <a:solidFill>
                  <a:srgbClr val="1F1F1F"/>
                </a:solidFill>
                <a:latin typeface="Arabic Typesetting" panose="03020402040406030203" pitchFamily="66" charset="-78"/>
                <a:cs typeface="Arabic Typesetting" panose="03020402040406030203" pitchFamily="66" charset="-78"/>
              </a:rPr>
              <a:t>disjunction</a:t>
            </a:r>
          </a:p>
          <a:p>
            <a:pPr lvl="0" fontAlgn="base"/>
            <a:endParaRPr lang="en-US" dirty="0">
              <a:solidFill>
                <a:srgbClr val="1F1F1F"/>
              </a:solidFill>
              <a:latin typeface="Arabic Typesetting" panose="03020402040406030203" pitchFamily="66" charset="-78"/>
              <a:cs typeface="Arabic Typesetting" panose="03020402040406030203" pitchFamily="66" charset="-78"/>
            </a:endParaRPr>
          </a:p>
          <a:p>
            <a:pPr lvl="0" fontAlgn="base">
              <a:spcBef>
                <a:spcPct val="20000"/>
              </a:spcBef>
            </a:pPr>
            <a:r>
              <a:rPr lang="en-US" sz="1600" b="1" dirty="0" smtClean="0">
                <a:solidFill>
                  <a:srgbClr val="2A2A2A"/>
                </a:solidFill>
                <a:latin typeface="Arabic Typesetting" panose="03020402040406030203" pitchFamily="66" charset="-78"/>
                <a:cs typeface="Arabic Typesetting" panose="03020402040406030203" pitchFamily="66" charset="-78"/>
              </a:rPr>
              <a:t> </a:t>
            </a:r>
            <a:r>
              <a:rPr lang="en-US" b="1" dirty="0" smtClean="0">
                <a:solidFill>
                  <a:srgbClr val="2A2A2A"/>
                </a:solidFill>
                <a:latin typeface="Arabic Typesetting" panose="03020402040406030203" pitchFamily="66" charset="-78"/>
                <a:cs typeface="Arabic Typesetting" panose="03020402040406030203" pitchFamily="66" charset="-78"/>
              </a:rPr>
              <a:t>Anaphase </a:t>
            </a:r>
            <a:r>
              <a:rPr lang="en-US" b="1" dirty="0">
                <a:solidFill>
                  <a:srgbClr val="2A2A2A"/>
                </a:solidFill>
                <a:latin typeface="Arabic Typesetting" panose="03020402040406030203" pitchFamily="66" charset="-78"/>
                <a:cs typeface="Arabic Typesetting" panose="03020402040406030203" pitchFamily="66" charset="-78"/>
              </a:rPr>
              <a:t>lagging</a:t>
            </a:r>
          </a:p>
          <a:p>
            <a:pPr lvl="0" fontAlgn="base">
              <a:spcBef>
                <a:spcPct val="20000"/>
              </a:spcBef>
            </a:pPr>
            <a:r>
              <a:rPr lang="en-US" b="1" dirty="0">
                <a:solidFill>
                  <a:srgbClr val="2A2A2A"/>
                </a:solidFill>
                <a:latin typeface="Arabic Typesetting" panose="03020402040406030203" pitchFamily="66" charset="-78"/>
                <a:cs typeface="Arabic Typesetting" panose="03020402040406030203" pitchFamily="66" charset="-78"/>
              </a:rPr>
              <a:t>Anaphase lagging is the failure of a single chromatid to be incorporated into the nucleus resulting in a monosomy of that chromosome in one cell and a disomy in the corresponding chromosome in the other </a:t>
            </a:r>
            <a:r>
              <a:rPr lang="en-US" b="1" dirty="0" smtClean="0">
                <a:solidFill>
                  <a:srgbClr val="2A2A2A"/>
                </a:solidFill>
                <a:latin typeface="Arabic Typesetting" panose="03020402040406030203" pitchFamily="66" charset="-78"/>
                <a:cs typeface="Arabic Typesetting" panose="03020402040406030203" pitchFamily="66" charset="-78"/>
              </a:rPr>
              <a:t>cel</a:t>
            </a:r>
            <a:r>
              <a:rPr lang="en-US" dirty="0" smtClean="0">
                <a:solidFill>
                  <a:srgbClr val="2A2A2A"/>
                </a:solidFill>
                <a:latin typeface="Arabic Typesetting" panose="03020402040406030203" pitchFamily="66" charset="-78"/>
                <a:cs typeface="Arabic Typesetting" panose="03020402040406030203" pitchFamily="66" charset="-78"/>
              </a:rPr>
              <a:t>l. </a:t>
            </a:r>
            <a:r>
              <a:rPr lang="en-US" dirty="0">
                <a:solidFill>
                  <a:srgbClr val="2A2A2A"/>
                </a:solidFill>
                <a:latin typeface="Arabic Typesetting" panose="03020402040406030203" pitchFamily="66" charset="-78"/>
                <a:cs typeface="Arabic Typesetting" panose="03020402040406030203" pitchFamily="66" charset="-78"/>
              </a:rPr>
              <a:t>Anaphase lagging occurs when the chromatid fails to attach to the spindle or when the chromatid attaches to the spindle but then fails to be incorporated in the nucleus. If this mechanism occurs prior to differentiation, then the organism will contain two distinct cell lines, thereby creating a general mosaic. If this event occurs after differentiation in the trophoblast, then the placenta will contain a normal and </a:t>
            </a:r>
            <a:r>
              <a:rPr lang="en-US" dirty="0" err="1">
                <a:solidFill>
                  <a:srgbClr val="2A2A2A"/>
                </a:solidFill>
                <a:latin typeface="Arabic Typesetting" panose="03020402040406030203" pitchFamily="66" charset="-78"/>
                <a:cs typeface="Arabic Typesetting" panose="03020402040406030203" pitchFamily="66" charset="-78"/>
              </a:rPr>
              <a:t>monosomic</a:t>
            </a:r>
            <a:r>
              <a:rPr lang="en-US" dirty="0">
                <a:solidFill>
                  <a:srgbClr val="2A2A2A"/>
                </a:solidFill>
                <a:latin typeface="Arabic Typesetting" panose="03020402040406030203" pitchFamily="66" charset="-78"/>
                <a:cs typeface="Arabic Typesetting" panose="03020402040406030203" pitchFamily="66" charset="-78"/>
              </a:rPr>
              <a:t> cell line, an example of CPM</a:t>
            </a:r>
            <a:r>
              <a:rPr lang="en-US" dirty="0" smtClean="0">
                <a:solidFill>
                  <a:srgbClr val="2A2A2A"/>
                </a:solidFill>
                <a:latin typeface="Arabic Typesetting" panose="03020402040406030203" pitchFamily="66" charset="-78"/>
                <a:cs typeface="Arabic Typesetting" panose="03020402040406030203" pitchFamily="66" charset="-78"/>
              </a:rPr>
              <a:t>.</a:t>
            </a:r>
          </a:p>
          <a:p>
            <a:pPr lvl="0" fontAlgn="base">
              <a:spcBef>
                <a:spcPct val="20000"/>
              </a:spcBef>
            </a:pPr>
            <a:endParaRPr lang="en-US" dirty="0">
              <a:solidFill>
                <a:srgbClr val="2A2A2A"/>
              </a:solidFill>
              <a:latin typeface="Arabic Typesetting" panose="03020402040406030203" pitchFamily="66" charset="-78"/>
              <a:cs typeface="Arabic Typesetting" panose="03020402040406030203" pitchFamily="66" charset="-78"/>
            </a:endParaRPr>
          </a:p>
          <a:p>
            <a:pPr lvl="0" fontAlgn="base">
              <a:spcBef>
                <a:spcPct val="20000"/>
              </a:spcBef>
            </a:pPr>
            <a:r>
              <a:rPr lang="en-US" b="1" dirty="0" smtClean="0">
                <a:solidFill>
                  <a:srgbClr val="2A2A2A"/>
                </a:solidFill>
                <a:latin typeface="Arabic Typesetting" panose="03020402040406030203" pitchFamily="66" charset="-78"/>
                <a:cs typeface="Arabic Typesetting" panose="03020402040406030203" pitchFamily="66" charset="-78"/>
              </a:rPr>
              <a:t>  Endoreplication</a:t>
            </a:r>
            <a:endParaRPr lang="en-US" b="1" dirty="0">
              <a:solidFill>
                <a:srgbClr val="2A2A2A"/>
              </a:solidFill>
              <a:latin typeface="Arabic Typesetting" panose="03020402040406030203" pitchFamily="66" charset="-78"/>
              <a:cs typeface="Arabic Typesetting" panose="03020402040406030203" pitchFamily="66" charset="-78"/>
            </a:endParaRPr>
          </a:p>
          <a:p>
            <a:pPr lvl="0" fontAlgn="base">
              <a:spcBef>
                <a:spcPct val="20000"/>
              </a:spcBef>
            </a:pPr>
            <a:r>
              <a:rPr lang="en-US" b="1" dirty="0">
                <a:solidFill>
                  <a:srgbClr val="2A2A2A"/>
                </a:solidFill>
                <a:latin typeface="Arabic Typesetting" panose="03020402040406030203" pitchFamily="66" charset="-78"/>
                <a:cs typeface="Arabic Typesetting" panose="03020402040406030203" pitchFamily="66" charset="-78"/>
              </a:rPr>
              <a:t>Endoreplication is the replication of a chromosome without division</a:t>
            </a:r>
            <a:r>
              <a:rPr lang="en-US" dirty="0">
                <a:solidFill>
                  <a:srgbClr val="2A2A2A"/>
                </a:solidFill>
                <a:latin typeface="Arabic Typesetting" panose="03020402040406030203" pitchFamily="66" charset="-78"/>
                <a:cs typeface="Arabic Typesetting" panose="03020402040406030203" pitchFamily="66" charset="-78"/>
              </a:rPr>
              <a:t>. This results in a </a:t>
            </a:r>
            <a:r>
              <a:rPr lang="en-US" b="1" dirty="0" err="1">
                <a:solidFill>
                  <a:srgbClr val="2A2A2A"/>
                </a:solidFill>
                <a:latin typeface="Arabic Typesetting" panose="03020402040406030203" pitchFamily="66" charset="-78"/>
                <a:cs typeface="Arabic Typesetting" panose="03020402040406030203" pitchFamily="66" charset="-78"/>
              </a:rPr>
              <a:t>trisomic</a:t>
            </a:r>
            <a:r>
              <a:rPr lang="en-US" b="1" dirty="0">
                <a:solidFill>
                  <a:srgbClr val="2A2A2A"/>
                </a:solidFill>
                <a:latin typeface="Arabic Typesetting" panose="03020402040406030203" pitchFamily="66" charset="-78"/>
                <a:cs typeface="Arabic Typesetting" panose="03020402040406030203" pitchFamily="66" charset="-78"/>
              </a:rPr>
              <a:t> chromosome in one cell and a disomic chromosome in the other.</a:t>
            </a:r>
            <a:r>
              <a:rPr lang="en-US" dirty="0">
                <a:solidFill>
                  <a:srgbClr val="2A2A2A"/>
                </a:solidFill>
                <a:latin typeface="Arabic Typesetting" panose="03020402040406030203" pitchFamily="66" charset="-78"/>
                <a:cs typeface="Arabic Typesetting" panose="03020402040406030203" pitchFamily="66" charset="-78"/>
              </a:rPr>
              <a:t> Chromosome gain is believed to derive from two mechanisms, a cell cycle malfunction in which a chromosome is replicated without subsequent cytokinesis or when mitosis is initiated and shortly thereafter shutdown, resulting in a replicated chromosome. Regardless of the mechanism, the result is the same: the gain of a single chromosome (Fig. </a:t>
            </a:r>
            <a:r>
              <a:rPr lang="en-US" dirty="0">
                <a:solidFill>
                  <a:srgbClr val="006FB7"/>
                </a:solidFill>
                <a:latin typeface="Arabic Typesetting" panose="03020402040406030203" pitchFamily="66" charset="-78"/>
                <a:cs typeface="Arabic Typesetting" panose="03020402040406030203" pitchFamily="66" charset="-78"/>
              </a:rPr>
              <a:t>2</a:t>
            </a:r>
            <a:r>
              <a:rPr lang="en-US" dirty="0">
                <a:solidFill>
                  <a:srgbClr val="2A2A2A"/>
                </a:solidFill>
                <a:latin typeface="Arabic Typesetting" panose="03020402040406030203" pitchFamily="66" charset="-78"/>
                <a:cs typeface="Arabic Typesetting" panose="03020402040406030203" pitchFamily="66" charset="-78"/>
              </a:rPr>
              <a:t>E). Another name for </a:t>
            </a:r>
            <a:r>
              <a:rPr lang="en-US" b="1" dirty="0">
                <a:solidFill>
                  <a:srgbClr val="2A2A2A"/>
                </a:solidFill>
                <a:latin typeface="Arabic Typesetting" panose="03020402040406030203" pitchFamily="66" charset="-78"/>
                <a:cs typeface="Arabic Typesetting" panose="03020402040406030203" pitchFamily="66" charset="-78"/>
              </a:rPr>
              <a:t>endoreplication is polyploidy</a:t>
            </a:r>
            <a:r>
              <a:rPr lang="en-US" dirty="0">
                <a:solidFill>
                  <a:srgbClr val="2A2A2A"/>
                </a:solidFill>
                <a:latin typeface="Arabic Typesetting" panose="03020402040406030203" pitchFamily="66" charset="-78"/>
                <a:cs typeface="Arabic Typesetting" panose="03020402040406030203" pitchFamily="66" charset="-78"/>
              </a:rPr>
              <a:t>. Polyploidy has been shown to exist in blood, gut, skin and brain </a:t>
            </a:r>
            <a:r>
              <a:rPr lang="en-US" dirty="0" smtClean="0">
                <a:solidFill>
                  <a:srgbClr val="2A2A2A"/>
                </a:solidFill>
                <a:latin typeface="Arabic Typesetting" panose="03020402040406030203" pitchFamily="66" charset="-78"/>
                <a:cs typeface="Arabic Typesetting" panose="03020402040406030203" pitchFamily="66" charset="-78"/>
              </a:rPr>
              <a:t>.</a:t>
            </a:r>
            <a:endParaRPr lang="en-US" dirty="0">
              <a:solidFill>
                <a:srgbClr val="2A2A2A"/>
              </a:solidFill>
              <a:latin typeface="Arabic Typesetting" panose="03020402040406030203" pitchFamily="66" charset="-78"/>
              <a:cs typeface="Arabic Typesetting" panose="03020402040406030203" pitchFamily="66" charset="-78"/>
            </a:endParaRPr>
          </a:p>
          <a:p>
            <a:pPr lvl="0" fontAlgn="base"/>
            <a:endParaRPr lang="en-US" dirty="0" smtClean="0">
              <a:solidFill>
                <a:srgbClr val="1F1F1F"/>
              </a:solidFill>
              <a:latin typeface="Arabic Typesetting" panose="03020402040406030203" pitchFamily="66" charset="-78"/>
              <a:cs typeface="Arabic Typesetting" panose="03020402040406030203" pitchFamily="66" charset="-78"/>
            </a:endParaRPr>
          </a:p>
          <a:p>
            <a:pPr lvl="0" fontAlgn="base"/>
            <a:endParaRPr lang="en-US" dirty="0">
              <a:solidFill>
                <a:srgbClr val="1F1F1F"/>
              </a:solidFill>
              <a:latin typeface="Arabic Typesetting" panose="03020402040406030203" pitchFamily="66" charset="-78"/>
              <a:cs typeface="Arabic Typesetting" panose="03020402040406030203" pitchFamily="66" charset="-78"/>
            </a:endParaRPr>
          </a:p>
          <a:p>
            <a:pPr lvl="0" fontAlgn="base"/>
            <a:endParaRPr lang="en-US" dirty="0" smtClean="0">
              <a:solidFill>
                <a:srgbClr val="1F1F1F"/>
              </a:solidFill>
              <a:latin typeface="Arabic Typesetting" panose="03020402040406030203" pitchFamily="66" charset="-78"/>
              <a:cs typeface="Arabic Typesetting" panose="03020402040406030203" pitchFamily="66" charset="-78"/>
            </a:endParaRPr>
          </a:p>
          <a:p>
            <a:pPr lvl="0" fontAlgn="base"/>
            <a:endParaRPr lang="en-US" dirty="0">
              <a:solidFill>
                <a:srgbClr val="2A2A2A"/>
              </a:solidFill>
              <a:latin typeface="Merriweather"/>
            </a:endParaRPr>
          </a:p>
        </p:txBody>
      </p:sp>
    </p:spTree>
    <p:extLst>
      <p:ext uri="{BB962C8B-B14F-4D97-AF65-F5344CB8AC3E}">
        <p14:creationId xmlns:p14="http://schemas.microsoft.com/office/powerpoint/2010/main" val="1352483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2516" y="614693"/>
            <a:ext cx="8333772" cy="2923877"/>
          </a:xfrm>
          <a:prstGeom prst="rect">
            <a:avLst/>
          </a:prstGeom>
        </p:spPr>
        <p:txBody>
          <a:bodyPr wrap="square">
            <a:spAutoFit/>
          </a:bodyPr>
          <a:lstStyle/>
          <a:p>
            <a:pPr lvl="0" fontAlgn="base">
              <a:spcBef>
                <a:spcPct val="20000"/>
              </a:spcBef>
            </a:pPr>
            <a:r>
              <a:rPr lang="en-US" b="1" dirty="0" smtClean="0">
                <a:solidFill>
                  <a:srgbClr val="2A2A2A"/>
                </a:solidFill>
                <a:latin typeface="Arabic Typesetting" panose="03020402040406030203" pitchFamily="66" charset="-78"/>
                <a:cs typeface="Arabic Typesetting" panose="03020402040406030203" pitchFamily="66" charset="-78"/>
              </a:rPr>
              <a:t> </a:t>
            </a:r>
            <a:r>
              <a:rPr lang="en-US" sz="2000" b="1" dirty="0" smtClean="0">
                <a:solidFill>
                  <a:srgbClr val="2A2A2A"/>
                </a:solidFill>
                <a:latin typeface="Arabic Typesetting" panose="03020402040406030203" pitchFamily="66" charset="-78"/>
                <a:cs typeface="Arabic Typesetting" panose="03020402040406030203" pitchFamily="66" charset="-78"/>
              </a:rPr>
              <a:t>Uniparental </a:t>
            </a:r>
            <a:r>
              <a:rPr lang="en-US" sz="2000" b="1" dirty="0">
                <a:solidFill>
                  <a:srgbClr val="2A2A2A"/>
                </a:solidFill>
                <a:latin typeface="Arabic Typesetting" panose="03020402040406030203" pitchFamily="66" charset="-78"/>
                <a:cs typeface="Arabic Typesetting" panose="03020402040406030203" pitchFamily="66" charset="-78"/>
              </a:rPr>
              <a:t>disomy</a:t>
            </a:r>
          </a:p>
          <a:p>
            <a:pPr lvl="0" fontAlgn="base">
              <a:spcBef>
                <a:spcPct val="20000"/>
              </a:spcBef>
            </a:pPr>
            <a:r>
              <a:rPr lang="en-US" sz="2000" dirty="0">
                <a:solidFill>
                  <a:srgbClr val="2A2A2A"/>
                </a:solidFill>
                <a:latin typeface="Arabic Typesetting" panose="03020402040406030203" pitchFamily="66" charset="-78"/>
                <a:cs typeface="Arabic Typesetting" panose="03020402040406030203" pitchFamily="66" charset="-78"/>
              </a:rPr>
              <a:t>Non-disjunction, anaphase lagging and endoreplication lead to aneuploidy. However, there are mitotic events that lead to mosaicism, but still present a disomic cell line. Instead of chromosomes presenting in a gain or loss fashion, a phenomenon known as uniparental disomy (UPD) can occur. </a:t>
            </a:r>
            <a:r>
              <a:rPr lang="en-US" sz="2000" b="1" dirty="0">
                <a:solidFill>
                  <a:srgbClr val="2A2A2A"/>
                </a:solidFill>
                <a:latin typeface="Arabic Typesetting" panose="03020402040406030203" pitchFamily="66" charset="-78"/>
                <a:cs typeface="Arabic Typesetting" panose="03020402040406030203" pitchFamily="66" charset="-78"/>
              </a:rPr>
              <a:t>As UPD implies, there are two chromosomes present; however, instead of one maternal and paternal chromosome, there are two copies of either a maternal or paternal chromosomes. This may be the result of a </a:t>
            </a:r>
            <a:r>
              <a:rPr lang="en-US" sz="2000" b="1" dirty="0" err="1">
                <a:solidFill>
                  <a:srgbClr val="2A2A2A"/>
                </a:solidFill>
                <a:latin typeface="Arabic Typesetting" panose="03020402040406030203" pitchFamily="66" charset="-78"/>
                <a:cs typeface="Arabic Typesetting" panose="03020402040406030203" pitchFamily="66" charset="-78"/>
              </a:rPr>
              <a:t>trisomic</a:t>
            </a:r>
            <a:r>
              <a:rPr lang="en-US" sz="2000" b="1" dirty="0">
                <a:solidFill>
                  <a:srgbClr val="2A2A2A"/>
                </a:solidFill>
                <a:latin typeface="Arabic Typesetting" panose="03020402040406030203" pitchFamily="66" charset="-78"/>
                <a:cs typeface="Arabic Typesetting" panose="03020402040406030203" pitchFamily="66" charset="-78"/>
              </a:rPr>
              <a:t> rescue event after an error during meiosis </a:t>
            </a:r>
            <a:r>
              <a:rPr lang="en-US" sz="2000" dirty="0">
                <a:solidFill>
                  <a:srgbClr val="2A2A2A"/>
                </a:solidFill>
                <a:latin typeface="Arabic Typesetting" panose="03020402040406030203" pitchFamily="66" charset="-78"/>
                <a:cs typeface="Arabic Typesetting" panose="03020402040406030203" pitchFamily="66" charset="-78"/>
              </a:rPr>
              <a:t>(Fig. </a:t>
            </a:r>
            <a:r>
              <a:rPr lang="en-US" sz="2000" dirty="0">
                <a:solidFill>
                  <a:srgbClr val="006FB7"/>
                </a:solidFill>
                <a:latin typeface="Arabic Typesetting" panose="03020402040406030203" pitchFamily="66" charset="-78"/>
                <a:cs typeface="Arabic Typesetting" panose="03020402040406030203" pitchFamily="66" charset="-78"/>
              </a:rPr>
              <a:t>2</a:t>
            </a:r>
            <a:r>
              <a:rPr lang="en-US" sz="2000" dirty="0">
                <a:solidFill>
                  <a:srgbClr val="2A2A2A"/>
                </a:solidFill>
                <a:latin typeface="Arabic Typesetting" panose="03020402040406030203" pitchFamily="66" charset="-78"/>
                <a:cs typeface="Arabic Typesetting" panose="03020402040406030203" pitchFamily="66" charset="-78"/>
              </a:rPr>
              <a:t>F). The most frequent chromosome that UPD occurs in is chromosome 15, where two paternal copies is referred to as </a:t>
            </a:r>
            <a:r>
              <a:rPr lang="en-US" sz="2000" dirty="0" err="1">
                <a:solidFill>
                  <a:srgbClr val="2A2A2A"/>
                </a:solidFill>
                <a:latin typeface="Arabic Typesetting" panose="03020402040406030203" pitchFamily="66" charset="-78"/>
                <a:cs typeface="Arabic Typesetting" panose="03020402040406030203" pitchFamily="66" charset="-78"/>
              </a:rPr>
              <a:t>Angelman</a:t>
            </a:r>
            <a:r>
              <a:rPr lang="en-US" sz="2000" dirty="0">
                <a:solidFill>
                  <a:srgbClr val="2A2A2A"/>
                </a:solidFill>
                <a:latin typeface="Arabic Typesetting" panose="03020402040406030203" pitchFamily="66" charset="-78"/>
                <a:cs typeface="Arabic Typesetting" panose="03020402040406030203" pitchFamily="66" charset="-78"/>
              </a:rPr>
              <a:t> syndrome or two maternal copies is known as </a:t>
            </a:r>
            <a:r>
              <a:rPr lang="en-US" sz="2000" dirty="0" err="1">
                <a:solidFill>
                  <a:srgbClr val="2A2A2A"/>
                </a:solidFill>
                <a:latin typeface="Arabic Typesetting" panose="03020402040406030203" pitchFamily="66" charset="-78"/>
                <a:cs typeface="Arabic Typesetting" panose="03020402040406030203" pitchFamily="66" charset="-78"/>
              </a:rPr>
              <a:t>Prader</a:t>
            </a:r>
            <a:r>
              <a:rPr lang="en-US" sz="2000" dirty="0">
                <a:solidFill>
                  <a:srgbClr val="2A2A2A"/>
                </a:solidFill>
                <a:latin typeface="Arabic Typesetting" panose="03020402040406030203" pitchFamily="66" charset="-78"/>
                <a:cs typeface="Arabic Typesetting" panose="03020402040406030203" pitchFamily="66" charset="-78"/>
              </a:rPr>
              <a:t>-Willi syndrome. Other chromosomes that can present with UPD are chromosomes 7, 11 and 16 (</a:t>
            </a:r>
            <a:r>
              <a:rPr lang="en-US" sz="2000" dirty="0" err="1">
                <a:solidFill>
                  <a:srgbClr val="2A2A2A"/>
                </a:solidFill>
                <a:latin typeface="Arabic Typesetting" panose="03020402040406030203" pitchFamily="66" charset="-78"/>
                <a:cs typeface="Arabic Typesetting" panose="03020402040406030203" pitchFamily="66" charset="-78"/>
              </a:rPr>
              <a:t>Kaluosek</a:t>
            </a:r>
            <a:r>
              <a:rPr lang="en-US" sz="2000" dirty="0">
                <a:solidFill>
                  <a:srgbClr val="2A2A2A"/>
                </a:solidFill>
                <a:latin typeface="Arabic Typesetting" panose="03020402040406030203" pitchFamily="66" charset="-78"/>
                <a:cs typeface="Arabic Typesetting" panose="03020402040406030203" pitchFamily="66" charset="-78"/>
              </a:rPr>
              <a:t> </a:t>
            </a:r>
            <a:r>
              <a:rPr lang="en-US" sz="2000" i="1" dirty="0">
                <a:solidFill>
                  <a:srgbClr val="2A2A2A"/>
                </a:solidFill>
                <a:latin typeface="Arabic Typesetting" panose="03020402040406030203" pitchFamily="66" charset="-78"/>
                <a:cs typeface="Arabic Typesetting" panose="03020402040406030203" pitchFamily="66" charset="-78"/>
              </a:rPr>
              <a:t>et al.</a:t>
            </a:r>
            <a:r>
              <a:rPr lang="en-US" sz="2000" dirty="0">
                <a:solidFill>
                  <a:srgbClr val="2A2A2A"/>
                </a:solidFill>
                <a:latin typeface="Arabic Typesetting" panose="03020402040406030203" pitchFamily="66" charset="-78"/>
                <a:cs typeface="Arabic Typesetting" panose="03020402040406030203" pitchFamily="66" charset="-78"/>
              </a:rPr>
              <a:t>, 1992</a:t>
            </a:r>
            <a:r>
              <a:rPr lang="en-US" dirty="0">
                <a:solidFill>
                  <a:srgbClr val="2A2A2A"/>
                </a:solidFill>
                <a:latin typeface="Arabic Typesetting" panose="03020402040406030203" pitchFamily="66" charset="-78"/>
                <a:cs typeface="Arabic Typesetting" panose="03020402040406030203" pitchFamily="66" charset="-78"/>
              </a:rPr>
              <a:t>).</a:t>
            </a:r>
          </a:p>
        </p:txBody>
      </p:sp>
      <p:sp>
        <p:nvSpPr>
          <p:cNvPr id="3" name="مستطيل 2"/>
          <p:cNvSpPr/>
          <p:nvPr/>
        </p:nvSpPr>
        <p:spPr>
          <a:xfrm>
            <a:off x="312516" y="4195084"/>
            <a:ext cx="8426369" cy="1643527"/>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smtClean="0">
                <a:ln>
                  <a:noFill/>
                </a:ln>
                <a:solidFill>
                  <a:srgbClr val="2A2A2A"/>
                </a:solidFill>
                <a:effectLst/>
                <a:uLnTx/>
                <a:uFillTx/>
                <a:latin typeface="Arabic Typesetting" panose="03020402040406030203" pitchFamily="66" charset="-78"/>
                <a:cs typeface="Arabic Typesetting" panose="03020402040406030203" pitchFamily="66" charset="-78"/>
              </a:rPr>
              <a:t>Abnormalities in spindles are also more prevalent in older women.</a:t>
            </a:r>
          </a:p>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srgbClr val="2A2A2A"/>
                </a:solidFill>
                <a:effectLst/>
                <a:uLnTx/>
                <a:uFillTx/>
                <a:latin typeface="Arabic Typesetting" panose="03020402040406030203" pitchFamily="66" charset="-78"/>
                <a:cs typeface="Arabic Typesetting" panose="03020402040406030203" pitchFamily="66" charset="-78"/>
              </a:rPr>
              <a:t>The centrosome is inherited from the sperm and is responsible for the first mitotic divisions within the human embryo </a:t>
            </a:r>
            <a:r>
              <a:rPr kumimoji="0" lang="en-US" sz="2400" b="1" i="0" u="none" strike="noStrike" kern="0" cap="none" spc="0" normalizeH="0" baseline="0" noProof="0" dirty="0" smtClean="0">
                <a:ln>
                  <a:noFill/>
                </a:ln>
                <a:solidFill>
                  <a:srgbClr val="2A2A2A"/>
                </a:solidFill>
                <a:effectLst/>
                <a:uLnTx/>
                <a:uFillTx/>
                <a:latin typeface="Arabic Typesetting" panose="03020402040406030203" pitchFamily="66" charset="-78"/>
                <a:cs typeface="Arabic Typesetting" panose="03020402040406030203" pitchFamily="66" charset="-78"/>
              </a:rPr>
              <a:t>The disruption of the sperm centrosome can produce mosaicism in the preimplantation embryo</a:t>
            </a:r>
            <a:endParaRPr kumimoji="0" lang="en-US" sz="2400" b="1" i="0" u="none" strike="noStrike" kern="0" cap="none" spc="0" normalizeH="0" baseline="0" noProof="0" dirty="0" smtClean="0">
              <a:ln>
                <a:noFill/>
              </a:ln>
              <a:solidFill>
                <a:sysClr val="windowText" lastClr="000000"/>
              </a:solidFill>
              <a:effectLst/>
              <a:uLnTx/>
              <a:uFillTx/>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67696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05" y="836712"/>
            <a:ext cx="394655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741115"/>
            <a:ext cx="3528392" cy="30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83705" y="4212021"/>
            <a:ext cx="8356921" cy="1938992"/>
          </a:xfrm>
          <a:prstGeom prst="rect">
            <a:avLst/>
          </a:prstGeom>
        </p:spPr>
        <p:txBody>
          <a:bodyPr wrap="square">
            <a:spAutoFit/>
          </a:bodyPr>
          <a:lstStyle/>
          <a:p>
            <a:pPr lvl="0"/>
            <a:r>
              <a:rPr lang="en-US" sz="2000" dirty="0">
                <a:solidFill>
                  <a:srgbClr val="2A2A2A"/>
                </a:solidFill>
                <a:latin typeface="Arabic Typesetting" panose="03020402040406030203" pitchFamily="66" charset="-78"/>
                <a:cs typeface="Arabic Typesetting" panose="03020402040406030203" pitchFamily="66" charset="-78"/>
              </a:rPr>
              <a:t>Different mechanisms leading to chromosome malsegregation in humans. For each figure, two different chromosomes are present, black chromosomes are paternal in origin and white are maternal in origin. (</a:t>
            </a:r>
            <a:r>
              <a:rPr lang="en-US" sz="2000" b="1" dirty="0">
                <a:solidFill>
                  <a:srgbClr val="2A2A2A"/>
                </a:solidFill>
                <a:latin typeface="Arabic Typesetting" panose="03020402040406030203" pitchFamily="66" charset="-78"/>
                <a:cs typeface="Arabic Typesetting" panose="03020402040406030203" pitchFamily="66" charset="-78"/>
              </a:rPr>
              <a:t>A</a:t>
            </a:r>
            <a:r>
              <a:rPr lang="en-US" sz="2000" dirty="0">
                <a:solidFill>
                  <a:srgbClr val="2A2A2A"/>
                </a:solidFill>
                <a:latin typeface="Arabic Typesetting" panose="03020402040406030203" pitchFamily="66" charset="-78"/>
                <a:cs typeface="Arabic Typesetting" panose="03020402040406030203" pitchFamily="66" charset="-78"/>
              </a:rPr>
              <a:t>) Proper segregation of chromosomes during mitosis. (</a:t>
            </a:r>
            <a:r>
              <a:rPr lang="en-US" sz="2000" b="1" dirty="0">
                <a:solidFill>
                  <a:srgbClr val="2A2A2A"/>
                </a:solidFill>
                <a:latin typeface="Arabic Typesetting" panose="03020402040406030203" pitchFamily="66" charset="-78"/>
                <a:cs typeface="Arabic Typesetting" panose="03020402040406030203" pitchFamily="66" charset="-78"/>
              </a:rPr>
              <a:t>B</a:t>
            </a:r>
            <a:r>
              <a:rPr lang="en-US" sz="2000" dirty="0">
                <a:solidFill>
                  <a:srgbClr val="2A2A2A"/>
                </a:solidFill>
                <a:latin typeface="Arabic Typesetting" panose="03020402040406030203" pitchFamily="66" charset="-78"/>
                <a:cs typeface="Arabic Typesetting" panose="03020402040406030203" pitchFamily="66" charset="-78"/>
              </a:rPr>
              <a:t>) A mitotic non-disjunction event in a paternal chromosome. (</a:t>
            </a:r>
            <a:r>
              <a:rPr lang="en-US" sz="2000" b="1" dirty="0">
                <a:solidFill>
                  <a:srgbClr val="2A2A2A"/>
                </a:solidFill>
                <a:latin typeface="Arabic Typesetting" panose="03020402040406030203" pitchFamily="66" charset="-78"/>
                <a:cs typeface="Arabic Typesetting" panose="03020402040406030203" pitchFamily="66" charset="-78"/>
              </a:rPr>
              <a:t>C</a:t>
            </a:r>
            <a:r>
              <a:rPr lang="en-US" sz="2000" dirty="0">
                <a:solidFill>
                  <a:srgbClr val="2A2A2A"/>
                </a:solidFill>
                <a:latin typeface="Arabic Typesetting" panose="03020402040406030203" pitchFamily="66" charset="-78"/>
                <a:cs typeface="Arabic Typesetting" panose="03020402040406030203" pitchFamily="66" charset="-78"/>
              </a:rPr>
              <a:t>) An anaphase lagging event involving a paternal chromosome. (</a:t>
            </a:r>
            <a:r>
              <a:rPr lang="en-US" sz="2000" b="1" dirty="0">
                <a:solidFill>
                  <a:srgbClr val="2A2A2A"/>
                </a:solidFill>
                <a:latin typeface="Arabic Typesetting" panose="03020402040406030203" pitchFamily="66" charset="-78"/>
                <a:cs typeface="Arabic Typesetting" panose="03020402040406030203" pitchFamily="66" charset="-78"/>
              </a:rPr>
              <a:t>D</a:t>
            </a:r>
            <a:r>
              <a:rPr lang="en-US" sz="2000" dirty="0">
                <a:solidFill>
                  <a:srgbClr val="2A2A2A"/>
                </a:solidFill>
                <a:latin typeface="Arabic Typesetting" panose="03020402040406030203" pitchFamily="66" charset="-78"/>
                <a:cs typeface="Arabic Typesetting" panose="03020402040406030203" pitchFamily="66" charset="-78"/>
              </a:rPr>
              <a:t>) A trisomy rescue event involving a paternal chromosome. (</a:t>
            </a:r>
            <a:r>
              <a:rPr lang="en-US" sz="2000" b="1" dirty="0">
                <a:solidFill>
                  <a:srgbClr val="2A2A2A"/>
                </a:solidFill>
                <a:latin typeface="Arabic Typesetting" panose="03020402040406030203" pitchFamily="66" charset="-78"/>
                <a:cs typeface="Arabic Typesetting" panose="03020402040406030203" pitchFamily="66" charset="-78"/>
              </a:rPr>
              <a:t>E</a:t>
            </a:r>
            <a:r>
              <a:rPr lang="en-US" sz="2000" dirty="0">
                <a:solidFill>
                  <a:srgbClr val="2A2A2A"/>
                </a:solidFill>
                <a:latin typeface="Arabic Typesetting" panose="03020402040406030203" pitchFamily="66" charset="-78"/>
                <a:cs typeface="Arabic Typesetting" panose="03020402040406030203" pitchFamily="66" charset="-78"/>
              </a:rPr>
              <a:t>) An endoreplication event involving a paternal chromosome. (</a:t>
            </a:r>
            <a:r>
              <a:rPr lang="en-US" sz="2000" b="1" dirty="0">
                <a:solidFill>
                  <a:srgbClr val="2A2A2A"/>
                </a:solidFill>
                <a:latin typeface="Arabic Typesetting" panose="03020402040406030203" pitchFamily="66" charset="-78"/>
                <a:cs typeface="Arabic Typesetting" panose="03020402040406030203" pitchFamily="66" charset="-78"/>
              </a:rPr>
              <a:t>F</a:t>
            </a:r>
            <a:r>
              <a:rPr lang="en-US" sz="2000" dirty="0">
                <a:solidFill>
                  <a:srgbClr val="2A2A2A"/>
                </a:solidFill>
                <a:latin typeface="Arabic Typesetting" panose="03020402040406030203" pitchFamily="66" charset="-78"/>
                <a:cs typeface="Arabic Typesetting" panose="03020402040406030203" pitchFamily="66" charset="-78"/>
              </a:rPr>
              <a:t>) A trisomy rescue event with uniparental disomy in the paternal chromosomes.</a:t>
            </a:r>
            <a:endParaRPr lang="en-US" sz="2000" dirty="0">
              <a:solidFill>
                <a:prstClr val="black"/>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12301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89993" y="414335"/>
            <a:ext cx="9417935" cy="10464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rgbClr val="212529"/>
                </a:solidFill>
                <a:effectLst/>
                <a:uLnTx/>
                <a:uFillTx/>
                <a:latin typeface="Arabic Typesetting" panose="03020402040406030203" pitchFamily="66" charset="-78"/>
                <a:ea typeface="+mj-ea"/>
                <a:cs typeface="Arabic Typesetting" panose="03020402040406030203" pitchFamily="66" charset="-78"/>
              </a:rPr>
              <a:t>Mosaicism limited to the placenta</a:t>
            </a:r>
            <a:r>
              <a:rPr kumimoji="0" lang="en-US" sz="4400" b="0" i="0" u="none" strike="noStrike" kern="0" cap="none" spc="0" normalizeH="0" baseline="0" noProof="0" dirty="0" smtClean="0">
                <a:ln>
                  <a:noFill/>
                </a:ln>
                <a:solidFill>
                  <a:srgbClr val="212529"/>
                </a:solidFill>
                <a:effectLst/>
                <a:uLnTx/>
                <a:uFillTx/>
                <a:latin typeface="system-ui"/>
                <a:ea typeface="+mj-ea"/>
                <a:cs typeface="+mj-cs"/>
              </a:rPr>
              <a:t/>
            </a:r>
            <a:br>
              <a:rPr kumimoji="0" lang="en-US" sz="4400" b="0" i="0" u="none" strike="noStrike" kern="0" cap="none" spc="0" normalizeH="0" baseline="0" noProof="0" dirty="0" smtClean="0">
                <a:ln>
                  <a:noFill/>
                </a:ln>
                <a:solidFill>
                  <a:srgbClr val="212529"/>
                </a:solidFill>
                <a:effectLst/>
                <a:uLnTx/>
                <a:uFillTx/>
                <a:latin typeface="system-ui"/>
                <a:ea typeface="+mj-ea"/>
                <a:cs typeface="+mj-cs"/>
              </a:rPr>
            </a:b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 name="مستطيل 2"/>
          <p:cNvSpPr/>
          <p:nvPr/>
        </p:nvSpPr>
        <p:spPr>
          <a:xfrm>
            <a:off x="489993" y="1176344"/>
            <a:ext cx="9375493" cy="3539430"/>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3200" dirty="0">
                <a:solidFill>
                  <a:srgbClr val="212529"/>
                </a:solidFill>
                <a:latin typeface="Arabic Typesetting" panose="03020402040406030203" pitchFamily="66" charset="-78"/>
                <a:cs typeface="Arabic Typesetting" panose="03020402040406030203" pitchFamily="66" charset="-78"/>
              </a:rPr>
              <a:t>Mosaicism may be limited to the placenta . The literature reports that a relatively high percentage (1-2%) of first-trimester embryos are mosaics of </a:t>
            </a:r>
            <a:r>
              <a:rPr lang="en-US" sz="3200" dirty="0" err="1">
                <a:solidFill>
                  <a:srgbClr val="212529"/>
                </a:solidFill>
                <a:latin typeface="Arabic Typesetting" panose="03020402040406030203" pitchFamily="66" charset="-78"/>
                <a:cs typeface="Arabic Typesetting" panose="03020402040406030203" pitchFamily="66" charset="-78"/>
              </a:rPr>
              <a:t>trisomic</a:t>
            </a:r>
            <a:r>
              <a:rPr lang="en-US" sz="3200" dirty="0">
                <a:solidFill>
                  <a:srgbClr val="212529"/>
                </a:solidFill>
                <a:latin typeface="Arabic Typesetting" panose="03020402040406030203" pitchFamily="66" charset="-78"/>
                <a:cs typeface="Arabic Typesetting" panose="03020402040406030203" pitchFamily="66" charset="-78"/>
              </a:rPr>
              <a:t> and disomic (normal) lines, which was found when examining chorionic villus cells. Because mosaicism is not confirmed in most </a:t>
            </a:r>
            <a:r>
              <a:rPr lang="en-US" sz="3200" dirty="0">
                <a:solidFill>
                  <a:srgbClr val="212529"/>
                </a:solidFill>
                <a:latin typeface="Arabic Typesetting" panose="03020402040406030203" pitchFamily="66" charset="-78"/>
                <a:cs typeface="Arabic Typesetting" panose="03020402040406030203" pitchFamily="66" charset="-78"/>
                <a:hlinkClick r:id="rId2" tooltip="Fetus"/>
              </a:rPr>
              <a:t>fetuses</a:t>
            </a:r>
            <a:r>
              <a:rPr lang="en-US" sz="3200" dirty="0">
                <a:solidFill>
                  <a:srgbClr val="212529"/>
                </a:solidFill>
                <a:latin typeface="Arabic Typesetting" panose="03020402040406030203" pitchFamily="66" charset="-78"/>
                <a:cs typeface="Arabic Typesetting" panose="03020402040406030203" pitchFamily="66" charset="-78"/>
              </a:rPr>
              <a:t>, such mosaicism is called </a:t>
            </a:r>
            <a:r>
              <a:rPr lang="en-US" sz="3200" b="1" dirty="0">
                <a:solidFill>
                  <a:srgbClr val="212529"/>
                </a:solidFill>
                <a:latin typeface="Arabic Typesetting" panose="03020402040406030203" pitchFamily="66" charset="-78"/>
                <a:cs typeface="Arabic Typesetting" panose="03020402040406030203" pitchFamily="66" charset="-78"/>
              </a:rPr>
              <a:t>confined placental mosaicism </a:t>
            </a:r>
            <a:r>
              <a:rPr lang="en-US" sz="3200" dirty="0">
                <a:solidFill>
                  <a:srgbClr val="212529"/>
                </a:solidFill>
                <a:latin typeface="Arabic Typesetting" panose="03020402040406030203" pitchFamily="66" charset="-78"/>
                <a:cs typeface="Arabic Typesetting" panose="03020402040406030203" pitchFamily="66" charset="-78"/>
              </a:rPr>
              <a:t>( CPM =confined placental mosaicism). However, some of these fetuses or neonates may show uniparental disomy</a:t>
            </a:r>
            <a:r>
              <a:rPr lang="en-US" sz="3200" dirty="0">
                <a:solidFill>
                  <a:srgbClr val="212529"/>
                </a:solidFill>
                <a:latin typeface="system-ui"/>
              </a:rPr>
              <a:t>.</a:t>
            </a:r>
          </a:p>
        </p:txBody>
      </p:sp>
    </p:spTree>
    <p:extLst>
      <p:ext uri="{BB962C8B-B14F-4D97-AF65-F5344CB8AC3E}">
        <p14:creationId xmlns:p14="http://schemas.microsoft.com/office/powerpoint/2010/main" val="1047460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8694" y="451551"/>
            <a:ext cx="2975495"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smtClean="0">
                <a:ln>
                  <a:noFill/>
                </a:ln>
                <a:solidFill>
                  <a:srgbClr val="212529"/>
                </a:solidFill>
                <a:effectLst/>
                <a:uLnTx/>
                <a:uFillTx/>
                <a:latin typeface="Arabic Typesetting" panose="03020402040406030203" pitchFamily="66" charset="-78"/>
                <a:ea typeface="+mj-ea"/>
                <a:cs typeface="Arabic Typesetting" panose="03020402040406030203" pitchFamily="66" charset="-78"/>
              </a:rPr>
              <a:t>Pseudomosaicism</a:t>
            </a:r>
            <a:endParaRPr kumimoji="0" lang="en-US" sz="1800" b="0" i="0" u="none" strike="noStrike" kern="0" cap="none" spc="0" normalizeH="0" baseline="0" noProof="0" dirty="0" smtClean="0">
              <a:ln>
                <a:noFill/>
              </a:ln>
              <a:solidFill>
                <a:sysClr val="windowText" lastClr="000000"/>
              </a:solidFill>
              <a:effectLst/>
              <a:uLnTx/>
              <a:uFillTx/>
              <a:latin typeface="Arabic Typesetting" panose="03020402040406030203" pitchFamily="66" charset="-78"/>
              <a:cs typeface="Arabic Typesetting" panose="03020402040406030203" pitchFamily="66" charset="-78"/>
            </a:endParaRPr>
          </a:p>
        </p:txBody>
      </p:sp>
      <p:sp>
        <p:nvSpPr>
          <p:cNvPr id="3" name="مستطيل 2"/>
          <p:cNvSpPr/>
          <p:nvPr/>
        </p:nvSpPr>
        <p:spPr>
          <a:xfrm>
            <a:off x="462987" y="920621"/>
            <a:ext cx="8773610" cy="2062103"/>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3200" dirty="0">
                <a:solidFill>
                  <a:srgbClr val="212529"/>
                </a:solidFill>
                <a:latin typeface="Arabic Typesetting" panose="03020402040406030203" pitchFamily="66" charset="-78"/>
                <a:cs typeface="Arabic Typesetting" panose="03020402040406030203" pitchFamily="66" charset="-78"/>
              </a:rPr>
              <a:t>During </a:t>
            </a:r>
            <a:r>
              <a:rPr lang="en-US" sz="3200" dirty="0">
                <a:solidFill>
                  <a:prstClr val="black"/>
                </a:solidFill>
                <a:latin typeface="Arabic Typesetting" panose="03020402040406030203" pitchFamily="66" charset="-78"/>
                <a:cs typeface="Arabic Typesetting" panose="03020402040406030203" pitchFamily="66" charset="-78"/>
                <a:hlinkClick r:id="rId2" tooltip="Prenatal Diagnosis of Chromosome Abnormalities"/>
              </a:rPr>
              <a:t>prenatal</a:t>
            </a:r>
            <a:r>
              <a:rPr lang="en-US" sz="3200" dirty="0">
                <a:solidFill>
                  <a:srgbClr val="212529"/>
                </a:solidFill>
                <a:latin typeface="Arabic Typesetting" panose="03020402040406030203" pitchFamily="66" charset="-78"/>
                <a:cs typeface="Arabic Typesetting" panose="03020402040406030203" pitchFamily="66" charset="-78"/>
              </a:rPr>
              <a:t> </a:t>
            </a:r>
            <a:r>
              <a:rPr lang="en-US" sz="3200" dirty="0">
                <a:solidFill>
                  <a:prstClr val="black"/>
                </a:solidFill>
                <a:latin typeface="Arabic Typesetting" panose="03020402040406030203" pitchFamily="66" charset="-78"/>
                <a:cs typeface="Arabic Typesetting" panose="03020402040406030203" pitchFamily="66" charset="-78"/>
                <a:hlinkClick r:id="rId3" tooltip="Identification of chromosomes"/>
              </a:rPr>
              <a:t>cytogenetic examination</a:t>
            </a:r>
            <a:r>
              <a:rPr lang="en-US" sz="3200" dirty="0">
                <a:solidFill>
                  <a:srgbClr val="212529"/>
                </a:solidFill>
                <a:latin typeface="Arabic Typesetting" panose="03020402040406030203" pitchFamily="66" charset="-78"/>
                <a:cs typeface="Arabic Typesetting" panose="03020402040406030203" pitchFamily="66" charset="-78"/>
              </a:rPr>
              <a:t> we can encounter so-called </a:t>
            </a:r>
            <a:r>
              <a:rPr lang="en-US" sz="3200" b="1" dirty="0" err="1">
                <a:solidFill>
                  <a:srgbClr val="212529"/>
                </a:solidFill>
                <a:latin typeface="Arabic Typesetting" panose="03020402040406030203" pitchFamily="66" charset="-78"/>
                <a:cs typeface="Arabic Typesetting" panose="03020402040406030203" pitchFamily="66" charset="-78"/>
              </a:rPr>
              <a:t>pseudomosaicism</a:t>
            </a:r>
            <a:r>
              <a:rPr lang="en-US" sz="3200" b="1" dirty="0">
                <a:solidFill>
                  <a:srgbClr val="212529"/>
                </a:solidFill>
                <a:latin typeface="Arabic Typesetting" panose="03020402040406030203" pitchFamily="66" charset="-78"/>
                <a:cs typeface="Arabic Typesetting" panose="03020402040406030203" pitchFamily="66" charset="-78"/>
              </a:rPr>
              <a:t>.</a:t>
            </a:r>
            <a:r>
              <a:rPr lang="en-US" sz="3200" dirty="0">
                <a:solidFill>
                  <a:srgbClr val="212529"/>
                </a:solidFill>
                <a:latin typeface="Arabic Typesetting" panose="03020402040406030203" pitchFamily="66" charset="-78"/>
                <a:cs typeface="Arabic Typesetting" panose="03020402040406030203" pitchFamily="66" charset="-78"/>
              </a:rPr>
              <a:t> Unlike true mosaicism, which is actually present in the cells of an individual, </a:t>
            </a:r>
            <a:r>
              <a:rPr lang="en-US" sz="3200" dirty="0" err="1">
                <a:solidFill>
                  <a:srgbClr val="212529"/>
                </a:solidFill>
                <a:latin typeface="Arabic Typesetting" panose="03020402040406030203" pitchFamily="66" charset="-78"/>
                <a:cs typeface="Arabic Typesetting" panose="03020402040406030203" pitchFamily="66" charset="-78"/>
              </a:rPr>
              <a:t>pseudomosaicism</a:t>
            </a:r>
            <a:r>
              <a:rPr lang="en-US" sz="3200" dirty="0">
                <a:solidFill>
                  <a:srgbClr val="212529"/>
                </a:solidFill>
                <a:latin typeface="Arabic Typesetting" panose="03020402040406030203" pitchFamily="66" charset="-78"/>
                <a:cs typeface="Arabic Typesetting" panose="03020402040406030203" pitchFamily="66" charset="-78"/>
              </a:rPr>
              <a:t> </a:t>
            </a:r>
            <a:r>
              <a:rPr lang="en-US" sz="3200" b="1" dirty="0">
                <a:solidFill>
                  <a:srgbClr val="212529"/>
                </a:solidFill>
                <a:latin typeface="Arabic Typesetting" panose="03020402040406030203" pitchFamily="66" charset="-78"/>
                <a:cs typeface="Arabic Typesetting" panose="03020402040406030203" pitchFamily="66" charset="-78"/>
              </a:rPr>
              <a:t>arises when cells are cultivated in tissue culture.</a:t>
            </a:r>
            <a:endParaRPr lang="en-US" sz="3200" dirty="0">
              <a:solidFill>
                <a:prstClr val="black"/>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5818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6228" y="139034"/>
            <a:ext cx="2066591"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rgbClr val="212529"/>
                </a:solidFill>
                <a:effectLst/>
                <a:uLnTx/>
                <a:uFillTx/>
                <a:latin typeface="Arabic Typesetting" panose="03020402040406030203" pitchFamily="66" charset="-78"/>
                <a:ea typeface="+mj-ea"/>
                <a:cs typeface="Arabic Typesetting" panose="03020402040406030203" pitchFamily="66" charset="-78"/>
              </a:rPr>
              <a:t>Lyonization</a:t>
            </a:r>
            <a:endParaRPr kumimoji="0" lang="en-US" sz="1800" b="0" i="0" u="none" strike="noStrike" kern="0" cap="none" spc="0" normalizeH="0" baseline="0" noProof="0" dirty="0" smtClean="0">
              <a:ln>
                <a:noFill/>
              </a:ln>
              <a:solidFill>
                <a:sysClr val="windowText" lastClr="000000"/>
              </a:solidFill>
              <a:effectLst/>
              <a:uLnTx/>
              <a:uFillTx/>
              <a:latin typeface="Arabic Typesetting" panose="03020402040406030203" pitchFamily="66" charset="-78"/>
              <a:cs typeface="Arabic Typesetting" panose="03020402040406030203" pitchFamily="66" charset="-78"/>
            </a:endParaRPr>
          </a:p>
        </p:txBody>
      </p:sp>
      <p:sp>
        <p:nvSpPr>
          <p:cNvPr id="5" name="مربع نص 4"/>
          <p:cNvSpPr txBox="1"/>
          <p:nvPr/>
        </p:nvSpPr>
        <p:spPr>
          <a:xfrm>
            <a:off x="546310" y="778487"/>
            <a:ext cx="8472668" cy="5447645"/>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en-US" sz="2000" b="1" dirty="0">
                <a:solidFill>
                  <a:srgbClr val="212529"/>
                </a:solidFill>
                <a:latin typeface="Arabic Typesetting" panose="03020402040406030203" pitchFamily="66" charset="-78"/>
                <a:cs typeface="Arabic Typesetting" panose="03020402040406030203" pitchFamily="66" charset="-78"/>
              </a:rPr>
              <a:t>Inactivation of the X chromosome</a:t>
            </a:r>
            <a:r>
              <a:rPr lang="en-US" sz="2000" dirty="0">
                <a:solidFill>
                  <a:srgbClr val="212529"/>
                </a:solidFill>
                <a:latin typeface="Arabic Typesetting" panose="03020402040406030203" pitchFamily="66" charset="-78"/>
                <a:cs typeface="Arabic Typesetting" panose="03020402040406030203" pitchFamily="66" charset="-78"/>
              </a:rPr>
              <a:t> or </a:t>
            </a:r>
            <a:r>
              <a:rPr lang="en-US" sz="2000" b="1" dirty="0" err="1">
                <a:solidFill>
                  <a:srgbClr val="212529"/>
                </a:solidFill>
                <a:latin typeface="Arabic Typesetting" panose="03020402040406030203" pitchFamily="66" charset="-78"/>
                <a:cs typeface="Arabic Typesetting" panose="03020402040406030203" pitchFamily="66" charset="-78"/>
              </a:rPr>
              <a:t>lyonization</a:t>
            </a:r>
            <a:r>
              <a:rPr lang="en-US" sz="2000" dirty="0">
                <a:solidFill>
                  <a:srgbClr val="212529"/>
                </a:solidFill>
                <a:latin typeface="Arabic Typesetting" panose="03020402040406030203" pitchFamily="66" charset="-78"/>
                <a:cs typeface="Arabic Typesetting" panose="03020402040406030203" pitchFamily="66" charset="-78"/>
              </a:rPr>
              <a:t> occurs in the early stages of development (approximately at the stage of an </a:t>
            </a:r>
            <a:r>
              <a:rPr lang="en-US" sz="2000" dirty="0">
                <a:solidFill>
                  <a:srgbClr val="DD3333"/>
                </a:solidFill>
                <a:latin typeface="Arabic Typesetting" panose="03020402040406030203" pitchFamily="66" charset="-78"/>
                <a:cs typeface="Arabic Typesetting" panose="03020402040406030203" pitchFamily="66" charset="-78"/>
                <a:hlinkClick r:id="rId2" tooltip="Embryo (page does not exist)"/>
              </a:rPr>
              <a:t>embryo</a:t>
            </a:r>
            <a:r>
              <a:rPr lang="en-US" sz="2000" dirty="0">
                <a:solidFill>
                  <a:srgbClr val="212529"/>
                </a:solidFill>
                <a:latin typeface="Arabic Typesetting" panose="03020402040406030203" pitchFamily="66" charset="-78"/>
                <a:cs typeface="Arabic Typesetting" panose="03020402040406030203" pitchFamily="66" charset="-78"/>
              </a:rPr>
              <a:t> consisting of </a:t>
            </a:r>
            <a:r>
              <a:rPr lang="en-US" sz="2000" b="1" dirty="0">
                <a:solidFill>
                  <a:srgbClr val="212529"/>
                </a:solidFill>
                <a:latin typeface="Arabic Typesetting" panose="03020402040406030203" pitchFamily="66" charset="-78"/>
                <a:cs typeface="Arabic Typesetting" panose="03020402040406030203" pitchFamily="66" charset="-78"/>
              </a:rPr>
              <a:t>100-200 cells</a:t>
            </a:r>
            <a:r>
              <a:rPr lang="en-US" sz="2000" dirty="0">
                <a:solidFill>
                  <a:srgbClr val="212529"/>
                </a:solidFill>
                <a:latin typeface="Arabic Typesetting" panose="03020402040406030203" pitchFamily="66" charset="-78"/>
                <a:cs typeface="Arabic Typesetting" panose="03020402040406030203" pitchFamily="66" charset="-78"/>
              </a:rPr>
              <a:t>) if the </a:t>
            </a:r>
            <a:r>
              <a:rPr lang="en-US" sz="2000" dirty="0">
                <a:solidFill>
                  <a:srgbClr val="212529"/>
                </a:solidFill>
                <a:latin typeface="Arabic Typesetting" panose="03020402040406030203" pitchFamily="66" charset="-78"/>
                <a:cs typeface="Arabic Typesetting" panose="03020402040406030203" pitchFamily="66" charset="-78"/>
                <a:hlinkClick r:id="rId3" tooltip="Karyotype"/>
              </a:rPr>
              <a:t>karyotype</a:t>
            </a:r>
            <a:r>
              <a:rPr lang="en-US" sz="2000" dirty="0">
                <a:solidFill>
                  <a:srgbClr val="212529"/>
                </a:solidFill>
                <a:latin typeface="Arabic Typesetting" panose="03020402040406030203" pitchFamily="66" charset="-78"/>
                <a:cs typeface="Arabic Typesetting" panose="03020402040406030203" pitchFamily="66" charset="-78"/>
              </a:rPr>
              <a:t> contains more than one X chromosome (most often in the case of a normal female karyotype 46,XX; however, it also occurs in male individuals sex with </a:t>
            </a:r>
            <a:r>
              <a:rPr lang="en-US" sz="2000" dirty="0" err="1">
                <a:solidFill>
                  <a:srgbClr val="212529"/>
                </a:solidFill>
                <a:latin typeface="Arabic Typesetting" panose="03020402040406030203" pitchFamily="66" charset="-78"/>
                <a:cs typeface="Arabic Typesetting" panose="03020402040406030203" pitchFamily="66" charset="-78"/>
                <a:hlinkClick r:id="rId4" tooltip="Klinefelter syndrome"/>
              </a:rPr>
              <a:t>Klinefelter</a:t>
            </a:r>
            <a:r>
              <a:rPr lang="en-US" sz="2000" dirty="0">
                <a:solidFill>
                  <a:srgbClr val="212529"/>
                </a:solidFill>
                <a:latin typeface="Arabic Typesetting" panose="03020402040406030203" pitchFamily="66" charset="-78"/>
                <a:cs typeface="Arabic Typesetting" panose="03020402040406030203" pitchFamily="66" charset="-78"/>
                <a:hlinkClick r:id="rId4" tooltip="Klinefelter syndrome"/>
              </a:rPr>
              <a:t> syndrome</a:t>
            </a:r>
            <a:r>
              <a:rPr lang="en-US" sz="2000" dirty="0">
                <a:solidFill>
                  <a:srgbClr val="212529"/>
                </a:solidFill>
                <a:latin typeface="Arabic Typesetting" panose="03020402040406030203" pitchFamily="66" charset="-78"/>
                <a:cs typeface="Arabic Typesetting" panose="03020402040406030203" pitchFamily="66" charset="-78"/>
              </a:rPr>
              <a:t> - karyotype 47,XXY and in other pathological karyotypes with more than one X chromosome so that in the final state there is only one active X chromosome in the cell). </a:t>
            </a:r>
            <a:r>
              <a:rPr lang="en-US" sz="2000" b="1" dirty="0">
                <a:solidFill>
                  <a:srgbClr val="212529"/>
                </a:solidFill>
                <a:latin typeface="Arabic Typesetting" panose="03020402040406030203" pitchFamily="66" charset="-78"/>
                <a:cs typeface="Arabic Typesetting" panose="03020402040406030203" pitchFamily="66" charset="-78"/>
              </a:rPr>
              <a:t>Inactivation of the X chromosome is random</a:t>
            </a:r>
            <a:r>
              <a:rPr lang="en-US" sz="2000" dirty="0">
                <a:solidFill>
                  <a:srgbClr val="212529"/>
                </a:solidFill>
                <a:latin typeface="Arabic Typesetting" panose="03020402040406030203" pitchFamily="66" charset="-78"/>
                <a:cs typeface="Arabic Typesetting" panose="03020402040406030203" pitchFamily="66" charset="-78"/>
              </a:rPr>
              <a:t> in each cell of the embryo , but also </a:t>
            </a:r>
            <a:r>
              <a:rPr lang="en-US" sz="2000" b="1" dirty="0">
                <a:solidFill>
                  <a:srgbClr val="212529"/>
                </a:solidFill>
                <a:latin typeface="Arabic Typesetting" panose="03020402040406030203" pitchFamily="66" charset="-78"/>
                <a:cs typeface="Arabic Typesetting" panose="03020402040406030203" pitchFamily="66" charset="-78"/>
              </a:rPr>
              <a:t>permanent,</a:t>
            </a:r>
            <a:r>
              <a:rPr lang="en-US" sz="2000" dirty="0">
                <a:solidFill>
                  <a:srgbClr val="212529"/>
                </a:solidFill>
                <a:latin typeface="Arabic Typesetting" panose="03020402040406030203" pitchFamily="66" charset="-78"/>
                <a:cs typeface="Arabic Typesetting" panose="03020402040406030203" pitchFamily="66" charset="-78"/>
              </a:rPr>
              <a:t> because all other cells arising from the division of this cell will already have the same inactivated chromosome, whether of maternal or paternal origin. The inactivated X chromosome in this way represents a deposit of highly condensed </a:t>
            </a:r>
            <a:r>
              <a:rPr lang="en-US" sz="2000" b="1" dirty="0">
                <a:solidFill>
                  <a:srgbClr val="212529"/>
                </a:solidFill>
                <a:latin typeface="Arabic Typesetting" panose="03020402040406030203" pitchFamily="66" charset="-78"/>
                <a:cs typeface="Arabic Typesetting" panose="03020402040406030203" pitchFamily="66" charset="-78"/>
              </a:rPr>
              <a:t>chromatin,</a:t>
            </a:r>
            <a:r>
              <a:rPr lang="en-US" sz="2000" dirty="0">
                <a:solidFill>
                  <a:srgbClr val="212529"/>
                </a:solidFill>
                <a:latin typeface="Arabic Typesetting" panose="03020402040406030203" pitchFamily="66" charset="-78"/>
                <a:cs typeface="Arabic Typesetting" panose="03020402040406030203" pitchFamily="66" charset="-78"/>
              </a:rPr>
              <a:t> visible as the so-called </a:t>
            </a:r>
            <a:r>
              <a:rPr lang="en-US" sz="2000" b="1" dirty="0">
                <a:solidFill>
                  <a:srgbClr val="DD3333"/>
                </a:solidFill>
                <a:latin typeface="Arabic Typesetting" panose="03020402040406030203" pitchFamily="66" charset="-78"/>
                <a:cs typeface="Arabic Typesetting" panose="03020402040406030203" pitchFamily="66" charset="-78"/>
                <a:hlinkClick r:id="rId5" tooltip="Barr body (page does not exist)"/>
              </a:rPr>
              <a:t>Barr body</a:t>
            </a:r>
            <a:r>
              <a:rPr lang="en-US" sz="2000" dirty="0">
                <a:solidFill>
                  <a:srgbClr val="212529"/>
                </a:solidFill>
                <a:latin typeface="Arabic Typesetting" panose="03020402040406030203" pitchFamily="66" charset="-78"/>
                <a:cs typeface="Arabic Typesetting" panose="03020402040406030203" pitchFamily="66" charset="-78"/>
              </a:rPr>
              <a:t> or </a:t>
            </a:r>
            <a:r>
              <a:rPr lang="en-US" sz="2000" b="1" dirty="0">
                <a:solidFill>
                  <a:srgbClr val="212529"/>
                </a:solidFill>
                <a:latin typeface="Arabic Typesetting" panose="03020402040406030203" pitchFamily="66" charset="-78"/>
                <a:cs typeface="Arabic Typesetting" panose="03020402040406030203" pitchFamily="66" charset="-78"/>
              </a:rPr>
              <a:t>sex chromatin.</a:t>
            </a:r>
            <a:r>
              <a:rPr lang="en-US" sz="2000" dirty="0">
                <a:solidFill>
                  <a:srgbClr val="212529"/>
                </a:solidFill>
                <a:latin typeface="Arabic Typesetting" panose="03020402040406030203" pitchFamily="66" charset="-78"/>
                <a:cs typeface="Arabic Typesetting" panose="03020402040406030203" pitchFamily="66" charset="-78"/>
              </a:rPr>
              <a:t> Individuals with </a:t>
            </a:r>
            <a:r>
              <a:rPr lang="en-US" sz="2000" dirty="0">
                <a:solidFill>
                  <a:srgbClr val="212529"/>
                </a:solidFill>
                <a:latin typeface="Arabic Typesetting" panose="03020402040406030203" pitchFamily="66" charset="-78"/>
                <a:cs typeface="Arabic Typesetting" panose="03020402040406030203" pitchFamily="66" charset="-78"/>
                <a:hlinkClick r:id="rId6" tooltip="Turner syndrome"/>
              </a:rPr>
              <a:t>monosomy 45,X</a:t>
            </a:r>
            <a:r>
              <a:rPr lang="en-US" sz="2000" dirty="0">
                <a:solidFill>
                  <a:srgbClr val="212529"/>
                </a:solidFill>
                <a:latin typeface="Arabic Typesetting" panose="03020402040406030203" pitchFamily="66" charset="-78"/>
                <a:cs typeface="Arabic Typesetting" panose="03020402040406030203" pitchFamily="66" charset="-78"/>
              </a:rPr>
              <a:t>, as well as 46,XY males, do not have a Barr body. The inactivation process is controlled by a regulatory region known as the </a:t>
            </a:r>
            <a:r>
              <a:rPr lang="en-US" sz="2000" b="1" dirty="0">
                <a:solidFill>
                  <a:srgbClr val="212529"/>
                </a:solidFill>
                <a:latin typeface="Arabic Typesetting" panose="03020402040406030203" pitchFamily="66" charset="-78"/>
                <a:cs typeface="Arabic Typesetting" panose="03020402040406030203" pitchFamily="66" charset="-78"/>
              </a:rPr>
              <a:t>X-inactivation center (XIC).</a:t>
            </a:r>
            <a:r>
              <a:rPr lang="en-US" sz="2000" dirty="0">
                <a:solidFill>
                  <a:srgbClr val="212529"/>
                </a:solidFill>
                <a:latin typeface="Arabic Typesetting" panose="03020402040406030203" pitchFamily="66" charset="-78"/>
                <a:cs typeface="Arabic Typesetting" panose="03020402040406030203" pitchFamily="66" charset="-78"/>
              </a:rPr>
              <a:t> In this region there is, among other things, the gene for non-coding RNA </a:t>
            </a:r>
            <a:r>
              <a:rPr lang="en-US" sz="2000" b="1" dirty="0">
                <a:solidFill>
                  <a:srgbClr val="212529"/>
                </a:solidFill>
                <a:latin typeface="Arabic Typesetting" panose="03020402040406030203" pitchFamily="66" charset="-78"/>
                <a:cs typeface="Arabic Typesetting" panose="03020402040406030203" pitchFamily="66" charset="-78"/>
              </a:rPr>
              <a:t>XIST</a:t>
            </a:r>
            <a:r>
              <a:rPr lang="en-US" sz="2000" dirty="0">
                <a:solidFill>
                  <a:srgbClr val="212529"/>
                </a:solidFill>
                <a:latin typeface="Arabic Typesetting" panose="03020402040406030203" pitchFamily="66" charset="-78"/>
                <a:cs typeface="Arabic Typesetting" panose="03020402040406030203" pitchFamily="66" charset="-78"/>
              </a:rPr>
              <a:t> ( X inactive specific transcript (non-protein coding) ; Xq13.2; </a:t>
            </a:r>
            <a:r>
              <a:rPr lang="en-US" sz="2000" dirty="0" smtClean="0">
                <a:solidFill>
                  <a:srgbClr val="212529"/>
                </a:solidFill>
                <a:latin typeface="Arabic Typesetting" panose="03020402040406030203" pitchFamily="66" charset="-78"/>
                <a:cs typeface="Arabic Typesetting" panose="03020402040406030203" pitchFamily="66" charset="-78"/>
              </a:rPr>
              <a:t>and </a:t>
            </a:r>
            <a:r>
              <a:rPr lang="en-US" sz="2000" dirty="0">
                <a:solidFill>
                  <a:srgbClr val="212529"/>
                </a:solidFill>
                <a:latin typeface="Arabic Typesetting" panose="03020402040406030203" pitchFamily="66" charset="-78"/>
                <a:cs typeface="Arabic Typesetting" panose="03020402040406030203" pitchFamily="66" charset="-78"/>
              </a:rPr>
              <a:t>several of its regulators including the </a:t>
            </a:r>
            <a:r>
              <a:rPr lang="en-US" sz="2000" b="1" dirty="0">
                <a:solidFill>
                  <a:srgbClr val="212529"/>
                </a:solidFill>
                <a:latin typeface="Arabic Typesetting" panose="03020402040406030203" pitchFamily="66" charset="-78"/>
                <a:cs typeface="Arabic Typesetting" panose="03020402040406030203" pitchFamily="66" charset="-78"/>
              </a:rPr>
              <a:t>TSIX</a:t>
            </a:r>
            <a:r>
              <a:rPr lang="en-US" sz="2000" dirty="0">
                <a:solidFill>
                  <a:srgbClr val="212529"/>
                </a:solidFill>
                <a:latin typeface="Arabic Typesetting" panose="03020402040406030203" pitchFamily="66" charset="-78"/>
                <a:cs typeface="Arabic Typesetting" panose="03020402040406030203" pitchFamily="66" charset="-78"/>
              </a:rPr>
              <a:t> gene ( TSIX transcript, XIST antisense RNA ; Xq13.2; </a:t>
            </a:r>
            <a:r>
              <a:rPr lang="en-US" sz="2000" dirty="0" smtClean="0">
                <a:solidFill>
                  <a:srgbClr val="3366BB"/>
                </a:solidFill>
                <a:latin typeface="Arabic Typesetting" panose="03020402040406030203" pitchFamily="66" charset="-78"/>
                <a:cs typeface="Arabic Typesetting" panose="03020402040406030203" pitchFamily="66" charset="-78"/>
              </a:rPr>
              <a:t>.</a:t>
            </a:r>
            <a:r>
              <a:rPr lang="en-US" sz="2000" dirty="0" smtClean="0">
                <a:solidFill>
                  <a:srgbClr val="212529"/>
                </a:solidFill>
                <a:latin typeface="Arabic Typesetting" panose="03020402040406030203" pitchFamily="66" charset="-78"/>
                <a:cs typeface="Arabic Typesetting" panose="03020402040406030203" pitchFamily="66" charset="-78"/>
              </a:rPr>
              <a:t>It </a:t>
            </a:r>
            <a:r>
              <a:rPr lang="en-US" sz="2000" dirty="0">
                <a:solidFill>
                  <a:srgbClr val="212529"/>
                </a:solidFill>
                <a:latin typeface="Arabic Typesetting" panose="03020402040406030203" pitchFamily="66" charset="-78"/>
                <a:cs typeface="Arabic Typesetting" panose="03020402040406030203" pitchFamily="66" charset="-78"/>
              </a:rPr>
              <a:t>is the RNA product of the XIST gene that induces changes in the conformation of the X chromosome, which ultimately lead to its inactivation.</a:t>
            </a:r>
          </a:p>
          <a:p>
            <a:pPr marL="342900" lvl="0" indent="-342900">
              <a:spcBef>
                <a:spcPct val="20000"/>
              </a:spcBef>
              <a:buFont typeface="Arial" panose="020B0604020202020204" pitchFamily="34" charset="0"/>
              <a:buChar char="•"/>
            </a:pPr>
            <a:r>
              <a:rPr lang="en-US" sz="2000" dirty="0">
                <a:solidFill>
                  <a:srgbClr val="DD3333"/>
                </a:solidFill>
                <a:latin typeface="Arabic Typesetting" panose="03020402040406030203" pitchFamily="66" charset="-78"/>
                <a:cs typeface="Arabic Typesetting" panose="03020402040406030203" pitchFamily="66" charset="-78"/>
                <a:hlinkClick r:id="rId7" tooltip="A gene (page does not exist)"/>
              </a:rPr>
              <a:t>Genes</a:t>
            </a:r>
            <a:r>
              <a:rPr lang="en-US" sz="2000" dirty="0">
                <a:solidFill>
                  <a:srgbClr val="212529"/>
                </a:solidFill>
                <a:latin typeface="Arabic Typesetting" panose="03020402040406030203" pitchFamily="66" charset="-78"/>
                <a:cs typeface="Arabic Typesetting" panose="03020402040406030203" pitchFamily="66" charset="-78"/>
              </a:rPr>
              <a:t> stored in the </a:t>
            </a:r>
            <a:r>
              <a:rPr lang="en-US" sz="2000" dirty="0" err="1">
                <a:solidFill>
                  <a:srgbClr val="212529"/>
                </a:solidFill>
                <a:latin typeface="Arabic Typesetting" panose="03020402040406030203" pitchFamily="66" charset="-78"/>
                <a:cs typeface="Arabic Typesetting" panose="03020402040406030203" pitchFamily="66" charset="-78"/>
                <a:hlinkClick r:id="rId8" tooltip="Pseudoautosomal region"/>
              </a:rPr>
              <a:t>pseudoautosomal</a:t>
            </a:r>
            <a:r>
              <a:rPr lang="en-US" sz="2000" dirty="0">
                <a:solidFill>
                  <a:srgbClr val="212529"/>
                </a:solidFill>
                <a:latin typeface="Arabic Typesetting" panose="03020402040406030203" pitchFamily="66" charset="-78"/>
                <a:cs typeface="Arabic Typesetting" panose="03020402040406030203" pitchFamily="66" charset="-78"/>
                <a:hlinkClick r:id="rId8" tooltip="Pseudoautosomal region"/>
              </a:rPr>
              <a:t> region</a:t>
            </a:r>
            <a:r>
              <a:rPr lang="en-US" sz="2000" dirty="0">
                <a:solidFill>
                  <a:srgbClr val="212529"/>
                </a:solidFill>
                <a:latin typeface="Arabic Typesetting" panose="03020402040406030203" pitchFamily="66" charset="-78"/>
                <a:cs typeface="Arabic Typesetting" panose="03020402040406030203" pitchFamily="66" charset="-78"/>
              </a:rPr>
              <a:t> of the X chromosome are not inactivated.</a:t>
            </a:r>
          </a:p>
          <a:p>
            <a:pPr marL="342900" lvl="0" indent="-342900">
              <a:spcBef>
                <a:spcPct val="20000"/>
              </a:spcBef>
              <a:buFont typeface="Arial" panose="020B0604020202020204" pitchFamily="34" charset="0"/>
              <a:buChar char="•"/>
            </a:pPr>
            <a:r>
              <a:rPr lang="en-US" sz="2000" dirty="0">
                <a:solidFill>
                  <a:srgbClr val="212529"/>
                </a:solidFill>
                <a:latin typeface="Arabic Typesetting" panose="03020402040406030203" pitchFamily="66" charset="-78"/>
                <a:cs typeface="Arabic Typesetting" panose="03020402040406030203" pitchFamily="66" charset="-78"/>
              </a:rPr>
              <a:t>The inactivation of the X chromosome is also called </a:t>
            </a:r>
            <a:r>
              <a:rPr lang="en-US" sz="2000" b="1" dirty="0">
                <a:solidFill>
                  <a:srgbClr val="212529"/>
                </a:solidFill>
                <a:latin typeface="Arabic Typesetting" panose="03020402040406030203" pitchFamily="66" charset="-78"/>
                <a:cs typeface="Arabic Typesetting" panose="03020402040406030203" pitchFamily="66" charset="-78"/>
              </a:rPr>
              <a:t>the Lyonization process</a:t>
            </a:r>
            <a:r>
              <a:rPr lang="en-US" sz="2000" dirty="0">
                <a:solidFill>
                  <a:srgbClr val="212529"/>
                </a:solidFill>
                <a:latin typeface="Arabic Typesetting" panose="03020402040406030203" pitchFamily="66" charset="-78"/>
                <a:cs typeface="Arabic Typesetting" panose="03020402040406030203" pitchFamily="66" charset="-78"/>
              </a:rPr>
              <a:t> in honor of the British geneticist </a:t>
            </a:r>
            <a:r>
              <a:rPr lang="en-US" sz="2000" b="1" dirty="0">
                <a:solidFill>
                  <a:srgbClr val="212529"/>
                </a:solidFill>
                <a:latin typeface="Arabic Typesetting" panose="03020402040406030203" pitchFamily="66" charset="-78"/>
                <a:cs typeface="Arabic Typesetting" panose="03020402040406030203" pitchFamily="66" charset="-78"/>
              </a:rPr>
              <a:t>Mary Frances Lyon</a:t>
            </a:r>
            <a:r>
              <a:rPr lang="en-US" sz="2000" dirty="0">
                <a:solidFill>
                  <a:srgbClr val="212529"/>
                </a:solidFill>
                <a:latin typeface="Arabic Typesetting" panose="03020402040406030203" pitchFamily="66" charset="-78"/>
                <a:cs typeface="Arabic Typesetting" panose="03020402040406030203" pitchFamily="66" charset="-78"/>
              </a:rPr>
              <a:t> (1925-2014), who first described this process in 1961.</a:t>
            </a:r>
          </a:p>
        </p:txBody>
      </p:sp>
    </p:spTree>
    <p:extLst>
      <p:ext uri="{BB962C8B-B14F-4D97-AF65-F5344CB8AC3E}">
        <p14:creationId xmlns:p14="http://schemas.microsoft.com/office/powerpoint/2010/main" val="2720755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version Showcase: Nerdy Thank You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09" y="672791"/>
            <a:ext cx="6759616" cy="518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2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p:txBody>
          <a:bodyPr/>
          <a:lstStyle/>
          <a:p>
            <a:r>
              <a:rPr lang="en-US" dirty="0" smtClean="0">
                <a:latin typeface="Arabic Typesetting" panose="03020402040406030203" pitchFamily="66" charset="-78"/>
                <a:cs typeface="Arabic Typesetting" panose="03020402040406030203" pitchFamily="66" charset="-78"/>
              </a:rPr>
              <a:t>Normal karyotype</a:t>
            </a:r>
          </a:p>
          <a:p>
            <a:r>
              <a:rPr lang="en-US" dirty="0" smtClean="0">
                <a:latin typeface="Arabic Typesetting" panose="03020402040406030203" pitchFamily="66" charset="-78"/>
                <a:cs typeface="Arabic Typesetting" panose="03020402040406030203" pitchFamily="66" charset="-78"/>
              </a:rPr>
              <a:t>What is the mosaicism?</a:t>
            </a:r>
          </a:p>
          <a:p>
            <a:r>
              <a:rPr lang="en-US" dirty="0" smtClean="0">
                <a:latin typeface="Arabic Typesetting" panose="03020402040406030203" pitchFamily="66" charset="-78"/>
                <a:cs typeface="Arabic Typesetting" panose="03020402040406030203" pitchFamily="66" charset="-78"/>
              </a:rPr>
              <a:t>Who is the responsible about it?</a:t>
            </a:r>
          </a:p>
          <a:p>
            <a:r>
              <a:rPr lang="en-US" dirty="0" smtClean="0">
                <a:latin typeface="Arabic Typesetting" panose="03020402040406030203" pitchFamily="66" charset="-78"/>
                <a:cs typeface="Arabic Typesetting" panose="03020402040406030203" pitchFamily="66" charset="-78"/>
              </a:rPr>
              <a:t>Types of mosaicism.</a:t>
            </a:r>
          </a:p>
          <a:p>
            <a:r>
              <a:rPr lang="en-US" dirty="0" smtClean="0">
                <a:latin typeface="Arabic Typesetting" panose="03020402040406030203" pitchFamily="66" charset="-78"/>
                <a:cs typeface="Arabic Typesetting" panose="03020402040406030203" pitchFamily="66" charset="-78"/>
              </a:rPr>
              <a:t>How it creates?</a:t>
            </a:r>
          </a:p>
          <a:p>
            <a:endParaRPr lang="en-US" dirty="0" smtClean="0">
              <a:latin typeface="Arabic Typesetting" panose="03020402040406030203" pitchFamily="66" charset="-78"/>
              <a:cs typeface="Arabic Typesetting" panose="03020402040406030203" pitchFamily="66" charset="-78"/>
            </a:endParaRPr>
          </a:p>
          <a:p>
            <a:endParaRPr lang="en-US" dirty="0" smtClean="0">
              <a:latin typeface="Arabic Typesetting" panose="03020402040406030203" pitchFamily="66" charset="-78"/>
              <a:cs typeface="Arabic Typesetting" panose="03020402040406030203" pitchFamily="66" charset="-78"/>
            </a:endParaRPr>
          </a:p>
          <a:p>
            <a:endParaRPr lang="en-US"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59971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807644845"/>
              </p:ext>
            </p:extLst>
          </p:nvPr>
        </p:nvGraphicFramePr>
        <p:xfrm>
          <a:off x="719404" y="764704"/>
          <a:ext cx="10561173" cy="5627424"/>
        </p:xfrm>
        <a:graphic>
          <a:graphicData uri="http://schemas.openxmlformats.org/drawingml/2006/table">
            <a:tbl>
              <a:tblPr firstRow="1" bandRow="1">
                <a:tableStyleId>{5C22544A-7EE6-4342-B048-85BDC9FD1C3A}</a:tableStyleId>
              </a:tblPr>
              <a:tblGrid>
                <a:gridCol w="10561173"/>
              </a:tblGrid>
              <a:tr h="5627424">
                <a:tc>
                  <a:txBody>
                    <a:bodyPr/>
                    <a:lstStyle/>
                    <a:p>
                      <a:endParaRPr lang="en-US" dirty="0"/>
                    </a:p>
                  </a:txBody>
                  <a:tcPr marL="121920" marR="121920"/>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453" y="980728"/>
            <a:ext cx="5113867"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026" y="980728"/>
            <a:ext cx="4825215"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1679512" y="5301208"/>
            <a:ext cx="5952661" cy="707886"/>
          </a:xfrm>
          <a:prstGeom prst="rect">
            <a:avLst/>
          </a:prstGeom>
          <a:noFill/>
        </p:spPr>
        <p:txBody>
          <a:bodyPr wrap="square" rtlCol="0">
            <a:spAutoFit/>
          </a:bodyPr>
          <a:lstStyle/>
          <a:p>
            <a:pPr rtl="1"/>
            <a:r>
              <a:rPr lang="en-US" sz="2000" dirty="0">
                <a:solidFill>
                  <a:prstClr val="black"/>
                </a:solidFill>
                <a:latin typeface="Baskerville Old Face" panose="02020602080505020303" pitchFamily="18" charset="0"/>
              </a:rPr>
              <a:t>Normal female human karyotype</a:t>
            </a:r>
          </a:p>
          <a:p>
            <a:pPr rtl="1"/>
            <a:r>
              <a:rPr lang="en-US" sz="2000" dirty="0">
                <a:solidFill>
                  <a:prstClr val="black"/>
                </a:solidFill>
                <a:latin typeface="Baskerville Old Face" panose="02020602080505020303" pitchFamily="18" charset="0"/>
              </a:rPr>
              <a:t>46,XX </a:t>
            </a:r>
          </a:p>
        </p:txBody>
      </p:sp>
      <p:sp>
        <p:nvSpPr>
          <p:cNvPr id="6" name="مربع نص 5"/>
          <p:cNvSpPr txBox="1"/>
          <p:nvPr/>
        </p:nvSpPr>
        <p:spPr>
          <a:xfrm>
            <a:off x="7309011" y="5356872"/>
            <a:ext cx="3180678" cy="646331"/>
          </a:xfrm>
          <a:prstGeom prst="rect">
            <a:avLst/>
          </a:prstGeom>
          <a:noFill/>
        </p:spPr>
        <p:txBody>
          <a:bodyPr wrap="none" rtlCol="0">
            <a:spAutoFit/>
          </a:bodyPr>
          <a:lstStyle/>
          <a:p>
            <a:pPr algn="r" rtl="1"/>
            <a:r>
              <a:rPr lang="en-US" dirty="0">
                <a:solidFill>
                  <a:prstClr val="black"/>
                </a:solidFill>
                <a:latin typeface="Baskerville Old Face" panose="02020602080505020303" pitchFamily="18" charset="0"/>
              </a:rPr>
              <a:t>Normal Male Human Karyotype</a:t>
            </a:r>
          </a:p>
          <a:p>
            <a:pPr algn="r" rtl="1"/>
            <a:r>
              <a:rPr lang="en-US" dirty="0">
                <a:solidFill>
                  <a:prstClr val="black"/>
                </a:solidFill>
                <a:latin typeface="Baskerville Old Face" panose="02020602080505020303" pitchFamily="18" charset="0"/>
              </a:rPr>
              <a:t>46,XY</a:t>
            </a:r>
            <a:r>
              <a:rPr lang="en-US" dirty="0">
                <a:solidFill>
                  <a:prstClr val="black"/>
                </a:solidFill>
              </a:rPr>
              <a:t> </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3699" y="5688573"/>
            <a:ext cx="623552" cy="113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4822" y="5680030"/>
            <a:ext cx="538881" cy="113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681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468" y="596092"/>
            <a:ext cx="6044212" cy="475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447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14375"/>
            <a:ext cx="731520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293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47713"/>
            <a:ext cx="73152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275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25035" y="928006"/>
            <a:ext cx="8380071" cy="5016758"/>
          </a:xfrm>
          <a:prstGeom prst="rect">
            <a:avLst/>
          </a:prstGeom>
        </p:spPr>
        <p:txBody>
          <a:bodyPr wrap="square">
            <a:spAutoFit/>
          </a:bodyPr>
          <a:lstStyle/>
          <a:p>
            <a:pPr lvl="0">
              <a:spcBef>
                <a:spcPct val="20000"/>
              </a:spcBef>
            </a:pPr>
            <a:r>
              <a:rPr lang="en-US" sz="3200" dirty="0" smtClean="0">
                <a:solidFill>
                  <a:srgbClr val="1F1F1F"/>
                </a:solidFill>
                <a:latin typeface="Arabic Typesetting" panose="03020402040406030203" pitchFamily="66" charset="-78"/>
                <a:cs typeface="Arabic Typesetting" panose="03020402040406030203" pitchFamily="66" charset="-78"/>
              </a:rPr>
              <a:t>   Mosaicism </a:t>
            </a:r>
            <a:r>
              <a:rPr lang="en-US" sz="3200" dirty="0">
                <a:solidFill>
                  <a:srgbClr val="1F1F1F"/>
                </a:solidFill>
                <a:latin typeface="Arabic Typesetting" panose="03020402040406030203" pitchFamily="66" charset="-78"/>
                <a:cs typeface="Arabic Typesetting" panose="03020402040406030203" pitchFamily="66" charset="-78"/>
              </a:rPr>
              <a:t>is the possession of </a:t>
            </a:r>
            <a:r>
              <a:rPr lang="en-US" sz="3200" b="1" dirty="0">
                <a:solidFill>
                  <a:srgbClr val="1F1F1F"/>
                </a:solidFill>
                <a:latin typeface="Arabic Typesetting" panose="03020402040406030203" pitchFamily="66" charset="-78"/>
                <a:cs typeface="Arabic Typesetting" panose="03020402040406030203" pitchFamily="66" charset="-78"/>
              </a:rPr>
              <a:t>multiple genetically different cell lines in a single person</a:t>
            </a:r>
            <a:r>
              <a:rPr lang="en-US" sz="3200" dirty="0">
                <a:solidFill>
                  <a:srgbClr val="1F1F1F"/>
                </a:solidFill>
                <a:latin typeface="Arabic Typesetting" panose="03020402040406030203" pitchFamily="66" charset="-78"/>
                <a:cs typeface="Arabic Typesetting" panose="03020402040406030203" pitchFamily="66" charset="-78"/>
              </a:rPr>
              <a:t>. Most chromosomal mosaicism involves the </a:t>
            </a:r>
            <a:r>
              <a:rPr lang="en-US" sz="3200" dirty="0">
                <a:solidFill>
                  <a:srgbClr val="1F1F1F"/>
                </a:solidFill>
                <a:latin typeface="Arabic Typesetting" panose="03020402040406030203" pitchFamily="66" charset="-78"/>
                <a:cs typeface="Arabic Typesetting" panose="03020402040406030203" pitchFamily="66" charset="-78"/>
                <a:hlinkClick r:id="rId2" tooltip="Learn more about sex chromosomes from ScienceDirect's AI-generated Topic Pages"/>
              </a:rPr>
              <a:t>sex chromosomes</a:t>
            </a:r>
            <a:r>
              <a:rPr lang="en-US" sz="3200" dirty="0">
                <a:solidFill>
                  <a:srgbClr val="1F1F1F"/>
                </a:solidFill>
                <a:latin typeface="Arabic Typesetting" panose="03020402040406030203" pitchFamily="66" charset="-78"/>
                <a:cs typeface="Arabic Typesetting" panose="03020402040406030203" pitchFamily="66" charset="-78"/>
              </a:rPr>
              <a:t> and occurs because of defects in mitosis in an early embryo. Normally, chromosomes duplicate and separate equally in mitotic division. Mosaicism can occur when the chromosomes fail to separate (mitotic nondisjunction) or fail to migrate (anaphase lag). In general, </a:t>
            </a:r>
            <a:r>
              <a:rPr lang="en-US" sz="3200" b="1" dirty="0">
                <a:solidFill>
                  <a:srgbClr val="1F1F1F"/>
                </a:solidFill>
                <a:latin typeface="Arabic Typesetting" panose="03020402040406030203" pitchFamily="66" charset="-78"/>
                <a:cs typeface="Arabic Typesetting" panose="03020402040406030203" pitchFamily="66" charset="-78"/>
              </a:rPr>
              <a:t>the greater the proportion of abnormal cell lines</a:t>
            </a:r>
            <a:r>
              <a:rPr lang="en-US" sz="3200" dirty="0">
                <a:solidFill>
                  <a:srgbClr val="1F1F1F"/>
                </a:solidFill>
                <a:latin typeface="Arabic Typesetting" panose="03020402040406030203" pitchFamily="66" charset="-78"/>
                <a:cs typeface="Arabic Typesetting" panose="03020402040406030203" pitchFamily="66" charset="-78"/>
              </a:rPr>
              <a:t>, the more </a:t>
            </a:r>
            <a:r>
              <a:rPr lang="en-US" sz="3200" b="1" dirty="0">
                <a:solidFill>
                  <a:srgbClr val="1F1F1F"/>
                </a:solidFill>
                <a:latin typeface="Arabic Typesetting" panose="03020402040406030203" pitchFamily="66" charset="-78"/>
                <a:cs typeface="Arabic Typesetting" panose="03020402040406030203" pitchFamily="66" charset="-78"/>
              </a:rPr>
              <a:t>abnormal the phenotype</a:t>
            </a:r>
            <a:r>
              <a:rPr lang="en-US" sz="3200" dirty="0">
                <a:solidFill>
                  <a:srgbClr val="1F1F1F"/>
                </a:solidFill>
                <a:latin typeface="Arabic Typesetting" panose="03020402040406030203" pitchFamily="66" charset="-78"/>
                <a:cs typeface="Arabic Typesetting" panose="03020402040406030203" pitchFamily="66" charset="-78"/>
              </a:rPr>
              <a:t>. The </a:t>
            </a:r>
            <a:r>
              <a:rPr lang="en-US" sz="3200" b="1" dirty="0">
                <a:solidFill>
                  <a:srgbClr val="1F1F1F"/>
                </a:solidFill>
                <a:latin typeface="Arabic Typesetting" panose="03020402040406030203" pitchFamily="66" charset="-78"/>
                <a:cs typeface="Arabic Typesetting" panose="03020402040406030203" pitchFamily="66" charset="-78"/>
              </a:rPr>
              <a:t>earlier in embryonic </a:t>
            </a:r>
            <a:r>
              <a:rPr lang="en-US" sz="3200" dirty="0">
                <a:solidFill>
                  <a:srgbClr val="1F1F1F"/>
                </a:solidFill>
                <a:latin typeface="Arabic Typesetting" panose="03020402040406030203" pitchFamily="66" charset="-78"/>
                <a:cs typeface="Arabic Typesetting" panose="03020402040406030203" pitchFamily="66" charset="-78"/>
              </a:rPr>
              <a:t>development an abnormal cell is established, </a:t>
            </a:r>
            <a:r>
              <a:rPr lang="en-US" sz="3200" b="1" dirty="0">
                <a:solidFill>
                  <a:srgbClr val="1F1F1F"/>
                </a:solidFill>
                <a:latin typeface="Arabic Typesetting" panose="03020402040406030203" pitchFamily="66" charset="-78"/>
                <a:cs typeface="Arabic Typesetting" panose="03020402040406030203" pitchFamily="66" charset="-78"/>
              </a:rPr>
              <a:t>the higher the percentage of abnormal cells in that person.</a:t>
            </a:r>
            <a:endParaRPr lang="en-US" sz="3200" b="1" dirty="0">
              <a:solidFill>
                <a:prstClr val="black"/>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26865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2356" y="1740141"/>
            <a:ext cx="8854631" cy="3046988"/>
          </a:xfrm>
          <a:prstGeom prst="rect">
            <a:avLst/>
          </a:prstGeom>
        </p:spPr>
        <p:txBody>
          <a:bodyPr wrap="square">
            <a:spAutoFit/>
          </a:bodyPr>
          <a:lstStyle/>
          <a:p>
            <a:pPr lvl="0">
              <a:defRPr/>
            </a:pPr>
            <a:r>
              <a:rPr kumimoji="0" lang="en-US" sz="3200" b="1"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Chromosomal mosaicism</a:t>
            </a:r>
            <a:r>
              <a:rPr kumimoji="0" lang="en-US" sz="3200" b="0"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 is the presence of two (or more) cell lines with </a:t>
            </a:r>
            <a:r>
              <a:rPr kumimoji="0" lang="en-US" sz="3200" b="1"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different</a:t>
            </a:r>
            <a:r>
              <a:rPr kumimoji="0" lang="en-US" sz="3200" b="0"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 </a:t>
            </a:r>
            <a:r>
              <a:rPr kumimoji="0" lang="en-US" sz="3200" b="0" i="0" u="none" strike="noStrike" kern="0" cap="none" spc="0" normalizeH="0" baseline="0" noProof="0" dirty="0" smtClean="0">
                <a:ln>
                  <a:noFill/>
                </a:ln>
                <a:solidFill>
                  <a:prstClr val="black"/>
                </a:solidFill>
                <a:effectLst/>
                <a:uLnTx/>
                <a:uFillTx/>
                <a:latin typeface="Arabic Typesetting" panose="03020402040406030203" pitchFamily="66" charset="-78"/>
                <a:cs typeface="Arabic Typesetting" panose="03020402040406030203" pitchFamily="66" charset="-78"/>
                <a:hlinkClick r:id="rId2" tooltip="Karyotype"/>
              </a:rPr>
              <a:t>karyotypes</a:t>
            </a:r>
            <a:r>
              <a:rPr kumimoji="0" lang="en-US" sz="3200" b="0"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 originating </a:t>
            </a:r>
            <a:r>
              <a:rPr kumimoji="0" lang="en-US" sz="3200" b="1"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from a single zygote.</a:t>
            </a:r>
            <a:r>
              <a:rPr kumimoji="0" lang="en-US" sz="3200" b="0"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 The mosaic must be distinguished from the so-called </a:t>
            </a:r>
            <a:r>
              <a:rPr kumimoji="0" lang="en-US" sz="3200" b="1"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chimera,</a:t>
            </a:r>
            <a:r>
              <a:rPr kumimoji="0" lang="en-US" sz="3200" b="0"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 which contains two cell lines with </a:t>
            </a:r>
            <a:r>
              <a:rPr kumimoji="0" lang="en-US" sz="3200" b="1"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different karyotypes</a:t>
            </a:r>
            <a:r>
              <a:rPr kumimoji="0" lang="en-US" sz="3200" b="0"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 but they come </a:t>
            </a:r>
            <a:r>
              <a:rPr kumimoji="0" lang="en-US" sz="3200" b="1"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from two zygotes</a:t>
            </a:r>
            <a:r>
              <a:rPr kumimoji="0" lang="en-US" sz="3200" b="0"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 In humans, we know </a:t>
            </a:r>
            <a:r>
              <a:rPr kumimoji="0" lang="en-US" sz="3200" b="1"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the 46,XX/46,XY chimera,</a:t>
            </a:r>
            <a:r>
              <a:rPr kumimoji="0" lang="en-US" sz="3200" b="0" i="0" u="none" strike="noStrike" kern="0" cap="none" spc="0" normalizeH="0" baseline="0" noProof="0" dirty="0" smtClean="0">
                <a:ln>
                  <a:noFill/>
                </a:ln>
                <a:solidFill>
                  <a:srgbClr val="212529"/>
                </a:solidFill>
                <a:effectLst/>
                <a:uLnTx/>
                <a:uFillTx/>
                <a:latin typeface="Arabic Typesetting" panose="03020402040406030203" pitchFamily="66" charset="-78"/>
                <a:cs typeface="Arabic Typesetting" panose="03020402040406030203" pitchFamily="66" charset="-78"/>
              </a:rPr>
              <a:t> a very rare genetic </a:t>
            </a:r>
            <a:r>
              <a:rPr lang="en-US" sz="3200" kern="0" dirty="0">
                <a:solidFill>
                  <a:srgbClr val="212529"/>
                </a:solidFill>
                <a:latin typeface="Arabic Typesetting" panose="03020402040406030203" pitchFamily="66" charset="-78"/>
                <a:cs typeface="Arabic Typesetting" panose="03020402040406030203" pitchFamily="66" charset="-78"/>
              </a:rPr>
              <a:t>associated with </a:t>
            </a:r>
            <a:r>
              <a:rPr lang="en-US" sz="3200" b="1" kern="0" dirty="0">
                <a:solidFill>
                  <a:srgbClr val="212529"/>
                </a:solidFill>
                <a:latin typeface="Arabic Typesetting" panose="03020402040406030203" pitchFamily="66" charset="-78"/>
                <a:cs typeface="Arabic Typesetting" panose="03020402040406030203" pitchFamily="66" charset="-78"/>
              </a:rPr>
              <a:t>true hermaphroditism,</a:t>
            </a:r>
            <a:r>
              <a:rPr lang="en-US" sz="3200" kern="0" dirty="0">
                <a:solidFill>
                  <a:srgbClr val="212529"/>
                </a:solidFill>
                <a:latin typeface="Arabic Typesetting" panose="03020402040406030203" pitchFamily="66" charset="-78"/>
                <a:cs typeface="Arabic Typesetting" panose="03020402040406030203" pitchFamily="66" charset="-78"/>
              </a:rPr>
              <a:t> probably most chimeras escape </a:t>
            </a:r>
            <a:r>
              <a:rPr lang="en-US" sz="3200" kern="0" dirty="0" smtClean="0">
                <a:solidFill>
                  <a:srgbClr val="212529"/>
                </a:solidFill>
                <a:latin typeface="Arabic Typesetting" panose="03020402040406030203" pitchFamily="66" charset="-78"/>
                <a:cs typeface="Arabic Typesetting" panose="03020402040406030203" pitchFamily="66" charset="-78"/>
              </a:rPr>
              <a:t>detection</a:t>
            </a:r>
            <a:endParaRPr lang="en-US" kern="0" dirty="0">
              <a:solidFill>
                <a:sysClr val="windowText" lastClr="000000"/>
              </a:solidFill>
            </a:endParaRPr>
          </a:p>
        </p:txBody>
      </p:sp>
    </p:spTree>
    <p:extLst>
      <p:ext uri="{BB962C8B-B14F-4D97-AF65-F5344CB8AC3E}">
        <p14:creationId xmlns:p14="http://schemas.microsoft.com/office/powerpoint/2010/main" val="1525683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659757" y="558481"/>
            <a:ext cx="8611565" cy="5321457"/>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250"/>
              </a:lnSpc>
              <a:spcBef>
                <a:spcPts val="2000"/>
              </a:spcBef>
              <a:spcAft>
                <a:spcPts val="1000"/>
              </a:spcAft>
              <a:buClrTx/>
              <a:buSzTx/>
              <a:buNone/>
              <a:tabLst/>
              <a:defRPr/>
            </a:pPr>
            <a:r>
              <a:rPr kumimoji="0" lang="en-US" sz="6700" b="0" i="0" u="none" strike="noStrike" kern="1200" cap="none" spc="0" normalizeH="0" baseline="0" noProof="0" dirty="0" smtClean="0">
                <a:ln>
                  <a:noFill/>
                </a:ln>
                <a:solidFill>
                  <a:schemeClr val="tx1">
                    <a:lumMod val="95000"/>
                    <a:lumOff val="5000"/>
                  </a:schemeClr>
                </a:solidFill>
                <a:effectLst/>
                <a:uLnTx/>
                <a:uFillTx/>
                <a:latin typeface="Arabic Typesetting" panose="03020402040406030203" pitchFamily="66" charset="-78"/>
                <a:cs typeface="Arabic Typesetting" panose="03020402040406030203" pitchFamily="66" charset="-78"/>
              </a:rPr>
              <a:t>  </a:t>
            </a:r>
            <a:r>
              <a:rPr kumimoji="0" lang="en-US" sz="5800" b="0" i="0" u="none" strike="noStrike" kern="1200" cap="none" spc="0" normalizeH="0" baseline="0" noProof="0" dirty="0" smtClean="0">
                <a:ln>
                  <a:noFill/>
                </a:ln>
                <a:solidFill>
                  <a:schemeClr val="tx1">
                    <a:lumMod val="95000"/>
                    <a:lumOff val="5000"/>
                  </a:schemeClr>
                </a:solidFill>
                <a:effectLst/>
                <a:uLnTx/>
                <a:uFillTx/>
                <a:latin typeface="Arabic Typesetting" panose="03020402040406030203" pitchFamily="66" charset="-78"/>
                <a:cs typeface="Arabic Typesetting" panose="03020402040406030203" pitchFamily="66" charset="-78"/>
              </a:rPr>
              <a:t>The association between gametogenesis and mitosis after fertilization</a:t>
            </a:r>
          </a:p>
          <a:p>
            <a:pPr marL="0" marR="0" lvl="0" indent="0" algn="l" defTabSz="914400" rtl="0" eaLnBrk="1" fontAlgn="auto" latinLnBrk="0" hangingPunct="1">
              <a:lnSpc>
                <a:spcPct val="170000"/>
              </a:lnSpc>
              <a:spcBef>
                <a:spcPct val="20000"/>
              </a:spcBef>
              <a:spcAft>
                <a:spcPts val="0"/>
              </a:spcAft>
              <a:buClrTx/>
              <a:buSzTx/>
              <a:buNone/>
              <a:tabLst/>
              <a:defRPr/>
            </a:pPr>
            <a:r>
              <a:rPr kumimoji="0" lang="en-US" sz="3800" b="0" i="0" u="none" strike="noStrike" kern="1200" cap="none" spc="0" normalizeH="0" baseline="0" noProof="0" dirty="0" smtClean="0">
                <a:ln>
                  <a:noFill/>
                </a:ln>
                <a:solidFill>
                  <a:srgbClr val="212121"/>
                </a:solidFill>
                <a:effectLst/>
                <a:uLnTx/>
                <a:uFillTx/>
                <a:latin typeface="Arabic Typesetting" panose="03020402040406030203" pitchFamily="66" charset="-78"/>
                <a:cs typeface="Arabic Typesetting" panose="03020402040406030203" pitchFamily="66" charset="-78"/>
              </a:rPr>
              <a:t>It is well known that uniform aneuploidy, which is derived from meiotic chromosomal malsegregation, is critically dependent on </a:t>
            </a:r>
            <a:r>
              <a:rPr kumimoji="0" lang="en-US" sz="3800" b="1" i="0" u="none" strike="noStrike" kern="1200" cap="none" spc="0" normalizeH="0" baseline="0" noProof="0" dirty="0" smtClean="0">
                <a:ln>
                  <a:noFill/>
                </a:ln>
                <a:solidFill>
                  <a:srgbClr val="212121"/>
                </a:solidFill>
                <a:effectLst/>
                <a:uLnTx/>
                <a:uFillTx/>
                <a:latin typeface="Arabic Typesetting" panose="03020402040406030203" pitchFamily="66" charset="-78"/>
                <a:cs typeface="Arabic Typesetting" panose="03020402040406030203" pitchFamily="66" charset="-78"/>
              </a:rPr>
              <a:t>maternal age</a:t>
            </a:r>
            <a:r>
              <a:rPr kumimoji="0" lang="en-US" sz="3800" b="0" i="0" u="none" strike="noStrike" kern="1200" cap="none" spc="0" normalizeH="0" baseline="0" noProof="0" dirty="0" smtClean="0">
                <a:ln>
                  <a:noFill/>
                </a:ln>
                <a:solidFill>
                  <a:srgbClr val="212121"/>
                </a:solidFill>
                <a:effectLst/>
                <a:uLnTx/>
                <a:uFillTx/>
                <a:latin typeface="Arabic Typesetting" panose="03020402040406030203" pitchFamily="66" charset="-78"/>
                <a:cs typeface="Arabic Typesetting" panose="03020402040406030203" pitchFamily="66" charset="-78"/>
              </a:rPr>
              <a:t>. The current mainstream thinking believes that </a:t>
            </a:r>
            <a:r>
              <a:rPr kumimoji="0" lang="en-US" sz="3800" b="1" i="0" u="none" strike="noStrike" kern="1200" cap="none" spc="0" normalizeH="0" baseline="0" noProof="0" dirty="0" smtClean="0">
                <a:ln>
                  <a:noFill/>
                </a:ln>
                <a:solidFill>
                  <a:srgbClr val="212121"/>
                </a:solidFill>
                <a:effectLst/>
                <a:uLnTx/>
                <a:uFillTx/>
                <a:latin typeface="Arabic Typesetting" panose="03020402040406030203" pitchFamily="66" charset="-78"/>
                <a:cs typeface="Arabic Typesetting" panose="03020402040406030203" pitchFamily="66" charset="-78"/>
              </a:rPr>
              <a:t>errors in maternal meiosis</a:t>
            </a:r>
            <a:r>
              <a:rPr kumimoji="0" lang="en-US" sz="3800" b="0" i="0" u="none" strike="noStrike" kern="1200" cap="none" spc="0" normalizeH="0" baseline="0" noProof="0" dirty="0" smtClean="0">
                <a:ln>
                  <a:noFill/>
                </a:ln>
                <a:solidFill>
                  <a:srgbClr val="212121"/>
                </a:solidFill>
                <a:effectLst/>
                <a:uLnTx/>
                <a:uFillTx/>
                <a:latin typeface="Arabic Typesetting" panose="03020402040406030203" pitchFamily="66" charset="-78"/>
                <a:cs typeface="Arabic Typesetting" panose="03020402040406030203" pitchFamily="66" charset="-78"/>
              </a:rPr>
              <a:t>, especially the MI, are the main factors leading to aneuploidy ,while </a:t>
            </a:r>
            <a:r>
              <a:rPr kumimoji="0" lang="en-US" sz="3800" b="1" i="0" u="none" strike="noStrike" kern="1200" cap="none" spc="0" normalizeH="0" baseline="0" noProof="0" dirty="0" smtClean="0">
                <a:ln>
                  <a:noFill/>
                </a:ln>
                <a:solidFill>
                  <a:srgbClr val="212121"/>
                </a:solidFill>
                <a:effectLst/>
                <a:uLnTx/>
                <a:uFillTx/>
                <a:latin typeface="Arabic Typesetting" panose="03020402040406030203" pitchFamily="66" charset="-78"/>
                <a:cs typeface="Arabic Typesetting" panose="03020402040406030203" pitchFamily="66" charset="-78"/>
              </a:rPr>
              <a:t>the paternal meiosis errors only account for 1% </a:t>
            </a:r>
            <a:r>
              <a:rPr kumimoji="0" lang="en-US" sz="3800" b="0" i="0" u="none" strike="noStrike" kern="1200" cap="none" spc="0" normalizeH="0" baseline="0" noProof="0" dirty="0" smtClean="0">
                <a:ln>
                  <a:noFill/>
                </a:ln>
                <a:solidFill>
                  <a:srgbClr val="212121"/>
                </a:solidFill>
                <a:effectLst/>
                <a:uLnTx/>
                <a:uFillTx/>
                <a:latin typeface="Arabic Typesetting" panose="03020402040406030203" pitchFamily="66" charset="-78"/>
                <a:cs typeface="Arabic Typesetting" panose="03020402040406030203" pitchFamily="66" charset="-78"/>
              </a:rPr>
              <a:t>.The reason can be attributed to the following: </a:t>
            </a:r>
            <a:r>
              <a:rPr kumimoji="0" lang="en-US" sz="3800" b="1" i="0" u="none" strike="noStrike" kern="1200" cap="none" spc="0" normalizeH="0" baseline="0" noProof="0" dirty="0" smtClean="0">
                <a:ln>
                  <a:noFill/>
                </a:ln>
                <a:solidFill>
                  <a:srgbClr val="212121"/>
                </a:solidFill>
                <a:effectLst/>
                <a:uLnTx/>
                <a:uFillTx/>
                <a:latin typeface="Arabic Typesetting" panose="03020402040406030203" pitchFamily="66" charset="-78"/>
                <a:cs typeface="Arabic Typesetting" panose="03020402040406030203" pitchFamily="66" charset="-78"/>
              </a:rPr>
              <a:t>there is a rigorous checkpoint in the process of male spermatogenesis</a:t>
            </a:r>
            <a:r>
              <a:rPr kumimoji="0" lang="en-US" sz="3800" b="0" i="0" u="none" strike="noStrike" kern="1200" cap="none" spc="0" normalizeH="0" baseline="0" noProof="0" dirty="0" smtClean="0">
                <a:ln>
                  <a:noFill/>
                </a:ln>
                <a:solidFill>
                  <a:srgbClr val="212121"/>
                </a:solidFill>
                <a:effectLst/>
                <a:uLnTx/>
                <a:uFillTx/>
                <a:latin typeface="Arabic Typesetting" panose="03020402040406030203" pitchFamily="66" charset="-78"/>
                <a:cs typeface="Arabic Typesetting" panose="03020402040406030203" pitchFamily="66" charset="-78"/>
              </a:rPr>
              <a:t>, which can effectively avoid the development of abnormal chromosomes </a:t>
            </a:r>
            <a:r>
              <a:rPr kumimoji="0" lang="en-US" sz="3800" b="1" i="0" u="none" strike="noStrike" kern="1200" cap="none" spc="0" normalizeH="0" baseline="0" noProof="0" dirty="0" smtClean="0">
                <a:ln>
                  <a:noFill/>
                </a:ln>
                <a:solidFill>
                  <a:srgbClr val="212121"/>
                </a:solidFill>
                <a:effectLst/>
                <a:uLnTx/>
                <a:uFillTx/>
                <a:latin typeface="Arabic Typesetting" panose="03020402040406030203" pitchFamily="66" charset="-78"/>
                <a:cs typeface="Arabic Typesetting" panose="03020402040406030203" pitchFamily="66" charset="-78"/>
              </a:rPr>
              <a:t>while in the process of oogenesis, such checkpoints are often lacking or not strict enough.</a:t>
            </a:r>
            <a:r>
              <a:rPr kumimoji="0" lang="en-US" sz="3800" b="0" i="0" u="none" strike="noStrike" kern="1200" cap="none" spc="0" normalizeH="0" baseline="0" noProof="0" dirty="0" smtClean="0">
                <a:ln>
                  <a:noFill/>
                </a:ln>
                <a:solidFill>
                  <a:srgbClr val="212121"/>
                </a:solidFill>
                <a:effectLst/>
                <a:uLnTx/>
                <a:uFillTx/>
                <a:latin typeface="Arabic Typesetting" panose="03020402040406030203" pitchFamily="66" charset="-78"/>
                <a:cs typeface="Arabic Typesetting" panose="03020402040406030203" pitchFamily="66" charset="-78"/>
              </a:rPr>
              <a:t> Further, in the process of oogenesis, oocytes are stored in follicular pools since the fetal period and arrested in the prophase of meiosis I until ovulation occurs years later. </a:t>
            </a:r>
            <a:r>
              <a:rPr kumimoji="0" lang="en-US" sz="3800" b="1" i="0" u="none" strike="noStrike" kern="1200" cap="none" spc="0" normalizeH="0" baseline="0" noProof="0" dirty="0" smtClean="0">
                <a:ln>
                  <a:noFill/>
                </a:ln>
                <a:solidFill>
                  <a:srgbClr val="212121"/>
                </a:solidFill>
                <a:effectLst/>
                <a:uLnTx/>
                <a:uFillTx/>
                <a:latin typeface="Arabic Typesetting" panose="03020402040406030203" pitchFamily="66" charset="-78"/>
                <a:cs typeface="Arabic Typesetting" panose="03020402040406030203" pitchFamily="66" charset="-78"/>
              </a:rPr>
              <a:t>During this long-term period, cohesion of sister chromatids is deteriorated with maternal age .</a:t>
            </a:r>
            <a:r>
              <a:rPr kumimoji="0" lang="en-US" sz="3800" b="0" i="0" u="none" strike="noStrike" kern="1200" cap="none" spc="0" normalizeH="0" baseline="0" noProof="0" dirty="0" smtClean="0">
                <a:ln>
                  <a:noFill/>
                </a:ln>
                <a:solidFill>
                  <a:srgbClr val="212121"/>
                </a:solidFill>
                <a:effectLst/>
                <a:uLnTx/>
                <a:uFillTx/>
                <a:latin typeface="Arabic Typesetting" panose="03020402040406030203" pitchFamily="66" charset="-78"/>
                <a:cs typeface="Arabic Typesetting" panose="03020402040406030203" pitchFamily="66" charset="-78"/>
              </a:rPr>
              <a:t>Thus, oogenesis is more prone to errors than spermatogenesis.</a:t>
            </a:r>
            <a:endParaRPr kumimoji="0" lang="en-US" sz="3800" b="0" i="0" u="none" strike="noStrike" kern="1200" cap="none" spc="0" normalizeH="0" baseline="0" noProof="0" dirty="0" smtClean="0">
              <a:ln>
                <a:noFill/>
              </a:ln>
              <a:solidFill>
                <a:sysClr val="windowText" lastClr="000000"/>
              </a:solidFill>
              <a:effectLst/>
              <a:uLnTx/>
              <a:uFillTx/>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1532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hromosome-PowerPoin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 id="{BA01D641-F11E-1C4F-8FA0-7F9D02F238B7}" vid="{D968CA0C-7A58-8F4C-8C80-8EB8A7A218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Chromosome-PowerPoint-Template</Template>
  <TotalTime>156</TotalTime>
  <Words>595</Words>
  <Application>Microsoft Office PowerPoint</Application>
  <PresentationFormat>مخصص</PresentationFormat>
  <Paragraphs>43</Paragraphs>
  <Slides>17</Slides>
  <Notes>0</Notes>
  <HiddenSlides>0</HiddenSlides>
  <MMClips>0</MMClips>
  <ScaleCrop>false</ScaleCrop>
  <HeadingPairs>
    <vt:vector size="4" baseType="variant">
      <vt:variant>
        <vt:lpstr>نسق</vt:lpstr>
      </vt:variant>
      <vt:variant>
        <vt:i4>2</vt:i4>
      </vt:variant>
      <vt:variant>
        <vt:lpstr>عناوين الشرائح</vt:lpstr>
      </vt:variant>
      <vt:variant>
        <vt:i4>17</vt:i4>
      </vt:variant>
    </vt:vector>
  </HeadingPairs>
  <TitlesOfParts>
    <vt:vector size="19" baseType="lpstr">
      <vt:lpstr>Chromosome-PowerPoint-Template</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11</cp:revision>
  <dcterms:created xsi:type="dcterms:W3CDTF">2023-11-08T19:47:29Z</dcterms:created>
  <dcterms:modified xsi:type="dcterms:W3CDTF">2023-11-09T07:37:23Z</dcterms:modified>
</cp:coreProperties>
</file>