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2" r:id="rId3"/>
    <p:sldId id="269" r:id="rId4"/>
    <p:sldId id="275" r:id="rId5"/>
    <p:sldId id="273" r:id="rId6"/>
    <p:sldId id="274" r:id="rId7"/>
    <p:sldId id="259" r:id="rId8"/>
    <p:sldId id="270" r:id="rId9"/>
    <p:sldId id="263" r:id="rId10"/>
    <p:sldId id="262" r:id="rId11"/>
    <p:sldId id="260" r:id="rId12"/>
    <p:sldId id="257" r:id="rId13"/>
    <p:sldId id="266" r:id="rId14"/>
    <p:sldId id="268" r:id="rId15"/>
    <p:sldId id="264" r:id="rId16"/>
    <p:sldId id="271" r:id="rId17"/>
    <p:sldId id="267" r:id="rId1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87" d="100"/>
          <a:sy n="87" d="100"/>
        </p:scale>
        <p:origin x="-6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314F-88E4-4AB3-9C85-5B990A4B7588}" type="datetimeFigureOut">
              <a:rPr lang="ar-IQ" smtClean="0"/>
              <a:t>26/08/1444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833D-8F77-4142-8884-DBC2E19587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5540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314F-88E4-4AB3-9C85-5B990A4B7588}" type="datetimeFigureOut">
              <a:rPr lang="ar-IQ" smtClean="0"/>
              <a:t>26/08/1444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833D-8F77-4142-8884-DBC2E19587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3370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314F-88E4-4AB3-9C85-5B990A4B7588}" type="datetimeFigureOut">
              <a:rPr lang="ar-IQ" smtClean="0"/>
              <a:t>26/08/1444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833D-8F77-4142-8884-DBC2E19587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0592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314F-88E4-4AB3-9C85-5B990A4B7588}" type="datetimeFigureOut">
              <a:rPr lang="ar-IQ" smtClean="0"/>
              <a:t>26/08/1444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833D-8F77-4142-8884-DBC2E19587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6760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314F-88E4-4AB3-9C85-5B990A4B7588}" type="datetimeFigureOut">
              <a:rPr lang="ar-IQ" smtClean="0"/>
              <a:t>26/08/1444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833D-8F77-4142-8884-DBC2E19587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2345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314F-88E4-4AB3-9C85-5B990A4B7588}" type="datetimeFigureOut">
              <a:rPr lang="ar-IQ" smtClean="0"/>
              <a:t>26/08/1444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833D-8F77-4142-8884-DBC2E19587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895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314F-88E4-4AB3-9C85-5B990A4B7588}" type="datetimeFigureOut">
              <a:rPr lang="ar-IQ" smtClean="0"/>
              <a:t>26/08/1444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833D-8F77-4142-8884-DBC2E19587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6475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314F-88E4-4AB3-9C85-5B990A4B7588}" type="datetimeFigureOut">
              <a:rPr lang="ar-IQ" smtClean="0"/>
              <a:t>26/08/1444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833D-8F77-4142-8884-DBC2E19587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31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314F-88E4-4AB3-9C85-5B990A4B7588}" type="datetimeFigureOut">
              <a:rPr lang="ar-IQ" smtClean="0"/>
              <a:t>26/08/1444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833D-8F77-4142-8884-DBC2E19587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4424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314F-88E4-4AB3-9C85-5B990A4B7588}" type="datetimeFigureOut">
              <a:rPr lang="ar-IQ" smtClean="0"/>
              <a:t>26/08/1444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833D-8F77-4142-8884-DBC2E19587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6925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314F-88E4-4AB3-9C85-5B990A4B7588}" type="datetimeFigureOut">
              <a:rPr lang="ar-IQ" smtClean="0"/>
              <a:t>26/08/1444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833D-8F77-4142-8884-DBC2E19587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7961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C314F-88E4-4AB3-9C85-5B990A4B7588}" type="datetimeFigureOut">
              <a:rPr lang="ar-IQ" smtClean="0"/>
              <a:t>26/08/1444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A833D-8F77-4142-8884-DBC2E19587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2291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105400"/>
            <a:ext cx="6400800" cy="1752600"/>
          </a:xfrm>
        </p:spPr>
        <p:txBody>
          <a:bodyPr>
            <a:normAutofit/>
          </a:bodyPr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  <a:latin typeface="Baskerville Old Face" panose="02020602080505020303" pitchFamily="18" charset="0"/>
                <a:ea typeface="Batang" pitchFamily="18" charset="-127"/>
              </a:rPr>
              <a:t>Lecturer </a:t>
            </a:r>
            <a:r>
              <a:rPr lang="en-US" sz="1600" b="1" dirty="0" smtClean="0">
                <a:solidFill>
                  <a:schemeClr val="tx1"/>
                </a:solidFill>
                <a:latin typeface="Baskerville Old Face" panose="02020602080505020303" pitchFamily="18" charset="0"/>
                <a:ea typeface="Batang" pitchFamily="18" charset="-127"/>
              </a:rPr>
              <a:t>Asmaa </a:t>
            </a:r>
            <a:r>
              <a:rPr lang="en-US" sz="1600" b="1" dirty="0" smtClean="0">
                <a:solidFill>
                  <a:schemeClr val="tx1"/>
                </a:solidFill>
                <a:latin typeface="Baskerville Old Face" panose="02020602080505020303" pitchFamily="18" charset="0"/>
                <a:ea typeface="Batang" pitchFamily="18" charset="-127"/>
              </a:rPr>
              <a:t>A. Almukhtar   ,</a:t>
            </a:r>
            <a:r>
              <a:rPr lang="en-US" sz="1600" b="1" dirty="0" err="1" smtClean="0">
                <a:solidFill>
                  <a:schemeClr val="tx1"/>
                </a:solidFill>
                <a:latin typeface="Baskerville Old Face" panose="02020602080505020303" pitchFamily="18" charset="0"/>
                <a:ea typeface="Batang" pitchFamily="18" charset="-127"/>
              </a:rPr>
              <a:t>Phd</a:t>
            </a:r>
            <a:r>
              <a:rPr lang="en-US" sz="1600" b="1" dirty="0" smtClean="0">
                <a:solidFill>
                  <a:schemeClr val="tx1"/>
                </a:solidFill>
                <a:latin typeface="Baskerville Old Face" panose="02020602080505020303" pitchFamily="18" charset="0"/>
                <a:ea typeface="Batang" pitchFamily="18" charset="-127"/>
              </a:rPr>
              <a:t>.</a:t>
            </a:r>
          </a:p>
          <a:p>
            <a:pPr algn="l"/>
            <a:r>
              <a:rPr lang="en-US" sz="1600" b="1" dirty="0" smtClean="0">
                <a:solidFill>
                  <a:schemeClr val="tx1"/>
                </a:solidFill>
                <a:latin typeface="Baskerville Old Face" panose="02020602080505020303" pitchFamily="18" charset="0"/>
                <a:ea typeface="Batang" pitchFamily="18" charset="-127"/>
              </a:rPr>
              <a:t>2023</a:t>
            </a:r>
          </a:p>
          <a:p>
            <a:pPr algn="l"/>
            <a:r>
              <a:rPr lang="en-US" sz="1600" b="1" dirty="0" smtClean="0">
                <a:solidFill>
                  <a:schemeClr val="tx1"/>
                </a:solidFill>
                <a:latin typeface="Baskerville Old Face" panose="02020602080505020303" pitchFamily="18" charset="0"/>
                <a:ea typeface="Batang" pitchFamily="18" charset="-127"/>
              </a:rPr>
              <a:t>Medical genetics department</a:t>
            </a:r>
          </a:p>
          <a:p>
            <a:pPr algn="l"/>
            <a:r>
              <a:rPr lang="en-US" sz="1600" b="1" dirty="0" smtClean="0">
                <a:solidFill>
                  <a:schemeClr val="tx1"/>
                </a:solidFill>
                <a:latin typeface="Baskerville Old Face" panose="02020602080505020303" pitchFamily="18" charset="0"/>
                <a:ea typeface="Batang" pitchFamily="18" charset="-127"/>
              </a:rPr>
              <a:t>Iraqi center for cancer and medical genetic researc</a:t>
            </a:r>
            <a:r>
              <a:rPr lang="en-US" sz="1600" b="1" dirty="0" smtClean="0">
                <a:latin typeface="Baskerville Old Face" panose="02020602080505020303" pitchFamily="18" charset="0"/>
                <a:ea typeface="Batang" pitchFamily="18" charset="-127"/>
              </a:rPr>
              <a:t>h</a:t>
            </a:r>
            <a:endParaRPr lang="ar-IQ" sz="1600" b="1" dirty="0">
              <a:latin typeface="Baskerville Old Face" panose="02020602080505020303" pitchFamily="18" charset="0"/>
              <a:ea typeface="Batang" pitchFamily="18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7" y="4461577"/>
            <a:ext cx="4468813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79363"/>
              </p:ext>
            </p:extLst>
          </p:nvPr>
        </p:nvGraphicFramePr>
        <p:xfrm>
          <a:off x="1115616" y="1340768"/>
          <a:ext cx="7056784" cy="2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4"/>
              </a:tblGrid>
              <a:tr h="203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" y="1558973"/>
            <a:ext cx="7772400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7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378320"/>
              </p:ext>
            </p:extLst>
          </p:nvPr>
        </p:nvGraphicFramePr>
        <p:xfrm>
          <a:off x="494600" y="435892"/>
          <a:ext cx="8181856" cy="608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1856"/>
              </a:tblGrid>
              <a:tr h="60894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31" y="692696"/>
            <a:ext cx="662622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1835696" y="573459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Down Syndrome: Trisomy Female Karyotype</a:t>
            </a:r>
          </a:p>
          <a:p>
            <a:pPr algn="ctr"/>
            <a:r>
              <a:rPr lang="en-US" dirty="0">
                <a:latin typeface="Baskerville Old Face" panose="02020602080505020303" pitchFamily="18" charset="0"/>
              </a:rPr>
              <a:t>47,XX,+21</a:t>
            </a:r>
          </a:p>
        </p:txBody>
      </p:sp>
    </p:spTree>
    <p:extLst>
      <p:ext uri="{BB962C8B-B14F-4D97-AF65-F5344CB8AC3E}">
        <p14:creationId xmlns:p14="http://schemas.microsoft.com/office/powerpoint/2010/main" val="3394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04" y="3356992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Baskerville Old Face" panose="02020602080505020303" pitchFamily="18" charset="0"/>
                <a:ea typeface="Batang" pitchFamily="18" charset="-127"/>
              </a:rPr>
              <a:t>Trisomy</a:t>
            </a:r>
            <a:endParaRPr lang="en-US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marL="0" indent="0" algn="l" rtl="0">
              <a:buNone/>
            </a:pPr>
            <a:endParaRPr lang="en-US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algn="l" rtl="0"/>
            <a:endParaRPr lang="ar-IQ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569053"/>
              </p:ext>
            </p:extLst>
          </p:nvPr>
        </p:nvGraphicFramePr>
        <p:xfrm>
          <a:off x="395536" y="476672"/>
          <a:ext cx="8208912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60486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1043608" y="1064930"/>
            <a:ext cx="7020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 Old Face" panose="02020602080505020303" pitchFamily="18" charset="0"/>
              </a:rPr>
              <a:t>Down syndrome occurs 1:800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683568" y="2193160"/>
            <a:ext cx="68407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Baskerville Old Face" panose="02020602080505020303" pitchFamily="18" charset="0"/>
              </a:rPr>
              <a:t>DS incidence 95%.</a:t>
            </a:r>
          </a:p>
          <a:p>
            <a:pPr algn="l"/>
            <a:r>
              <a:rPr lang="en-US" sz="2800" dirty="0">
                <a:latin typeface="Baskerville Old Face" panose="02020602080505020303" pitchFamily="18" charset="0"/>
              </a:rPr>
              <a:t>Translocation between chromosome 14 and chromosome 21. 46,XY,t (14,21):4%.</a:t>
            </a:r>
          </a:p>
          <a:p>
            <a:pPr algn="l"/>
            <a:r>
              <a:rPr lang="en-US" sz="2800" dirty="0">
                <a:latin typeface="Baskerville Old Face" panose="02020602080505020303" pitchFamily="18" charset="0"/>
              </a:rPr>
              <a:t>Mosaic DS :1%.</a:t>
            </a:r>
          </a:p>
          <a:p>
            <a:pPr algn="l"/>
            <a:r>
              <a:rPr lang="en-US" sz="2800" dirty="0">
                <a:latin typeface="Baskerville Old Face" panose="02020602080505020303" pitchFamily="18" charset="0"/>
              </a:rPr>
              <a:t>(Mosaism refers to the presence of genetically distinct groups of cells within somatic and germ line tissues)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8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093788"/>
            <a:ext cx="8059737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54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\Pictures\imagesd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8797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273514"/>
              </p:ext>
            </p:extLst>
          </p:nvPr>
        </p:nvGraphicFramePr>
        <p:xfrm>
          <a:off x="4059216" y="620688"/>
          <a:ext cx="4473224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224"/>
              </a:tblGrid>
              <a:tr h="56886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3960440" cy="515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62473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5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8229600" cy="326896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 smtClean="0">
                <a:latin typeface="Baskerville Old Face" panose="02020602080505020303" pitchFamily="18" charset="0"/>
                <a:ea typeface="Batang" pitchFamily="18" charset="-127"/>
              </a:rPr>
              <a:t>According </a:t>
            </a:r>
            <a:r>
              <a:rPr lang="en-US" b="1" dirty="0">
                <a:latin typeface="Baskerville Old Face" panose="02020602080505020303" pitchFamily="18" charset="0"/>
                <a:ea typeface="Batang" pitchFamily="18" charset="-127"/>
              </a:rPr>
              <a:t>to this study, the frequency of mosaic DS was </a:t>
            </a:r>
            <a:r>
              <a:rPr lang="en-US" b="1" dirty="0" smtClean="0">
                <a:latin typeface="Baskerville Old Face" panose="02020602080505020303" pitchFamily="18" charset="0"/>
                <a:ea typeface="Batang" pitchFamily="18" charset="-127"/>
              </a:rPr>
              <a:t>varied from expected. </a:t>
            </a:r>
            <a:r>
              <a:rPr lang="en-US" b="1" dirty="0">
                <a:latin typeface="Baskerville Old Face" panose="02020602080505020303" pitchFamily="18" charset="0"/>
                <a:ea typeface="Batang" pitchFamily="18" charset="-127"/>
              </a:rPr>
              <a:t>It </a:t>
            </a:r>
            <a:r>
              <a:rPr lang="en-US" b="1" dirty="0" smtClean="0">
                <a:latin typeface="Baskerville Old Face" panose="02020602080505020303" pitchFamily="18" charset="0"/>
                <a:ea typeface="Batang" pitchFamily="18" charset="-127"/>
              </a:rPr>
              <a:t>seems that </a:t>
            </a:r>
            <a:r>
              <a:rPr lang="en-US" b="1" dirty="0">
                <a:latin typeface="Baskerville Old Face" panose="02020602080505020303" pitchFamily="18" charset="0"/>
                <a:ea typeface="Batang" pitchFamily="18" charset="-127"/>
              </a:rPr>
              <a:t>more </a:t>
            </a:r>
            <a:r>
              <a:rPr lang="en-US" b="1" dirty="0" smtClean="0">
                <a:latin typeface="Baskerville Old Face" panose="02020602080505020303" pitchFamily="18" charset="0"/>
                <a:ea typeface="Batang" pitchFamily="18" charset="-127"/>
              </a:rPr>
              <a:t>investigations need  </a:t>
            </a:r>
            <a:r>
              <a:rPr lang="en-US" b="1" dirty="0">
                <a:latin typeface="Baskerville Old Face" panose="02020602080505020303" pitchFamily="18" charset="0"/>
                <a:ea typeface="Batang" pitchFamily="18" charset="-127"/>
              </a:rPr>
              <a:t>to be done for larger number of DS, and the impact of environmental changes in last decades need to be studied more to be sure of its role </a:t>
            </a:r>
            <a:r>
              <a:rPr lang="en-US" b="1" dirty="0" smtClean="0">
                <a:latin typeface="Baskerville Old Face" panose="02020602080505020303" pitchFamily="18" charset="0"/>
                <a:ea typeface="Batang" pitchFamily="18" charset="-127"/>
              </a:rPr>
              <a:t>among local of </a:t>
            </a:r>
            <a:r>
              <a:rPr lang="en-US" b="1" dirty="0">
                <a:latin typeface="Baskerville Old Face" panose="02020602080505020303" pitchFamily="18" charset="0"/>
                <a:ea typeface="Batang" pitchFamily="18" charset="-127"/>
              </a:rPr>
              <a:t>the proportion   of this type of Down syndrome</a:t>
            </a:r>
            <a:r>
              <a:rPr lang="en-US" dirty="0">
                <a:latin typeface="Baskerville Old Face" panose="02020602080505020303" pitchFamily="18" charset="0"/>
                <a:ea typeface="Batang" pitchFamily="18" charset="-127"/>
              </a:rPr>
              <a:t>.</a:t>
            </a:r>
            <a:endParaRPr lang="ar-IQ" dirty="0">
              <a:latin typeface="Baskerville Old Face" panose="02020602080505020303" pitchFamily="18" charset="0"/>
              <a:ea typeface="Batang" pitchFamily="18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873" y="3933056"/>
            <a:ext cx="2592288" cy="25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982378"/>
              </p:ext>
            </p:extLst>
          </p:nvPr>
        </p:nvGraphicFramePr>
        <p:xfrm>
          <a:off x="755576" y="620688"/>
          <a:ext cx="7344816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5616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24715"/>
            <a:ext cx="3883471" cy="423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09816"/>
            <a:ext cx="2984722" cy="424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9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Pictures\500_F_247079845_uQaWBQfeWiOAm259kkDehOd2evHuUn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5"/>
            <a:ext cx="49784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2780928"/>
            <a:ext cx="45976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7200" b="1" dirty="0" smtClean="0">
                <a:latin typeface="Baskerville Old Face" panose="02020602080505020303" pitchFamily="18" charset="0"/>
                <a:ea typeface="Batang" pitchFamily="18" charset="-127"/>
              </a:rPr>
              <a:t>Thank you</a:t>
            </a:r>
            <a:endParaRPr lang="ar-IQ" sz="7200" b="1" dirty="0">
              <a:latin typeface="Baskerville Old Face" panose="02020602080505020303" pitchFamily="18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80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Baskerville Old Face" panose="02020602080505020303" pitchFamily="18" charset="0"/>
              </a:rPr>
              <a:t>Normal Human karyotype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Baskerville Old Face" panose="02020602080505020303" pitchFamily="18" charset="0"/>
              </a:rPr>
              <a:t>What is the Down syndrome  Types?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Baskerville Old Face" panose="02020602080505020303" pitchFamily="18" charset="0"/>
              </a:rPr>
              <a:t>Down syndrome karyotypes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Baskerville Old Face" panose="02020602080505020303" pitchFamily="18" charset="0"/>
              </a:rPr>
              <a:t>Down syndrome frequency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>
                <a:latin typeface="Baskerville Old Face" panose="02020602080505020303" pitchFamily="18" charset="0"/>
              </a:rPr>
              <a:t>Cases Referred for Karyotype Analysis </a:t>
            </a:r>
            <a:r>
              <a:rPr lang="en-US" dirty="0" smtClean="0">
                <a:latin typeface="Baskerville Old Face" panose="02020602080505020303" pitchFamily="18" charset="0"/>
              </a:rPr>
              <a:t>to ICCMGR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Baskerville Old Face" panose="02020602080505020303" pitchFamily="18" charset="0"/>
              </a:rPr>
              <a:t>What the advantage of genetic analysis for Down syndrome?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algn="l" rtl="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625452"/>
              </p:ext>
            </p:extLst>
          </p:nvPr>
        </p:nvGraphicFramePr>
        <p:xfrm>
          <a:off x="539552" y="764704"/>
          <a:ext cx="7920880" cy="5627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</a:tblGrid>
              <a:tr h="56274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90" y="980728"/>
            <a:ext cx="383540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3618911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1259632" y="5301208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Baskerville Old Face" panose="02020602080505020303" pitchFamily="18" charset="0"/>
              </a:rPr>
              <a:t>Normal female human karyotype</a:t>
            </a:r>
          </a:p>
          <a:p>
            <a:pPr algn="l"/>
            <a:r>
              <a:rPr lang="en-US" sz="2000" dirty="0">
                <a:latin typeface="Baskerville Old Face" panose="02020602080505020303" pitchFamily="18" charset="0"/>
              </a:rPr>
              <a:t>46,XX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4716016" y="5356865"/>
            <a:ext cx="3151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Normal Male Human Karyotype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46,XY</a:t>
            </a:r>
            <a:r>
              <a:rPr lang="en-US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274" y="5688573"/>
            <a:ext cx="467664" cy="113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13" y="5680030"/>
            <a:ext cx="404161" cy="113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3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7213"/>
            <a:ext cx="731520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4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14375"/>
            <a:ext cx="731520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02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47713"/>
            <a:ext cx="73152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8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en-US" dirty="0" smtClean="0">
                <a:latin typeface="Batang" pitchFamily="18" charset="-127"/>
                <a:ea typeface="Batang" pitchFamily="18" charset="-127"/>
              </a:rPr>
            </a:br>
            <a:endParaRPr lang="ar-IQ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568952" cy="5145435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b="1" dirty="0">
                <a:latin typeface="Baskerville Old Face" panose="02020602080505020303" pitchFamily="18" charset="0"/>
                <a:ea typeface="Batang" pitchFamily="18" charset="-127"/>
              </a:rPr>
              <a:t>The Down syndrome (DS) is the well-known trisomy, which is caused by additional copy of chromosome 21</a:t>
            </a:r>
            <a:r>
              <a:rPr lang="en-US" b="1" dirty="0" smtClean="0">
                <a:latin typeface="Baskerville Old Face" panose="02020602080505020303" pitchFamily="18" charset="0"/>
                <a:ea typeface="Batang" pitchFamily="18" charset="-127"/>
              </a:rPr>
              <a:t>.</a:t>
            </a:r>
          </a:p>
          <a:p>
            <a:pPr marL="0" indent="0" algn="l" rtl="0">
              <a:buNone/>
            </a:pPr>
            <a:r>
              <a:rPr lang="en-US" b="1" dirty="0">
                <a:latin typeface="Baskerville Old Face" panose="02020602080505020303" pitchFamily="18" charset="0"/>
                <a:ea typeface="Batang" pitchFamily="18" charset="-127"/>
              </a:rPr>
              <a:t>Down syndrome types:</a:t>
            </a:r>
            <a:endParaRPr lang="en-US" b="1" dirty="0" smtClean="0">
              <a:latin typeface="Baskerville Old Face" panose="02020602080505020303" pitchFamily="18" charset="0"/>
              <a:ea typeface="Batang" pitchFamily="18" charset="-127"/>
            </a:endParaRPr>
          </a:p>
          <a:p>
            <a:pPr algn="l" rtl="0"/>
            <a:r>
              <a:rPr lang="en-US" b="1" dirty="0" smtClean="0">
                <a:latin typeface="Baskerville Old Face" panose="02020602080505020303" pitchFamily="18" charset="0"/>
                <a:ea typeface="Batang" pitchFamily="18" charset="-127"/>
              </a:rPr>
              <a:t>Trisomy DS </a:t>
            </a:r>
            <a:r>
              <a:rPr lang="en-US" dirty="0" smtClean="0">
                <a:latin typeface="Baskerville Old Face" panose="02020602080505020303" pitchFamily="18" charset="0"/>
                <a:ea typeface="Batang" pitchFamily="18" charset="-127"/>
              </a:rPr>
              <a:t>47,XX,+21or 47,XY,+21.</a:t>
            </a:r>
            <a:r>
              <a:rPr lang="en-US" b="1" dirty="0" smtClean="0">
                <a:latin typeface="Baskerville Old Face" panose="02020602080505020303" pitchFamily="18" charset="0"/>
                <a:ea typeface="Batang" pitchFamily="18" charset="-127"/>
              </a:rPr>
              <a:t>               </a:t>
            </a:r>
            <a:endParaRPr lang="en-US" b="1" dirty="0">
              <a:latin typeface="Baskerville Old Face" panose="02020602080505020303" pitchFamily="18" charset="0"/>
              <a:ea typeface="Batang" pitchFamily="18" charset="-127"/>
            </a:endParaRPr>
          </a:p>
          <a:p>
            <a:pPr algn="l" rtl="0"/>
            <a:r>
              <a:rPr lang="en-US" b="1" dirty="0" smtClean="0">
                <a:latin typeface="Baskerville Old Face" panose="02020602080505020303" pitchFamily="18" charset="0"/>
                <a:ea typeface="Batang" pitchFamily="18" charset="-127"/>
              </a:rPr>
              <a:t>Mosaic </a:t>
            </a:r>
            <a:r>
              <a:rPr lang="en-US" b="1" dirty="0">
                <a:latin typeface="Baskerville Old Face" panose="02020602080505020303" pitchFamily="18" charset="0"/>
                <a:ea typeface="Batang" pitchFamily="18" charset="-127"/>
              </a:rPr>
              <a:t>DS </a:t>
            </a:r>
            <a:r>
              <a:rPr lang="en-US" dirty="0">
                <a:latin typeface="Baskerville Old Face" panose="02020602080505020303" pitchFamily="18" charset="0"/>
                <a:ea typeface="Batang" pitchFamily="18" charset="-127"/>
              </a:rPr>
              <a:t>:</a:t>
            </a:r>
          </a:p>
          <a:p>
            <a:pPr marL="0" indent="0" algn="l" rtl="0">
              <a:buNone/>
            </a:pPr>
            <a:r>
              <a:rPr lang="en-US" dirty="0">
                <a:latin typeface="Baskerville Old Face" panose="02020602080505020303" pitchFamily="18" charset="0"/>
                <a:ea typeface="Batang" pitchFamily="18" charset="-127"/>
              </a:rPr>
              <a:t>  47,XX,+21/46,XX,+21</a:t>
            </a:r>
          </a:p>
          <a:p>
            <a:pPr marL="0" indent="0" algn="l" rtl="0">
              <a:buNone/>
            </a:pPr>
            <a:r>
              <a:rPr lang="en-US" dirty="0">
                <a:latin typeface="Baskerville Old Face" panose="02020602080505020303" pitchFamily="18" charset="0"/>
                <a:ea typeface="Batang" pitchFamily="18" charset="-127"/>
              </a:rPr>
              <a:t>  47XY,+21/46,XY,+21</a:t>
            </a:r>
            <a:r>
              <a:rPr lang="en-US" dirty="0" smtClean="0">
                <a:latin typeface="Baskerville Old Face" panose="02020602080505020303" pitchFamily="18" charset="0"/>
                <a:ea typeface="Batang" pitchFamily="18" charset="-127"/>
              </a:rPr>
              <a:t>.</a:t>
            </a:r>
            <a:endParaRPr lang="ar-IQ" dirty="0" smtClean="0">
              <a:latin typeface="Baskerville Old Face" panose="02020602080505020303" pitchFamily="18" charset="0"/>
              <a:ea typeface="Batang" pitchFamily="18" charset="-127"/>
            </a:endParaRPr>
          </a:p>
          <a:p>
            <a:pPr algn="l" rtl="0"/>
            <a:r>
              <a:rPr lang="en-US" b="1" dirty="0">
                <a:latin typeface="Baskerville Old Face" panose="02020602080505020303" pitchFamily="18" charset="0"/>
                <a:ea typeface="Batang" pitchFamily="18" charset="-127"/>
              </a:rPr>
              <a:t>DS translocation of (14,21) </a:t>
            </a:r>
            <a:r>
              <a:rPr lang="en-US" dirty="0">
                <a:latin typeface="Baskerville Old Face" panose="02020602080505020303" pitchFamily="18" charset="0"/>
                <a:ea typeface="Batang" pitchFamily="18" charset="-127"/>
              </a:rPr>
              <a:t>shown 46,XX,+21 t(14,21).</a:t>
            </a:r>
          </a:p>
          <a:p>
            <a:pPr marL="0" indent="0" algn="l" rtl="0">
              <a:buNone/>
            </a:pPr>
            <a:r>
              <a:rPr lang="en-US" dirty="0">
                <a:latin typeface="Baskerville Old Face" panose="02020602080505020303" pitchFamily="18" charset="0"/>
                <a:ea typeface="Batang" pitchFamily="18" charset="-127"/>
              </a:rPr>
              <a:t>  46,XY,+21 t(14,21). </a:t>
            </a:r>
            <a:endParaRPr lang="en-US" dirty="0" smtClean="0">
              <a:latin typeface="Baskerville Old Face" panose="02020602080505020303" pitchFamily="18" charset="0"/>
              <a:ea typeface="Batang" pitchFamily="18" charset="-127"/>
            </a:endParaRPr>
          </a:p>
          <a:p>
            <a:pPr algn="l" rtl="0"/>
            <a:r>
              <a:rPr lang="en-US" b="1" dirty="0" smtClean="0">
                <a:latin typeface="Baskerville Old Face" panose="02020602080505020303" pitchFamily="18" charset="0"/>
                <a:ea typeface="Batang" pitchFamily="18" charset="-127"/>
              </a:rPr>
              <a:t>Partial trisomy</a:t>
            </a:r>
          </a:p>
          <a:p>
            <a:pPr marL="0" indent="0" algn="l" rtl="0">
              <a:buNone/>
            </a:pPr>
            <a:endParaRPr lang="en-US" dirty="0">
              <a:latin typeface="Baskerville Old Face" panose="02020602080505020303" pitchFamily="18" charset="0"/>
              <a:ea typeface="Batang" pitchFamily="18" charset="-127"/>
            </a:endParaRPr>
          </a:p>
          <a:p>
            <a:pPr marL="0" indent="0" algn="l" rtl="0">
              <a:buNone/>
            </a:pPr>
            <a:endParaRPr lang="ar-IQ" dirty="0">
              <a:latin typeface="Batang" pitchFamily="18" charset="-127"/>
              <a:ea typeface="Batang" pitchFamily="18" charset="-127"/>
            </a:endParaRPr>
          </a:p>
          <a:p>
            <a:pPr algn="l" rtl="0"/>
            <a:endParaRPr lang="ar-IQ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97152"/>
            <a:ext cx="1633707" cy="190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04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317074"/>
              </p:ext>
            </p:extLst>
          </p:nvPr>
        </p:nvGraphicFramePr>
        <p:xfrm>
          <a:off x="1115616" y="1124744"/>
          <a:ext cx="7056784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4"/>
              </a:tblGrid>
              <a:tr h="47525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5004048" cy="375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2195736" y="537321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askerville Old Face" panose="02020602080505020303" pitchFamily="18" charset="0"/>
              </a:rPr>
              <a:t>47,XY,+21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701713"/>
              </p:ext>
            </p:extLst>
          </p:nvPr>
        </p:nvGraphicFramePr>
        <p:xfrm>
          <a:off x="827584" y="777782"/>
          <a:ext cx="7632848" cy="578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48"/>
              </a:tblGrid>
              <a:tr h="57878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09" y="1049246"/>
            <a:ext cx="6655936" cy="450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1619672" y="587727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Down syndrome translocation 14,21</a:t>
            </a:r>
          </a:p>
          <a:p>
            <a:pPr algn="ctr"/>
            <a:r>
              <a:rPr lang="en-US" dirty="0">
                <a:latin typeface="Baskerville Old Face" panose="02020602080505020303" pitchFamily="18" charset="0"/>
              </a:rPr>
              <a:t>47,XY ,t(14,21</a:t>
            </a:r>
          </a:p>
        </p:txBody>
      </p:sp>
    </p:spTree>
    <p:extLst>
      <p:ext uri="{BB962C8B-B14F-4D97-AF65-F5344CB8AC3E}">
        <p14:creationId xmlns:p14="http://schemas.microsoft.com/office/powerpoint/2010/main" val="129050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429</TotalTime>
  <Words>263</Words>
  <Application>Microsoft Office PowerPoint</Application>
  <PresentationFormat>عرض على الشاشة (3:4)‏</PresentationFormat>
  <Paragraphs>38</Paragraphs>
  <Slides>17</Slides>
  <Notes>0</Notes>
  <HiddenSlides>1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 syndrome Mosaism in Iraqi Patients</dc:title>
  <dc:creator>a</dc:creator>
  <cp:lastModifiedBy>Maher</cp:lastModifiedBy>
  <cp:revision>37</cp:revision>
  <dcterms:created xsi:type="dcterms:W3CDTF">2019-03-02T19:15:52Z</dcterms:created>
  <dcterms:modified xsi:type="dcterms:W3CDTF">2023-03-18T20:00:53Z</dcterms:modified>
</cp:coreProperties>
</file>