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8" r:id="rId4"/>
    <p:sldId id="261" r:id="rId5"/>
    <p:sldId id="260" r:id="rId6"/>
    <p:sldId id="283" r:id="rId7"/>
    <p:sldId id="267" r:id="rId8"/>
    <p:sldId id="278" r:id="rId9"/>
    <p:sldId id="276" r:id="rId10"/>
    <p:sldId id="277" r:id="rId11"/>
    <p:sldId id="264" r:id="rId12"/>
    <p:sldId id="270" r:id="rId13"/>
    <p:sldId id="282" r:id="rId14"/>
    <p:sldId id="269" r:id="rId15"/>
    <p:sldId id="268" r:id="rId16"/>
    <p:sldId id="281" r:id="rId17"/>
    <p:sldId id="271" r:id="rId18"/>
    <p:sldId id="272" r:id="rId19"/>
    <p:sldId id="273" r:id="rId20"/>
    <p:sldId id="274" r:id="rId21"/>
    <p:sldId id="263"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0" autoAdjust="0"/>
  </p:normalViewPr>
  <p:slideViewPr>
    <p:cSldViewPr>
      <p:cViewPr>
        <p:scale>
          <a:sx n="172" d="100"/>
          <a:sy n="172" d="100"/>
        </p:scale>
        <p:origin x="25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16795-D944-4162-BFEF-DF3908C7694D}" type="datetimeFigureOut">
              <a:rPr lang="en-US" smtClean="0"/>
              <a:t>2/27/2023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EAC2D-1C78-4D47-A6DE-18686AFAA3E4}" type="slidenum">
              <a:rPr lang="en-US" smtClean="0"/>
              <a:t>‹#›</a:t>
            </a:fld>
            <a:endParaRPr lang="en-US"/>
          </a:p>
        </p:txBody>
      </p:sp>
    </p:spTree>
    <p:extLst>
      <p:ext uri="{BB962C8B-B14F-4D97-AF65-F5344CB8AC3E}">
        <p14:creationId xmlns:p14="http://schemas.microsoft.com/office/powerpoint/2010/main" val="224348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80EAC2D-1C78-4D47-A6DE-18686AFAA3E4}" type="slidenum">
              <a:rPr lang="en-US" smtClean="0"/>
              <a:t>8</a:t>
            </a:fld>
            <a:endParaRPr lang="en-US"/>
          </a:p>
        </p:txBody>
      </p:sp>
    </p:spTree>
    <p:extLst>
      <p:ext uri="{BB962C8B-B14F-4D97-AF65-F5344CB8AC3E}">
        <p14:creationId xmlns:p14="http://schemas.microsoft.com/office/powerpoint/2010/main" val="345916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7525BF-C809-431F-9024-6BFB00993B4B}" type="datetimeFigureOut">
              <a:rPr lang="en-US" smtClean="0"/>
              <a:t>2/27/2023</a:t>
            </a:fld>
            <a:endParaRPr lang="en-US"/>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03E6B813-DB94-46A6-B758-26977CB422F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17525BF-C809-431F-9024-6BFB00993B4B}" type="datetimeFigureOut">
              <a:rPr lang="en-US" smtClean="0"/>
              <a:t>2/27/2023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3E6B813-DB94-46A6-B758-26977CB422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B17525BF-C809-431F-9024-6BFB00993B4B}" type="datetimeFigureOut">
              <a:rPr lang="en-US" smtClean="0"/>
              <a:t>2/27/2023</a:t>
            </a:fld>
            <a:endParaRPr lang="en-US"/>
          </a:p>
        </p:txBody>
      </p:sp>
      <p:sp>
        <p:nvSpPr>
          <p:cNvPr id="5" name="عنصر نائب للتذييل 4"/>
          <p:cNvSpPr>
            <a:spLocks noGrp="1"/>
          </p:cNvSpPr>
          <p:nvPr>
            <p:ph type="ftr" sz="quarter" idx="11"/>
          </p:nvPr>
        </p:nvSpPr>
        <p:spPr>
          <a:xfrm>
            <a:off x="457201" y="6248207"/>
            <a:ext cx="5573483" cy="365125"/>
          </a:xfrm>
        </p:spPr>
        <p:txBody>
          <a:bodyPr/>
          <a:lstStyle/>
          <a:p>
            <a:endParaRPr lang="en-US"/>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03E6B813-DB94-46A6-B758-26977CB422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B17525BF-C809-431F-9024-6BFB00993B4B}" type="datetimeFigureOut">
              <a:rPr lang="en-US" smtClean="0"/>
              <a:t>2/27/2023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03E6B813-DB94-46A6-B758-26977CB422F9}" type="slidenum">
              <a:rPr lang="en-US" smtClean="0"/>
              <a:t>‹#›</a:t>
            </a:fld>
            <a:endParaRPr lang="en-US"/>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B17525BF-C809-431F-9024-6BFB00993B4B}" type="datetimeFigureOut">
              <a:rPr lang="en-US" smtClean="0"/>
              <a:t>2/27/2023</a:t>
            </a:fld>
            <a:endParaRPr lang="en-US"/>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3E6B813-DB94-46A6-B758-26977CB422F9}" type="slidenum">
              <a:rPr lang="en-US" smtClean="0"/>
              <a:t>‹#›</a:t>
            </a:fld>
            <a:endParaRPr lang="en-US"/>
          </a:p>
        </p:txBody>
      </p:sp>
      <p:sp>
        <p:nvSpPr>
          <p:cNvPr id="14" name="عنصر نائب للتذييل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B17525BF-C809-431F-9024-6BFB00993B4B}" type="datetimeFigureOut">
              <a:rPr lang="en-US" smtClean="0"/>
              <a:t>2/27/2023</a:t>
            </a:fld>
            <a:endParaRPr lang="en-US"/>
          </a:p>
        </p:txBody>
      </p:sp>
      <p:sp>
        <p:nvSpPr>
          <p:cNvPr id="10" name="عنصر نائب لرقم الشريحة 9"/>
          <p:cNvSpPr>
            <a:spLocks noGrp="1"/>
          </p:cNvSpPr>
          <p:nvPr>
            <p:ph type="sldNum" sz="quarter" idx="16"/>
          </p:nvPr>
        </p:nvSpPr>
        <p:spPr/>
        <p:txBody>
          <a:bodyPr rtlCol="0"/>
          <a:lstStyle/>
          <a:p>
            <a:fld id="{03E6B813-DB94-46A6-B758-26977CB422F9}" type="slidenum">
              <a:rPr lang="en-US" smtClean="0"/>
              <a:t>‹#›</a:t>
            </a:fld>
            <a:endParaRPr lang="en-US"/>
          </a:p>
        </p:txBody>
      </p:sp>
      <p:sp>
        <p:nvSpPr>
          <p:cNvPr id="12" name="عنصر نائب للتذييل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B17525BF-C809-431F-9024-6BFB00993B4B}" type="datetimeFigureOut">
              <a:rPr lang="en-US" smtClean="0"/>
              <a:t>2/27/2023</a:t>
            </a:fld>
            <a:endParaRPr lang="en-US"/>
          </a:p>
        </p:txBody>
      </p:sp>
      <p:sp>
        <p:nvSpPr>
          <p:cNvPr id="12" name="عنصر نائب لرقم الشريحة 11"/>
          <p:cNvSpPr>
            <a:spLocks noGrp="1"/>
          </p:cNvSpPr>
          <p:nvPr>
            <p:ph type="sldNum" sz="quarter" idx="16"/>
          </p:nvPr>
        </p:nvSpPr>
        <p:spPr/>
        <p:txBody>
          <a:bodyPr rtlCol="0"/>
          <a:lstStyle/>
          <a:p>
            <a:fld id="{03E6B813-DB94-46A6-B758-26977CB422F9}" type="slidenum">
              <a:rPr lang="en-US" smtClean="0"/>
              <a:t>‹#›</a:t>
            </a:fld>
            <a:endParaRPr lang="en-US"/>
          </a:p>
        </p:txBody>
      </p:sp>
      <p:sp>
        <p:nvSpPr>
          <p:cNvPr id="14" name="عنصر نائب للتذييل 13"/>
          <p:cNvSpPr>
            <a:spLocks noGrp="1"/>
          </p:cNvSpPr>
          <p:nvPr>
            <p:ph type="ftr" sz="quarter" idx="17"/>
          </p:nvPr>
        </p:nvSpPr>
        <p:spPr/>
        <p:txBody>
          <a:bodyPr rtlCol="0"/>
          <a:lstStyle/>
          <a:p>
            <a:endParaRPr lang="en-US"/>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B17525BF-C809-431F-9024-6BFB00993B4B}" type="datetimeFigureOut">
              <a:rPr lang="en-US" smtClean="0"/>
              <a:t>2/27/2023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03E6B813-DB94-46A6-B758-26977CB422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17525BF-C809-431F-9024-6BFB00993B4B}" type="datetimeFigureOut">
              <a:rPr lang="en-US" smtClean="0"/>
              <a:t>2/27/2023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03E6B813-DB94-46A6-B758-26977CB422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B17525BF-C809-431F-9024-6BFB00993B4B}" type="datetimeFigureOut">
              <a:rPr lang="en-US" smtClean="0"/>
              <a:t>2/27/2023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03E6B813-DB94-46A6-B758-26977CB422F9}" type="slidenum">
              <a:rPr lang="en-US" smtClean="0"/>
              <a:t>‹#›</a:t>
            </a:fld>
            <a:endParaRPr lang="en-US"/>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B17525BF-C809-431F-9024-6BFB00993B4B}" type="datetimeFigureOut">
              <a:rPr lang="en-US" smtClean="0"/>
              <a:t>2/27/2023</a:t>
            </a:fld>
            <a:endParaRPr lang="en-US"/>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03E6B813-DB94-46A6-B758-26977CB422F9}" type="slidenum">
              <a:rPr lang="en-US" smtClean="0"/>
              <a:t>‹#›</a:t>
            </a:fld>
            <a:endParaRPr lang="en-US"/>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en-US"/>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17525BF-C809-431F-9024-6BFB00993B4B}" type="datetimeFigureOut">
              <a:rPr lang="en-US" smtClean="0"/>
              <a:t>2/27/2023</a:t>
            </a:fld>
            <a:endParaRPr lang="en-US"/>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3E6B813-DB94-46A6-B758-26977CB422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19672" y="1844824"/>
            <a:ext cx="7772400" cy="1470025"/>
          </a:xfrm>
        </p:spPr>
        <p:txBody>
          <a:bodyPr/>
          <a:lstStyle/>
          <a:p>
            <a:r>
              <a:rPr lang="en-US" dirty="0" smtClean="0">
                <a:latin typeface="Arabic Typesetting" panose="03020402040406030203" pitchFamily="66" charset="-78"/>
                <a:cs typeface="Arabic Typesetting" panose="03020402040406030203" pitchFamily="66" charset="-78"/>
              </a:rPr>
              <a:t>Unlocking the Secrets of Chromosomal Analysis Reports</a:t>
            </a:r>
            <a:endParaRPr lang="en-US" dirty="0">
              <a:latin typeface="Arabic Typesetting" panose="03020402040406030203" pitchFamily="66" charset="-78"/>
              <a:cs typeface="Arabic Typesetting" panose="03020402040406030203" pitchFamily="66" charset="-78"/>
            </a:endParaRPr>
          </a:p>
        </p:txBody>
      </p:sp>
      <p:sp>
        <p:nvSpPr>
          <p:cNvPr id="4" name="مستطيل 3"/>
          <p:cNvSpPr/>
          <p:nvPr/>
        </p:nvSpPr>
        <p:spPr>
          <a:xfrm>
            <a:off x="755576" y="3933056"/>
            <a:ext cx="4572000" cy="1938992"/>
          </a:xfrm>
          <a:prstGeom prst="rect">
            <a:avLst/>
          </a:prstGeom>
        </p:spPr>
        <p:txBody>
          <a:bodyPr>
            <a:spAutoFit/>
          </a:bodyPr>
          <a:lstStyle/>
          <a:p>
            <a:r>
              <a:rPr lang="en-US" sz="2400" dirty="0">
                <a:solidFill>
                  <a:schemeClr val="tx1">
                    <a:lumMod val="95000"/>
                    <a:lumOff val="5000"/>
                  </a:schemeClr>
                </a:solidFill>
                <a:latin typeface="Arabic Typesetting" panose="03020402040406030203" pitchFamily="66" charset="-78"/>
                <a:cs typeface="Arabic Typesetting" panose="03020402040406030203" pitchFamily="66" charset="-78"/>
              </a:rPr>
              <a:t>Asmaa A. Almukhtar  .PHD  </a:t>
            </a:r>
          </a:p>
          <a:p>
            <a:r>
              <a:rPr lang="en-US" sz="2400" dirty="0">
                <a:solidFill>
                  <a:schemeClr val="tx1">
                    <a:lumMod val="95000"/>
                    <a:lumOff val="5000"/>
                  </a:schemeClr>
                </a:solidFill>
                <a:latin typeface="Arabic Typesetting" panose="03020402040406030203" pitchFamily="66" charset="-78"/>
                <a:cs typeface="Arabic Typesetting" panose="03020402040406030203" pitchFamily="66" charset="-78"/>
              </a:rPr>
              <a:t>Lecturer  </a:t>
            </a:r>
          </a:p>
          <a:p>
            <a:r>
              <a:rPr lang="en-US" sz="2400" dirty="0">
                <a:solidFill>
                  <a:schemeClr val="tx1">
                    <a:lumMod val="95000"/>
                    <a:lumOff val="5000"/>
                  </a:schemeClr>
                </a:solidFill>
                <a:latin typeface="Arabic Typesetting" panose="03020402040406030203" pitchFamily="66" charset="-78"/>
                <a:cs typeface="Arabic Typesetting" panose="03020402040406030203" pitchFamily="66" charset="-78"/>
              </a:rPr>
              <a:t>Medical Genetic Department</a:t>
            </a:r>
          </a:p>
          <a:p>
            <a:r>
              <a:rPr lang="en-US" sz="2400" dirty="0">
                <a:solidFill>
                  <a:schemeClr val="tx1">
                    <a:lumMod val="95000"/>
                    <a:lumOff val="5000"/>
                  </a:schemeClr>
                </a:solidFill>
                <a:latin typeface="Arabic Typesetting" panose="03020402040406030203" pitchFamily="66" charset="-78"/>
                <a:cs typeface="Arabic Typesetting" panose="03020402040406030203" pitchFamily="66" charset="-78"/>
              </a:rPr>
              <a:t>ICCMGR</a:t>
            </a:r>
          </a:p>
          <a:p>
            <a:r>
              <a:rPr lang="en-US" sz="2400" dirty="0" smtClean="0">
                <a:solidFill>
                  <a:schemeClr val="tx1">
                    <a:lumMod val="95000"/>
                    <a:lumOff val="5000"/>
                  </a:schemeClr>
                </a:solidFill>
                <a:latin typeface="Arabic Typesetting" panose="03020402040406030203" pitchFamily="66" charset="-78"/>
                <a:cs typeface="Arabic Typesetting" panose="03020402040406030203" pitchFamily="66" charset="-78"/>
              </a:rPr>
              <a:t>2023</a:t>
            </a:r>
            <a:endParaRPr lang="en-US" sz="2400" dirty="0">
              <a:solidFill>
                <a:schemeClr val="tx1">
                  <a:lumMod val="95000"/>
                  <a:lumOff val="5000"/>
                </a:schemeClr>
              </a:solidFill>
              <a:latin typeface="Arabic Typesetting" panose="03020402040406030203" pitchFamily="66" charset="-78"/>
              <a:cs typeface="Arabic Typesetting" panose="03020402040406030203" pitchFamily="66"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36712"/>
            <a:ext cx="1469492" cy="2160240"/>
          </a:xfrm>
          <a:prstGeom prst="rect">
            <a:avLst/>
          </a:prstGeom>
        </p:spPr>
      </p:pic>
    </p:spTree>
    <p:extLst>
      <p:ext uri="{BB962C8B-B14F-4D97-AF65-F5344CB8AC3E}">
        <p14:creationId xmlns:p14="http://schemas.microsoft.com/office/powerpoint/2010/main" val="1282829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bg2">
                    <a:lumMod val="50000"/>
                  </a:schemeClr>
                </a:solidFill>
                <a:latin typeface="Arabic Typesetting" panose="03020402040406030203" pitchFamily="66" charset="-78"/>
                <a:cs typeface="Arabic Typesetting" panose="03020402040406030203" pitchFamily="66" charset="-78"/>
              </a:rPr>
              <a:t>Numerical Abnormalities </a:t>
            </a:r>
          </a:p>
        </p:txBody>
      </p:sp>
      <p:pic>
        <p:nvPicPr>
          <p:cNvPr id="4" name="Picture 2" descr="E:\2013 searchs\Down syn\cell trisomy 2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428221" y="1600200"/>
            <a:ext cx="4522507"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43" y="1228573"/>
            <a:ext cx="2036798" cy="292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368" y="2619103"/>
            <a:ext cx="2060669" cy="268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430460"/>
            <a:ext cx="2556425" cy="342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702" y="5232428"/>
            <a:ext cx="976150" cy="153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انفجار 1 4"/>
          <p:cNvSpPr/>
          <p:nvPr/>
        </p:nvSpPr>
        <p:spPr>
          <a:xfrm>
            <a:off x="4572424" y="3384595"/>
            <a:ext cx="1424662" cy="569683"/>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مستطيل 6"/>
          <p:cNvSpPr/>
          <p:nvPr/>
        </p:nvSpPr>
        <p:spPr>
          <a:xfrm>
            <a:off x="3059833" y="1556792"/>
            <a:ext cx="5838790" cy="1938992"/>
          </a:xfrm>
          <a:prstGeom prst="rect">
            <a:avLst/>
          </a:prstGeom>
        </p:spPr>
        <p:txBody>
          <a:bodyPr wrap="square">
            <a:spAutoFit/>
          </a:bodyPr>
          <a:lstStyle/>
          <a:p>
            <a:r>
              <a:rPr lang="en-US" sz="2400" dirty="0" smtClean="0">
                <a:latin typeface="Arabic Typesetting" panose="03020402040406030203" pitchFamily="66" charset="-78"/>
                <a:cs typeface="Arabic Typesetting" panose="03020402040406030203" pitchFamily="66" charset="-78"/>
              </a:rPr>
              <a:t>Reading or Writing  </a:t>
            </a:r>
            <a:r>
              <a:rPr lang="en-US" sz="2400" dirty="0">
                <a:latin typeface="Arabic Typesetting" panose="03020402040406030203" pitchFamily="66" charset="-78"/>
                <a:cs typeface="Arabic Typesetting" panose="03020402040406030203" pitchFamily="66" charset="-78"/>
              </a:rPr>
              <a:t>a chromosomal analysis report can be challenging, as the terminology and formatting can be confusing. However, understanding the basic structure of the report can help make the process easier. </a:t>
            </a:r>
            <a:r>
              <a:rPr lang="en-US" sz="2400" dirty="0" smtClean="0">
                <a:latin typeface="Arabic Typesetting" panose="03020402040406030203" pitchFamily="66" charset="-78"/>
                <a:cs typeface="Arabic Typesetting" panose="03020402040406030203" pitchFamily="66" charset="-78"/>
              </a:rPr>
              <a:t>ISCN is the perfect guide for such mission.</a:t>
            </a:r>
            <a:endParaRPr lang="en-US" sz="2400" dirty="0">
              <a:latin typeface="Arabic Typesetting" panose="03020402040406030203" pitchFamily="66" charset="-78"/>
              <a:cs typeface="Arabic Typesetting" panose="03020402040406030203" pitchFamily="66" charset="-78"/>
            </a:endParaRPr>
          </a:p>
        </p:txBody>
      </p:sp>
      <p:sp>
        <p:nvSpPr>
          <p:cNvPr id="8" name="مستطيل 7"/>
          <p:cNvSpPr/>
          <p:nvPr/>
        </p:nvSpPr>
        <p:spPr>
          <a:xfrm>
            <a:off x="687767" y="404664"/>
            <a:ext cx="3272050" cy="707886"/>
          </a:xfrm>
          <a:prstGeom prst="rect">
            <a:avLst/>
          </a:prstGeom>
        </p:spPr>
        <p:txBody>
          <a:bodyPr wrap="none">
            <a:spAutoFit/>
          </a:bodyPr>
          <a:lstStyle/>
          <a:p>
            <a:r>
              <a:rPr lang="en-US" sz="4000" dirty="0">
                <a:solidFill>
                  <a:schemeClr val="bg2">
                    <a:lumMod val="50000"/>
                  </a:schemeClr>
                </a:solidFill>
                <a:latin typeface="Arabic Typesetting" panose="03020402040406030203" pitchFamily="66" charset="-78"/>
                <a:cs typeface="Arabic Typesetting" panose="03020402040406030203" pitchFamily="66" charset="-78"/>
              </a:rPr>
              <a:t>How read </a:t>
            </a:r>
            <a:r>
              <a:rPr lang="en-US" sz="4000" dirty="0" smtClean="0">
                <a:solidFill>
                  <a:schemeClr val="bg2">
                    <a:lumMod val="50000"/>
                  </a:schemeClr>
                </a:solidFill>
                <a:latin typeface="Arabic Typesetting" panose="03020402040406030203" pitchFamily="66" charset="-78"/>
                <a:cs typeface="Arabic Typesetting" panose="03020402040406030203" pitchFamily="66" charset="-78"/>
              </a:rPr>
              <a:t>karyotype</a:t>
            </a:r>
            <a:r>
              <a:rPr lang="en-US" sz="4000" dirty="0">
                <a:solidFill>
                  <a:schemeClr val="bg2">
                    <a:lumMod val="50000"/>
                  </a:schemeClr>
                </a:solidFill>
                <a:latin typeface="Arabic Typesetting" panose="03020402040406030203" pitchFamily="66" charset="-78"/>
                <a:cs typeface="Arabic Typesetting" panose="03020402040406030203" pitchFamily="66" charset="-78"/>
              </a:rPr>
              <a:t>?</a:t>
            </a:r>
            <a:endParaRPr lang="en-US" sz="4000" dirty="0">
              <a:solidFill>
                <a:schemeClr val="bg2">
                  <a:lumMod val="50000"/>
                </a:schemeClr>
              </a:solidFill>
            </a:endParaRPr>
          </a:p>
        </p:txBody>
      </p:sp>
    </p:spTree>
    <p:extLst>
      <p:ext uri="{BB962C8B-B14F-4D97-AF65-F5344CB8AC3E}">
        <p14:creationId xmlns:p14="http://schemas.microsoft.com/office/powerpoint/2010/main" val="703255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Symbols and abbreviated terms</a:t>
            </a:r>
            <a:r>
              <a:rPr lang="en-US" b="1" dirty="0">
                <a:solidFill>
                  <a:schemeClr val="bg2">
                    <a:lumMod val="50000"/>
                  </a:schemeClr>
                </a:solidFill>
                <a:latin typeface="Batang" pitchFamily="18" charset="-127"/>
                <a:ea typeface="Batang" pitchFamily="18" charset="-127"/>
              </a:rPr>
              <a:t/>
            </a:r>
            <a:br>
              <a:rPr lang="en-US" b="1" dirty="0">
                <a:solidFill>
                  <a:schemeClr val="bg2">
                    <a:lumMod val="50000"/>
                  </a:schemeClr>
                </a:solidFill>
                <a:latin typeface="Batang" pitchFamily="18" charset="-127"/>
                <a:ea typeface="Batang" pitchFamily="18" charset="-127"/>
              </a:rPr>
            </a:br>
            <a:endParaRPr lang="en-US" dirty="0"/>
          </a:p>
        </p:txBody>
      </p:sp>
      <p:sp>
        <p:nvSpPr>
          <p:cNvPr id="4" name="Content Placeholder 2"/>
          <p:cNvSpPr txBox="1">
            <a:spLocks/>
          </p:cNvSpPr>
          <p:nvPr/>
        </p:nvSpPr>
        <p:spPr>
          <a:xfrm>
            <a:off x="755576" y="1628800"/>
            <a:ext cx="7239000" cy="484632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a:latin typeface="Arabic Typesetting" panose="03020402040406030203" pitchFamily="66" charset="-78"/>
                <a:ea typeface="Batang" pitchFamily="18" charset="-127"/>
                <a:cs typeface="Arabic Typesetting" panose="03020402040406030203" pitchFamily="66" charset="-78"/>
              </a:rPr>
              <a:t>add = additional material of unknown </a:t>
            </a:r>
            <a:r>
              <a:rPr lang="en-US" sz="2600" dirty="0" smtClean="0">
                <a:latin typeface="Arabic Typesetting" panose="03020402040406030203" pitchFamily="66" charset="-78"/>
                <a:ea typeface="Batang" pitchFamily="18" charset="-127"/>
                <a:cs typeface="Arabic Typesetting" panose="03020402040406030203" pitchFamily="66" charset="-78"/>
              </a:rPr>
              <a:t>origin.</a:t>
            </a:r>
          </a:p>
          <a:p>
            <a:pPr marL="0" indent="0">
              <a:buNone/>
            </a:pPr>
            <a:r>
              <a:rPr lang="en-US" sz="2600" dirty="0" err="1" smtClean="0">
                <a:latin typeface="Arabic Typesetting" panose="03020402040406030203" pitchFamily="66" charset="-78"/>
                <a:ea typeface="Batang" pitchFamily="18" charset="-127"/>
                <a:cs typeface="Arabic Typesetting" panose="03020402040406030203" pitchFamily="66" charset="-78"/>
              </a:rPr>
              <a:t>Chtb</a:t>
            </a:r>
            <a:r>
              <a:rPr lang="en-US" sz="2600" dirty="0" smtClean="0">
                <a:latin typeface="Arabic Typesetting" panose="03020402040406030203" pitchFamily="66" charset="-78"/>
                <a:ea typeface="Batang" pitchFamily="18" charset="-127"/>
                <a:cs typeface="Arabic Typesetting" panose="03020402040406030203" pitchFamily="66" charset="-78"/>
              </a:rPr>
              <a:t>= chromatid break.</a:t>
            </a:r>
          </a:p>
          <a:p>
            <a:pPr marL="0" indent="0">
              <a:buFont typeface="Arial" panose="020B0604020202020204" pitchFamily="34" charset="0"/>
              <a:buNone/>
            </a:pPr>
            <a:r>
              <a:rPr lang="en-US" sz="2600" dirty="0" smtClean="0">
                <a:latin typeface="Arabic Typesetting" panose="03020402040406030203" pitchFamily="66" charset="-78"/>
                <a:ea typeface="Batang" pitchFamily="18" charset="-127"/>
                <a:cs typeface="Arabic Typesetting" panose="03020402040406030203" pitchFamily="66" charset="-78"/>
              </a:rPr>
              <a:t>del = deletion.</a:t>
            </a:r>
          </a:p>
          <a:p>
            <a:pPr marL="0" indent="0">
              <a:buNone/>
            </a:pPr>
            <a:r>
              <a:rPr lang="en-US" sz="2600" dirty="0" err="1" smtClean="0">
                <a:latin typeface="Arabic Typesetting" panose="03020402040406030203" pitchFamily="66" charset="-78"/>
                <a:ea typeface="Batang" pitchFamily="18" charset="-127"/>
                <a:cs typeface="Arabic Typesetting" panose="03020402040406030203" pitchFamily="66" charset="-78"/>
              </a:rPr>
              <a:t>dmin</a:t>
            </a:r>
            <a:r>
              <a:rPr lang="en-US" sz="2600" dirty="0" smtClean="0">
                <a:latin typeface="Arabic Typesetting" panose="03020402040406030203" pitchFamily="66" charset="-78"/>
                <a:ea typeface="Batang" pitchFamily="18" charset="-127"/>
                <a:cs typeface="Arabic Typesetting" panose="03020402040406030203" pitchFamily="66" charset="-78"/>
              </a:rPr>
              <a:t> </a:t>
            </a:r>
            <a:r>
              <a:rPr lang="en-US" sz="2600" dirty="0">
                <a:latin typeface="Arabic Typesetting" panose="03020402040406030203" pitchFamily="66" charset="-78"/>
                <a:ea typeface="Batang" pitchFamily="18" charset="-127"/>
                <a:cs typeface="Arabic Typesetting" panose="03020402040406030203" pitchFamily="66" charset="-78"/>
              </a:rPr>
              <a:t>= double </a:t>
            </a:r>
            <a:r>
              <a:rPr lang="en-US" sz="2600" dirty="0" smtClean="0">
                <a:latin typeface="Arabic Typesetting" panose="03020402040406030203" pitchFamily="66" charset="-78"/>
                <a:ea typeface="Batang" pitchFamily="18" charset="-127"/>
                <a:cs typeface="Arabic Typesetting" panose="03020402040406030203" pitchFamily="66" charset="-78"/>
              </a:rPr>
              <a:t>minute.</a:t>
            </a:r>
          </a:p>
          <a:p>
            <a:pPr marL="0" indent="0">
              <a:buFont typeface="Arial" panose="020B0604020202020204" pitchFamily="34" charset="0"/>
              <a:buNone/>
            </a:pPr>
            <a:r>
              <a:rPr lang="en-US" sz="2600" dirty="0" smtClean="0">
                <a:latin typeface="Arabic Typesetting" panose="03020402040406030203" pitchFamily="66" charset="-78"/>
                <a:ea typeface="Batang" pitchFamily="18" charset="-127"/>
                <a:cs typeface="Arabic Typesetting" panose="03020402040406030203" pitchFamily="66" charset="-78"/>
              </a:rPr>
              <a:t>der = derivative.</a:t>
            </a:r>
          </a:p>
          <a:p>
            <a:pPr marL="0" indent="0">
              <a:buFont typeface="Arial" panose="020B0604020202020204" pitchFamily="34" charset="0"/>
              <a:buNone/>
            </a:pPr>
            <a:r>
              <a:rPr lang="en-US" sz="2600" dirty="0" smtClean="0">
                <a:latin typeface="Arabic Typesetting" panose="03020402040406030203" pitchFamily="66" charset="-78"/>
                <a:ea typeface="Batang" pitchFamily="18" charset="-127"/>
                <a:cs typeface="Arabic Typesetting" panose="03020402040406030203" pitchFamily="66" charset="-78"/>
              </a:rPr>
              <a:t>dup = duplication.</a:t>
            </a:r>
          </a:p>
          <a:p>
            <a:pPr marL="0" indent="0">
              <a:buNone/>
            </a:pPr>
            <a:r>
              <a:rPr lang="en-US" sz="2600" dirty="0" err="1">
                <a:latin typeface="Arabic Typesetting" panose="03020402040406030203" pitchFamily="66" charset="-78"/>
                <a:ea typeface="Batang" pitchFamily="18" charset="-127"/>
                <a:cs typeface="Arabic Typesetting" panose="03020402040406030203" pitchFamily="66" charset="-78"/>
              </a:rPr>
              <a:t>i</a:t>
            </a:r>
            <a:r>
              <a:rPr lang="en-US" sz="2600" dirty="0">
                <a:latin typeface="Arabic Typesetting" panose="03020402040406030203" pitchFamily="66" charset="-78"/>
                <a:ea typeface="Batang" pitchFamily="18" charset="-127"/>
                <a:cs typeface="Arabic Typesetting" panose="03020402040406030203" pitchFamily="66" charset="-78"/>
              </a:rPr>
              <a:t> = </a:t>
            </a:r>
            <a:r>
              <a:rPr lang="en-US" sz="2600" dirty="0" smtClean="0">
                <a:latin typeface="Arabic Typesetting" panose="03020402040406030203" pitchFamily="66" charset="-78"/>
                <a:ea typeface="Batang" pitchFamily="18" charset="-127"/>
                <a:cs typeface="Arabic Typesetting" panose="03020402040406030203" pitchFamily="66" charset="-78"/>
              </a:rPr>
              <a:t>isochromosome.</a:t>
            </a:r>
          </a:p>
          <a:p>
            <a:pPr marL="0" indent="0">
              <a:buFont typeface="Arial" panose="020B0604020202020204" pitchFamily="34" charset="0"/>
              <a:buNone/>
            </a:pPr>
            <a:r>
              <a:rPr lang="en-US" sz="2600" dirty="0" err="1" smtClean="0">
                <a:latin typeface="Arabic Typesetting" panose="03020402040406030203" pitchFamily="66" charset="-78"/>
                <a:ea typeface="Batang" pitchFamily="18" charset="-127"/>
                <a:cs typeface="Arabic Typesetting" panose="03020402040406030203" pitchFamily="66" charset="-78"/>
              </a:rPr>
              <a:t>inv</a:t>
            </a:r>
            <a:r>
              <a:rPr lang="en-US" sz="2600" dirty="0" smtClean="0">
                <a:latin typeface="Arabic Typesetting" panose="03020402040406030203" pitchFamily="66" charset="-78"/>
                <a:ea typeface="Batang" pitchFamily="18" charset="-127"/>
                <a:cs typeface="Arabic Typesetting" panose="03020402040406030203" pitchFamily="66" charset="-78"/>
              </a:rPr>
              <a:t> = inversion.</a:t>
            </a:r>
          </a:p>
          <a:p>
            <a:pPr marL="0" indent="0">
              <a:buFont typeface="Arial" panose="020B0604020202020204" pitchFamily="34" charset="0"/>
              <a:buNone/>
            </a:pPr>
            <a:r>
              <a:rPr lang="en-US" sz="2600" dirty="0" smtClean="0">
                <a:latin typeface="Arabic Typesetting" panose="03020402040406030203" pitchFamily="66" charset="-78"/>
                <a:ea typeface="Batang" pitchFamily="18" charset="-127"/>
                <a:cs typeface="Arabic Typesetting" panose="03020402040406030203" pitchFamily="66" charset="-78"/>
              </a:rPr>
              <a:t>ins = insertion.</a:t>
            </a:r>
          </a:p>
          <a:p>
            <a:pPr marL="0" indent="0">
              <a:buFont typeface="Arial" panose="020B0604020202020204" pitchFamily="34" charset="0"/>
              <a:buNone/>
            </a:pPr>
            <a:r>
              <a:rPr lang="en-US" sz="2600" dirty="0" smtClean="0">
                <a:latin typeface="Arabic Typesetting" panose="03020402040406030203" pitchFamily="66" charset="-78"/>
                <a:ea typeface="Batang" pitchFamily="18" charset="-127"/>
                <a:cs typeface="Arabic Typesetting" panose="03020402040406030203" pitchFamily="66" charset="-78"/>
              </a:rPr>
              <a:t>PCD= premature centromere division.</a:t>
            </a:r>
          </a:p>
          <a:p>
            <a:pPr marL="0" indent="0">
              <a:buFont typeface="Arial" panose="020B0604020202020204" pitchFamily="34" charset="0"/>
              <a:buNone/>
            </a:pPr>
            <a:r>
              <a:rPr lang="en-US" sz="2600" dirty="0" smtClean="0">
                <a:latin typeface="Arabic Typesetting" panose="03020402040406030203" pitchFamily="66" charset="-78"/>
                <a:ea typeface="Batang" pitchFamily="18" charset="-127"/>
                <a:cs typeface="Arabic Typesetting" panose="03020402040406030203" pitchFamily="66" charset="-78"/>
              </a:rPr>
              <a:t>t = translocation.</a:t>
            </a:r>
          </a:p>
          <a:p>
            <a:pPr marL="0" indent="0">
              <a:buFont typeface="Arial" panose="020B0604020202020204" pitchFamily="34" charset="0"/>
              <a:buNone/>
            </a:pPr>
            <a:r>
              <a:rPr lang="en-US" sz="2600" dirty="0" smtClean="0">
                <a:latin typeface="Arabic Typesetting" panose="03020402040406030203" pitchFamily="66" charset="-78"/>
                <a:ea typeface="Batang" pitchFamily="18" charset="-127"/>
                <a:cs typeface="Arabic Typesetting" panose="03020402040406030203" pitchFamily="66" charset="-78"/>
              </a:rPr>
              <a:t>mar = marker chromosome of unknown  origin.</a:t>
            </a:r>
          </a:p>
          <a:p>
            <a:pPr marL="0" indent="0">
              <a:buFont typeface="Arial" panose="020B0604020202020204" pitchFamily="34" charset="0"/>
              <a:buNone/>
            </a:pPr>
            <a:r>
              <a:rPr lang="en-US" sz="2600" dirty="0" smtClean="0">
                <a:latin typeface="Arabic Typesetting" panose="03020402040406030203" pitchFamily="66" charset="-78"/>
                <a:ea typeface="Batang" pitchFamily="18" charset="-127"/>
                <a:cs typeface="Arabic Typesetting" panose="03020402040406030203" pitchFamily="66" charset="-78"/>
              </a:rPr>
              <a:t>*when there are more than defect at the same chromosome then write the defect according alphabetical order within the complex karyotype</a:t>
            </a:r>
          </a:p>
          <a:p>
            <a:pPr marL="0" indent="0">
              <a:buFont typeface="Arial" panose="020B0604020202020204" pitchFamily="34" charset="0"/>
              <a:buNone/>
            </a:pPr>
            <a:endParaRPr lang="ar-IQ" dirty="0">
              <a:latin typeface="Comic Sans MS" pitchFamily="66" charset="0"/>
            </a:endParaRPr>
          </a:p>
        </p:txBody>
      </p:sp>
    </p:spTree>
    <p:extLst>
      <p:ext uri="{BB962C8B-B14F-4D97-AF65-F5344CB8AC3E}">
        <p14:creationId xmlns:p14="http://schemas.microsoft.com/office/powerpoint/2010/main" val="539416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2">
                    <a:lumMod val="50000"/>
                  </a:schemeClr>
                </a:solidFill>
                <a:latin typeface="Arabic Typesetting" panose="03020402040406030203" pitchFamily="66" charset="-78"/>
                <a:cs typeface="Arabic Typesetting" panose="03020402040406030203" pitchFamily="66" charset="-78"/>
              </a:rPr>
              <a:t>Order of writing formula</a:t>
            </a:r>
            <a:endParaRPr lang="en-US" dirty="0">
              <a:solidFill>
                <a:schemeClr val="bg2">
                  <a:lumMod val="50000"/>
                </a:schemeClr>
              </a:solidFill>
              <a:latin typeface="Arabic Typesetting" panose="03020402040406030203" pitchFamily="66" charset="-78"/>
              <a:cs typeface="Arabic Typesetting" panose="03020402040406030203" pitchFamily="66" charset="-78"/>
            </a:endParaRPr>
          </a:p>
        </p:txBody>
      </p:sp>
      <p:sp>
        <p:nvSpPr>
          <p:cNvPr id="4" name="مربع نص 3"/>
          <p:cNvSpPr txBox="1"/>
          <p:nvPr/>
        </p:nvSpPr>
        <p:spPr>
          <a:xfrm>
            <a:off x="395536" y="1556792"/>
            <a:ext cx="8352928"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Arabic Typesetting" panose="03020402040406030203" pitchFamily="66" charset="-78"/>
                <a:cs typeface="Arabic Typesetting" panose="03020402040406030203" pitchFamily="66" charset="-78"/>
              </a:rPr>
              <a:t>Ploidy numerical abnormalities are listed before structure changes and determine if they near haploid, diploid ,tetraploid…</a:t>
            </a:r>
          </a:p>
          <a:p>
            <a:pPr marL="285750" indent="-285750">
              <a:buFont typeface="Arial" panose="020B0604020202020204" pitchFamily="34" charset="0"/>
              <a:buChar char="•"/>
            </a:pPr>
            <a:r>
              <a:rPr lang="en-US" sz="3200" dirty="0" smtClean="0">
                <a:latin typeface="Arabic Typesetting" panose="03020402040406030203" pitchFamily="66" charset="-78"/>
                <a:cs typeface="Arabic Typesetting" panose="03020402040406030203" pitchFamily="66" charset="-78"/>
              </a:rPr>
              <a:t>Sex chromosome are specified (X chromosome is presented before Y chromosome…so there abnormalities.</a:t>
            </a:r>
          </a:p>
          <a:p>
            <a:pPr marL="285750" indent="-285750">
              <a:buFont typeface="Arial" panose="020B0604020202020204" pitchFamily="34" charset="0"/>
              <a:buChar char="•"/>
            </a:pPr>
            <a:r>
              <a:rPr lang="en-US" sz="3200" dirty="0" smtClean="0">
                <a:latin typeface="Arabic Typesetting" panose="03020402040406030203" pitchFamily="66" charset="-78"/>
                <a:cs typeface="Arabic Typesetting" panose="03020402040406030203" pitchFamily="66" charset="-78"/>
              </a:rPr>
              <a:t>Arrange numerical  abnormalities according order for chromosome, while arrange of structural abnormalities according their alphabetical order according to their </a:t>
            </a:r>
            <a:r>
              <a:rPr lang="en-US" sz="3200" dirty="0" err="1" smtClean="0">
                <a:latin typeface="Arabic Typesetting" panose="03020402040406030203" pitchFamily="66" charset="-78"/>
                <a:cs typeface="Arabic Typesetting" panose="03020402040406030203" pitchFamily="66" charset="-78"/>
              </a:rPr>
              <a:t>aberatived</a:t>
            </a:r>
            <a:r>
              <a:rPr lang="en-US" sz="3200" dirty="0" smtClean="0">
                <a:latin typeface="Arabic Typesetting" panose="03020402040406030203" pitchFamily="66" charset="-78"/>
                <a:cs typeface="Arabic Typesetting" panose="03020402040406030203" pitchFamily="66" charset="-78"/>
              </a:rPr>
              <a:t> term of abnormalities.</a:t>
            </a:r>
          </a:p>
          <a:p>
            <a:endParaRPr lang="en-US" dirty="0"/>
          </a:p>
        </p:txBody>
      </p:sp>
      <p:sp>
        <p:nvSpPr>
          <p:cNvPr id="5" name="مربع نص 4"/>
          <p:cNvSpPr txBox="1"/>
          <p:nvPr/>
        </p:nvSpPr>
        <p:spPr>
          <a:xfrm>
            <a:off x="387102" y="5652235"/>
            <a:ext cx="446449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Arabic Typesetting" panose="03020402040406030203" pitchFamily="66" charset="-78"/>
                <a:cs typeface="Arabic Typesetting" panose="03020402040406030203" pitchFamily="66" charset="-78"/>
              </a:rPr>
              <a:t>Normal female 2n= 46,XX.    </a:t>
            </a:r>
          </a:p>
          <a:p>
            <a:pPr marL="457200" indent="-457200">
              <a:buFont typeface="Arial" panose="020B0604020202020204" pitchFamily="34" charset="0"/>
              <a:buChar char="•"/>
            </a:pPr>
            <a:r>
              <a:rPr lang="en-US" sz="3200" dirty="0" smtClean="0">
                <a:latin typeface="Arabic Typesetting" panose="03020402040406030203" pitchFamily="66" charset="-78"/>
                <a:cs typeface="Arabic Typesetting" panose="03020402040406030203" pitchFamily="66" charset="-78"/>
              </a:rPr>
              <a:t>Normal male 2n=46,XY.</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37469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Grp="1"/>
          </p:cNvSpPr>
          <p:nvPr>
            <p:ph sz="quarter" idx="1"/>
          </p:nvPr>
        </p:nvSpPr>
        <p:spPr>
          <a:xfrm>
            <a:off x="612648" y="1600200"/>
            <a:ext cx="8153400" cy="5419432"/>
          </a:xfrm>
          <a:prstGeom prst="rect">
            <a:avLst/>
          </a:prstGeom>
          <a:noFill/>
        </p:spPr>
        <p:txBody>
          <a:bodyPr wrap="square" rtlCol="1">
            <a:spAutoFit/>
          </a:bodyPr>
          <a:lstStyle/>
          <a:p>
            <a:pPr marL="285750" indent="-285750" algn="l" rtl="0">
              <a:buFont typeface="Arial" pitchFamily="34" charset="0"/>
              <a:buChar char="•"/>
            </a:pPr>
            <a:r>
              <a:rPr lang="en-US" sz="3200" dirty="0" smtClean="0">
                <a:latin typeface="Arabic Typesetting" panose="03020402040406030203" pitchFamily="66" charset="-78"/>
                <a:cs typeface="Arabic Typesetting" panose="03020402040406030203" pitchFamily="66" charset="-78"/>
              </a:rPr>
              <a:t>Ploidy level ,sex chromosome,(+) or (-) before a chromosome is indicate to gain or loss of particular chromosome</a:t>
            </a:r>
          </a:p>
          <a:p>
            <a:pPr marL="285750" indent="-285750" algn="l" rtl="0">
              <a:buFont typeface="Arial" pitchFamily="34" charset="0"/>
              <a:buChar char="•"/>
            </a:pPr>
            <a:r>
              <a:rPr lang="en-US" sz="3200" dirty="0" err="1" smtClean="0">
                <a:latin typeface="Arabic Typesetting" panose="03020402040406030203" pitchFamily="66" charset="-78"/>
                <a:cs typeface="Arabic Typesetting" panose="03020402040406030203" pitchFamily="66" charset="-78"/>
              </a:rPr>
              <a:t>e.g</a:t>
            </a:r>
            <a:r>
              <a:rPr lang="en-US" sz="3200" dirty="0" smtClean="0">
                <a:latin typeface="Arabic Typesetting" panose="03020402040406030203" pitchFamily="66" charset="-78"/>
                <a:cs typeface="Arabic Typesetting" panose="03020402040406030203" pitchFamily="66" charset="-78"/>
              </a:rPr>
              <a:t> 26,X,+4,+6,+21</a:t>
            </a:r>
          </a:p>
          <a:p>
            <a:pPr algn="l" rtl="0"/>
            <a:r>
              <a:rPr lang="en-US" sz="3200" dirty="0" smtClean="0">
                <a:latin typeface="Arabic Typesetting" panose="03020402040406030203" pitchFamily="66" charset="-78"/>
                <a:cs typeface="Arabic Typesetting" panose="03020402040406030203" pitchFamily="66" charset="-78"/>
              </a:rPr>
              <a:t>A near haploid karyotype with 2 copies of chromosomes,4,6,21 and single copy of rest chromosomes.</a:t>
            </a:r>
          </a:p>
          <a:p>
            <a:pPr algn="l" rtl="0"/>
            <a:r>
              <a:rPr lang="en-US" sz="3200" dirty="0" err="1" smtClean="0">
                <a:latin typeface="Arabic Typesetting" panose="03020402040406030203" pitchFamily="66" charset="-78"/>
                <a:cs typeface="Arabic Typesetting" panose="03020402040406030203" pitchFamily="66" charset="-78"/>
              </a:rPr>
              <a:t>e.g</a:t>
            </a:r>
            <a:r>
              <a:rPr lang="en-US" sz="3200" dirty="0" smtClean="0">
                <a:latin typeface="Arabic Typesetting" panose="03020402040406030203" pitchFamily="66" charset="-78"/>
                <a:cs typeface="Arabic Typesetting" panose="03020402040406030203" pitchFamily="66" charset="-78"/>
              </a:rPr>
              <a:t>  71,XXX,+8,+10</a:t>
            </a:r>
          </a:p>
          <a:p>
            <a:pPr algn="l" rtl="0"/>
            <a:r>
              <a:rPr lang="en-US" sz="3200" dirty="0" smtClean="0">
                <a:latin typeface="Arabic Typesetting" panose="03020402040406030203" pitchFamily="66" charset="-78"/>
                <a:cs typeface="Arabic Typesetting" panose="03020402040406030203" pitchFamily="66" charset="-78"/>
              </a:rPr>
              <a:t>A near triploid karyotype with four copies of chromosome 8, and four copies of chromosome 10 and three copies of rest chromosomes.</a:t>
            </a:r>
          </a:p>
          <a:p>
            <a:pPr algn="l" rtl="0"/>
            <a:endParaRPr lang="ar-IQ" dirty="0">
              <a:latin typeface="Comic Sans MS" pitchFamily="66" charset="0"/>
            </a:endParaRPr>
          </a:p>
        </p:txBody>
      </p:sp>
    </p:spTree>
    <p:extLst>
      <p:ext uri="{BB962C8B-B14F-4D97-AF65-F5344CB8AC3E}">
        <p14:creationId xmlns:p14="http://schemas.microsoft.com/office/powerpoint/2010/main" val="938753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96952"/>
            <a:ext cx="2157413"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3527500" y="2612231"/>
            <a:ext cx="4680519" cy="769441"/>
          </a:xfrm>
          <a:prstGeom prst="rect">
            <a:avLst/>
          </a:prstGeom>
        </p:spPr>
        <p:txBody>
          <a:bodyPr wrap="square">
            <a:spAutoFit/>
          </a:bodyPr>
          <a:lstStyle/>
          <a:p>
            <a:pPr lvl="0"/>
            <a:r>
              <a:rPr lang="en-US" sz="4400" dirty="0">
                <a:solidFill>
                  <a:prstClr val="black"/>
                </a:solidFill>
                <a:latin typeface="Arabic Typesetting" panose="03020402040406030203" pitchFamily="66" charset="-78"/>
                <a:cs typeface="Arabic Typesetting" panose="03020402040406030203" pitchFamily="66" charset="-78"/>
              </a:rPr>
              <a:t>Quiz: 48,XX,+X,+14…..?</a:t>
            </a:r>
          </a:p>
        </p:txBody>
      </p:sp>
    </p:spTree>
    <p:extLst>
      <p:ext uri="{BB962C8B-B14F-4D97-AF65-F5344CB8AC3E}">
        <p14:creationId xmlns:p14="http://schemas.microsoft.com/office/powerpoint/2010/main" val="233277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buFont typeface="Courier New" pitchFamily="49" charset="0"/>
              <a:buChar char="o"/>
            </a:pPr>
            <a:r>
              <a:rPr lang="en-US" dirty="0" smtClean="0">
                <a:latin typeface="Arabic Typesetting" panose="03020402040406030203" pitchFamily="66" charset="-78"/>
                <a:cs typeface="Arabic Typesetting" panose="03020402040406030203" pitchFamily="66" charset="-78"/>
              </a:rPr>
              <a:t>What </a:t>
            </a:r>
            <a:r>
              <a:rPr lang="en-US" dirty="0">
                <a:latin typeface="Arabic Typesetting" panose="03020402040406030203" pitchFamily="66" charset="-78"/>
                <a:cs typeface="Arabic Typesetting" panose="03020402040406030203" pitchFamily="66" charset="-78"/>
              </a:rPr>
              <a:t>are the normal chromosomes vs chromosomal changes?</a:t>
            </a:r>
          </a:p>
          <a:p>
            <a:pPr>
              <a:buFont typeface="Courier New" pitchFamily="49" charset="0"/>
              <a:buChar char="o"/>
            </a:pPr>
            <a:r>
              <a:rPr lang="en-US" dirty="0">
                <a:latin typeface="Arabic Typesetting" panose="03020402040406030203" pitchFamily="66" charset="-78"/>
                <a:cs typeface="Arabic Typesetting" panose="03020402040406030203" pitchFamily="66" charset="-78"/>
              </a:rPr>
              <a:t>The variable features of normal chromosomes</a:t>
            </a:r>
          </a:p>
          <a:p>
            <a:pPr>
              <a:buFont typeface="Courier New" pitchFamily="49" charset="0"/>
              <a:buChar char="o"/>
            </a:pPr>
            <a:r>
              <a:rPr lang="en-US" dirty="0">
                <a:latin typeface="Arabic Typesetting" panose="03020402040406030203" pitchFamily="66" charset="-78"/>
                <a:cs typeface="Arabic Typesetting" panose="03020402040406030203" pitchFamily="66" charset="-78"/>
              </a:rPr>
              <a:t>Complex karyotype.</a:t>
            </a:r>
          </a:p>
          <a:p>
            <a:pPr marL="0" indent="0">
              <a:buNone/>
            </a:pPr>
            <a:r>
              <a:rPr lang="en-US" dirty="0">
                <a:latin typeface="Browallia New" pitchFamily="34" charset="-34"/>
                <a:cs typeface="Browallia New" pitchFamily="34" charset="-34"/>
              </a:rPr>
              <a:t> </a:t>
            </a:r>
          </a:p>
          <a:p>
            <a:endParaRPr lang="en-US" dirty="0"/>
          </a:p>
        </p:txBody>
      </p:sp>
    </p:spTree>
    <p:extLst>
      <p:ext uri="{BB962C8B-B14F-4D97-AF65-F5344CB8AC3E}">
        <p14:creationId xmlns:p14="http://schemas.microsoft.com/office/powerpoint/2010/main" val="1911023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p:txBody>
          <a:bodyPr/>
          <a:lstStyle/>
          <a:p>
            <a:pPr algn="l" rtl="0"/>
            <a:endParaRPr lang="en-US" dirty="0" smtClean="0">
              <a:latin typeface="Batang" pitchFamily="18" charset="-127"/>
              <a:ea typeface="Batang" pitchFamily="18" charset="-127"/>
            </a:endParaRPr>
          </a:p>
          <a:p>
            <a:pPr algn="l" rtl="0"/>
            <a:r>
              <a:rPr lang="en-US" dirty="0" smtClean="0">
                <a:latin typeface="Arabic Typesetting" panose="03020402040406030203" pitchFamily="66" charset="-78"/>
                <a:ea typeface="Batang" pitchFamily="18" charset="-127"/>
                <a:cs typeface="Arabic Typesetting" panose="03020402040406030203" pitchFamily="66" charset="-78"/>
              </a:rPr>
              <a:t>Normal karyotype and normal variable chromosome features.</a:t>
            </a:r>
          </a:p>
          <a:p>
            <a:pPr algn="l" rtl="0"/>
            <a:r>
              <a:rPr lang="en-US" dirty="0" smtClean="0">
                <a:latin typeface="Arabic Typesetting" panose="03020402040406030203" pitchFamily="66" charset="-78"/>
                <a:ea typeface="Batang" pitchFamily="18" charset="-127"/>
                <a:cs typeface="Arabic Typesetting" panose="03020402040406030203" pitchFamily="66" charset="-78"/>
              </a:rPr>
              <a:t>Karyotype with one or two changes.</a:t>
            </a:r>
          </a:p>
          <a:p>
            <a:pPr algn="l" rtl="0"/>
            <a:r>
              <a:rPr lang="en-US" dirty="0" smtClean="0">
                <a:latin typeface="Arabic Typesetting" panose="03020402040406030203" pitchFamily="66" charset="-78"/>
                <a:ea typeface="Batang" pitchFamily="18" charset="-127"/>
                <a:cs typeface="Arabic Typesetting" panose="03020402040406030203" pitchFamily="66" charset="-78"/>
              </a:rPr>
              <a:t>Karyotype with more than two changes. </a:t>
            </a:r>
          </a:p>
          <a:p>
            <a:pPr algn="l" rtl="0"/>
            <a:r>
              <a:rPr lang="en-US" dirty="0" smtClean="0">
                <a:latin typeface="Arabic Typesetting" panose="03020402040406030203" pitchFamily="66" charset="-78"/>
                <a:ea typeface="Batang" pitchFamily="18" charset="-127"/>
                <a:cs typeface="Arabic Typesetting" panose="03020402040406030203" pitchFamily="66" charset="-78"/>
              </a:rPr>
              <a:t>Complex karyotype.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725144"/>
            <a:ext cx="4219575"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015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531352" cy="990600"/>
          </a:xfrm>
        </p:spPr>
        <p:txBody>
          <a:bodyPr>
            <a:normAutofit/>
          </a:bodyPr>
          <a:lstStyle/>
          <a:p>
            <a:r>
              <a:rPr lang="en-US" sz="36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Normal karyotype and normal variable chromosome features</a:t>
            </a:r>
            <a:r>
              <a:rPr lang="en-US" sz="3600"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a:t>
            </a:r>
            <a:endParaRPr lang="en-US" sz="3600" dirty="0">
              <a:solidFill>
                <a:schemeClr val="bg2">
                  <a:lumMod val="50000"/>
                </a:schemeClr>
              </a:solidFill>
              <a:latin typeface="Arabic Typesetting" panose="03020402040406030203" pitchFamily="66" charset="-78"/>
              <a:cs typeface="Arabic Typesetting" panose="03020402040406030203" pitchFamily="66" charset="-78"/>
            </a:endParaRPr>
          </a:p>
        </p:txBody>
      </p:sp>
      <p:sp>
        <p:nvSpPr>
          <p:cNvPr id="3" name="عنصر نائب للمحتوى 2"/>
          <p:cNvSpPr>
            <a:spLocks noGrp="1"/>
          </p:cNvSpPr>
          <p:nvPr>
            <p:ph sz="quarter" idx="1"/>
          </p:nvPr>
        </p:nvSpPr>
        <p:spPr/>
        <p:txBody>
          <a:bodyPr>
            <a:normAutofit/>
          </a:bodyPr>
          <a:lstStyle/>
          <a:p>
            <a:endParaRPr lang="en-US" dirty="0">
              <a:latin typeface="Arabic Typesetting" panose="03020402040406030203" pitchFamily="66" charset="-78"/>
              <a:cs typeface="Arabic Typesetting" panose="03020402040406030203" pitchFamily="66" charset="-78"/>
            </a:endParaRPr>
          </a:p>
          <a:p>
            <a:r>
              <a:rPr lang="en-US" dirty="0">
                <a:solidFill>
                  <a:srgbClr val="011906"/>
                </a:solidFill>
                <a:latin typeface="Arabic Typesetting" panose="03020402040406030203" pitchFamily="66" charset="-78"/>
                <a:ea typeface="Batang" pitchFamily="18" charset="-127"/>
                <a:cs typeface="Arabic Typesetting" panose="03020402040406030203" pitchFamily="66" charset="-78"/>
              </a:rPr>
              <a:t>Variation in </a:t>
            </a:r>
            <a:r>
              <a:rPr lang="en-US" dirty="0" err="1">
                <a:solidFill>
                  <a:srgbClr val="011906"/>
                </a:solidFill>
                <a:latin typeface="Arabic Typesetting" panose="03020402040406030203" pitchFamily="66" charset="-78"/>
                <a:ea typeface="Batang" pitchFamily="18" charset="-127"/>
                <a:cs typeface="Arabic Typesetting" panose="03020402040406030203" pitchFamily="66" charset="-78"/>
              </a:rPr>
              <a:t>Heterochromoatic</a:t>
            </a:r>
            <a:r>
              <a:rPr lang="en-US" dirty="0">
                <a:solidFill>
                  <a:srgbClr val="011906"/>
                </a:solidFill>
                <a:latin typeface="Arabic Typesetting" panose="03020402040406030203" pitchFamily="66" charset="-78"/>
                <a:ea typeface="Batang" pitchFamily="18" charset="-127"/>
                <a:cs typeface="Arabic Typesetting" panose="03020402040406030203" pitchFamily="66" charset="-78"/>
              </a:rPr>
              <a:t> segment ,Satellites Stalks and Satellites.</a:t>
            </a:r>
          </a:p>
          <a:p>
            <a:r>
              <a:rPr lang="en-US" dirty="0">
                <a:solidFill>
                  <a:srgbClr val="011906"/>
                </a:solidFill>
                <a:latin typeface="Arabic Typesetting" panose="03020402040406030203" pitchFamily="66" charset="-78"/>
                <a:ea typeface="Batang" pitchFamily="18" charset="-127"/>
                <a:cs typeface="Arabic Typesetting" panose="03020402040406030203" pitchFamily="66" charset="-78"/>
              </a:rPr>
              <a:t>Heterochromatin(1,3,6,9,16,22,X,Y).</a:t>
            </a:r>
          </a:p>
          <a:p>
            <a:r>
              <a:rPr lang="en-US" dirty="0">
                <a:solidFill>
                  <a:srgbClr val="011906"/>
                </a:solidFill>
                <a:latin typeface="Arabic Typesetting" panose="03020402040406030203" pitchFamily="66" charset="-78"/>
                <a:ea typeface="Batang" pitchFamily="18" charset="-127"/>
                <a:cs typeface="Arabic Typesetting" panose="03020402040406030203" pitchFamily="66" charset="-78"/>
              </a:rPr>
              <a:t>Satellites (13,14,15,21,22,Y) </a:t>
            </a:r>
          </a:p>
          <a:p>
            <a:pPr marL="0" indent="0">
              <a:buNone/>
            </a:pPr>
            <a:r>
              <a:rPr lang="en-US" dirty="0">
                <a:latin typeface="Arabic Typesetting" panose="03020402040406030203" pitchFamily="66" charset="-78"/>
                <a:ea typeface="Batang" pitchFamily="18" charset="-127"/>
                <a:cs typeface="Arabic Typesetting" panose="03020402040406030203" pitchFamily="66" charset="-78"/>
              </a:rPr>
              <a:t>  </a:t>
            </a:r>
            <a:r>
              <a:rPr lang="en-US" dirty="0">
                <a:solidFill>
                  <a:srgbClr val="FF0000"/>
                </a:solidFill>
                <a:latin typeface="Arabic Typesetting" panose="03020402040406030203" pitchFamily="66" charset="-78"/>
                <a:ea typeface="Batang" pitchFamily="18" charset="-127"/>
                <a:cs typeface="Arabic Typesetting" panose="03020402040406030203" pitchFamily="66" charset="-78"/>
              </a:rPr>
              <a:t>16qh+</a:t>
            </a:r>
            <a:r>
              <a:rPr lang="en-US" dirty="0">
                <a:latin typeface="Arabic Typesetting" panose="03020402040406030203" pitchFamily="66" charset="-78"/>
                <a:ea typeface="Batang" pitchFamily="18" charset="-127"/>
                <a:cs typeface="Arabic Typesetting" panose="03020402040406030203" pitchFamily="66" charset="-78"/>
              </a:rPr>
              <a:t> (increase in length of the heterochromatin on the long arm of chromosome 16).</a:t>
            </a:r>
          </a:p>
          <a:p>
            <a:pPr marL="0" indent="0">
              <a:buNone/>
            </a:pPr>
            <a:r>
              <a:rPr lang="en-US" dirty="0">
                <a:solidFill>
                  <a:srgbClr val="FF0000"/>
                </a:solidFill>
                <a:latin typeface="Arabic Typesetting" panose="03020402040406030203" pitchFamily="66" charset="-78"/>
                <a:ea typeface="Batang" pitchFamily="18" charset="-127"/>
                <a:cs typeface="Arabic Typesetting" panose="03020402040406030203" pitchFamily="66" charset="-78"/>
              </a:rPr>
              <a:t>  21ps+</a:t>
            </a:r>
            <a:r>
              <a:rPr lang="en-US" dirty="0">
                <a:latin typeface="Arabic Typesetting" panose="03020402040406030203" pitchFamily="66" charset="-78"/>
                <a:ea typeface="Batang" pitchFamily="18" charset="-127"/>
                <a:cs typeface="Arabic Typesetting" panose="03020402040406030203" pitchFamily="66" charset="-78"/>
              </a:rPr>
              <a:t>( increase in length of satellite on the short arm of chromosome 21)</a:t>
            </a:r>
          </a:p>
          <a:p>
            <a:pPr marL="0" indent="0">
              <a:buNone/>
            </a:pPr>
            <a:r>
              <a:rPr lang="en-US" dirty="0">
                <a:solidFill>
                  <a:srgbClr val="FF0000"/>
                </a:solidFill>
                <a:latin typeface="Arabic Typesetting" panose="03020402040406030203" pitchFamily="66" charset="-78"/>
                <a:ea typeface="Batang" pitchFamily="18" charset="-127"/>
                <a:cs typeface="Arabic Typesetting" panose="03020402040406030203" pitchFamily="66" charset="-78"/>
              </a:rPr>
              <a:t>  </a:t>
            </a:r>
            <a:r>
              <a:rPr lang="en-US" dirty="0" err="1">
                <a:solidFill>
                  <a:srgbClr val="FF0000"/>
                </a:solidFill>
                <a:latin typeface="Arabic Typesetting" panose="03020402040406030203" pitchFamily="66" charset="-78"/>
                <a:ea typeface="Batang" pitchFamily="18" charset="-127"/>
                <a:cs typeface="Arabic Typesetting" panose="03020402040406030203" pitchFamily="66" charset="-78"/>
              </a:rPr>
              <a:t>Yqh</a:t>
            </a:r>
            <a:r>
              <a:rPr lang="en-US" dirty="0">
                <a:solidFill>
                  <a:srgbClr val="FF0000"/>
                </a:solidFill>
                <a:latin typeface="Arabic Typesetting" panose="03020402040406030203" pitchFamily="66" charset="-78"/>
                <a:ea typeface="Batang" pitchFamily="18" charset="-127"/>
                <a:cs typeface="Arabic Typesetting" panose="03020402040406030203" pitchFamily="66" charset="-78"/>
              </a:rPr>
              <a:t>-</a:t>
            </a:r>
            <a:r>
              <a:rPr lang="en-US" dirty="0">
                <a:latin typeface="Arabic Typesetting" panose="03020402040406030203" pitchFamily="66" charset="-78"/>
                <a:ea typeface="Batang" pitchFamily="18" charset="-127"/>
                <a:cs typeface="Arabic Typesetting" panose="03020402040406030203" pitchFamily="66" charset="-78"/>
              </a:rPr>
              <a:t> (decrease in length of long arm of chromosome y).</a:t>
            </a:r>
          </a:p>
          <a:p>
            <a:endParaRPr lang="en-US" dirty="0"/>
          </a:p>
        </p:txBody>
      </p:sp>
    </p:spTree>
    <p:extLst>
      <p:ext uri="{BB962C8B-B14F-4D97-AF65-F5344CB8AC3E}">
        <p14:creationId xmlns:p14="http://schemas.microsoft.com/office/powerpoint/2010/main" val="563862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rtl="0"/>
            <a:r>
              <a:rPr lang="en-US" b="1" cap="none" dirty="0" smtClean="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Karyotype with one or two changes</a:t>
            </a:r>
            <a:endParaRPr lang="ar-IQ" b="1" cap="none"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endParaRPr>
          </a:p>
        </p:txBody>
      </p:sp>
      <p:sp>
        <p:nvSpPr>
          <p:cNvPr id="3" name="عنصر نائب للمحتوى 2"/>
          <p:cNvSpPr>
            <a:spLocks noGrp="1"/>
          </p:cNvSpPr>
          <p:nvPr>
            <p:ph sz="quarter" idx="1"/>
          </p:nvPr>
        </p:nvSpPr>
        <p:spPr/>
        <p:txBody>
          <a:bodyPr>
            <a:normAutofit/>
          </a:bodyPr>
          <a:lstStyle/>
          <a:p>
            <a:r>
              <a:rPr lang="en-US" dirty="0">
                <a:latin typeface="Arabic Typesetting" panose="03020402040406030203" pitchFamily="66" charset="-78"/>
                <a:ea typeface="Batang" pitchFamily="18" charset="-127"/>
                <a:cs typeface="Arabic Typesetting" panose="03020402040406030203" pitchFamily="66" charset="-78"/>
              </a:rPr>
              <a:t>69,XXX,del(7)(p11.2)</a:t>
            </a:r>
          </a:p>
          <a:p>
            <a:pPr marL="0" indent="0">
              <a:buNone/>
            </a:pPr>
            <a:r>
              <a:rPr lang="en-US" dirty="0">
                <a:latin typeface="Arabic Typesetting" panose="03020402040406030203" pitchFamily="66" charset="-78"/>
                <a:ea typeface="Batang" pitchFamily="18" charset="-127"/>
                <a:cs typeface="Arabic Typesetting" panose="03020402040406030203" pitchFamily="66" charset="-78"/>
              </a:rPr>
              <a:t>Two normal chromosomes 7 and one with a deletion of a short arm</a:t>
            </a:r>
          </a:p>
          <a:p>
            <a:r>
              <a:rPr lang="en-US" dirty="0">
                <a:latin typeface="Arabic Typesetting" panose="03020402040406030203" pitchFamily="66" charset="-78"/>
                <a:ea typeface="Batang" pitchFamily="18" charset="-127"/>
                <a:cs typeface="Arabic Typesetting" panose="03020402040406030203" pitchFamily="66" charset="-78"/>
              </a:rPr>
              <a:t>45,XX,dic(13;15)(q22;q24)</a:t>
            </a:r>
          </a:p>
          <a:p>
            <a:pPr marL="0" indent="0">
              <a:buNone/>
            </a:pPr>
            <a:r>
              <a:rPr lang="en-US" dirty="0">
                <a:latin typeface="Arabic Typesetting" panose="03020402040406030203" pitchFamily="66" charset="-78"/>
                <a:ea typeface="Batang" pitchFamily="18" charset="-127"/>
                <a:cs typeface="Arabic Typesetting" panose="03020402040406030203" pitchFamily="66" charset="-78"/>
              </a:rPr>
              <a:t>A  one dicentric chromosome replaces two normal chromosomes 13,15</a:t>
            </a:r>
          </a:p>
          <a:p>
            <a:r>
              <a:rPr lang="en-US" dirty="0">
                <a:latin typeface="Arabic Typesetting" panose="03020402040406030203" pitchFamily="66" charset="-78"/>
                <a:ea typeface="Batang" pitchFamily="18" charset="-127"/>
                <a:cs typeface="Arabic Typesetting" panose="03020402040406030203" pitchFamily="66" charset="-78"/>
              </a:rPr>
              <a:t>46,XX,inv(3)(q21q26.2)</a:t>
            </a:r>
          </a:p>
          <a:p>
            <a:pPr marL="0" indent="0">
              <a:buNone/>
            </a:pPr>
            <a:r>
              <a:rPr lang="en-US" dirty="0">
                <a:latin typeface="Arabic Typesetting" panose="03020402040406030203" pitchFamily="66" charset="-78"/>
                <a:ea typeface="Batang" pitchFamily="18" charset="-127"/>
                <a:cs typeface="Arabic Typesetting" panose="03020402040406030203" pitchFamily="66" charset="-78"/>
              </a:rPr>
              <a:t> the karyotype should be written as 46,XX,-3,+inv(3)(q21q26.2)</a:t>
            </a:r>
          </a:p>
          <a:p>
            <a:pPr marL="0" indent="0">
              <a:buNone/>
            </a:pPr>
            <a:r>
              <a:rPr lang="en-US" dirty="0">
                <a:latin typeface="Arabic Typesetting" panose="03020402040406030203" pitchFamily="66" charset="-78"/>
                <a:ea typeface="Batang" pitchFamily="18" charset="-127"/>
                <a:cs typeface="Arabic Typesetting" panose="03020402040406030203" pitchFamily="66" charset="-78"/>
              </a:rPr>
              <a:t>An inversion in one copy of chromosome 3</a:t>
            </a:r>
          </a:p>
          <a:p>
            <a:pPr marL="0" indent="0">
              <a:buNone/>
            </a:pPr>
            <a:endParaRPr lang="en-US" dirty="0"/>
          </a:p>
        </p:txBody>
      </p:sp>
    </p:spTree>
    <p:extLst>
      <p:ext uri="{BB962C8B-B14F-4D97-AF65-F5344CB8AC3E}">
        <p14:creationId xmlns:p14="http://schemas.microsoft.com/office/powerpoint/2010/main" val="788275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755576" y="1628800"/>
            <a:ext cx="8229600" cy="4525963"/>
          </a:xfrm>
        </p:spPr>
        <p:txBody>
          <a:bodyPr>
            <a:normAutofit/>
          </a:bodyPr>
          <a:lstStyle/>
          <a:p>
            <a:r>
              <a:rPr lang="en-US" b="1" dirty="0" smtClean="0">
                <a:latin typeface="Arabic Typesetting" panose="03020402040406030203" pitchFamily="66" charset="-78"/>
                <a:cs typeface="Arabic Typesetting" panose="03020402040406030203" pitchFamily="66" charset="-78"/>
              </a:rPr>
              <a:t>Introduction to Chromosomal Analysis</a:t>
            </a:r>
          </a:p>
          <a:p>
            <a:r>
              <a:rPr lang="en-US" b="1" dirty="0" smtClean="0">
                <a:latin typeface="Arabic Typesetting" panose="03020402040406030203" pitchFamily="66" charset="-78"/>
                <a:cs typeface="Arabic Typesetting" panose="03020402040406030203" pitchFamily="66" charset="-78"/>
              </a:rPr>
              <a:t>Reading &amp;Writing a Chromosomal Analysis Report</a:t>
            </a:r>
          </a:p>
          <a:p>
            <a:pPr marL="0" indent="0">
              <a:buNone/>
            </a:pPr>
            <a:r>
              <a:rPr lang="en-US" sz="3200" dirty="0">
                <a:latin typeface="Arabic Typesetting" panose="03020402040406030203" pitchFamily="66" charset="-78"/>
                <a:cs typeface="Arabic Typesetting" panose="03020402040406030203" pitchFamily="66" charset="-78"/>
              </a:rPr>
              <a:t>How to write the chromosomal analysis report?</a:t>
            </a:r>
          </a:p>
          <a:p>
            <a:pPr>
              <a:buFont typeface="Courier New" pitchFamily="49" charset="0"/>
              <a:buChar char="o"/>
            </a:pPr>
            <a:r>
              <a:rPr lang="en-US" sz="3200" dirty="0">
                <a:latin typeface="Arabic Typesetting" panose="03020402040406030203" pitchFamily="66" charset="-78"/>
                <a:cs typeface="Arabic Typesetting" panose="03020402040406030203" pitchFamily="66" charset="-78"/>
              </a:rPr>
              <a:t>The symbols and  abbreviates </a:t>
            </a:r>
          </a:p>
          <a:p>
            <a:pPr>
              <a:buFont typeface="Courier New" pitchFamily="49" charset="0"/>
              <a:buChar char="o"/>
            </a:pPr>
            <a:r>
              <a:rPr lang="en-US" sz="3200" dirty="0">
                <a:latin typeface="Arabic Typesetting" panose="03020402040406030203" pitchFamily="66" charset="-78"/>
                <a:cs typeface="Arabic Typesetting" panose="03020402040406030203" pitchFamily="66" charset="-78"/>
              </a:rPr>
              <a:t>The order for writing the diagnostic </a:t>
            </a:r>
            <a:r>
              <a:rPr lang="en-US" sz="3200" dirty="0" smtClean="0">
                <a:latin typeface="Arabic Typesetting" panose="03020402040406030203" pitchFamily="66" charset="-78"/>
                <a:cs typeface="Arabic Typesetting" panose="03020402040406030203" pitchFamily="66" charset="-78"/>
              </a:rPr>
              <a:t>chromosomes</a:t>
            </a:r>
            <a:endParaRPr lang="en-US" b="1" dirty="0" smtClean="0">
              <a:latin typeface="Arabic Typesetting" panose="03020402040406030203" pitchFamily="66" charset="-78"/>
              <a:cs typeface="Arabic Typesetting" panose="03020402040406030203" pitchFamily="66" charset="-78"/>
            </a:endParaRPr>
          </a:p>
          <a:p>
            <a:r>
              <a:rPr lang="en-US" b="1" dirty="0">
                <a:latin typeface="Arabic Typesetting" panose="03020402040406030203" pitchFamily="66" charset="-78"/>
                <a:cs typeface="Arabic Typesetting" panose="03020402040406030203" pitchFamily="66" charset="-78"/>
              </a:rPr>
              <a:t>Interpreting the Results of a Chromosomal </a:t>
            </a:r>
            <a:r>
              <a:rPr lang="en-US" b="1" dirty="0" smtClean="0">
                <a:latin typeface="Arabic Typesetting" panose="03020402040406030203" pitchFamily="66" charset="-78"/>
                <a:cs typeface="Arabic Typesetting" panose="03020402040406030203" pitchFamily="66" charset="-78"/>
              </a:rPr>
              <a:t>Analysis</a:t>
            </a:r>
          </a:p>
          <a:p>
            <a:r>
              <a:rPr lang="en-US" b="1" dirty="0" smtClean="0">
                <a:latin typeface="Arabic Typesetting" panose="03020402040406030203" pitchFamily="66" charset="-78"/>
                <a:cs typeface="Arabic Typesetting" panose="03020402040406030203" pitchFamily="66" charset="-78"/>
              </a:rPr>
              <a:t>Conclusion</a:t>
            </a:r>
          </a:p>
          <a:p>
            <a:endParaRPr lang="en-US" dirty="0"/>
          </a:p>
        </p:txBody>
      </p:sp>
    </p:spTree>
    <p:extLst>
      <p:ext uri="{BB962C8B-B14F-4D97-AF65-F5344CB8AC3E}">
        <p14:creationId xmlns:p14="http://schemas.microsoft.com/office/powerpoint/2010/main" val="310709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21694" y="1772816"/>
            <a:ext cx="8153400" cy="4495800"/>
          </a:xfrm>
        </p:spPr>
        <p:txBody>
          <a:bodyPr>
            <a:normAutofit fontScale="92500" lnSpcReduction="20000"/>
          </a:bodyPr>
          <a:lstStyle/>
          <a:p>
            <a:r>
              <a:rPr lang="en-US" sz="3200" dirty="0">
                <a:latin typeface="Arabic Typesetting" panose="03020402040406030203" pitchFamily="66" charset="-78"/>
                <a:cs typeface="Arabic Typesetting" panose="03020402040406030203" pitchFamily="66" charset="-78"/>
              </a:rPr>
              <a:t>46,XX,der(1)t(1;3)(p32;q21)t(1;11)(q25;q13</a:t>
            </a:r>
            <a:r>
              <a:rPr lang="en-US" sz="3200" dirty="0" smtClean="0">
                <a:latin typeface="Arabic Typesetting" panose="03020402040406030203" pitchFamily="66" charset="-78"/>
                <a:cs typeface="Arabic Typesetting" panose="03020402040406030203" pitchFamily="66" charset="-78"/>
              </a:rPr>
              <a:t>).</a:t>
            </a:r>
            <a:endParaRPr lang="en-US" sz="3200" dirty="0">
              <a:latin typeface="Arabic Typesetting" panose="03020402040406030203" pitchFamily="66" charset="-78"/>
              <a:cs typeface="Arabic Typesetting" panose="03020402040406030203" pitchFamily="66" charset="-78"/>
            </a:endParaRPr>
          </a:p>
          <a:p>
            <a:r>
              <a:rPr lang="en-US" sz="3200" dirty="0">
                <a:latin typeface="Arabic Typesetting" panose="03020402040406030203" pitchFamily="66" charset="-78"/>
                <a:cs typeface="Arabic Typesetting" panose="03020402040406030203" pitchFamily="66" charset="-78"/>
              </a:rPr>
              <a:t>45,XX,der(5,7)t(3;5)(q21;q22)t(3;7)(q29:p13</a:t>
            </a:r>
            <a:r>
              <a:rPr lang="en-US" sz="3200" dirty="0" smtClean="0">
                <a:latin typeface="Arabic Typesetting" panose="03020402040406030203" pitchFamily="66" charset="-78"/>
                <a:cs typeface="Arabic Typesetting" panose="03020402040406030203" pitchFamily="66" charset="-78"/>
              </a:rPr>
              <a:t>).</a:t>
            </a:r>
          </a:p>
          <a:p>
            <a:pPr marL="0" indent="0">
              <a:buNone/>
            </a:pPr>
            <a:endParaRPr lang="en-US" sz="3200" dirty="0">
              <a:latin typeface="Arabic Typesetting" panose="03020402040406030203" pitchFamily="66" charset="-78"/>
              <a:cs typeface="Arabic Typesetting" panose="03020402040406030203" pitchFamily="66" charset="-78"/>
            </a:endParaRPr>
          </a:p>
          <a:p>
            <a:r>
              <a:rPr lang="en-US" sz="3900" dirty="0">
                <a:latin typeface="Arabic Typesetting" panose="03020402040406030203" pitchFamily="66" charset="-78"/>
                <a:cs typeface="Arabic Typesetting" panose="03020402040406030203" pitchFamily="66" charset="-78"/>
              </a:rPr>
              <a:t>Mosaic:</a:t>
            </a:r>
          </a:p>
          <a:p>
            <a:pPr marL="0" indent="0">
              <a:buNone/>
            </a:pPr>
            <a:r>
              <a:rPr lang="en-US" sz="2800" dirty="0">
                <a:latin typeface="Arabic Typesetting" panose="03020402040406030203" pitchFamily="66" charset="-78"/>
                <a:cs typeface="Arabic Typesetting" panose="03020402040406030203" pitchFamily="66" charset="-78"/>
              </a:rPr>
              <a:t>       46,XX [20]+46,XX,del 6p[5].</a:t>
            </a:r>
          </a:p>
          <a:p>
            <a:pPr marL="0" indent="0">
              <a:buNone/>
            </a:pPr>
            <a:r>
              <a:rPr lang="en-US" sz="2800" dirty="0">
                <a:latin typeface="Arabic Typesetting" panose="03020402040406030203" pitchFamily="66" charset="-78"/>
                <a:cs typeface="Arabic Typesetting" panose="03020402040406030203" pitchFamily="66" charset="-78"/>
              </a:rPr>
              <a:t>Means 80% of cells were normal, while 20% of the cells with structural defect in short arm of </a:t>
            </a:r>
            <a:r>
              <a:rPr lang="en-US" sz="2800" dirty="0" smtClean="0">
                <a:latin typeface="Arabic Typesetting" panose="03020402040406030203" pitchFamily="66" charset="-78"/>
                <a:cs typeface="Arabic Typesetting" panose="03020402040406030203" pitchFamily="66" charset="-78"/>
              </a:rPr>
              <a:t>chromosome </a:t>
            </a:r>
            <a:r>
              <a:rPr lang="en-US" sz="2800" dirty="0">
                <a:latin typeface="Arabic Typesetting" panose="03020402040406030203" pitchFamily="66" charset="-78"/>
                <a:cs typeface="Arabic Typesetting" panose="03020402040406030203" pitchFamily="66" charset="-78"/>
              </a:rPr>
              <a:t>6.</a:t>
            </a:r>
          </a:p>
          <a:p>
            <a:pPr marL="0" indent="0">
              <a:buNone/>
            </a:pPr>
            <a:r>
              <a:rPr lang="en-US" sz="2800" dirty="0">
                <a:latin typeface="Arabic Typesetting" panose="03020402040406030203" pitchFamily="66" charset="-78"/>
                <a:cs typeface="Arabic Typesetting" panose="03020402040406030203" pitchFamily="66" charset="-78"/>
              </a:rPr>
              <a:t>      47,XX,+21 [30]+46,XX </a:t>
            </a:r>
            <a:r>
              <a:rPr lang="en-US" sz="2800" dirty="0" smtClean="0">
                <a:latin typeface="Arabic Typesetting" panose="03020402040406030203" pitchFamily="66" charset="-78"/>
                <a:cs typeface="Arabic Typesetting" panose="03020402040406030203" pitchFamily="66" charset="-78"/>
              </a:rPr>
              <a:t>[3].</a:t>
            </a:r>
            <a:endParaRPr lang="en-US" sz="2800" dirty="0">
              <a:latin typeface="Arabic Typesetting" panose="03020402040406030203" pitchFamily="66" charset="-78"/>
              <a:cs typeface="Arabic Typesetting" panose="03020402040406030203" pitchFamily="66" charset="-78"/>
            </a:endParaRPr>
          </a:p>
          <a:p>
            <a:pPr marL="0" indent="0">
              <a:buNone/>
            </a:pPr>
            <a:r>
              <a:rPr lang="en-US" sz="2800" dirty="0">
                <a:latin typeface="Arabic Typesetting" panose="03020402040406030203" pitchFamily="66" charset="-78"/>
                <a:cs typeface="Arabic Typesetting" panose="03020402040406030203" pitchFamily="66" charset="-78"/>
              </a:rPr>
              <a:t>Means 93% of cells gain additional copy of </a:t>
            </a:r>
            <a:r>
              <a:rPr lang="en-US" sz="2800" dirty="0" smtClean="0">
                <a:latin typeface="Arabic Typesetting" panose="03020402040406030203" pitchFamily="66" charset="-78"/>
                <a:cs typeface="Arabic Typesetting" panose="03020402040406030203" pitchFamily="66" charset="-78"/>
              </a:rPr>
              <a:t>chromosome  </a:t>
            </a:r>
            <a:r>
              <a:rPr lang="en-US" sz="2800" dirty="0">
                <a:latin typeface="Arabic Typesetting" panose="03020402040406030203" pitchFamily="66" charset="-78"/>
                <a:cs typeface="Arabic Typesetting" panose="03020402040406030203" pitchFamily="66" charset="-78"/>
              </a:rPr>
              <a:t>21(Down syndrome),while 7% of the cells were normal.</a:t>
            </a:r>
            <a:endParaRPr lang="ar-IQ" sz="2800" dirty="0">
              <a:latin typeface="Arabic Typesetting" panose="03020402040406030203" pitchFamily="66" charset="-78"/>
              <a:cs typeface="Arabic Typesetting" panose="03020402040406030203" pitchFamily="66" charset="-78"/>
            </a:endParaRPr>
          </a:p>
          <a:p>
            <a:endParaRPr lang="en-US" dirty="0"/>
          </a:p>
        </p:txBody>
      </p:sp>
      <p:sp>
        <p:nvSpPr>
          <p:cNvPr id="4" name="مستطيل 3"/>
          <p:cNvSpPr/>
          <p:nvPr/>
        </p:nvSpPr>
        <p:spPr>
          <a:xfrm>
            <a:off x="539552" y="260648"/>
            <a:ext cx="8712968" cy="646331"/>
          </a:xfrm>
          <a:prstGeom prst="rect">
            <a:avLst/>
          </a:prstGeom>
        </p:spPr>
        <p:txBody>
          <a:bodyPr wrap="square">
            <a:spAutoFit/>
          </a:bodyPr>
          <a:lstStyle/>
          <a:p>
            <a:r>
              <a:rPr lang="en-US" sz="36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Complex  </a:t>
            </a:r>
            <a:r>
              <a:rPr lang="en-US" sz="3600" b="1" dirty="0" smtClean="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karyotype with </a:t>
            </a:r>
            <a:r>
              <a:rPr lang="en-US" sz="36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more than two changes </a:t>
            </a:r>
            <a:endParaRPr lang="en-US" sz="3600" b="1" dirty="0">
              <a:solidFill>
                <a:schemeClr val="bg2">
                  <a:lumMod val="50000"/>
                </a:schemeClr>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34038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620688"/>
            <a:ext cx="8229600" cy="1143000"/>
          </a:xfrm>
        </p:spPr>
        <p:txBody>
          <a:bodyPr>
            <a:normAutofit fontScale="90000"/>
          </a:bodyPr>
          <a:lstStyle/>
          <a:p>
            <a:pPr algn="l"/>
            <a:r>
              <a:rPr lang="en-US" b="1" dirty="0">
                <a:solidFill>
                  <a:schemeClr val="bg2">
                    <a:lumMod val="50000"/>
                  </a:schemeClr>
                </a:solidFill>
                <a:latin typeface="Arabic Typesetting" panose="03020402040406030203" pitchFamily="66" charset="-78"/>
                <a:cs typeface="Arabic Typesetting" panose="03020402040406030203" pitchFamily="66" charset="-78"/>
              </a:rPr>
              <a:t>Conclusion</a:t>
            </a:r>
            <a:r>
              <a:rPr lang="en-US" b="1" dirty="0"/>
              <a:t/>
            </a:r>
            <a:br>
              <a:rPr lang="en-US" b="1" dirty="0"/>
            </a:br>
            <a:endParaRPr lang="en-US" dirty="0"/>
          </a:p>
        </p:txBody>
      </p:sp>
      <p:sp>
        <p:nvSpPr>
          <p:cNvPr id="3" name="عنصر نائب للمحتوى 2"/>
          <p:cNvSpPr>
            <a:spLocks noGrp="1"/>
          </p:cNvSpPr>
          <p:nvPr>
            <p:ph sz="quarter" idx="1"/>
          </p:nvPr>
        </p:nvSpPr>
        <p:spPr/>
        <p:txBody>
          <a:bodyPr>
            <a:normAutofit/>
          </a:bodyPr>
          <a:lstStyle/>
          <a:p>
            <a:r>
              <a:rPr lang="en-US" dirty="0" smtClean="0">
                <a:latin typeface="Arabic Typesetting" panose="03020402040406030203" pitchFamily="66" charset="-78"/>
                <a:cs typeface="Arabic Typesetting" panose="03020402040406030203" pitchFamily="66" charset="-78"/>
              </a:rPr>
              <a:t>Chromosomal analysis is a powerful tool that can be used to diagnose and monitor genetic disorders, birth defects, and chromosomal abnormalities. It is important to understand the process of reading and writing a chromosomal analysis report, as this can help make the process easier. Additionally, it is important to consult with a medical professional if there are any questions or concerns about the results of the analysis, and  to consult with other professional who had experience and the </a:t>
            </a:r>
            <a:r>
              <a:rPr lang="en-US" dirty="0">
                <a:latin typeface="Arabic Typesetting" panose="03020402040406030203" pitchFamily="66" charset="-78"/>
                <a:cs typeface="Arabic Typesetting" panose="03020402040406030203" pitchFamily="66" charset="-78"/>
              </a:rPr>
              <a:t>right knowledge </a:t>
            </a:r>
            <a:r>
              <a:rPr lang="en-US" dirty="0" smtClean="0">
                <a:latin typeface="Arabic Typesetting" panose="03020402040406030203" pitchFamily="66" charset="-78"/>
                <a:cs typeface="Arabic Typesetting" panose="03020402040406030203" pitchFamily="66" charset="-78"/>
              </a:rPr>
              <a:t>to detect the abnormalities in chromosomal </a:t>
            </a:r>
            <a:r>
              <a:rPr lang="en-US" dirty="0">
                <a:latin typeface="Arabic Typesetting" panose="03020402040406030203" pitchFamily="66" charset="-78"/>
                <a:cs typeface="Arabic Typesetting" panose="03020402040406030203" pitchFamily="66" charset="-78"/>
              </a:rPr>
              <a:t>analysis </a:t>
            </a:r>
            <a:r>
              <a:rPr lang="en-US" dirty="0" smtClean="0">
                <a:latin typeface="Arabic Typesetting" panose="03020402040406030203" pitchFamily="66" charset="-78"/>
                <a:cs typeface="Arabic Typesetting" panose="03020402040406030203" pitchFamily="66" charset="-78"/>
              </a:rPr>
              <a:t>to </a:t>
            </a:r>
            <a:r>
              <a:rPr lang="en-US" dirty="0">
                <a:latin typeface="Arabic Typesetting" panose="03020402040406030203" pitchFamily="66" charset="-78"/>
                <a:cs typeface="Arabic Typesetting" panose="03020402040406030203" pitchFamily="66" charset="-78"/>
              </a:rPr>
              <a:t>be a powerful tool for understanding the genetic makeup of an individual.</a:t>
            </a:r>
          </a:p>
          <a:p>
            <a:endParaRPr lang="en-US" dirty="0" smtClean="0">
              <a:latin typeface="Arabic Typesetting" panose="03020402040406030203" pitchFamily="66" charset="-78"/>
              <a:cs typeface="Arabic Typesetting" panose="03020402040406030203" pitchFamily="66" charset="-78"/>
            </a:endParaRPr>
          </a:p>
          <a:p>
            <a:endParaRPr lang="en-US" dirty="0"/>
          </a:p>
        </p:txBody>
      </p:sp>
    </p:spTree>
    <p:extLst>
      <p:ext uri="{BB962C8B-B14F-4D97-AF65-F5344CB8AC3E}">
        <p14:creationId xmlns:p14="http://schemas.microsoft.com/office/powerpoint/2010/main" val="2806991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6300192" y="2132856"/>
            <a:ext cx="2335174"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04864"/>
            <a:ext cx="5050721"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626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67544" y="1700808"/>
            <a:ext cx="8229600" cy="4525963"/>
          </a:xfrm>
        </p:spPr>
        <p:txBody>
          <a:bodyPr>
            <a:normAutofit fontScale="55000" lnSpcReduction="20000"/>
          </a:bodyPr>
          <a:lstStyle/>
          <a:p>
            <a:r>
              <a:rPr lang="en-US" sz="4400" dirty="0" smtClean="0">
                <a:latin typeface="Arabic Typesetting" panose="03020402040406030203" pitchFamily="66" charset="-78"/>
                <a:cs typeface="Arabic Typesetting" panose="03020402040406030203" pitchFamily="66" charset="-78"/>
              </a:rPr>
              <a:t>Chromosomal analysis is a process of examining the chromosomes of a cell for any abnormalities. It is used to diagnose and monitor genetic disorders</a:t>
            </a:r>
            <a:r>
              <a:rPr lang="ar-IQ" sz="4400" dirty="0" smtClean="0">
                <a:latin typeface="Arabic Typesetting" panose="03020402040406030203" pitchFamily="66" charset="-78"/>
                <a:cs typeface="Arabic Typesetting" panose="03020402040406030203" pitchFamily="66" charset="-78"/>
              </a:rPr>
              <a:t> </a:t>
            </a:r>
            <a:r>
              <a:rPr lang="en-US" sz="4400" dirty="0" smtClean="0">
                <a:latin typeface="Arabic Typesetting" panose="03020402040406030203" pitchFamily="66" charset="-78"/>
                <a:cs typeface="Arabic Typesetting" panose="03020402040406030203" pitchFamily="66" charset="-78"/>
              </a:rPr>
              <a:t>re-abortions, birth defects, and chromosomal abnormalities. It is also used to detect chromosomal changes associated with cancer and other genetic </a:t>
            </a:r>
            <a:r>
              <a:rPr lang="en-US" sz="4400" dirty="0">
                <a:latin typeface="Arabic Typesetting" panose="03020402040406030203" pitchFamily="66" charset="-78"/>
                <a:cs typeface="Arabic Typesetting" panose="03020402040406030203" pitchFamily="66" charset="-78"/>
              </a:rPr>
              <a:t>diseases. Chromosomal analysis is a powerful </a:t>
            </a:r>
            <a:r>
              <a:rPr lang="en-US" sz="4400" dirty="0" smtClean="0">
                <a:latin typeface="Arabic Typesetting" panose="03020402040406030203" pitchFamily="66" charset="-78"/>
                <a:cs typeface="Arabic Typesetting" panose="03020402040406030203" pitchFamily="66" charset="-78"/>
              </a:rPr>
              <a:t>tool can </a:t>
            </a:r>
            <a:r>
              <a:rPr lang="en-US" sz="4400" dirty="0">
                <a:latin typeface="Arabic Typesetting" panose="03020402040406030203" pitchFamily="66" charset="-78"/>
                <a:cs typeface="Arabic Typesetting" panose="03020402040406030203" pitchFamily="66" charset="-78"/>
              </a:rPr>
              <a:t>be used to determine the sex of a fetus and to identify any chromosomal abnormalities in a fetus.</a:t>
            </a:r>
          </a:p>
          <a:p>
            <a:r>
              <a:rPr lang="en-US" sz="4400" dirty="0" smtClean="0">
                <a:latin typeface="Arabic Typesetting" panose="03020402040406030203" pitchFamily="66" charset="-78"/>
                <a:cs typeface="Arabic Typesetting" panose="03020402040406030203" pitchFamily="66" charset="-78"/>
              </a:rPr>
              <a:t>Additionally</a:t>
            </a:r>
            <a:r>
              <a:rPr lang="en-US" sz="4400" dirty="0">
                <a:latin typeface="Arabic Typesetting" panose="03020402040406030203" pitchFamily="66" charset="-78"/>
                <a:cs typeface="Arabic Typesetting" panose="03020402040406030203" pitchFamily="66" charset="-78"/>
              </a:rPr>
              <a:t>, it </a:t>
            </a:r>
            <a:r>
              <a:rPr lang="en-US" sz="4400" dirty="0" smtClean="0">
                <a:latin typeface="Arabic Typesetting" panose="03020402040406030203" pitchFamily="66" charset="-78"/>
                <a:cs typeface="Arabic Typesetting" panose="03020402040406030203" pitchFamily="66" charset="-78"/>
              </a:rPr>
              <a:t>Chromosomal </a:t>
            </a:r>
            <a:r>
              <a:rPr lang="en-US" sz="4400" dirty="0">
                <a:latin typeface="Arabic Typesetting" panose="03020402040406030203" pitchFamily="66" charset="-78"/>
                <a:cs typeface="Arabic Typesetting" panose="03020402040406030203" pitchFamily="66" charset="-78"/>
              </a:rPr>
              <a:t>analysis can also be used to detect genetic mutations, which can help identify individuals at risk for certain diseases</a:t>
            </a:r>
            <a:r>
              <a:rPr lang="en-US" sz="4400" dirty="0" smtClean="0">
                <a:latin typeface="Arabic Typesetting" panose="03020402040406030203" pitchFamily="66" charset="-78"/>
                <a:cs typeface="Arabic Typesetting" panose="03020402040406030203" pitchFamily="66" charset="-78"/>
              </a:rPr>
              <a:t>.</a:t>
            </a:r>
          </a:p>
          <a:p>
            <a:r>
              <a:rPr lang="en-US" sz="4400" dirty="0" smtClean="0">
                <a:latin typeface="Arabic Typesetting" panose="03020402040406030203" pitchFamily="66" charset="-78"/>
                <a:cs typeface="Arabic Typesetting" panose="03020402040406030203" pitchFamily="66" charset="-78"/>
              </a:rPr>
              <a:t>The process of chromosomal analysis involves taking a sample of cells from an individual, such as a blood or skin sample, and examining them under a microscope. </a:t>
            </a:r>
          </a:p>
          <a:p>
            <a:r>
              <a:rPr lang="en-US" sz="4400" dirty="0" smtClean="0">
                <a:latin typeface="Arabic Typesetting" panose="03020402040406030203" pitchFamily="66" charset="-78"/>
                <a:cs typeface="Arabic Typesetting" panose="03020402040406030203" pitchFamily="66" charset="-78"/>
              </a:rPr>
              <a:t>The cells are then stained G-banding using trypsin and Giemsa stain to make the chromosomes visible. The chromosomes are then analyzed to identify any abnormalities.</a:t>
            </a:r>
          </a:p>
          <a:p>
            <a:endParaRPr lang="en-US" dirty="0"/>
          </a:p>
        </p:txBody>
      </p:sp>
      <p:sp>
        <p:nvSpPr>
          <p:cNvPr id="4" name="مستطيل 3"/>
          <p:cNvSpPr/>
          <p:nvPr/>
        </p:nvSpPr>
        <p:spPr>
          <a:xfrm>
            <a:off x="683568" y="769059"/>
            <a:ext cx="5904656" cy="584775"/>
          </a:xfrm>
          <a:prstGeom prst="rect">
            <a:avLst/>
          </a:prstGeom>
        </p:spPr>
        <p:txBody>
          <a:bodyPr wrap="square">
            <a:spAutoFit/>
          </a:bodyPr>
          <a:lstStyle/>
          <a:p>
            <a:r>
              <a:rPr lang="en-US" sz="3200" b="1" dirty="0">
                <a:solidFill>
                  <a:schemeClr val="bg2">
                    <a:lumMod val="50000"/>
                  </a:schemeClr>
                </a:solidFill>
                <a:latin typeface="Arabic Typesetting" panose="03020402040406030203" pitchFamily="66" charset="-78"/>
                <a:cs typeface="Arabic Typesetting" panose="03020402040406030203" pitchFamily="66" charset="-78"/>
              </a:rPr>
              <a:t>Introduction to Chromosomal Analysis</a:t>
            </a:r>
          </a:p>
        </p:txBody>
      </p:sp>
    </p:spTree>
    <p:extLst>
      <p:ext uri="{BB962C8B-B14F-4D97-AF65-F5344CB8AC3E}">
        <p14:creationId xmlns:p14="http://schemas.microsoft.com/office/powerpoint/2010/main" val="1013722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97744" y="1484784"/>
            <a:ext cx="7618672" cy="4832092"/>
          </a:xfrm>
          <a:prstGeom prst="rect">
            <a:avLst/>
          </a:prstGeom>
        </p:spPr>
        <p:txBody>
          <a:bodyPr wrap="square">
            <a:spAutoFit/>
          </a:bodyPr>
          <a:lstStyle/>
          <a:p>
            <a:r>
              <a:rPr lang="en-US" sz="2800" dirty="0" smtClean="0">
                <a:latin typeface="Arabic Typesetting" panose="03020402040406030203" pitchFamily="66" charset="-78"/>
                <a:cs typeface="Arabic Typesetting" panose="03020402040406030203" pitchFamily="66" charset="-78"/>
              </a:rPr>
              <a:t>   Writing a chromosomal analysis report is a complex process that requires a great deal of knowledge and experience. The report should include a summary of the findings, a description of the sample, and a list of any abnormalities that were found. It is important to use clear and concise language when writing the report, and to provide as much detail as possible.</a:t>
            </a:r>
          </a:p>
          <a:p>
            <a:r>
              <a:rPr lang="en-US" sz="2800" dirty="0" smtClean="0">
                <a:latin typeface="Arabic Typesetting" panose="03020402040406030203" pitchFamily="66" charset="-78"/>
                <a:cs typeface="Arabic Typesetting" panose="03020402040406030203" pitchFamily="66" charset="-78"/>
              </a:rPr>
              <a:t>It is also important to include any relevant medical information, such as family history or other medical conditions, as this can help provide additional context for the results of the analysis. Finally, it is important to consult with a medical professional if there are any questions or concerns about the results of the analysis</a:t>
            </a:r>
            <a:r>
              <a:rPr lang="en-US" dirty="0" smtClean="0">
                <a:latin typeface="Arabic Typesetting" panose="03020402040406030203" pitchFamily="66" charset="-78"/>
                <a:cs typeface="Arabic Typesetting" panose="03020402040406030203" pitchFamily="66" charset="-78"/>
              </a:rPr>
              <a:t>.</a:t>
            </a:r>
            <a:endParaRPr lang="en-US" dirty="0">
              <a:latin typeface="Arabic Typesetting" panose="03020402040406030203" pitchFamily="66" charset="-78"/>
              <a:cs typeface="Arabic Typesetting" panose="03020402040406030203" pitchFamily="66" charset="-78"/>
            </a:endParaRPr>
          </a:p>
        </p:txBody>
      </p:sp>
      <p:sp>
        <p:nvSpPr>
          <p:cNvPr id="5" name="مستطيل 4"/>
          <p:cNvSpPr/>
          <p:nvPr/>
        </p:nvSpPr>
        <p:spPr>
          <a:xfrm>
            <a:off x="349209" y="620688"/>
            <a:ext cx="6096541" cy="584775"/>
          </a:xfrm>
          <a:prstGeom prst="rect">
            <a:avLst/>
          </a:prstGeom>
        </p:spPr>
        <p:txBody>
          <a:bodyPr wrap="none">
            <a:spAutoFit/>
          </a:bodyPr>
          <a:lstStyle/>
          <a:p>
            <a:r>
              <a:rPr lang="en-US" sz="3200" b="1" dirty="0">
                <a:solidFill>
                  <a:schemeClr val="bg2">
                    <a:lumMod val="50000"/>
                  </a:schemeClr>
                </a:solidFill>
                <a:latin typeface="Arabic Typesetting" panose="03020402040406030203" pitchFamily="66" charset="-78"/>
                <a:cs typeface="Arabic Typesetting" panose="03020402040406030203" pitchFamily="66" charset="-78"/>
              </a:rPr>
              <a:t>Reading </a:t>
            </a:r>
            <a:r>
              <a:rPr lang="en-US" sz="3200" b="1" dirty="0" smtClean="0">
                <a:solidFill>
                  <a:schemeClr val="bg2">
                    <a:lumMod val="50000"/>
                  </a:schemeClr>
                </a:solidFill>
                <a:latin typeface="Arabic Typesetting" panose="03020402040406030203" pitchFamily="66" charset="-78"/>
                <a:cs typeface="Arabic Typesetting" panose="03020402040406030203" pitchFamily="66" charset="-78"/>
              </a:rPr>
              <a:t>&amp;Writing </a:t>
            </a:r>
            <a:r>
              <a:rPr lang="en-US" sz="3200" b="1" dirty="0">
                <a:solidFill>
                  <a:schemeClr val="bg2">
                    <a:lumMod val="50000"/>
                  </a:schemeClr>
                </a:solidFill>
                <a:latin typeface="Arabic Typesetting" panose="03020402040406030203" pitchFamily="66" charset="-78"/>
                <a:cs typeface="Arabic Typesetting" panose="03020402040406030203" pitchFamily="66" charset="-78"/>
              </a:rPr>
              <a:t>a Chromosomal Analysis Report</a:t>
            </a:r>
          </a:p>
        </p:txBody>
      </p:sp>
    </p:spTree>
    <p:extLst>
      <p:ext uri="{BB962C8B-B14F-4D97-AF65-F5344CB8AC3E}">
        <p14:creationId xmlns:p14="http://schemas.microsoft.com/office/powerpoint/2010/main" val="1170592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r>
              <a:rPr lang="en-US" dirty="0" smtClean="0">
                <a:latin typeface="Arabic Typesetting" panose="03020402040406030203" pitchFamily="66" charset="-78"/>
                <a:cs typeface="Arabic Typesetting" panose="03020402040406030203" pitchFamily="66" charset="-78"/>
              </a:rPr>
              <a:t>Interpreting the results of a chromosomal analysis can be difficult, as the results can be complex and difficult to understand. It is important to read the report carefully and make sure all the information is correct. The report should include a description of the sample, the results of the analysis, and any abnormalities that were found.</a:t>
            </a:r>
          </a:p>
          <a:p>
            <a:r>
              <a:rPr lang="en-US" dirty="0" smtClean="0">
                <a:latin typeface="Arabic Typesetting" panose="03020402040406030203" pitchFamily="66" charset="-78"/>
                <a:cs typeface="Arabic Typesetting" panose="03020402040406030203" pitchFamily="66" charset="-78"/>
              </a:rPr>
              <a:t>It is important to understand the terminology used in the report, as this can help make the process of interpreting the results easier.</a:t>
            </a:r>
            <a:endParaRPr lang="en-US" dirty="0"/>
          </a:p>
        </p:txBody>
      </p:sp>
      <p:sp>
        <p:nvSpPr>
          <p:cNvPr id="4" name="مستطيل 3"/>
          <p:cNvSpPr/>
          <p:nvPr/>
        </p:nvSpPr>
        <p:spPr>
          <a:xfrm>
            <a:off x="1048278" y="764704"/>
            <a:ext cx="6112571" cy="584775"/>
          </a:xfrm>
          <a:prstGeom prst="rect">
            <a:avLst/>
          </a:prstGeom>
        </p:spPr>
        <p:txBody>
          <a:bodyPr wrap="none">
            <a:spAutoFit/>
          </a:bodyPr>
          <a:lstStyle/>
          <a:p>
            <a:r>
              <a:rPr lang="en-US" sz="3200" b="1" dirty="0">
                <a:solidFill>
                  <a:schemeClr val="bg2">
                    <a:lumMod val="50000"/>
                  </a:schemeClr>
                </a:solidFill>
                <a:latin typeface="Arabic Typesetting" panose="03020402040406030203" pitchFamily="66" charset="-78"/>
                <a:cs typeface="Arabic Typesetting" panose="03020402040406030203" pitchFamily="66" charset="-78"/>
              </a:rPr>
              <a:t>Interpreting the Results of a Chromosomal Analysis</a:t>
            </a:r>
          </a:p>
        </p:txBody>
      </p:sp>
    </p:spTree>
    <p:extLst>
      <p:ext uri="{BB962C8B-B14F-4D97-AF65-F5344CB8AC3E}">
        <p14:creationId xmlns:p14="http://schemas.microsoft.com/office/powerpoint/2010/main" val="2125702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2">
                    <a:lumMod val="50000"/>
                  </a:schemeClr>
                </a:solidFill>
                <a:latin typeface="Arabic Typesetting" panose="03020402040406030203" pitchFamily="66" charset="-78"/>
                <a:cs typeface="Arabic Typesetting" panose="03020402040406030203" pitchFamily="66" charset="-78"/>
              </a:rPr>
              <a:t>How to read karyotype?</a:t>
            </a:r>
            <a:endParaRPr lang="en-US" dirty="0">
              <a:solidFill>
                <a:schemeClr val="bg2">
                  <a:lumMod val="50000"/>
                </a:schemeClr>
              </a:solidFill>
              <a:latin typeface="Arabic Typesetting" panose="03020402040406030203" pitchFamily="66" charset="-78"/>
              <a:cs typeface="Arabic Typesetting" panose="03020402040406030203" pitchFamily="66" charset="-78"/>
            </a:endParaRPr>
          </a:p>
        </p:txBody>
      </p:sp>
      <p:sp>
        <p:nvSpPr>
          <p:cNvPr id="4" name="مستطيل 3"/>
          <p:cNvSpPr/>
          <p:nvPr/>
        </p:nvSpPr>
        <p:spPr>
          <a:xfrm>
            <a:off x="512600" y="1845832"/>
            <a:ext cx="8280920" cy="3385542"/>
          </a:xfrm>
          <a:prstGeom prst="rect">
            <a:avLst/>
          </a:prstGeom>
        </p:spPr>
        <p:txBody>
          <a:bodyPr wrap="square">
            <a:spAutoFit/>
          </a:bodyPr>
          <a:lstStyle/>
          <a:p>
            <a:pPr marL="457200" indent="-457200">
              <a:buFont typeface="Wingdings" panose="05000000000000000000" pitchFamily="2" charset="2"/>
              <a:buChar char="q"/>
            </a:pPr>
            <a:r>
              <a:rPr lang="en-US" sz="32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Metaphases with solid </a:t>
            </a:r>
            <a:r>
              <a:rPr lang="en-US" sz="3200" b="1" dirty="0" smtClean="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chromosomes</a:t>
            </a:r>
          </a:p>
          <a:p>
            <a:endParaRPr lang="en-US" sz="3200" b="1" dirty="0" smtClean="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endParaRPr>
          </a:p>
          <a:p>
            <a:pPr marL="457200" indent="-457200">
              <a:buFont typeface="Wingdings" panose="05000000000000000000" pitchFamily="2" charset="2"/>
              <a:buChar char="q"/>
            </a:pPr>
            <a:r>
              <a:rPr lang="en-US" sz="32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Metaphases were treated with Trypsin and Giemsa Stain  for </a:t>
            </a:r>
            <a:r>
              <a:rPr lang="en-US" sz="3200" b="1" dirty="0" smtClean="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Banding</a:t>
            </a:r>
          </a:p>
          <a:p>
            <a:endParaRPr lang="ar-IQ" sz="32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endParaRPr>
          </a:p>
          <a:p>
            <a:endParaRPr lang="en-US" b="1" dirty="0" smtClean="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endParaRPr>
          </a:p>
          <a:p>
            <a:endParaRPr lang="en-US"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endParaRPr>
          </a:p>
          <a:p>
            <a:endParaRPr lang="ar-IQ"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endParaRPr>
          </a:p>
        </p:txBody>
      </p:sp>
      <p:sp>
        <p:nvSpPr>
          <p:cNvPr id="5" name="مستطيل 4"/>
          <p:cNvSpPr/>
          <p:nvPr/>
        </p:nvSpPr>
        <p:spPr>
          <a:xfrm>
            <a:off x="392461" y="4585043"/>
            <a:ext cx="3966150" cy="646331"/>
          </a:xfrm>
          <a:prstGeom prst="rect">
            <a:avLst/>
          </a:prstGeom>
        </p:spPr>
        <p:txBody>
          <a:bodyPr wrap="none">
            <a:spAutoFit/>
          </a:bodyPr>
          <a:lstStyle/>
          <a:p>
            <a:pPr marL="571500" indent="-571500">
              <a:buFont typeface="Arial" panose="020B0604020202020204" pitchFamily="34" charset="0"/>
              <a:buChar char="•"/>
            </a:pPr>
            <a:r>
              <a:rPr lang="en-US" sz="3600"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Structural Abnormalities</a:t>
            </a:r>
            <a:endParaRPr lang="en-US" sz="3600" dirty="0"/>
          </a:p>
        </p:txBody>
      </p:sp>
      <p:sp>
        <p:nvSpPr>
          <p:cNvPr id="6" name="مستطيل 5"/>
          <p:cNvSpPr/>
          <p:nvPr/>
        </p:nvSpPr>
        <p:spPr>
          <a:xfrm>
            <a:off x="392461" y="5225570"/>
            <a:ext cx="4145687" cy="646331"/>
          </a:xfrm>
          <a:prstGeom prst="rect">
            <a:avLst/>
          </a:prstGeom>
        </p:spPr>
        <p:txBody>
          <a:bodyPr wrap="none">
            <a:spAutoFit/>
          </a:bodyPr>
          <a:lstStyle/>
          <a:p>
            <a:pPr marL="571500" indent="-571500">
              <a:buFont typeface="Arial" panose="020B0604020202020204" pitchFamily="34" charset="0"/>
              <a:buChar char="•"/>
            </a:pPr>
            <a:r>
              <a:rPr lang="en-US" sz="3600" dirty="0">
                <a:solidFill>
                  <a:schemeClr val="bg2">
                    <a:lumMod val="50000"/>
                  </a:schemeClr>
                </a:solidFill>
                <a:latin typeface="Arabic Typesetting" panose="03020402040406030203" pitchFamily="66" charset="-78"/>
                <a:cs typeface="Arabic Typesetting" panose="03020402040406030203" pitchFamily="66" charset="-78"/>
              </a:rPr>
              <a:t>Numerical Abnormalities </a:t>
            </a:r>
            <a:endParaRPr lang="en-US" sz="3600" dirty="0"/>
          </a:p>
        </p:txBody>
      </p:sp>
    </p:spTree>
    <p:extLst>
      <p:ext uri="{BB962C8B-B14F-4D97-AF65-F5344CB8AC3E}">
        <p14:creationId xmlns:p14="http://schemas.microsoft.com/office/powerpoint/2010/main" val="3537140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39552" y="295103"/>
            <a:ext cx="5389617" cy="707886"/>
          </a:xfrm>
          <a:prstGeom prst="rect">
            <a:avLst/>
          </a:prstGeom>
        </p:spPr>
        <p:txBody>
          <a:bodyPr wrap="none">
            <a:spAutoFit/>
          </a:bodyPr>
          <a:lstStyle/>
          <a:p>
            <a:r>
              <a:rPr lang="en-US" sz="40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Metaphases with solid chromosomes</a:t>
            </a:r>
            <a:endParaRPr lang="ar-IQ" sz="40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endParaRPr>
          </a:p>
        </p:txBody>
      </p:sp>
      <p:pic>
        <p:nvPicPr>
          <p:cNvPr id="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2014880"/>
            <a:ext cx="4176464" cy="295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823903"/>
            <a:ext cx="38957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7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99592" y="692696"/>
            <a:ext cx="7560840" cy="523220"/>
          </a:xfrm>
          <a:prstGeom prst="rect">
            <a:avLst/>
          </a:prstGeom>
        </p:spPr>
        <p:txBody>
          <a:bodyPr wrap="square">
            <a:spAutoFit/>
          </a:bodyPr>
          <a:lstStyle/>
          <a:p>
            <a:r>
              <a:rPr lang="en-US" sz="28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Metaphases were treated with Trypsin and Giemsa Stain  for Banding</a:t>
            </a:r>
            <a:endParaRPr lang="ar-IQ" sz="2800" b="1"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endParaRPr>
          </a:p>
        </p:txBody>
      </p:sp>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741566" y="2276872"/>
            <a:ext cx="313106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54306"/>
            <a:ext cx="5393176" cy="542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550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chemeClr val="bg2">
                    <a:lumMod val="50000"/>
                  </a:schemeClr>
                </a:solidFill>
                <a:latin typeface="Arabic Typesetting" panose="03020402040406030203" pitchFamily="66" charset="-78"/>
                <a:ea typeface="Batang" pitchFamily="18" charset="-127"/>
                <a:cs typeface="Arabic Typesetting" panose="03020402040406030203" pitchFamily="66" charset="-78"/>
              </a:rPr>
              <a:t>Structural Abnormalities</a:t>
            </a:r>
            <a:endParaRPr lang="en-US" dirty="0">
              <a:solidFill>
                <a:schemeClr val="bg2">
                  <a:lumMod val="50000"/>
                </a:schemeClr>
              </a:solidFill>
              <a:latin typeface="Arabic Typesetting" panose="03020402040406030203" pitchFamily="66" charset="-78"/>
              <a:cs typeface="Arabic Typesetting" panose="03020402040406030203" pitchFamily="66" charset="-78"/>
            </a:endParaRPr>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612775" y="2024943"/>
            <a:ext cx="8153400" cy="364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601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568</TotalTime>
  <Words>1153</Words>
  <Application>Microsoft Office PowerPoint</Application>
  <PresentationFormat>عرض على الشاشة (3:4)‏</PresentationFormat>
  <Paragraphs>101</Paragraphs>
  <Slides>22</Slides>
  <Notes>1</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ألوان متوسطة</vt:lpstr>
      <vt:lpstr>Unlocking the Secrets of Chromosomal Analysis Reports</vt:lpstr>
      <vt:lpstr>عرض تقديمي في PowerPoint</vt:lpstr>
      <vt:lpstr>عرض تقديمي في PowerPoint</vt:lpstr>
      <vt:lpstr>عرض تقديمي في PowerPoint</vt:lpstr>
      <vt:lpstr>عرض تقديمي في PowerPoint</vt:lpstr>
      <vt:lpstr>How to read karyotype?</vt:lpstr>
      <vt:lpstr>عرض تقديمي في PowerPoint</vt:lpstr>
      <vt:lpstr>عرض تقديمي في PowerPoint</vt:lpstr>
      <vt:lpstr>Structural Abnormalities</vt:lpstr>
      <vt:lpstr>Numerical Abnormalities </vt:lpstr>
      <vt:lpstr>عرض تقديمي في PowerPoint</vt:lpstr>
      <vt:lpstr>Symbols and abbreviated terms </vt:lpstr>
      <vt:lpstr>Order of writing formula</vt:lpstr>
      <vt:lpstr>عرض تقديمي في PowerPoint</vt:lpstr>
      <vt:lpstr>عرض تقديمي في PowerPoint</vt:lpstr>
      <vt:lpstr>عرض تقديمي في PowerPoint</vt:lpstr>
      <vt:lpstr>عرض تقديمي في PowerPoint</vt:lpstr>
      <vt:lpstr>Normal karyotype and normal variable chromosome features.</vt:lpstr>
      <vt:lpstr>Karyotype with one or two changes</vt:lpstr>
      <vt:lpstr>عرض تقديمي في PowerPoint</vt:lpstr>
      <vt:lpstr>Conclusion </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Secrets of Chromosomal Analysis Reports</dc:title>
  <dc:creator>Maher</dc:creator>
  <cp:lastModifiedBy>Maher</cp:lastModifiedBy>
  <cp:revision>32</cp:revision>
  <dcterms:created xsi:type="dcterms:W3CDTF">2023-02-25T12:25:19Z</dcterms:created>
  <dcterms:modified xsi:type="dcterms:W3CDTF">2023-02-28T07:07:58Z</dcterms:modified>
</cp:coreProperties>
</file>