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57" r:id="rId3"/>
    <p:sldId id="310" r:id="rId4"/>
    <p:sldId id="311" r:id="rId5"/>
    <p:sldId id="258" r:id="rId6"/>
    <p:sldId id="304" r:id="rId7"/>
    <p:sldId id="308" r:id="rId8"/>
    <p:sldId id="309" r:id="rId9"/>
    <p:sldId id="276" r:id="rId10"/>
    <p:sldId id="277" r:id="rId11"/>
    <p:sldId id="278" r:id="rId12"/>
    <p:sldId id="279" r:id="rId13"/>
    <p:sldId id="280" r:id="rId14"/>
    <p:sldId id="281" r:id="rId15"/>
    <p:sldId id="282" r:id="rId16"/>
    <p:sldId id="283" r:id="rId17"/>
    <p:sldId id="284" r:id="rId18"/>
    <p:sldId id="306" r:id="rId19"/>
    <p:sldId id="307" r:id="rId20"/>
    <p:sldId id="296" r:id="rId21"/>
    <p:sldId id="299" r:id="rId22"/>
    <p:sldId id="294" r:id="rId23"/>
    <p:sldId id="298" r:id="rId24"/>
    <p:sldId id="295" r:id="rId25"/>
    <p:sldId id="297" r:id="rId26"/>
    <p:sldId id="301" r:id="rId27"/>
    <p:sldId id="305" r:id="rId28"/>
    <p:sldId id="291" r:id="rId29"/>
    <p:sldId id="292" r:id="rId30"/>
    <p:sldId id="293" r:id="rId31"/>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94660"/>
  </p:normalViewPr>
  <p:slideViewPr>
    <p:cSldViewPr>
      <p:cViewPr>
        <p:scale>
          <a:sx n="71" d="100"/>
          <a:sy n="71" d="100"/>
        </p:scale>
        <p:origin x="-1422" y="-3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2-01T09:11:51.3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18703 16768,'0'25,"-25"-25,25 25,25-25,0 0,0 0,-1 0,26 0,25 0,-26 0,1 0,-1 0,26 0,24 0,-25 0,1 0,-50 0,-1 0,51 0,49 0,-25 0,-25 0,-24 0,25 0,-1 0,-24 0,-1 0,1 24,-25-24,-1 0,51 0,-26 0,1 0,0 0,-1 0,1 0,-50 0,25 0,-25 0,0 0,49-24,1-1,24 25,50-50,-24 25,-26 1,50-1,0 25,0 0,-74 0,24 0,-24 0,24 0,25 0,0 0,-24 0,-26 0,1 0,0 0,-1 0,26 0,-1 0,-24 0,24 0,1 0,24 0,-25-25,1 25,-26 0,-24 0,0 0,0 0,24 0,1 0,24 0,-24 0,24 0,-49 25,0 0,0-25,0 0,-25 0,24 0,1 0,25 0,24 0,-24 0,-1 24,-24-24,0 0,0 25,0-25,-1 0,-24 0,50 0,0 0,-26 0,1 0,0 0,0 25,-25-25,25 0,-25 0,49 0,-24 0,0 25,24-25,-24 0,0 0,25 0,-50 0,25 0,-1 0,-24 0,50 0,49 0,-49 0,-1 25,-24-25,-25 0,25 0,-75 0,1 0,-1 0,25 0,1 0,-26 0,50 0,-25 0,-24 0,-26-25,-24 0,24 0,-73 0,-1 1,50-1,-1 25,76-25,-26 25,-24 0,-50 0,49 0,-24 0,74 0,0 0,-24 0,49 0,-25 0,-50 0,1 0,24 0,1 0,24 0,-25 0,26 0,-1 0,25 0,-50 0,1 0,-26 0,26 0,-1 0,50 0,-50 0,26 0,-26 25,0-25,-49 25,49-25,1 24,24-24,-25 0,1 0,-1 0,1 25,-26-25,50 25,1-25,-26 0,50 0,-25 0,0 25,1-25,-26 25,25-25,0 0,-24 0,49 0,-25 24,25-24,-25 0,75 0,-1 0,1 0,0 0,24-24,25 24,-24 0,-1 0,-24 0,-1 0,26 0,-1 0,0 0,-24 0,-25 0,0 0,24 24,-24-24,25 0,24 0,1 0,-26 0,-24 0,0 0,0 0,-1-24,26 24,0 0,24 0,0-25,-49 25,50 0,-51 0,1 0,25 0,-1 0,1 0,0 0,-1 0,1 0,-25 0,0 0,24 25,-24-1,49-24,-24 25,0-25,-1 0,-24 0,0 0,-25 0,25 0,-1 0,-48 0,-26-25,-24 25,24 0,-24-24,49 24,-25 0,-24 0,-25 0,-1 0,-24 0,0 0,-25 0,75 0,0 0,-26 0,-73 0,24 0,25 24,-99 26,99-50,0 25,49 0,26-25,-1 0,-24 0,-50 0,0 24,-1 1,76 0,-1-25,25 0,1 0,-1 0,-50 0,1 0,0 0,24 0,0 0,26 25,-26-25,0 0,-24 0,24 0,1 0,-26 0,26 0,24 0,-25 25,-24-25,-1 0,26 0,24 24,0-24,0 0,1 25,-26-25,0 0,26 0,-26 0,25 0,25 0,-25 0,1-25,-1 1,0 24,25 0,-25 0,25-25,0 25,0 0,-25 0,-24 0,24 0,-49 0,49 0,0-25,-49 25,-1-25,50 25,0 0,1 0,24 0,-25 0,25-25,-25 1,25-26,0 25,0 0,0 25,0-24,0 24,0-25,25 0,24 25,26 0,-1 0,-49-25,0 25,25 0,-26 0,26 0,0 0,-1 0,-24 0,0 0,0 0,-25 0,49 0,-49 0,50 0,-1 0,1 0,-25 0,0-25,24 25,-24 0,25-24,-1-1,26 0,-1 25,-24-50,49 1,0-1,50 25,-25-24,-25 24,-24 0,24 0,25 25,-50 0,1 0,-26 0,-24 0,0 25,-25 0,25 0,-25-25,0 25,0-1,25 1,-25-25,0 25,0-25,0 25,0-25,0 25,0-25,-25 24,25-24,-25 0,0 0,0 0,-49 0,49 0,0 0,-24 0,-26 0,1 0,49 0,0 0,-24 0,24 0,0 0,-25-24,1 24,24 0,25 0,-25 0,0 0,1 0,24 0,-25 0,25 0,0 0,-25 0,25 0,0 0,-25 0,25 24,50-24,-1 0,1 0,24 0,1 0,24 25,25-25,-50 0,1 0,24 0,0 0,-24 0,-50 0,24 0,-49 0</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1-30T08:22:30.3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15106 13171,'0'0,"25"0,0 0,0 0,0 0,-1 0,-24 25,25-25,-25 0,50 25,-1-25,-24 0,0 25,25-25,-50 0,49 25,-49-25,50 0,24 0,-49 0,50 24,-26-24,1 0,-25 0,-1 0,51 0,-50 0,24 0,1 0,24 0,-49 0,0 0,49 0,-24 0,24 0,-74 0,25 0,0 0,24 0,51 0,-76 0,51 0,-1 0,-24 0,49 0,-24 0,-51 0,-24 0,25 0,0 0,0 0,-25 0,49 0,-24 0,0 0,-25 0,25 0,-25 0,49 0,-24 0,-25 0,25 0,25 0,-26 0,1 0,0 0,0 0,0 0,-1 0,1 0,-25 0,50 0,-50 25,0-25,0 25,0 0,-25 0,25-25,-50 0,1 24,-26 1,51-25,-26 25,0-25,50 0,-74 25,49-25,-24 49,-1-49,0 0,1 0,-26 50,1-25,49-25,-74 0,49 25,1-25,-1 0,-24 24,-50 26,24-25,51-25,24 25,0-25,0 0,1 24,-1-24,0 0,0 0,-24 0,-1 0,-24 25,49-25,-25 0,50 0,-49 25,-1-25,50 0,-50 0,1 0,24 25,0-25,-25 0,50 0,-24 0,-51 0,75 0,-25 0,1 0,-1 0,0 0,0 0,0 0,1 0,24 0,-50 0,0 0,50 0,-49 0,49 0,-25 0,0 0,0 0,25 0,-24 0,24 0,0-50,0 50,0-25,0 1,0-1,0 0,24 25,-24 0,25-25,-25 0,50 1,-25-1,-1 25,51-50,-75 50,25-25,-1 1,1 24,-25-25,25 0,0 25,24-25,-49 25,25 0,25-25,-25 25,-1 0,-24 0,25-24,25 24,-50 0,49 0,26-25,-50 25,0 0,-1 0,26 0,-25 0,0 0,24-25,-24 25,0 0,-25 0,49 0,-49 0,50 0,-25 0,0 0,24 0,-24 0,0 0,0 0,-1 0,1 0,0 0,0 0,-25 0,49 0,-24 0,-25 25,-74 24,24 1,25-50,-24 25,-26 24,26-49,24 0,-25 25,26 0,24-25,-50 0,0 0,50 0,-49 0,-1 0,-24 0,74 25,-50 0,25-25,-24 0,49 0,-50 0,50 0,-25 0,25 0,-25 0,1 0,-1 0,-50 49,75-49,-24 0,-1 0,-25 0,1 0,49 0,-25 0,0 0,0 0,0 0,25 25,0 0,0-25,25 0,0 0,0 0,24 0,26 0,-50 0,99 0,-25-75,-50 75,-49 0,100 0,-26 0,-49 0</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1-30T08:22:35.4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22275 13246,'25'25,"-25"-25,25 0,-1 0,1 0,0 0,49 0,-49 0,25 0,-1 0,1 0,49 0,0 0,1 0,-100 0,49 0,1 0,0 0,-50 0,24 0,1 0,0 0,0 0,0 0,-1 0,1 0,25 0,-25 0,-1 0,1 0,0 0,-25 0,50 0,-1 0,-49 0,50 0,24 0,-49 0,-25 0,50 0,-50 0,24 0,76 49,-76-49,1 25,25-25,-25 0,-25 0,0 25,0-25,0 0,-25 0,0 0,-25 25,26-1,24-24,-50 0,25 0,0 0,1 0,-26 25,50-25,-50 25,50-25,-24 0,-26 0,25 0,0 0,-99 0,50 50,24-50,1 0,-26 24,-49-24,99 0,-74 25,50-25,24 0,0 0,0 0,25 0,-49 0,49 0,-25 25,25-25,-50 0,50 0,-25 0,-24 0,24 25,0-25,0 0,1 0,-1 0,25 0,-50 0,50 25,-25-25,1 0,-1 0,0 0,0 0,0 0,25 0,-24 0,24 0,-25-25</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1-30T08:22:43.0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15280 14734,'0'0,"25"0,0 0,-1 0,26 0,-25-25,0 0,-25 25,49 0,-24 0,25 0,-1 0,1 0,24 0,26 0,-51 0,50 0,25 0,-99 0,99 0,-25 0,1 0,-51 0,-24 0,0 0,0 0,-25 0,49 0,1 0,-50 0,50 0,24 0,-24 0,-26 0,26 0,-25 0,24 0,1 0,-25 0,0 0,24 0,-24 0,0 0,24 0,-24 0,0 0,0 0,-25 0,49 0,1 0,-50 0,0 0,-50-49,-24 49,0-25,-1 25,-24 0,-50-50,124 50,-74 0,-75 0,150 0,-26-24,-49-1,49 25,50 0,-49 0,-1 0,-24 0,24 0,-24 0,49 0,-74 0,49 0,25 0,-24 0,24 0,0 0,0 0,0 0,1 0,-1 0,0 0,-25 0,25 0,1 0,24 0,-50 0,0 0,50 0,-49 0,24 0,0 0,-24 0,49 0,-25 0,0 0,-25 0,26 0,-1 0,0 0,25 0,0 0,25 0,0 0,-1-25,51 25,-26 0,1 0,-50 0,50 0,-26 0,1 0,0 0,25 0,-26 0,26 0,0 0,-1 0,1 0,-50 0,50 0,-26 0,-24 0,50 0,24 0,-74 0,50 0,0 0,-1 0,1 0,-1 0,-24 0,25 0,-25 0,-25 0,49 0,1 0,-50 0,49 0,-24 0,0 0,25 0,-50 0,49 0,-24 0,25 0,-25 0,-1 0,-24 0,50 0,-25 0,0 0,24 0,26 0,-51 0,51 0,-1 0,-74 0,25 0,49 0,-24 0,-50 0,25-25,0 25,-1 0,-24 0,50 0,-50 0,50 0,-50 0</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1-30T08:22:47.6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19844 14486,'0'0,"-25"0,0 0,1 0,-26 0,25 0,25 0,-49 0,49 0,-25 0,0 0,0 0,0 0,1 0,-1 0,0 0,0 0,0 0,-24 0,24 0,-25 0,1 0,-1 0,1 0,24 25,25-25,-25 0,0 0,0 0,1 0,-1 0,25 0,-25 0,-25 0,50 0,-49 0,49 0,-25 0,-50 0,75 0,-24 0,-26 0,25 25,0-1,1-24,-1 0,0 0,25 0,-25 0,0 0,1 0,24 0,-50 0,50 25,-25-25,25 0,-25 0,1 25,-1-25,0 0,0 25,25-25,-25 0,25 0,-49 0,-1 0,50 0,-49 0,49 25,0-25,24 0,1 0,0 24,0-24,24 0,-49 0,50 0,24 0,-49 0,-25 0,50 0,24 0,-49 0,25 0,-1 0,-24 0,25 0,-26 0,1 0,25 0,-25 0,24 0,-24 0,0 0,25 0,-1 0,-24 0,0 0,0 0,-1 0,26 0,-25 0,24 0,-24 0,-25 0,50 0,-1 0,1 0,-25 0,0 0,-25 0,49 0,-49 0,25 0,0 0,24 0,-24 0,-25 0,25 0,0 0,0 0,-1 0,26 0,-25 0,0 0,-25 0,25 0,-25 25,0-25,-25 25,-25-25,0 25,26-25,-26 49,-24-49,-1 25,50-25,-49 0,0 0,74 0,-50 25,0-25,26 0,-51 0,1 0,24 0,-24 0,-1 0,26 0,24 0,-25 0,1 0,49 0,-50 0,0 0,26 0,-26 0,-24 0,74 0,-25 0,-50 0,26 0,49 0,-50 0,50 0,-25 0,25 0,-24 0,-1-25,25 0,0 1,0 24,0-50,0 50,0-25,0 0,0 1,0-1,0 0,25-25,-1 1,1 49,-25-25,25 0,0 25,0 0,-25-25,24 25,1 0,0 0,-25 0,50 0,-50 0,24 0,26 0,-25 0,0 0,-1 0,26 0,0 0,-26 0,1 0,25 0,-25 0,0 0,-25 0,24 0,1 0</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1-30T08:21:04.8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18306 2704,'0'0,"25"0,0 0,0 0,-25 0,49 0,-49 0,25 0,0 0,0 0,-1 0,1 0,0 0,0 0,-25 0,49 0,-24 0,0 0,25 0,-50 0,24 0,26 0,-25 0,0 0,0 0,-1 0,1 0,0 0,0 0,24 0,-49 0,25 0,25 0,-50 0,49 0,1 0,-50 0,25 0,0 0,-25 0,49 0,-24 0,0 0,0 0,-25 0,49 0,-49 0,50 0,-50 0,49 0,-24 0,0 0,0 0,0 0,-1 0,1 0,0 0,-25 0,50 0,-26 0,1 0,25 0,24 0,-24 0,-25 0,0 0,24 0,-24 0,0 0,0 0,-25 0,49 0,-49 0,50 0,-50 0,49 0,-24 0,0 0,0 0,24 0,-24 0,25 0,-25 0,-1 0,26 0,-25 0,0 0,24 0,-24 0,0 0,0 0,-25 0,49 0,-49 0,50 0,-50 0,50 0,-26 0,1 0,0 0,0 0,0 0,-1 0,26 0,-25 0,49 0,50 0,-99 0,124 0,-75 0,-24 0,-25 0,-1 0,1 0,0 0,0 0,-25 0,49 0,-49 0,25 0,0 0,0 0,0 0</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1-30T08:21:13.4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1588 3299,'0'0,"0"-25,0 25,25 0,-25 0,24-25,-24 25,50 0,-50 0,50 0,-50 0,49 0,-24 0,25 0,-25 0,24 0,1 0,24 0,-74 0,25 0,49 0,-49 0,50 0,-26 0,1 0,49 0,-25 0,26 0,-76 0,1 0,25 0,-25 0,-1 0,1 0,25 0,-1 0,-24 0,50 0,24 0,-25 0,-24 0,0 0,-1 0,-24 0,0 0,24 25,-24-25,25 0,-1 25,-24-25,50 0,-26 0,26 0,-26 25,-49-25,25 0,0 0,0 0,24 0,26 25,-26-25,75 49,-124-49,75 0,24 25,-74-25,99 25,-50 0,-24 24,24-49,1 0,-75 25,74 0,-24-25,-1 0,-24 0,25 0,-25 0,24 49,-49-49,25 0,49 0,1 0,-26 0,1 25,24-25,-24 25,0-25,-1 0,26 0,-26 25,-24-25,0 0,24 0,-24 25,-25-25,25 0,0 0,0 0,-25 0,24 0,-24 0,50 0,-50 0,50 0,-26 0,26 0,-25 0,0 0,49 0,-49 0,0 0,0 0,-1 0,1 0,0 0,0 0,0 0,-1 0,-24 0,50 0,-50 0,25 0,-25 0,25 0,-1 0,1-25,0 25,25-50,-50 50,24 0,26-25,-50 1,25 24,-25 0,49 0,-49-25,25 25,-25-25,25 25,0 0,0 0,-1-25,1 25,0-25,0 25,24-24,-49-1,25 25,0 0,-25 0,25-25,-25 0,0 25,-25 0,25 0,-25 0,25 0,-49 0,49 0,-25 0,0 0,-25 0,26 0,-51 0,75 0,-49 0,-1 0,0 0,50 0,-24 0,-51 0,75 0,-25 0,1 0,-1 0,0 0,-25 0,1 0,24 0,0 0,-24 0,-1 0,25 0,25-25,-49 25,24 0,0 0,-25 0,50 0,-25 0,1 0,-1 0,0 0,25 0,-25 0,25 0,-49-49,49 49,-50 0,25 0,0 0,1 0,-1 0,0 0,25 0,-25 0,25 0,-49 0,49 0,-25 0,0-25,0 0,25 25,-25 0,-24 0,24 0,0 0,-24 0,24 0,25 0,-50 0,50 0,-25 0,1 0,-1 0,0 0,0 0,0 0,1 0,-1 0,0 0,25 0,-50 0,50 0,-24 0,-1 0,0 0,0 0,-25 0,1 0,24 0,0 0,0 0,1 0,-1 0,-25 0,25 0,1 0,24 0,-50 0,0 0,1 0,49 0,-50 0,1 0,-1 0,50 0,-50 0,50 0,-49 0,49 0,-25 0,0 0,0 0,1 0,-1 0,0 0,0 0,25 0,-49 0,49 0,-25 0,0 0,0 0,0 0,-24 0,24 0,0 0,0 0,0 0,1 0,-26 0,0 0,26 0,-1 0,25 0,-50 0,1 0,-1 0,50 0,-50 0,50 0,-49 0,49 0,-25 0,0 0,0 0,1 0,-1 0,0 0,0 0,25 0,-49 0,49 0,-25 0,-50 0,26 0,49 0,-50 0,-49 0,24 0,26 0,-50 0,24 0,50 0,-24 0,-1 0,25 0,1 0,24 0,-25 0,-25 0,50 0,-49 0,49 0,-25 0,0 0,-25 0,26 0,-1 0,0 0,0 0,-24 0,49 0,-25 0,-50 25,51 0,-1-25,0 0,0 25,25-25,0 24,-25 1,25-25,-49 0,49 0,-25 25,25-25,0 25,-25 0,25-25,-25 24,0-24,1 0,24 0,0 0,24 0,1 0,25 0,-25 0,49 0,-74 0,25 0,49 0,-74 0,25 0,0 0,25 0,-26 0,26 0,-25 0,0 0,-1 0,1 0,0 0,25 0,-26 0,1 0,25 0,-25 0,24 0,-24 0,0 0,-25 0,49 0,-49 0,25 0,0 0,0 0,0 0,-1 0,-24 0,25 0,0 0,0 0,0 0,-25 0,49 0,-49 0,25 0,0 0,0 0,-1 0,1 0,25 50,24-50,-24 25,-50-25,50 0,-50 0,24 0,1 0,0 25,25-25,-1 24,-49-24,50 0,-1 0,1 0,-25 25,-25-25,25 0,-1 0,1 25,0-25,0 0,0 0,-1 25,51-25,-50 25,49-25,-49 0,0 25,-1-25,1 0,0 0,0 0,0 0,0 0,-1 0,-24 0,50 0,-50 0,25 0,0 0,-1 0,1 0,0 0,0 0,0 0,-1 0,1 0,-25 0,50 0,-50 0,25 0,-1 0,1 0,0 0,25 0,-1 0,1 0,-25 0,-25 0,24 0,1 0,0 0,0 0,0 0,-1 0,-24 0,25 0,0 0,25 0,-1 0,-49 0</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1-30T08:21:23.9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21084 5606,'0'-25,"25"25,-25 0,25 0,0 0,0 0,-25 0,24-25,1 0,-25 25,25 0,-25 0,25 0,0 0,-1 0,1 0,-25 0,25-24,0 24,-25 0,25 0,-1 0,1 0,0 0,25-25,-26 25,1 0,0 0,-25 0,25-25,24 25,-49 0,75-25,-50 25,24 0,1 0,-25 0,-1 0,1-25,25 25,-25 0,0 0,-1-24,1 24,-25 0,50 0,-50 0,25 0,-25 0,49-25,-49 25,25 0,-25 0,25 0,0 0,-25 0,24 0,-24 0,50 0,0 0,-50 0,24 25,1-25,-25 24,0-24,-25 0,25 25,-24 0,24-25,-50 25,0 0,50-25,-24 24,-1-24,25 25,-25 0,0-25,0 25,-24 0,24-1,0-24,0 25,1-25,-26 0,25 0,0 25,0 0,1-25,-1 25,0-25,0 0,-49 24,49-24,0 25,0-25,-24 0,24 25,25-25,-25 0,-24 25,-1-25,0 25,26-25,-1 0,0 0,0 0,-24 0,24 0,25 25,-50-25,25 0,25 0,-49 0,-1 0,50 24,-49-24,49 0,-25 0,25 0,0-24,25 24,-1-25,-24 0,25 25,-25-25,25 25,-25-25,0 25,25-25,-25 1,0-1,0 25,0-25,0 0,0 25,0-25,0 1,0-1,-25 25,25-25,0 0,0 0,0 1,0 24,0-25,25 0,0 25,-1-25,1 25,0 0,0 0,0 0,-1 0,1-25,0 25,0 0,0 0,-25 0,49 0,-49 0,25-24,0 24,0 0,24-25,-49 25,25 0,-25-25,50 25,-50 0,24 0,-24 0,25 0,0 0,25 0,-50 0,24-25,1 25,0 0,0 0,0 0,-1 0,1 0,0 0,0 0,-25 0,50 0,-50 0,49 0,-24 0,0 0,0 0,-1 0,1 0,0 0,-25 0,25 25,-25-25,49 0,-49 0,25 25,0 0,0-1,0 1,-1-25,51 50,-75-50,49 0,-49 25,0-25,0 49,0-49,0 50,0-50,0 25,0-1,-24 1,24-25,-25 25,25-25,-25 0,0 50,-24-50,49 0,-50 49,0 1,50-50,-49 0,-1 0,1 50,24-26,0-24,25 0,-50 25,1-25,-1 0,0 0,26 25,24-25,-75 25,50 0,25-25,-49 0,49 0,-25 0,0 0,-24 24,24-24,25 0,-50 0,50 25,-49-25,-1 25,0-25,50 0,-49 0,-1 25,50-25,-25 0,25 0,-24 0,-1 0,0 0,0 0,0 0,25 0,-49 0,-1 0,25 0,1 0,-26 0,25 0,0 0,25 0,-24 0,24 0,0-25,0 25,0-50,0 50,0-24,0-1,0 0,0 25,0-25,0 0,0 1,0-1,0 25,0-25,0 0,0 25,0-25,24 0,1 1,25-1,-50 0,25 25,-1-50,1 50,0-49,0 49,-25-25,25 25,-1-25,-24 0,25 25,0 0,0-24,-25 24,25-25,-25 25,49-25,-49 25,50 0,-50-25,25 25,-25 0,24 0,1 0,0 0,0 0,0-25,-1 25,26 0,0 0,-26 0,1 0,-25 0,50 0,-50 0,25 0,-25 0,24 0,26 0,-25 0,0 0,-1 0,1 0,-25 0,50 0,-50 0,50 75,-26-26,1 26,0-50,-25-25,25 24,-25-24,0 25,0 25,49-25,-24-1,-25 1,0 0,25-25,-25 25</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1-30T08:21:28.9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21084 10170,'0'0,"0"0,25 0,-25-25,25 25,0 0,-25-25,25 25,-25 0,49 0,-49-24,25 24,-25 0,25-25,0 25,-1 0,1-25,0 25,-25-25,25 25,24-25,-49 25,50 0,-50 0,50 0,-26-25,1 25,25 0,-1-24,-24 24,0 0,25 0,-50 0,24 0,1 0,0-25,0 25,24 0,-24 0,0 0,74 0,-49 0,-50 0,50 0,-1 0,1 0,-50 0,49 0,-24 0,0 0,0 0,0 0,-1 0,1 0,0 25,0-25,0 0,-25 0,49 24,-49-24,0 25,0 0,0 0,0-25,0 50,0-50,0 24,0 1,0 0,-25 25,25-50,0 24,0 1,-24 0,-1-25,25 25,-25-25,25 25,-25-1,25-24,-25 25,1-25,-51 25,75 0,-25 0,1-25,-1 0,0 24,-25 1,50 0,-49-25,-26 25,51-25,-26 0,25 49,0-49,-49 0,24 0,1 25,24-25,-25 0,-49 50,74-50,-24 0,-1 0,25 0,-24 25,24-25,0 0,0 0,0 0,-24 0,24 0,0 0,-24 24,24-24,0 0,0 0,0 0,25 0,0-24,0-1,0 0,0 0,0 0,0 1,0 24,0-50,0 50,0-25,0 0,0 1,0 24,25-25,-25 25,25-25,-25 25,50-25,-50 25,24 0,-24 0,50-25,-50 25,25 0,0-24,-1 24,-24 0,50 0,-50 0,25-25,0 25,-1-25,1 25,0 0,25-25,-50 25,49 0,50-74,-49 49,24 0,-49 25,-25 0,50 0,-25 0,-25 0,74-25,-49 25,0 0,0 0,-1 0,-24-24,25 24,0 0,0 0,-25 0,49 0,-49 0,50 0,-50 0,0 0,0 24,-25-24,25 25,-25 0,1-25,-1 25,-50 24,51-24,24-25,-50 50,25-50,0 49,-24 1,49-25,-50 0,25-1,25-24,-25 25,25-25,-49 50,24-50,0 49,0-49,1 25,-1-25,25 0,-25 0,25 0,25 0,-25-25,49-24,-49 49,50-50,0 25,-50 1,24 24,1-50,25 50,-50-25,25 25,-25 0,49-25,1-24,-25 49,-25 0,49-25,26-49,-50 74,-1-25,1 25,25-25,-50 25,25 0,-1 0,1-25,-25 25,25 0,0 0,24 0,1 0,-25 0,0 0,-1 0,-24 0,0 0,0 25,0-25,0 25,-24-25,24 0</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1-30T08:25:31.8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20613 14263,'0'0,"0"0,25-25,0 25,-1 0,-24 0,50 0,-50 0,25 0,0-25,-1 25,-24 0,25 0,-25 0,75 0,-50 0,-1 0,1 0,-25-25,25 25,-25 0,50 0,-26 0,-24 0,25 0,25-25,-1 25,-24 0,0 0,25 0,-26 0,51 0,-26 0,-49 0,50-24,-25 24,-25 0,49 0,26 0,-75 0,25 0,24-25,-24 25,-25 0,25 0,0 0,24-25,-24 25,25 0,-50 0,24 0,1 0,0 0,0 0,-25 0,50 0,-50 0,49 0,-24 0,0 0,0 0,-1 0,-24 0,50 0,-25 0,0 0,-1 0,-24 0,50 0,-50 0,25 0,0 0,-1 0,1 0,0 0,0 0,-25 0,25 0,-25 0,49 0,-49 0,50 0,-25 0,-1 0,26 0,0 0,-50 0,24 0,1 0,-25 0,25 0,0 0,-25 0,25 0,24 0,-49 0,50 0,-50 0,25 0,0 0,-1 0,1 0,0 0,0 0,24 0,-24 0,0 0,0 0,-25 0,49 0,-49 0,50 0,0 0,-1 50,-49-50,50 0,-50 0,25 0,-25 0,24 0,1 0,-25 0,0 0,-49 24,49 1,-25-25,0 0,0 0,25 0,-49 0,49 0,-25 0</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1-30T08:25:35.4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20489 14436,'25'0,"-25"0,49 0,-49 0,50 0,-50 0,25 0,49 0,-24 0,24 0,1 0,24 0,-74 0,49 0,25 0,-74 0,25 0,-1 0,-24 0,50 0,-26 0,1 0,-25 0,24 0,1 0,-25 0,-1 0,26 0,-25 0,0 0,24 0,1 0,-25 0,-1 0,1 0,-25 0,25 0,0 0,25 0,-50 0,24 0,1 0,0 0,0 0,24 0,-24 0,25-24,-1 24,-49 0,50 0,-25 0,0 0,-1 0,1 0,-25 0,25 0,0 0,24 0,-49 0,25 0,0 0,0 0,0 0,-1 0,1 0,-25 0,25 0,-25 0,50 0,-50 0,49 0,1 0,-1 0,-49 0,50 0,-50 0,25 0,-25 0,25 0,0 0,-1 0,1 0,-25 0,50 0,-50 0,49 24,-49-24,50 0,0 25,-26 0,1-25,-25 0,25 0,0 25,0 0,-25-25,-25 24</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1-30T08:33:38.4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10369 12874,'25'-25,"-25"25,0 25,0-1,0 1,0 0,0 0,0 0,0-25,0 49,0-49,0 50,0-50,0 25,0-1,0 1,0 0,0 0,0 0,0 24,0 1,0 0,0-26,0 1,0 0,0 0,0 0,0-25,0 49,0 1,0-50,0 49,0-49,0 0,0-24,0 24,0-25,0 25,0-50,0 50,0-25,0 25,0-24,0-1,0 0,-25-25,25 26,-25-1,25 25,0-25,0 0,-25 0,25 1,-25 24,25-25,0 25,-25-25,25 0,0 0,-24 0,24 1,-25-51,25 26,0 49,-25-100,0 76,25-1,0 0,0 25,0-25,0 25,0-49,-25 49,25-25,0 0,0 0,0 0,0 25,25 0,-25 0,50 0,-50 0,25 0,-1 50,1-50,-25 25,25-25,-25 0,25 0,0 25,-25-1,25-24,-25 25,0-25,24 0,-24 25,0 0,0 0,25-1,-25 1,0-25,25 25,-25 0,0 0,0-1,25 1,-25 0,25-25,-25 50,0-50,0 49,0-49,0 50,0-25,0 0,0-1,0 1,0-25,0 50,0-25,0-25,0 49,0-24,0 25,0 24,0-49,0 0,-50 49,50-49,0-25,0 25,-25-1,25 1,-25-25,25 25,-24-25,-1 0,25 0,0-25,0 0,0 1,0-1,-50-25,50 50,0-25,0 1,0-1,0 0,-50-25,50 26,-49-1,49 25,0-25,0 0,0 25,0-25,0 1,0-1,0 25,0-25,0 0,0 0,0 1,0 24,0-50,0 50,0-25,0 0,0 0,0 1,0-1,0 0,0 0,0 0,0 1,0 24,0-50,0 50,0-25,0 0,0 1,0-1,0 0,0 0,0 0,0 25,0-49,0 49,0-25,25 25,-1-25,1 0,-25 1,25 24,0 0,-25 24,0 1,0 0,0 0,0 24,0-24,0 0,0 0,0 0,0-25,0 49,0-49,0 50,0-1,-25-49,25 50,-25 0,-24-1,-1 26,25-50,25-1,0-24,0 25</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1-30T08:25:42.2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20489 14709,'0'0,"50"-25,-50 25,24 0,1 0,25 0,-25 0,-1 0,26 0,24 0,-74 0,25 0,0 0,25 0,-1 0,-24 0,50 0,-75 0,24 0,26-24,-25 24,24 0,-49 0,50-25,0 0,24 25,-24 0,-26 0,51 0,-26 0,1 0,-50 0,25 0,0 0,-1 0,1 0,25 0,24 0,-49 0,0 0,0 0,-1 0,1 0,-25 0,25 0,0 0,25 0,-26 0,1 0,0 0,25 0,-50 0,49 0,-49 0,25 0,-25 0,25 0,24 0,-24 0,0 0,25 0,24 0,-49 0,0 0,24 0,-24 0,0 0,-25 0,25 0,-1 0,26 0,-25 0,0 0,-1 0,51 25,-75-25,25 0,-1 0,1 0,0 0,-25 25,50-25,-50 0,25 0,-1 0,1 24,-25-24,50 25,-50-25,25 0,-25 0,24 25,-24-25,50 25,-50-25,0 0,-50 0,50 0,-49 0,49 0,-50 0,25 0,1 0,-1 0,0 0,0 0,-25 0,26 0,-1 0,-25 0,1 0,24 0,-25 0,1 0,24 0,-25 0,-24 0,74 0,-25 0,-49 0,24 0,50 0,-50 0,26 0,-1 25,25-25,-25 0,0 0,0 0,1 0,-1 0,0 0,0 0,25 0,-49 0,49 0,-25 0,0 0,0 0,0 0,0 0,1 0,-26 0,25 0,0 0,1 0,24 0,-50 0,0 0,50 0,-24 0,-1 0,0 0,0 0,0 0,1 0,-1 0,-25 0,25 0,-24 0,24 0,-25 0,26 0,-1 0,-25 0,25 0,1 0,-1 0,0 0,25 0,-50 0,26 0,-1 0,25 0,-25 0,0 0,0 0,1 0,-26 0,0-25,25 25,-99-25,25 25,74-50,-49 50,24 0,50 0,-49 0,24-24,0-1,25 25,-25 0,25-25,0 25,0-25,0 25,0 0,25-25,0 25,0 0,-25 0,49 0,-49-24,25 24,-25-25,0 25,25-25,-25 25,0-50,0 50,0-24,0 24,0-25,0 0,0 25,0-25,0 0,0 0,25 1,-25-1,0 0,0 25,25-25,-25 0,0 25,24 0,1 0,0 0,-25 0,50 0,-50 0,24 0,1 0,0 0,0 0,-25 0,49 0,-24 0,0 0,25 0,-1 0,26 25,-50-25,24 0,1 0,-50 25,99-25,-25 25,1 0,49 24,-25-24,-74-25,49 0,1 25,-75-25,49 0,26 25,-51-25,26 49,25-49,-1 0,0 25,1 0,-75-25,49 0,1 0,-50 0,50 0,-50 0,49 0,-24 0,25 50,-50-50,49 24,-49-24,25 0,0 25,0-25,24 0,1 25,-1-25,-24 0,-25 25,25-25,0 0,24 25,-49-25,25 0,25 0,-25 0,0 0,-1 0,-24 0,50 0,-25 24,0 1,-25-25,49 0,1 0,-1 25,-49-25,0 0,0 0,0 0,-24 0</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1-30T08:25:54.0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2605 14213,'25'0,"-1"0,1 0,0 0,-25-25,50 25,-50 0,24 0,51 0,-50 0,-1 0,26 0,-25 0,49 0,-74 0,50 0,0 0,-50 0,49 0,1 0,-50 0,49 0,1 0,-50 0,50 0,-26 0,1 0,25 0,-50 0,49 0,-24 0,50 0,-26 0,-49 0,75 0,-1 0,-24 0,24 0,1 0,-26 0,50 0,-24 0,-26 0,1 0,0 0,24 0,-24 0,-26 0,1 0,0 0,25 0,-26 0,51 0,24 0,-49 0,-26 0,1 0,25 0,0 0,-50 0,49 0,-24 0,0 0,24 0,-49 0,25 0,74 0,-74 0,25 0,49 0,-49 0,-50 0,49 50,-24-50,25 0,-1 0,1 0,-1 0,1 0,24 0,-49 0,0 49,0-49,24 0,1 25,25-25,-26 0,1 0,-50 0,49 0,-24 25,0-25,-25 0,25 0,0 0,-1 0,1 0,25 0,-1 0,-24 0,0 25,0-25,0 0,-25 0,24 0,-24 0,50 0,-50 0,0-25,0 25,0-25,0 25,0-25,0 1,0 24,-25 0,0 0,25 0,-49 0,24 0,0 0,25 0,-25 0,1 0,-1 0,25 0,-25 0,0 0,0 0,1 0,24 0,-50 0,50 0,-25 0,25 0,-25 0,1 0,-1 0,-25 0,25 0,1 0,-26 0,25 0,25 0,-50 0,50 0,-49 0,49 0,-25 0,0 0,0 0,1 0,-1 0,-25 0,25 0,1 0,-1 0,0 0,0 0,0 0,1 0,-1 0,-50 0,51 24,-1-24,25 25,-25-25,-25 25,26-25,-1 0,0 25,-25 0,1-25,-26 0,1 25,24 24,26-49,-51 0,75 0,-25 0,-49 50,74-50,-50 0,1 25,49-25,-50 0,0 24,50-24,-49 25,49-25,-50 0,50 0,-25 25,1 0,-1-25,0 0,0 0,0 0,-24 0,49 0,-25 0,25 0,-50 0,26 25,-1-25,-25 24,50-24,-49 0,49 0,-25 0,0 0,0 0,0 25,1-25,-1 0,0 0,0 0,0 0,25 0,-25 25,1-25,24 0,-25 0,-25 0,25 0,-24 25,24-25,0 0,25 0,-25 0,1 0,-1 0,0 0,-25 25,26-25,-1 0,0 0,25 0,-50 0,26 24,-1-24,25 0,-50 0,50 0,-25 0,-49 0,74 0,-25 0,-24 0,24 0,0 0,0 0,0 0,1 0,-1 0,25 0,-25 0,0 0,25 0,-50 0,1 0,-26 0,51 0,24 0,-50 0,0 0,50 0,-49 0,49 0,0 0,-25-24,25 24,-25 0,25-25,-25 25,-24-25,24 25,25-25,-25 25,25 0,-25-25,25 25,0-24,25 24,-25 0,25-25,0 25,0-25,-25 25,24 0,1 0,0 0,0 0,24-50,-49 50,25-24,0 24,0 0,-25-25,25 25,-25 0,49 0,-49 0,25 0,0 0,0 0,24 0,-49 0,25 0,25 0,-25 0,-1 0,26 0,-25-50,0 50,24 0,1 0,-1-25,1 25,0 0,-50 0,49 0,1 0,24 0,-24 0,24 0,-74 0,50 0,24 0,-74 0,25 0,49 0,-49 0,0 0,0 0,0 0,0 0,49 0,-49 0,0 0,-1 0,26 0,-50-24,25 24,0 0,-1 0,1 0,0 0,0 0,24 0,-24 0,0 0,49 0,-24 0,0 0,-1 0,1 0,-1 0,1 0,-25 0,0 0,-25 0,49 0,-24 0,0 0,25 0,-1 0,1 0,24 0,-49 0,25 0,-26 0,1 0,25 0,-1 0,26 0,-75 0,49 0,1 0,-50 0,74 0,1 24,-50-24,24 25,1-25,-25 0,24 50,-24-50,25 0,-26 0,1 0,0 0,0 0,0 0,0 0,-1 0,26 0,-25 49,24-49,51 50,-76-50,26 0,49 0,-74 25,-25-25,25 0,0 25,-25-25,0 24,24-24,-24 0,-24 0,-1 0,0 0,-25 0,50 0,-49 0,-26 0,51 0,-26 0,0 0,1 0,-1 0,1 0,49 0,-50 0,50 0,-50 0,1 0,49 0,-50 0,0 0,26 0,-1 0,-25 0,50 0,-25 0,1 0,-1 0,0 0,0 0,0 0,25 0,-24 0,-26 0,50 0,-50 0,50 0,-24 0,-1 0,0 0,-25 25,50-25,-24 0,-26 0,25 0,-24 0,-1 0,25 0,0 0,1 0,24 0,-50 0,25 0,-24 0,24 0,-25 0,25 0,0 0,1 0,24 0,-50 0,50 0,-25 0,0 0,1 0,-1 0,25 0,-25 0,0 0,25 0,-25 0,-24 0,24 0,0 0,-24 0,-1 0,50 0,-50 0,50 0,0 0,0 0,0-25,0 25,50 0,-25-24,0 24,-25 0,24 0,1-25,0 25,0 0,0 0,24 0,1-25,-25 25,49 0,-49 0,-25 0,74 0,50-25,-49 0,49 1,25 24,-100-25,75 0,-49 25,-51 0,26-25,-25 25,0 0,-25-25,24 25,1 0,-25 0,25 0,0 0,24-24,-49 24,25 0,0 0,0 0,0 0,-1 0,26 0,-25 0,0 0,-25-25,25 25,-25 0,49 0,-24-25,0 25,74-25,-74 25,24-25,1 25,0 0,24-49,0 49,-49 0,0 0,-25 0,25 0,24-25,-24 0,-25 25,25 0,-50 0,25 0,-25 0,1 0,-1 0,0 0,0 0,0 0,1 0,24 0,-50 0,50 0,-50 0,1 0,-26 0,51 0,-51 0,1 0,49 0,-49 0,-1 0,50 0,-74 0,99 0,-25 0,-24 0,-1 0,50 0,-25 0,0 0,1 0,-26 0,0 0,26 0,-1 0,0 0,0 0,0 0,1 0,-1 0,25 0,-50 0,50 0,50 0,-25 0,49 0,0 0,1 0,24 0,-25 50,-24-50,74 24,25 26,-75-25,-49-25,25 0,-25 25,-1-25,1 25,0-25,0 0,0 24,-1 1,26-25,0 25,-1 0,1 0,-1-25,1 74,-25-74,-50 0,0 50,0-50,25 0,-49 49,49-49,-25 0,0 0,0 25,25-25,-24 0,-1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1-30T08:33:46.9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14114 12477,'0'0,"0"25,-25-1,1-24,24 25,-25-25,25 25,-25 0,25-25,0 25,0-1,0 1,0 0,0-25,0 50,0-50,0 24,0 1,0 0,0 0,0 0,0-1,0 1,0-25,0 50,0-50,0 25,0-1,0 26,0-25,0 0,0-1,0 1,0 0,0 0,0 0,0-25,0 49,0-49,0 50,0 0,0-50,0 24,0 1,0 0,0 0,0 0,0-1,0 1,0-25,0 50,0-50,0 25,0 49,0-74,0 50,0-50,0 24,0-24,0 25,0 0,0 0,0 0,0-25,0 49,0-49,0 50,0-50,0 0,0 0,0-25,0 0,0 25,0-49,-25 49,25-50,0 50,0-25,0 0,0 25,-25-24,25-1,0 0,0 0,0 0,0 25,0-49,-24 49,-1-25,25 25,0-25,0 0,0 1,0 24,0-25,0 25,-25-25,25 0,0 25,0-25,-25 1,25-1,0 0,0 25,0-25,0 0,0 1,0 24,0-50,0 50,0-25,0 0,0 0,0 1,0-1,0 0,0 0,0 0,0 1,0 24,0-50,0 25,0 25,25-25,-25 1,0 24,0-25,25 25,-25-25,0 0,25 0,-1 1,-24-1,0 25,25-50,-25 50,0-49,25 49,-25-25,25 0,-25 0,25 25,-25-25,24 1,1-1,-25 0,0 0,25 25,-25 25,0-25,0 25,0 0,0-1,0-24,0 25,0 0,0 0,0 0,0-25,0 49,0-49,0 25,0 0,0 0,0-1,0-24,0 50,0-25,0 0,0-1,0-24,0 50,0-25,0-25,0 25,0-1,0 1,0-25,0 25,0 0,0 0,0-25,0 49,0-49,0 50,0-50,0 25,0 0,0-25,0 24,0 1,0 0,0-25,0 50,0-26,0 1,-25 50,25-51,0 1,0 0,0-25,0 50,-25-26,25 1,0-25,0 25,0 0,0 0,-24-25,-1 24,25 1,-25 0,25 0,-25 0,25-50,0 0,-25 0,25 25,0-25,0 25,0-24,0-1,0 0,0 0,0 0,0 1,0-1,0 0,0 25,0-25,0 25,0-25,0 1,0-1,0 0,0 0,0 0,0 1,25-1,-25 25,0-50,0 50,0-25,25-49,-25 74,0-25,25 25,-25-50,0 26,0-26,0 25,0 0,0-24,49 24,-24-49,-25 74,0-50,25 0,-25 50,0-24,0-1,0 0,0 25,0 0,0 25,0-25,0 25,0 24,0-24,0 0,-25-25,25 25,0-25,0 24,0 1,0-25,0 25,0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1-30T08:33:54.4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14834 5283,'0'0,"0"0,24 0,1 0,-25 0,25 0,-25 25,25 0,0 0,-25-25,0 25,0-1,0 1,0 0,0 0,0 0,0-1,0-24,0 25,0 25,0-50,0 25,0-1,0 1,0 0,-25-25,25 25,-25 0,25-1,0-24,0 50,0-50,0 25,0-25,0 25,0 0,0-1,0-24,0 25,0 0,0 0,0-25,0 49,0-49,0 50,50 0,-50-1,0-49,0 50,0-50,49 49,-49-49,0 25,0-25,0 0,0-25,0 1,0-1,0 25,0-25,0 0,0 25,0-25,0 25,0-49,0 49,0-25,0-49,0 74,0-25,-25 25,25-25,0-25,-24 26,-1-26,25 50,0-25,0 0,0 0,0 1,0 24,0-25,0 0,0 25,0-50,0 26,0-1,0 0,0 0,0 0,0 1,0-26,0 25,0 0,0 1,0 24,0-50,0 50,0-25,0 0,0 1,0-1,0 0,0 0,0 0,0 1,0-1,0 25,0-50,0 50,0-49,25 24,-25 25,0-25,0 0,0 0,0 25,0 0,0 0,0 25,0 0,0 0,0 0,0-1,0 1,0-25,0 25,0 0,0-25,0 25,0-1,0 1,0 0,0 0,0 0,0-1,0-24,0 25,0 0,0-25,0 25,0 49,0-74,0 25,0 0,0 0,0-1,0-24,0 50,0-25,0 0,0-1,0-24,0 50,0 0,0-1,0-49,0 50,0-25,-25 0,25-25,0 24,0 1,0 0,0 0,0 0,0-1,0 1,-25 0,25 0,0 0,0-1,0-24,0 50,0-50,-25 25,25-25,0 0,25-25,-25 25,0-25,0 25,0-25,0 25,0-49,25 49,-25-50,0 50,0-25,0 1,0-1,0 0,0 0,25 0,-25 1,0-1,0 25,0-25,24-50,-24 75,0-49,25 49,-25-25,0 25,0-50,0 1,25 24,-25 0,25-24,-25 24,0 0,25 25,-25-25,0 0,24 1</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1-30T08:34:16.7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11138 5407,'0'-24,"0"-1,0 25,0-25,0 0,0 25,0 25,0-25,0 50,0-26,-25 1,25-25,0 25,0-25,0 50,-25-50,25 24,-25-24,25 25,0 0,0 0,0 0,0-1,-25-24,1 25,24-25,0 25,0 0,0-25,0 25,0-1,0 1,0 0,0-25,0 50,0-25,-25-1,0 26,25-25,0-25,0 49,0-49,0 25,0 0,0 0,0-25,0 25,-25-25,25 0,0 0,0 0,0-25,0 0,0 25,0-25,0 25,50 0,-50 0,25-25,-25 25,24-24,26-1,-50 25,0-50,25 25,-25 25,0-24,0-1,0 0,0 0,0 0,25 25,-25-25,0 25,0-49,0 49,0-50,0 50,0-25,0 1,0-1,0 25,0-25,0 25,0-25,0 25,0-49,0 49,0-25,0 0,0 0,0 25,0-25,0 1,0-1,0 0,0 25,0-50,0 50,0-49,0 49,0-25,0 0,0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1-30T08:22:05.7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15032 7342,'25'0,"0"0,-1 0,1 0,-25 0,50 0,-50 0,49 0,-49 0,25 0,0 0,0 0,0 0,-1 0,1 0,0 0,-25 0,50 0,-50 0,24 0,1 0,0 0,0 0,0 0,-1 0,26 0,-25 0,25 0,-26 0,1 0,0 0,0 0,-25 0,49 0,1 0,-50 0,25 0,0 0,24 0,1 0,-1 0,-49 0,100 0,-76 0,1 0,25 0,-1 0,1 0,-50 0,50 0,-26 0,1 25,-25-25,50 0,-25 0,-1 0,1 0,25 0,-25 0,0 0,-1 0,1 0,0 0,25 0,-26 0,1 0,0 0,-25 0,50 0,24 0,-24 0,-26 0,1 0,25 0,-50 0,25 0,-1 0,-24 25,0 0,-24-25,24 0,-50 24,50-24,-25 0,0 0,1 0,-1 0,0 0,0 25,0-25,-49 50,24-50,-24 0,49 0,-24 0,24 0,0 49,0-49,0 0,25 0,-49 0,-26 50,50-50,1 0,-26 0,25 0,-24 0,24 25,0-25,0 0,0 25,-24-1,-1-24,25 0,-24 50,-1 0,1-50,49 0,-50 0,25 0,0 0,25 0,-24 0,24 0,-50 49,25-49,0 0,1 0,-1 0,0 0,0 0,25 0,-50 0,50 0,-49 0,-1 50,1-50,24 0,-25 0,1 0,24 0,-25 0,25 0,1 0,-1 0,0 0,0 49,0-49,1 0,-1 0,-25 0,25 0,-24 0,24 0,25 0,0 0,0-24,0 24,0-50,0 50,25 0,0 0,-25-25,24 0,-24 25,25 0,0 0,0 0,0 0,-1-24,1 24,0 0,0 0,-25 0,49-25,1-25,-50 50,50 0,-1-49,-49 49,50 0,-50 0,49 0,-24-50,0 50,-25 0,25 0,0 0,-1 0,1 0,0-50,0 50,49 0,-74 0,50 0,-25 0,24-49,-24 49,0-25,-25 25,-25 0,-49 0,49 0,0 0,-24 25,24-25,0 0,0 0,-25 25,26-25,-1 0,0 0,-25 0,26 0,-1 0,0 0,25 24,-25-24,25 0,-49 0,49 0,-50 0,0 0,-24 0,49 0,25 0,-49 0,49 0,-25 0,0 0,0 0,0 0,1 0,-1 0,25 0,-25 25,25-25,0 0,25 0,-25 0,25 0,-1 0,26 0,-25 0,24 0,1 0,0 0,-1 0,1 0,-25 0,24 0,-49 0,25 0,0 0,0 0,-25 0,24 0,51 0,-26 0,-24 0,0 0,25 25,24-25,1 25,-51-25,76 25,-26-25,-49 0,0 0,-1 0,26 24,-50-24,50 0,-50 0,49 25,-49-25,25 0,25 25,-50-25,24 25,-24-25,50 0,0 25,24-25,-24 24,-26-24,51 25,-25 0,-50-25,49 0,-49 0,25 0,0 25,0-25,-25 0,49 25,-24-25,0 0,0 0,24 0,1 24,-25-24,-25 0,24 0,-24 0,25 0,-25 0,0 0,0 0,0-24,0-1,0 25,0-25,0 0,0 0,0 25,0-24,-25 24,25 0,-24 0,-1 0,0 0,0 0,-24 0,24 0,0 0,-25 0,26 0,-26 0,25 0,-49 0,24 0,25 0,0 0,-24 0,-1 0,-24 0,49 0,-25 0,-98 0,123 0,25 0,-25 0,0 49,0-49,-24 0,24 0,0 0,0 0,1 0,24 0,-25 0,0 25,0-25,25 0,-25 0,1 0,-26 25,0-25,50 0,-24 0,-1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1-30T08:22:10.6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17066 8930,'0'-25,"-25"25,25 0,-49 0,-26 0,50 0,-49 0,24 0,1 0,-51 0,26 0,0 0,24 0,-24-25,49 0,0 25,0 0,-24 0,49 0,-75 0,26 0,24 0,-50 0,26 0,-1 0,1 0,24 0,0 0,0 0,0 0,1 0,-1 0,25 0,-25 0,25 0,-50 0,50 0,-25 0,1 0,-1 0,0 0,0 0,0 0,25 0,-24 25,24 0,-50-25,50 0,-50 25,50-25,-24 0,-1 0,0 0,25 0,-25 0,-24 49,-1-49,25 0,-24 25,49 0,-25-25,-25 0,50 0,-25 0,25 0,-24 0,-1 0,25 25,-25-25,25 0,25 0,0 0,-25 0,24 0,26 0,-50 0,50 0,-50 0,24 0,1 0,0 0,0 0,0 0,-1 0,26 0,0 0,-1 0,1 0,-25 0,24 0,26 0,-26 0,-24 0,50 0,-26 0,-24 0,25 0,-1 0,-24 0,0 0,0 0,-1 0,1 0,0 0,25 0,-26 0,51 0,-50 0,49 0,25 0,-24 25,-26-25,1 0,-25 0,-25 24,24-24,-24 0,50 0,-50 0,25 0,0 0,0 0,-25 0,24 25,-48 0,-1-25,-25 25,-24-25,24 0,-24 49,-26-49,76 0,-100 25,0 0,99-25,-99 0,49 0,75 0,-74 25,-50 24,99-49,0 0,-24 0,-1 0,50 0,-25 25,0-25,1 0,-26 0,25 0,0 25,1-25,-1 0,0 0,25 0,-25 0,25 0,-49 0,49 0,-100 0,100 0,-49 0,-1 0,50 0,-49 25,-1-25,50 0,0 0,25 0,24 0,-24-25,50 25,-26-25,1 25,24-25,-24 25,-25 0,49-49,-49 49,0 0,49 0,-24 0,24 0,-49 0,49 0,26 0,-51 0,100 0,-25 0,-99 0,74 0,-49 0,-1 0,-24 0,74 0,25 0,-99 0,50 0,-51 0,1 0,25 0,-1 0,-24 0,25 0,-25 0,-1-50,1 50,-25 0,-25 0,1 0,-1 0,0 0,0 0,-24 0,-1 0,0 0,-49 0,74 0,0 0,-24 0,-1 0,25 0,1 0,24 25,-25-25,0 0,-49 25,49-25,-74 25,24-25,50 24,-49 1,49-25,25 0,-25 0</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1-30T08:22:15.3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18033 8954,'0'0,"50"0,-50 0,50 0,-50 0,49 0,-24 0,0 0,0 0,-1 0,-24 0,50 0,0 0,-1 0,1 0,49 0,-25 0,125 0,-149 0,74 0,24 0,-73 0,-26 0,1 0,-25 0,-25 0,25 0,-1 0,1 0,25 0,-25 0,-1 0,26 0,0 25,-26-25,1 0,0 0,-25 0,25 0,-25 25,0 0,0 0,-25-25,25 0,-50 25,26-1,-1-24,-25 0,25 25,1 0,-76-25,1 0,50 50,-51-50,26 24,24 1,-74 0,50 25,-75-26,99-24,-24 25,24-25,1 25,-50 25,49-50,-24 24,24-24,25 25,-24-25,24 25,25-25,-50 0,1 25,24-25,50 0,-25 0,24 0,1-25,0 25,0-25,0 0,-25 25,24-49,1 49,-25 0,25 0,-25-25,25 25,-25-25,49 25,-24-25,0 25,0-24,0 24,-25-25,0 25,0 0,-25 0,0 0,25 0,-50 0,1 0,49 0,-50 0,1 0,49 0,-25 0,0 0,0 0,0 0,1 0,-1-25,25 25,0-25,0 25,25-25,-1 1,-24 24,25 0,0 0,0-25,0 25,-25 0,24-25,1 25,25 0,-25 0,-1 0,51-25,-26 0,-24 25,0-24,-25-1,25 25,0 0,-1 0,-24 0,50 0,24 0,1 0,-75 0,49 0,1 0,-25 0,49 0,-49 0,0 0,0 0,24 0,-24 0,0 0,0 0,24 0,-24 0,25 0,-25 0,-1 0,1 0,0 0,-25 25,25-25,-25 0,25 24,-1 1,1-25,-25 25,0 0,25 0,0-25,-25 24,0 1,0 0,0 0,0-25,0 25,-25-25,-25 24,50-24,-24 0,-1 0,-25 25,25-25,-49 0,0 0,-1 0,26 50,-1-50,0 0,1 0,49 0,-50 0,-24 0,24 0,0 0,-49 0,50 0,-1 25,-24-1,74-24,-50 0,0 0,50 0,-49 0,-1 0,50 0,-49 0,24 25,25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9-11-30T08:22:19.7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23962 7466,'-25'0,"0"25,0-25,-24 0,-1 0,25 0,0 0,1 0,24 0,-50 25,25-25,-49 0,24 49,25-49,-49 0,0 0,24 0,-99 0,75 0,-26 0,76 0,-76 0,76 0,-26 0,25 0,-49 50,74-50,-50 0,25 0,-24 0,-1 0,1 0,-1 0,0 0,1 0,24 50,0-50,25 0,0 0,25 0,-25-25,25 25,0 0,-1 0,1 0,0 0,0-50,0 50,-1 0,-24 0,50 0,-50 0,50 0,-1 0,-24-25,0 1,24 24,1-25,24 25,-49 0,0 0,25 0,-26 0,1 0,0 0,0 0,0 0,0 0,-1 0,26 0,24 0,1 0,-50 0,24 0,1 0,-50 0,49 0,1 0,-50 0,25 0,0 0,-1-25,1 25,-25 0,25 0,0 0,0 0,-1-50,-24 50,0 0,-24 0,24 0,-25 0,0 0,0 0,-24 0,24 0,-25 0,25 0,1 0,-1 0,0 0,-25 0,26 0,24 0,-50 0,-49-49,99 49,-50 0,50 0,-49 0,-1 0,25 0,-25 0,1 0,-1 0,1 0,-1 0,50 0,-50 0,50 0,-24 0,-1 0,-25 0,25 0,1 0,-1 0,0 0,0 0,25 0,-49 0,-1 0,50 0,-50 0,1 0,-1 0,25 0,-24 0,24 0,0-25,0 25,25 0,0 0,25 0,-25-25,25 25,0 0,24 0,26 0,-1-25,-24 25,-25 0,99-24,-100 24,1 0,74-25,-49 25,-25 0,49 0,-24 0,49 0,-49 0,24 0,25 0,-74 0,25 0,74 0,-75 0,26 0,-26 0,-24 0,0 0,0 0,0 0,-1 0,1 0,0 0,-25 0,50 0,-50 0,0 25,0-25,-25 24,0-24,-25 0,26 25,-26 0,25-25,-49 50,-1-50,51 0,-26 49,-24-24,24-25,25 25,-24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en-US" dirty="0"/>
          </a:p>
        </p:txBody>
      </p:sp>
      <p:sp>
        <p:nvSpPr>
          <p:cNvPr id="3" name="Date Placeholder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605F282A-011C-4AA5-B412-539B1C99CD21}" type="datetimeFigureOut">
              <a:rPr lang="en-US" smtClean="0"/>
              <a:t>10/16/2021</a:t>
            </a:fld>
            <a:endParaRPr lang="en-US" dirty="0"/>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en-US" dirty="0"/>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E6D2331C-170B-4153-99BD-0DF7800E92C3}" type="slidenum">
              <a:rPr lang="en-US" smtClean="0"/>
              <a:t>‹#›</a:t>
            </a:fld>
            <a:endParaRPr lang="en-US" dirty="0"/>
          </a:p>
        </p:txBody>
      </p:sp>
    </p:spTree>
    <p:extLst>
      <p:ext uri="{BB962C8B-B14F-4D97-AF65-F5344CB8AC3E}">
        <p14:creationId xmlns:p14="http://schemas.microsoft.com/office/powerpoint/2010/main" val="370463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67CA04-7584-434D-8E02-1E9C34DB22E7}" type="datetimeFigureOut">
              <a:rPr lang="en-US" smtClean="0"/>
              <a:t>10/16/2021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1F099-D11C-467B-AA48-8254DC543E20}" type="slidenum">
              <a:rPr lang="en-US" smtClean="0"/>
              <a:t>‹#›</a:t>
            </a:fld>
            <a:endParaRPr lang="en-US" dirty="0"/>
          </a:p>
        </p:txBody>
      </p:sp>
    </p:spTree>
    <p:extLst>
      <p:ext uri="{BB962C8B-B14F-4D97-AF65-F5344CB8AC3E}">
        <p14:creationId xmlns:p14="http://schemas.microsoft.com/office/powerpoint/2010/main" val="1485290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7CA04-7584-434D-8E02-1E9C34DB22E7}" type="datetimeFigureOut">
              <a:rPr lang="en-US" smtClean="0"/>
              <a:t>10/16/2021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1F099-D11C-467B-AA48-8254DC543E20}" type="slidenum">
              <a:rPr lang="en-US" smtClean="0"/>
              <a:t>‹#›</a:t>
            </a:fld>
            <a:endParaRPr lang="en-US" dirty="0"/>
          </a:p>
        </p:txBody>
      </p:sp>
    </p:spTree>
    <p:extLst>
      <p:ext uri="{BB962C8B-B14F-4D97-AF65-F5344CB8AC3E}">
        <p14:creationId xmlns:p14="http://schemas.microsoft.com/office/powerpoint/2010/main" val="3990837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7CA04-7584-434D-8E02-1E9C34DB22E7}" type="datetimeFigureOut">
              <a:rPr lang="en-US" smtClean="0"/>
              <a:t>10/16/2021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1F099-D11C-467B-AA48-8254DC543E20}" type="slidenum">
              <a:rPr lang="en-US" smtClean="0"/>
              <a:t>‹#›</a:t>
            </a:fld>
            <a:endParaRPr lang="en-US" dirty="0"/>
          </a:p>
        </p:txBody>
      </p:sp>
    </p:spTree>
    <p:extLst>
      <p:ext uri="{BB962C8B-B14F-4D97-AF65-F5344CB8AC3E}">
        <p14:creationId xmlns:p14="http://schemas.microsoft.com/office/powerpoint/2010/main" val="18303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7CA04-7584-434D-8E02-1E9C34DB22E7}" type="datetimeFigureOut">
              <a:rPr lang="en-US" smtClean="0"/>
              <a:t>10/16/2021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1F099-D11C-467B-AA48-8254DC543E20}" type="slidenum">
              <a:rPr lang="en-US" smtClean="0"/>
              <a:t>‹#›</a:t>
            </a:fld>
            <a:endParaRPr lang="en-US" dirty="0"/>
          </a:p>
        </p:txBody>
      </p:sp>
    </p:spTree>
    <p:extLst>
      <p:ext uri="{BB962C8B-B14F-4D97-AF65-F5344CB8AC3E}">
        <p14:creationId xmlns:p14="http://schemas.microsoft.com/office/powerpoint/2010/main" val="163891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67CA04-7584-434D-8E02-1E9C34DB22E7}" type="datetimeFigureOut">
              <a:rPr lang="en-US" smtClean="0"/>
              <a:t>10/16/2021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1F099-D11C-467B-AA48-8254DC543E20}" type="slidenum">
              <a:rPr lang="en-US" smtClean="0"/>
              <a:t>‹#›</a:t>
            </a:fld>
            <a:endParaRPr lang="en-US" dirty="0"/>
          </a:p>
        </p:txBody>
      </p:sp>
    </p:spTree>
    <p:extLst>
      <p:ext uri="{BB962C8B-B14F-4D97-AF65-F5344CB8AC3E}">
        <p14:creationId xmlns:p14="http://schemas.microsoft.com/office/powerpoint/2010/main" val="19320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67CA04-7584-434D-8E02-1E9C34DB22E7}" type="datetimeFigureOut">
              <a:rPr lang="en-US" smtClean="0"/>
              <a:t>10/16/2021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E1F099-D11C-467B-AA48-8254DC543E20}" type="slidenum">
              <a:rPr lang="en-US" smtClean="0"/>
              <a:t>‹#›</a:t>
            </a:fld>
            <a:endParaRPr lang="en-US" dirty="0"/>
          </a:p>
        </p:txBody>
      </p:sp>
    </p:spTree>
    <p:extLst>
      <p:ext uri="{BB962C8B-B14F-4D97-AF65-F5344CB8AC3E}">
        <p14:creationId xmlns:p14="http://schemas.microsoft.com/office/powerpoint/2010/main" val="427422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67CA04-7584-434D-8E02-1E9C34DB22E7}" type="datetimeFigureOut">
              <a:rPr lang="en-US" smtClean="0"/>
              <a:t>10/16/2021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E1F099-D11C-467B-AA48-8254DC543E20}" type="slidenum">
              <a:rPr lang="en-US" smtClean="0"/>
              <a:t>‹#›</a:t>
            </a:fld>
            <a:endParaRPr lang="en-US" dirty="0"/>
          </a:p>
        </p:txBody>
      </p:sp>
    </p:spTree>
    <p:extLst>
      <p:ext uri="{BB962C8B-B14F-4D97-AF65-F5344CB8AC3E}">
        <p14:creationId xmlns:p14="http://schemas.microsoft.com/office/powerpoint/2010/main" val="79615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67CA04-7584-434D-8E02-1E9C34DB22E7}" type="datetimeFigureOut">
              <a:rPr lang="en-US" smtClean="0"/>
              <a:t>10/16/2021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E1F099-D11C-467B-AA48-8254DC543E20}" type="slidenum">
              <a:rPr lang="en-US" smtClean="0"/>
              <a:t>‹#›</a:t>
            </a:fld>
            <a:endParaRPr lang="en-US" dirty="0"/>
          </a:p>
        </p:txBody>
      </p:sp>
    </p:spTree>
    <p:extLst>
      <p:ext uri="{BB962C8B-B14F-4D97-AF65-F5344CB8AC3E}">
        <p14:creationId xmlns:p14="http://schemas.microsoft.com/office/powerpoint/2010/main" val="138517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7CA04-7584-434D-8E02-1E9C34DB22E7}" type="datetimeFigureOut">
              <a:rPr lang="en-US" smtClean="0"/>
              <a:t>10/16/2021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E1F099-D11C-467B-AA48-8254DC543E20}" type="slidenum">
              <a:rPr lang="en-US" smtClean="0"/>
              <a:t>‹#›</a:t>
            </a:fld>
            <a:endParaRPr lang="en-US" dirty="0"/>
          </a:p>
        </p:txBody>
      </p:sp>
    </p:spTree>
    <p:extLst>
      <p:ext uri="{BB962C8B-B14F-4D97-AF65-F5344CB8AC3E}">
        <p14:creationId xmlns:p14="http://schemas.microsoft.com/office/powerpoint/2010/main" val="307591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7CA04-7584-434D-8E02-1E9C34DB22E7}" type="datetimeFigureOut">
              <a:rPr lang="en-US" smtClean="0"/>
              <a:t>10/16/2021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E1F099-D11C-467B-AA48-8254DC543E20}" type="slidenum">
              <a:rPr lang="en-US" smtClean="0"/>
              <a:t>‹#›</a:t>
            </a:fld>
            <a:endParaRPr lang="en-US" dirty="0"/>
          </a:p>
        </p:txBody>
      </p:sp>
    </p:spTree>
    <p:extLst>
      <p:ext uri="{BB962C8B-B14F-4D97-AF65-F5344CB8AC3E}">
        <p14:creationId xmlns:p14="http://schemas.microsoft.com/office/powerpoint/2010/main" val="4141380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7CA04-7584-434D-8E02-1E9C34DB22E7}" type="datetimeFigureOut">
              <a:rPr lang="en-US" smtClean="0"/>
              <a:t>10/16/2021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E1F099-D11C-467B-AA48-8254DC543E20}" type="slidenum">
              <a:rPr lang="en-US" smtClean="0"/>
              <a:t>‹#›</a:t>
            </a:fld>
            <a:endParaRPr lang="en-US" dirty="0"/>
          </a:p>
        </p:txBody>
      </p:sp>
    </p:spTree>
    <p:extLst>
      <p:ext uri="{BB962C8B-B14F-4D97-AF65-F5344CB8AC3E}">
        <p14:creationId xmlns:p14="http://schemas.microsoft.com/office/powerpoint/2010/main" val="3984049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7CA04-7584-434D-8E02-1E9C34DB22E7}" type="datetimeFigureOut">
              <a:rPr lang="en-US" smtClean="0"/>
              <a:t>10/16/2021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1F099-D11C-467B-AA48-8254DC543E20}" type="slidenum">
              <a:rPr lang="en-US" smtClean="0"/>
              <a:t>‹#›</a:t>
            </a:fld>
            <a:endParaRPr lang="en-US" dirty="0"/>
          </a:p>
        </p:txBody>
      </p:sp>
    </p:spTree>
    <p:extLst>
      <p:ext uri="{BB962C8B-B14F-4D97-AF65-F5344CB8AC3E}">
        <p14:creationId xmlns:p14="http://schemas.microsoft.com/office/powerpoint/2010/main" val="31426548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9.png"/><Relationship Id="rId7" Type="http://schemas.openxmlformats.org/officeDocument/2006/relationships/image" Target="../media/image44.emf"/><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46.emf"/><Relationship Id="rId5" Type="http://schemas.openxmlformats.org/officeDocument/2006/relationships/image" Target="../media/image43.emf"/><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45.emf"/></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customXml" Target="../ink/ink11.xml"/><Relationship Id="rId18" Type="http://schemas.openxmlformats.org/officeDocument/2006/relationships/image" Target="../media/image57.emf"/><Relationship Id="rId3" Type="http://schemas.openxmlformats.org/officeDocument/2006/relationships/customXml" Target="../ink/ink6.xml"/><Relationship Id="rId7" Type="http://schemas.openxmlformats.org/officeDocument/2006/relationships/customXml" Target="../ink/ink8.xml"/><Relationship Id="rId12" Type="http://schemas.openxmlformats.org/officeDocument/2006/relationships/image" Target="../media/image54.emf"/><Relationship Id="rId17" Type="http://schemas.openxmlformats.org/officeDocument/2006/relationships/customXml" Target="../ink/ink13.xml"/><Relationship Id="rId2" Type="http://schemas.openxmlformats.org/officeDocument/2006/relationships/image" Target="../media/image32.emf"/><Relationship Id="rId16" Type="http://schemas.openxmlformats.org/officeDocument/2006/relationships/image" Target="../media/image56.emf"/><Relationship Id="rId1" Type="http://schemas.openxmlformats.org/officeDocument/2006/relationships/slideLayout" Target="../slideLayouts/slideLayout7.xml"/><Relationship Id="rId6" Type="http://schemas.openxmlformats.org/officeDocument/2006/relationships/image" Target="../media/image51.emf"/><Relationship Id="rId11" Type="http://schemas.openxmlformats.org/officeDocument/2006/relationships/customXml" Target="../ink/ink10.xml"/><Relationship Id="rId5" Type="http://schemas.openxmlformats.org/officeDocument/2006/relationships/customXml" Target="../ink/ink7.xml"/><Relationship Id="rId15" Type="http://schemas.openxmlformats.org/officeDocument/2006/relationships/customXml" Target="../ink/ink12.xml"/><Relationship Id="rId10" Type="http://schemas.openxmlformats.org/officeDocument/2006/relationships/image" Target="../media/image53.emf"/><Relationship Id="rId4" Type="http://schemas.openxmlformats.org/officeDocument/2006/relationships/image" Target="../media/image50.emf"/><Relationship Id="rId9" Type="http://schemas.openxmlformats.org/officeDocument/2006/relationships/customXml" Target="../ink/ink9.xml"/><Relationship Id="rId14" Type="http://schemas.openxmlformats.org/officeDocument/2006/relationships/image" Target="../media/image55.emf"/></Relationships>
</file>

<file path=ppt/slides/_rels/slide25.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customXml" Target="../ink/ink14.xml"/><Relationship Id="rId7" Type="http://schemas.openxmlformats.org/officeDocument/2006/relationships/customXml" Target="../ink/ink16.xml"/><Relationship Id="rId2" Type="http://schemas.openxmlformats.org/officeDocument/2006/relationships/image" Target="../media/image33.emf"/><Relationship Id="rId1" Type="http://schemas.openxmlformats.org/officeDocument/2006/relationships/slideLayout" Target="../slideLayouts/slideLayout7.xml"/><Relationship Id="rId6" Type="http://schemas.openxmlformats.org/officeDocument/2006/relationships/image" Target="../media/image240.emf"/><Relationship Id="rId5" Type="http://schemas.openxmlformats.org/officeDocument/2006/relationships/customXml" Target="../ink/ink15.xml"/><Relationship Id="rId10" Type="http://schemas.openxmlformats.org/officeDocument/2006/relationships/image" Target="../media/image62.emf"/><Relationship Id="rId4" Type="http://schemas.openxmlformats.org/officeDocument/2006/relationships/image" Target="../media/image59.emf"/><Relationship Id="rId9" Type="http://schemas.openxmlformats.org/officeDocument/2006/relationships/customXml" Target="../ink/ink17.xml"/></Relationships>
</file>

<file path=ppt/slides/_rels/slide26.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image" Target="../media/image63.emf"/><Relationship Id="rId7" Type="http://schemas.openxmlformats.org/officeDocument/2006/relationships/image" Target="../media/image65.emf"/><Relationship Id="rId2" Type="http://schemas.openxmlformats.org/officeDocument/2006/relationships/customXml" Target="../ink/ink18.xml"/><Relationship Id="rId1" Type="http://schemas.openxmlformats.org/officeDocument/2006/relationships/slideLayout" Target="../slideLayouts/slideLayout7.xml"/><Relationship Id="rId6" Type="http://schemas.openxmlformats.org/officeDocument/2006/relationships/customXml" Target="../ink/ink20.xml"/><Relationship Id="rId5" Type="http://schemas.openxmlformats.org/officeDocument/2006/relationships/image" Target="../media/image64.emf"/><Relationship Id="rId4" Type="http://schemas.openxmlformats.org/officeDocument/2006/relationships/customXml" Target="../ink/ink19.xml"/><Relationship Id="rId9" Type="http://schemas.openxmlformats.org/officeDocument/2006/relationships/image" Target="../media/image66.emf"/></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lnSpc>
                <a:spcPct val="115000"/>
              </a:lnSpc>
              <a:spcAft>
                <a:spcPts val="1000"/>
              </a:spcAft>
            </a:pPr>
            <a:r>
              <a:rPr lang="en-US" sz="3100" dirty="0" smtClean="0">
                <a:effectLst/>
                <a:latin typeface="Times New Roman"/>
                <a:ea typeface="Calibri"/>
                <a:cs typeface="Arial"/>
              </a:rPr>
              <a:t>Polymorphism and Sequencing investigation of </a:t>
            </a:r>
            <a:r>
              <a:rPr lang="en-US" sz="3100" i="1" dirty="0" smtClean="0">
                <a:effectLst/>
                <a:latin typeface="Times New Roman"/>
                <a:ea typeface="Calibri"/>
                <a:cs typeface="Arial"/>
              </a:rPr>
              <a:t>MTHFR</a:t>
            </a:r>
            <a:r>
              <a:rPr lang="en-US" sz="3100" dirty="0" smtClean="0">
                <a:effectLst/>
                <a:latin typeface="Times New Roman"/>
                <a:ea typeface="Calibri"/>
                <a:cs typeface="Arial"/>
              </a:rPr>
              <a:t> gene</a:t>
            </a:r>
            <a:r>
              <a:rPr lang="en-US" sz="3100" i="1" dirty="0" smtClean="0">
                <a:effectLst/>
                <a:latin typeface="Times New Roman"/>
                <a:ea typeface="Calibri"/>
                <a:cs typeface="Arial"/>
              </a:rPr>
              <a:t> </a:t>
            </a:r>
            <a:r>
              <a:rPr lang="en-US" sz="3100" dirty="0" smtClean="0">
                <a:effectLst/>
                <a:latin typeface="Times New Roman"/>
                <a:ea typeface="Calibri"/>
                <a:cs typeface="Arial"/>
              </a:rPr>
              <a:t>in Polycystic Ovarian Syndrome</a:t>
            </a:r>
            <a:r>
              <a:rPr lang="ar-IQ" sz="3100" dirty="0" smtClean="0">
                <a:effectLst/>
                <a:latin typeface="Times New Roman"/>
                <a:ea typeface="Calibri"/>
                <a:cs typeface="Arial"/>
              </a:rPr>
              <a:t> </a:t>
            </a:r>
            <a:r>
              <a:rPr lang="en-US" sz="3100" dirty="0">
                <a:latin typeface="Times New Roman"/>
                <a:ea typeface="Calibri"/>
                <a:cs typeface="Arial"/>
              </a:rPr>
              <a:t> Patients  </a:t>
            </a:r>
            <a:r>
              <a:rPr lang="en-US" sz="3100" dirty="0" smtClean="0">
                <a:effectLst/>
                <a:latin typeface="Times New Roman"/>
                <a:ea typeface="Calibri"/>
                <a:cs typeface="Arial"/>
              </a:rPr>
              <a:t>in Iraq</a:t>
            </a:r>
            <a:r>
              <a:rPr lang="en-US" sz="2000" dirty="0">
                <a:ea typeface="Calibri"/>
                <a:cs typeface="Arial"/>
              </a:rPr>
              <a:t/>
            </a:r>
            <a:br>
              <a:rPr lang="en-US" sz="2000" dirty="0">
                <a:ea typeface="Calibri"/>
                <a:cs typeface="Arial"/>
              </a:rPr>
            </a:br>
            <a:endParaRPr lang="en-US" dirty="0"/>
          </a:p>
        </p:txBody>
      </p:sp>
      <p:sp>
        <p:nvSpPr>
          <p:cNvPr id="3" name="Subtitle 2"/>
          <p:cNvSpPr>
            <a:spLocks noGrp="1"/>
          </p:cNvSpPr>
          <p:nvPr>
            <p:ph type="subTitle" idx="1"/>
          </p:nvPr>
        </p:nvSpPr>
        <p:spPr/>
        <p:txBody>
          <a:bodyPr/>
          <a:lstStyle/>
          <a:p>
            <a:pPr>
              <a:lnSpc>
                <a:spcPct val="115000"/>
              </a:lnSpc>
              <a:spcAft>
                <a:spcPts val="1000"/>
              </a:spcAft>
            </a:pPr>
            <a:r>
              <a:rPr lang="en-US" sz="1400" b="1" dirty="0" smtClean="0">
                <a:solidFill>
                  <a:schemeClr val="tx1"/>
                </a:solidFill>
                <a:latin typeface="Times New Roman"/>
                <a:ea typeface="Calibri"/>
                <a:cs typeface="Arial"/>
              </a:rPr>
              <a:t>By :</a:t>
            </a:r>
            <a:r>
              <a:rPr lang="en-US" sz="1400" b="1" dirty="0">
                <a:solidFill>
                  <a:schemeClr val="tx1"/>
                </a:solidFill>
                <a:latin typeface="Times New Roman"/>
                <a:ea typeface="Calibri"/>
                <a:cs typeface="Arial"/>
              </a:rPr>
              <a:t>L</a:t>
            </a:r>
            <a:r>
              <a:rPr lang="en-US" sz="1400" b="1" dirty="0" smtClean="0">
                <a:solidFill>
                  <a:schemeClr val="tx1"/>
                </a:solidFill>
                <a:latin typeface="Times New Roman"/>
                <a:ea typeface="Calibri"/>
                <a:cs typeface="Arial"/>
              </a:rPr>
              <a:t>ecturer Dr. </a:t>
            </a:r>
            <a:r>
              <a:rPr lang="en-US" sz="1400" b="1" dirty="0" smtClean="0">
                <a:solidFill>
                  <a:schemeClr val="tx1"/>
                </a:solidFill>
                <a:effectLst/>
                <a:latin typeface="Times New Roman"/>
                <a:ea typeface="Calibri"/>
                <a:cs typeface="Arial"/>
              </a:rPr>
              <a:t>Asmaa Amer Almukhtar</a:t>
            </a:r>
          </a:p>
          <a:p>
            <a:pPr>
              <a:lnSpc>
                <a:spcPct val="115000"/>
              </a:lnSpc>
              <a:spcAft>
                <a:spcPts val="1000"/>
              </a:spcAft>
            </a:pPr>
            <a:r>
              <a:rPr lang="en-US" sz="1400" dirty="0" smtClean="0">
                <a:solidFill>
                  <a:schemeClr val="tx1"/>
                </a:solidFill>
                <a:latin typeface="Times New Roman" pitchFamily="18" charset="0"/>
                <a:ea typeface="Calibri"/>
                <a:cs typeface="Times New Roman" pitchFamily="18" charset="0"/>
              </a:rPr>
              <a:t>ICCMGR/Medical Genetics Department</a:t>
            </a:r>
          </a:p>
          <a:p>
            <a:pPr>
              <a:lnSpc>
                <a:spcPct val="115000"/>
              </a:lnSpc>
              <a:spcAft>
                <a:spcPts val="1000"/>
              </a:spcAft>
            </a:pPr>
            <a:r>
              <a:rPr lang="en-US" sz="1400" dirty="0" smtClean="0">
                <a:solidFill>
                  <a:schemeClr val="tx1"/>
                </a:solidFill>
                <a:latin typeface="Times New Roman" pitchFamily="18" charset="0"/>
                <a:ea typeface="Calibri"/>
                <a:cs typeface="Times New Roman" pitchFamily="18" charset="0"/>
              </a:rPr>
              <a:t>October / 2021</a:t>
            </a:r>
            <a:endParaRPr lang="en-US" sz="1400" dirty="0">
              <a:solidFill>
                <a:schemeClr val="tx1"/>
              </a:solidFill>
              <a:latin typeface="Times New Roman" pitchFamily="18" charset="0"/>
              <a:ea typeface="Calibri"/>
              <a:cs typeface="Times New Roman" pitchFamily="18" charset="0"/>
            </a:endParaRPr>
          </a:p>
          <a:p>
            <a:endParaRPr lang="en-US" dirty="0"/>
          </a:p>
        </p:txBody>
      </p:sp>
    </p:spTree>
    <p:extLst>
      <p:ext uri="{BB962C8B-B14F-4D97-AF65-F5344CB8AC3E}">
        <p14:creationId xmlns:p14="http://schemas.microsoft.com/office/powerpoint/2010/main" val="4148494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416"/>
            <a:ext cx="8229600" cy="1143000"/>
          </a:xfrm>
        </p:spPr>
        <p:txBody>
          <a:bodyPr>
            <a:normAutofit/>
          </a:bodyPr>
          <a:lstStyle/>
          <a:p>
            <a:pPr algn="l"/>
            <a:r>
              <a:rPr lang="en-US" sz="2800" dirty="0" smtClean="0">
                <a:latin typeface="Times New Roman" pitchFamily="18" charset="0"/>
                <a:cs typeface="Times New Roman" pitchFamily="18" charset="0"/>
              </a:rPr>
              <a:t>Intron3 region: rs  </a:t>
            </a:r>
            <a:r>
              <a:rPr lang="en-US" sz="2800" dirty="0">
                <a:latin typeface="Times New Roman" pitchFamily="18" charset="0"/>
                <a:cs typeface="Times New Roman" pitchFamily="18" charset="0"/>
              </a:rPr>
              <a:t>7533315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2490434"/>
              </p:ext>
            </p:extLst>
          </p:nvPr>
        </p:nvGraphicFramePr>
        <p:xfrm>
          <a:off x="0" y="1556792"/>
          <a:ext cx="8964489" cy="4881065"/>
        </p:xfrm>
        <a:graphic>
          <a:graphicData uri="http://schemas.openxmlformats.org/drawingml/2006/table">
            <a:tbl>
              <a:tblPr firstRow="1" firstCol="1" bandRow="1"/>
              <a:tblGrid>
                <a:gridCol w="1194984"/>
                <a:gridCol w="998275"/>
                <a:gridCol w="998275"/>
                <a:gridCol w="854161"/>
                <a:gridCol w="1138181"/>
                <a:gridCol w="1101363"/>
                <a:gridCol w="1462175"/>
                <a:gridCol w="1217075"/>
              </a:tblGrid>
              <a:tr h="1810306">
                <a:tc>
                  <a:txBody>
                    <a:bodyPr/>
                    <a:lstStyle/>
                    <a:p>
                      <a:pPr algn="l" rtl="0">
                        <a:lnSpc>
                          <a:spcPct val="150000"/>
                        </a:lnSpc>
                        <a:spcAft>
                          <a:spcPts val="0"/>
                        </a:spcAft>
                      </a:pPr>
                      <a:r>
                        <a:rPr lang="en-US" sz="1600" b="1" dirty="0">
                          <a:effectLst/>
                          <a:latin typeface="Times New Roman"/>
                          <a:ea typeface="Times New Roman"/>
                          <a:cs typeface="Arial"/>
                        </a:rPr>
                        <a:t>Groups Genotype </a:t>
                      </a:r>
                      <a:endParaRPr lang="en-US" sz="1600" dirty="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gridSpan="2">
                  <a:txBody>
                    <a:bodyPr/>
                    <a:lstStyle/>
                    <a:p>
                      <a:pPr algn="l" rtl="0">
                        <a:lnSpc>
                          <a:spcPct val="150000"/>
                        </a:lnSpc>
                        <a:spcAft>
                          <a:spcPts val="0"/>
                        </a:spcAft>
                      </a:pPr>
                      <a:r>
                        <a:rPr lang="en-US" sz="1600" b="1">
                          <a:effectLst/>
                          <a:latin typeface="Times New Roman"/>
                          <a:ea typeface="Times New Roman"/>
                          <a:cs typeface="Arial"/>
                        </a:rPr>
                        <a:t>Study groups </a:t>
                      </a:r>
                      <a:endParaRPr lang="en-US" sz="1600">
                        <a:effectLst/>
                        <a:latin typeface="Calibri"/>
                        <a:ea typeface="Calibri"/>
                        <a:cs typeface="Arial"/>
                      </a:endParaRPr>
                    </a:p>
                    <a:p>
                      <a:pPr algn="l" rtl="0">
                        <a:lnSpc>
                          <a:spcPct val="150000"/>
                        </a:lnSpc>
                        <a:spcAft>
                          <a:spcPts val="0"/>
                        </a:spcAft>
                      </a:pPr>
                      <a:r>
                        <a:rPr lang="en-US" sz="1600" b="1">
                          <a:effectLst/>
                          <a:latin typeface="Times New Roman"/>
                          <a:ea typeface="Times New Roman"/>
                          <a:cs typeface="Arial"/>
                        </a:rPr>
                        <a:t>Patients   Control</a:t>
                      </a:r>
                      <a:endParaRPr lang="en-US" sz="1600">
                        <a:effectLst/>
                        <a:latin typeface="Calibri"/>
                        <a:ea typeface="Calibri"/>
                        <a:cs typeface="Arial"/>
                      </a:endParaRPr>
                    </a:p>
                    <a:p>
                      <a:pPr algn="l" rtl="0">
                        <a:lnSpc>
                          <a:spcPct val="150000"/>
                        </a:lnSpc>
                        <a:spcAft>
                          <a:spcPts val="0"/>
                        </a:spcAft>
                      </a:pPr>
                      <a:r>
                        <a:rPr lang="en-US" sz="1600" b="1">
                          <a:effectLst/>
                          <a:latin typeface="Times New Roman"/>
                          <a:ea typeface="Times New Roman"/>
                          <a:cs typeface="Arial"/>
                        </a:rPr>
                        <a:t> </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hMerge="1">
                  <a:txBody>
                    <a:bodyPr/>
                    <a:lstStyle/>
                    <a:p>
                      <a:endParaRPr lang="en-US"/>
                    </a:p>
                  </a:txBody>
                  <a:tcPr/>
                </a:tc>
                <a:tc>
                  <a:txBody>
                    <a:bodyPr/>
                    <a:lstStyle/>
                    <a:p>
                      <a:pPr algn="l" rtl="0">
                        <a:lnSpc>
                          <a:spcPct val="150000"/>
                        </a:lnSpc>
                        <a:spcAft>
                          <a:spcPts val="0"/>
                        </a:spcAft>
                      </a:pPr>
                      <a:r>
                        <a:rPr lang="en-US" sz="1600" b="1">
                          <a:effectLst/>
                          <a:latin typeface="Times New Roman"/>
                          <a:ea typeface="Times New Roman"/>
                          <a:cs typeface="Arial"/>
                        </a:rPr>
                        <a:t>Odds Ratio</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l" rtl="0">
                        <a:lnSpc>
                          <a:spcPct val="150000"/>
                        </a:lnSpc>
                        <a:spcAft>
                          <a:spcPts val="0"/>
                        </a:spcAft>
                      </a:pPr>
                      <a:r>
                        <a:rPr lang="en-US" sz="1600" b="1">
                          <a:effectLst/>
                          <a:latin typeface="Times New Roman"/>
                          <a:ea typeface="Times New Roman"/>
                          <a:cs typeface="Arial"/>
                        </a:rPr>
                        <a:t>CI 95%</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l" rtl="0">
                        <a:lnSpc>
                          <a:spcPct val="150000"/>
                        </a:lnSpc>
                        <a:spcAft>
                          <a:spcPts val="0"/>
                        </a:spcAft>
                      </a:pPr>
                      <a:r>
                        <a:rPr lang="en-US" sz="1600" b="1" dirty="0">
                          <a:effectLst/>
                          <a:latin typeface="Times New Roman"/>
                          <a:ea typeface="Times New Roman"/>
                          <a:cs typeface="Arial"/>
                        </a:rPr>
                        <a:t>Fisher’s exact probability *</a:t>
                      </a:r>
                      <a:endParaRPr lang="en-US" sz="1600" dirty="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l" rtl="1">
                        <a:lnSpc>
                          <a:spcPct val="150000"/>
                        </a:lnSpc>
                        <a:spcAft>
                          <a:spcPts val="0"/>
                        </a:spcAft>
                      </a:pPr>
                      <a:r>
                        <a:rPr lang="en-US" sz="1600" b="1" dirty="0">
                          <a:effectLst/>
                          <a:latin typeface="Times New Roman"/>
                          <a:ea typeface="Times New Roman"/>
                          <a:cs typeface="Arial"/>
                        </a:rPr>
                        <a:t>Attributable</a:t>
                      </a:r>
                      <a:endParaRPr lang="en-US" sz="1600" dirty="0">
                        <a:effectLst/>
                        <a:latin typeface="Calibri"/>
                        <a:ea typeface="Calibri"/>
                        <a:cs typeface="Arial"/>
                      </a:endParaRPr>
                    </a:p>
                    <a:p>
                      <a:pPr algn="l" rtl="0">
                        <a:lnSpc>
                          <a:spcPct val="150000"/>
                        </a:lnSpc>
                        <a:spcAft>
                          <a:spcPts val="0"/>
                        </a:spcAft>
                      </a:pPr>
                      <a:r>
                        <a:rPr lang="en-US" sz="1600" b="1" dirty="0">
                          <a:effectLst/>
                          <a:latin typeface="Times New Roman"/>
                          <a:ea typeface="Times New Roman"/>
                          <a:cs typeface="Arial"/>
                        </a:rPr>
                        <a:t>fraction</a:t>
                      </a:r>
                      <a:endParaRPr lang="en-US" sz="1600" dirty="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l" rtl="0">
                        <a:lnSpc>
                          <a:spcPct val="150000"/>
                        </a:lnSpc>
                        <a:spcAft>
                          <a:spcPts val="0"/>
                        </a:spcAft>
                      </a:pPr>
                      <a:r>
                        <a:rPr lang="en-US" sz="1600" b="1" dirty="0">
                          <a:effectLst/>
                          <a:latin typeface="Times New Roman"/>
                          <a:ea typeface="Times New Roman"/>
                          <a:cs typeface="Arial"/>
                        </a:rPr>
                        <a:t>prevented fraction</a:t>
                      </a:r>
                      <a:endParaRPr lang="en-US" sz="1600" dirty="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r>
              <a:tr h="292066">
                <a:tc>
                  <a:txBody>
                    <a:bodyPr/>
                    <a:lstStyle/>
                    <a:p>
                      <a:pPr algn="l" rtl="0">
                        <a:lnSpc>
                          <a:spcPct val="150000"/>
                        </a:lnSpc>
                        <a:spcAft>
                          <a:spcPts val="0"/>
                        </a:spcAft>
                      </a:pPr>
                      <a:r>
                        <a:rPr lang="en-US" sz="1600" b="1">
                          <a:effectLst/>
                          <a:latin typeface="Times New Roman"/>
                          <a:ea typeface="Times New Roman"/>
                          <a:cs typeface="Arial"/>
                        </a:rPr>
                        <a:t>AA</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600">
                          <a:effectLst/>
                          <a:latin typeface="Times New Roman"/>
                          <a:ea typeface="Calibri"/>
                          <a:cs typeface="Arial"/>
                        </a:rPr>
                        <a:t>(1) 2%</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600">
                          <a:effectLst/>
                          <a:latin typeface="Times New Roman"/>
                          <a:ea typeface="Calibri"/>
                          <a:cs typeface="Arial"/>
                        </a:rPr>
                        <a:t>(3) 6%</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600">
                          <a:effectLst/>
                          <a:latin typeface="Times New Roman"/>
                          <a:ea typeface="Calibri"/>
                          <a:cs typeface="Arial"/>
                        </a:rPr>
                        <a:t>0.32</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600">
                          <a:effectLst/>
                          <a:latin typeface="Times New Roman"/>
                          <a:ea typeface="Calibri"/>
                          <a:cs typeface="Arial"/>
                        </a:rPr>
                        <a:t>0.04 to 1.56</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600">
                          <a:effectLst/>
                          <a:latin typeface="Times New Roman"/>
                          <a:ea typeface="Calibri"/>
                          <a:cs typeface="Arial"/>
                        </a:rPr>
                        <a:t>0.172</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600" dirty="0">
                          <a:effectLst/>
                          <a:latin typeface="Times New Roman"/>
                          <a:ea typeface="Calibri"/>
                          <a:cs typeface="Arial"/>
                        </a:rPr>
                        <a:t>----</a:t>
                      </a:r>
                      <a:endParaRPr lang="en-US" sz="1600" dirty="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600">
                          <a:effectLst/>
                          <a:latin typeface="Times New Roman"/>
                          <a:ea typeface="Calibri"/>
                          <a:cs typeface="Arial"/>
                        </a:rPr>
                        <a:t>68.0%</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92066">
                <a:tc>
                  <a:txBody>
                    <a:bodyPr/>
                    <a:lstStyle/>
                    <a:p>
                      <a:pPr algn="l" rtl="0">
                        <a:lnSpc>
                          <a:spcPct val="150000"/>
                        </a:lnSpc>
                        <a:spcAft>
                          <a:spcPts val="0"/>
                        </a:spcAft>
                      </a:pPr>
                      <a:r>
                        <a:rPr lang="en-US" sz="1600" b="1" dirty="0">
                          <a:effectLst/>
                          <a:latin typeface="Times New Roman"/>
                          <a:ea typeface="Times New Roman"/>
                          <a:cs typeface="Arial"/>
                        </a:rPr>
                        <a:t>AG</a:t>
                      </a:r>
                      <a:endParaRPr lang="en-US" sz="1600" dirty="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c>
                  <a:txBody>
                    <a:bodyPr/>
                    <a:lstStyle/>
                    <a:p>
                      <a:pPr algn="l" rtl="0">
                        <a:lnSpc>
                          <a:spcPct val="150000"/>
                        </a:lnSpc>
                        <a:spcAft>
                          <a:spcPts val="0"/>
                        </a:spcAft>
                      </a:pPr>
                      <a:r>
                        <a:rPr lang="en-US" sz="1600">
                          <a:effectLst/>
                          <a:latin typeface="Times New Roman"/>
                          <a:ea typeface="Calibri"/>
                          <a:cs typeface="Arial"/>
                        </a:rPr>
                        <a:t>(48)96%</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a:lnSpc>
                          <a:spcPct val="150000"/>
                        </a:lnSpc>
                        <a:spcAft>
                          <a:spcPts val="0"/>
                        </a:spcAft>
                      </a:pPr>
                      <a:r>
                        <a:rPr lang="en-US" sz="1600">
                          <a:effectLst/>
                          <a:latin typeface="Times New Roman"/>
                          <a:ea typeface="Calibri"/>
                          <a:cs typeface="Arial"/>
                        </a:rPr>
                        <a:t>(46)92%</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a:lnSpc>
                          <a:spcPct val="150000"/>
                        </a:lnSpc>
                        <a:spcAft>
                          <a:spcPts val="0"/>
                        </a:spcAft>
                      </a:pPr>
                      <a:r>
                        <a:rPr lang="en-US" sz="1600">
                          <a:effectLst/>
                          <a:latin typeface="Times New Roman"/>
                          <a:ea typeface="Calibri"/>
                          <a:cs typeface="Arial"/>
                        </a:rPr>
                        <a:t>2.09</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a:lnSpc>
                          <a:spcPct val="150000"/>
                        </a:lnSpc>
                        <a:spcAft>
                          <a:spcPts val="0"/>
                        </a:spcAft>
                      </a:pPr>
                      <a:r>
                        <a:rPr lang="en-US" sz="1600">
                          <a:effectLst/>
                          <a:latin typeface="Times New Roman"/>
                          <a:ea typeface="Calibri"/>
                          <a:cs typeface="Arial"/>
                        </a:rPr>
                        <a:t>0.61 to 8.16</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a:lnSpc>
                          <a:spcPct val="150000"/>
                        </a:lnSpc>
                        <a:spcAft>
                          <a:spcPts val="0"/>
                        </a:spcAft>
                      </a:pPr>
                      <a:r>
                        <a:rPr lang="en-US" sz="1600">
                          <a:effectLst/>
                          <a:latin typeface="Times New Roman"/>
                          <a:ea typeface="Calibri"/>
                          <a:cs typeface="Arial"/>
                        </a:rPr>
                        <a:t>0.253</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a:lnSpc>
                          <a:spcPct val="150000"/>
                        </a:lnSpc>
                        <a:spcAft>
                          <a:spcPts val="0"/>
                        </a:spcAft>
                      </a:pPr>
                      <a:r>
                        <a:rPr lang="en-US" sz="1600" dirty="0">
                          <a:effectLst/>
                          <a:latin typeface="Times New Roman"/>
                          <a:ea typeface="Calibri"/>
                          <a:cs typeface="Arial"/>
                        </a:rPr>
                        <a:t>52.1%</a:t>
                      </a:r>
                      <a:endParaRPr lang="en-US" sz="1600" dirty="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c>
                  <a:txBody>
                    <a:bodyPr/>
                    <a:lstStyle/>
                    <a:p>
                      <a:pPr algn="l" rtl="0">
                        <a:lnSpc>
                          <a:spcPct val="150000"/>
                        </a:lnSpc>
                        <a:spcAft>
                          <a:spcPts val="0"/>
                        </a:spcAft>
                      </a:pPr>
                      <a:r>
                        <a:rPr lang="en-US" sz="1600">
                          <a:effectLst/>
                          <a:latin typeface="Times New Roman"/>
                          <a:ea typeface="Calibri"/>
                          <a:cs typeface="Arial"/>
                        </a:rPr>
                        <a:t>___</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876199">
                <a:tc>
                  <a:txBody>
                    <a:bodyPr/>
                    <a:lstStyle/>
                    <a:p>
                      <a:pPr algn="l" rtl="0">
                        <a:lnSpc>
                          <a:spcPct val="150000"/>
                        </a:lnSpc>
                        <a:spcAft>
                          <a:spcPts val="0"/>
                        </a:spcAft>
                      </a:pPr>
                      <a:r>
                        <a:rPr lang="en-US" sz="1600" b="1">
                          <a:effectLst/>
                          <a:latin typeface="Times New Roman"/>
                          <a:ea typeface="Times New Roman"/>
                          <a:cs typeface="Arial"/>
                        </a:rPr>
                        <a:t>GG</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600">
                          <a:effectLst/>
                          <a:latin typeface="Times New Roman"/>
                          <a:ea typeface="Calibri"/>
                          <a:cs typeface="Arial"/>
                        </a:rPr>
                        <a:t>(1) 2%</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600">
                          <a:effectLst/>
                          <a:latin typeface="Times New Roman"/>
                          <a:ea typeface="Calibri"/>
                          <a:cs typeface="Arial"/>
                        </a:rPr>
                        <a:t>(1) 2%</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600">
                          <a:effectLst/>
                          <a:latin typeface="Times New Roman"/>
                          <a:ea typeface="Calibri"/>
                          <a:cs typeface="Arial"/>
                        </a:rPr>
                        <a:t>1.00</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600">
                          <a:effectLst/>
                          <a:latin typeface="Times New Roman"/>
                          <a:ea typeface="Calibri"/>
                          <a:cs typeface="Arial"/>
                        </a:rPr>
                        <a:t>0.10 to 9.76</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600">
                          <a:effectLst/>
                          <a:latin typeface="Times New Roman"/>
                          <a:ea typeface="Calibri"/>
                          <a:cs typeface="Arial"/>
                        </a:rPr>
                        <a:t>0.621</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gridSpan="2">
                  <a:txBody>
                    <a:bodyPr/>
                    <a:lstStyle/>
                    <a:p>
                      <a:pPr algn="l" rtl="0">
                        <a:lnSpc>
                          <a:spcPct val="150000"/>
                        </a:lnSpc>
                        <a:spcAft>
                          <a:spcPts val="0"/>
                        </a:spcAft>
                      </a:pPr>
                      <a:r>
                        <a:rPr lang="en-US" sz="1600" dirty="0">
                          <a:effectLst/>
                          <a:latin typeface="Times New Roman"/>
                          <a:ea typeface="Calibri"/>
                          <a:cs typeface="Arial"/>
                        </a:rPr>
                        <a:t>protective factor is the same in groups Patients and Control</a:t>
                      </a:r>
                      <a:endParaRPr lang="en-US" sz="1600" dirty="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hMerge="1">
                  <a:txBody>
                    <a:bodyPr/>
                    <a:lstStyle/>
                    <a:p>
                      <a:endParaRPr lang="en-US"/>
                    </a:p>
                  </a:txBody>
                  <a:tcPr/>
                </a:tc>
              </a:tr>
              <a:tr h="292066">
                <a:tc gridSpan="7">
                  <a:txBody>
                    <a:bodyPr/>
                    <a:lstStyle/>
                    <a:p>
                      <a:pPr algn="l" rtl="0">
                        <a:lnSpc>
                          <a:spcPct val="150000"/>
                        </a:lnSpc>
                        <a:spcAft>
                          <a:spcPts val="0"/>
                        </a:spcAft>
                      </a:pPr>
                      <a:r>
                        <a:rPr lang="en-US" sz="1600" b="1">
                          <a:effectLst/>
                          <a:latin typeface="Times New Roman"/>
                          <a:ea typeface="Times New Roman"/>
                          <a:cs typeface="Arial"/>
                        </a:rPr>
                        <a:t>Total              50             50</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a:lnSpc>
                          <a:spcPct val="150000"/>
                        </a:lnSpc>
                        <a:spcAft>
                          <a:spcPts val="0"/>
                        </a:spcAft>
                      </a:pPr>
                      <a:r>
                        <a:rPr lang="en-US" sz="1600">
                          <a:effectLst/>
                          <a:latin typeface="Times New Roman"/>
                          <a:ea typeface="Calibri"/>
                          <a:cs typeface="Arial"/>
                        </a:rPr>
                        <a:t> </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92066">
                <a:tc gridSpan="7">
                  <a:txBody>
                    <a:bodyPr/>
                    <a:lstStyle/>
                    <a:p>
                      <a:pPr algn="ctr" rtl="0">
                        <a:lnSpc>
                          <a:spcPct val="150000"/>
                        </a:lnSpc>
                        <a:spcAft>
                          <a:spcPts val="0"/>
                        </a:spcAft>
                      </a:pPr>
                      <a:r>
                        <a:rPr lang="en-US" sz="1600" b="1">
                          <a:effectLst/>
                          <a:latin typeface="Times New Roman"/>
                          <a:ea typeface="Times New Roman"/>
                          <a:cs typeface="Arial"/>
                        </a:rPr>
                        <a:t>Alleles distribution</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a:lnSpc>
                          <a:spcPct val="150000"/>
                        </a:lnSpc>
                        <a:spcAft>
                          <a:spcPts val="0"/>
                        </a:spcAft>
                      </a:pPr>
                      <a:r>
                        <a:rPr lang="en-US" sz="1600">
                          <a:effectLst/>
                          <a:latin typeface="Times New Roman"/>
                          <a:ea typeface="Calibri"/>
                          <a:cs typeface="Arial"/>
                        </a:rPr>
                        <a:t> </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92066">
                <a:tc>
                  <a:txBody>
                    <a:bodyPr/>
                    <a:lstStyle/>
                    <a:p>
                      <a:pPr algn="l" rtl="0">
                        <a:lnSpc>
                          <a:spcPct val="150000"/>
                        </a:lnSpc>
                        <a:spcAft>
                          <a:spcPts val="0"/>
                        </a:spcAft>
                      </a:pPr>
                      <a:r>
                        <a:rPr lang="en-US" sz="1600" b="1">
                          <a:effectLst/>
                          <a:latin typeface="Times New Roman"/>
                          <a:ea typeface="Times New Roman"/>
                          <a:cs typeface="Arial"/>
                        </a:rPr>
                        <a:t>A </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a:lnSpc>
                          <a:spcPct val="150000"/>
                        </a:lnSpc>
                        <a:spcAft>
                          <a:spcPts val="0"/>
                        </a:spcAft>
                      </a:pPr>
                      <a:r>
                        <a:rPr lang="en-US" sz="1600">
                          <a:effectLst/>
                          <a:latin typeface="Times New Roman"/>
                          <a:ea typeface="Calibri"/>
                          <a:cs typeface="Arial"/>
                        </a:rPr>
                        <a:t>0.50</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a:lnSpc>
                          <a:spcPct val="150000"/>
                        </a:lnSpc>
                        <a:spcAft>
                          <a:spcPts val="0"/>
                        </a:spcAft>
                      </a:pPr>
                      <a:r>
                        <a:rPr lang="en-US" sz="1600">
                          <a:effectLst/>
                          <a:latin typeface="Times New Roman"/>
                          <a:ea typeface="Calibri"/>
                          <a:cs typeface="Arial"/>
                        </a:rPr>
                        <a:t>0.47</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a:lnSpc>
                          <a:spcPct val="150000"/>
                        </a:lnSpc>
                        <a:spcAft>
                          <a:spcPts val="0"/>
                        </a:spcAft>
                      </a:pPr>
                      <a:r>
                        <a:rPr lang="en-US" sz="1600">
                          <a:effectLst/>
                          <a:latin typeface="Times New Roman"/>
                          <a:ea typeface="Calibri"/>
                          <a:cs typeface="Arial"/>
                        </a:rPr>
                        <a:t>1.13</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a:lnSpc>
                          <a:spcPct val="150000"/>
                        </a:lnSpc>
                        <a:spcAft>
                          <a:spcPts val="0"/>
                        </a:spcAft>
                      </a:pPr>
                      <a:r>
                        <a:rPr lang="en-US" sz="1600">
                          <a:effectLst/>
                          <a:latin typeface="Times New Roman"/>
                          <a:ea typeface="Calibri"/>
                          <a:cs typeface="Arial"/>
                        </a:rPr>
                        <a:t>0.65 to 1.97</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a:lnSpc>
                          <a:spcPct val="150000"/>
                        </a:lnSpc>
                        <a:spcAft>
                          <a:spcPts val="0"/>
                        </a:spcAft>
                      </a:pPr>
                      <a:r>
                        <a:rPr lang="en-US" sz="1600">
                          <a:effectLst/>
                          <a:latin typeface="Times New Roman"/>
                          <a:ea typeface="Calibri"/>
                          <a:cs typeface="Arial"/>
                        </a:rPr>
                        <a:t>0.674</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a:lnSpc>
                          <a:spcPct val="150000"/>
                        </a:lnSpc>
                        <a:spcAft>
                          <a:spcPts val="0"/>
                        </a:spcAft>
                      </a:pPr>
                      <a:r>
                        <a:rPr lang="en-US" sz="1600" dirty="0">
                          <a:effectLst/>
                          <a:latin typeface="Times New Roman"/>
                          <a:ea typeface="Calibri"/>
                          <a:cs typeface="Arial"/>
                        </a:rPr>
                        <a:t>11.3%</a:t>
                      </a:r>
                      <a:endParaRPr lang="en-US" sz="1600" dirty="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a:lnSpc>
                          <a:spcPct val="150000"/>
                        </a:lnSpc>
                        <a:spcAft>
                          <a:spcPts val="0"/>
                        </a:spcAft>
                      </a:pPr>
                      <a:r>
                        <a:rPr lang="en-US" sz="1600">
                          <a:effectLst/>
                          <a:latin typeface="Times New Roman"/>
                          <a:ea typeface="Calibri"/>
                          <a:cs typeface="Arial"/>
                        </a:rPr>
                        <a:t>----</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92066">
                <a:tc>
                  <a:txBody>
                    <a:bodyPr/>
                    <a:lstStyle/>
                    <a:p>
                      <a:pPr algn="l" rtl="0">
                        <a:lnSpc>
                          <a:spcPct val="150000"/>
                        </a:lnSpc>
                        <a:spcAft>
                          <a:spcPts val="0"/>
                        </a:spcAft>
                      </a:pPr>
                      <a:r>
                        <a:rPr lang="en-US" sz="1600" b="1">
                          <a:effectLst/>
                          <a:latin typeface="Times New Roman"/>
                          <a:ea typeface="Times New Roman"/>
                          <a:cs typeface="Arial"/>
                        </a:rPr>
                        <a:t>G </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600">
                          <a:effectLst/>
                          <a:latin typeface="Times New Roman"/>
                          <a:ea typeface="Calibri"/>
                          <a:cs typeface="Arial"/>
                        </a:rPr>
                        <a:t>0.50</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600">
                          <a:effectLst/>
                          <a:latin typeface="Times New Roman"/>
                          <a:ea typeface="Calibri"/>
                          <a:cs typeface="Arial"/>
                        </a:rPr>
                        <a:t>0.43</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600">
                          <a:effectLst/>
                          <a:latin typeface="Times New Roman"/>
                          <a:ea typeface="Calibri"/>
                          <a:cs typeface="Arial"/>
                        </a:rPr>
                        <a:t>1.33</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600" dirty="0">
                          <a:effectLst/>
                          <a:latin typeface="Times New Roman"/>
                          <a:ea typeface="Calibri"/>
                          <a:cs typeface="Arial"/>
                        </a:rPr>
                        <a:t>0.76 to 2.32</a:t>
                      </a:r>
                      <a:endParaRPr lang="en-US" sz="1600" dirty="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600">
                          <a:effectLst/>
                          <a:latin typeface="Times New Roman"/>
                          <a:ea typeface="Calibri"/>
                          <a:cs typeface="Arial"/>
                        </a:rPr>
                        <a:t>0.326</a:t>
                      </a:r>
                      <a:endParaRPr lang="en-US" sz="16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600" dirty="0">
                          <a:effectLst/>
                          <a:latin typeface="Times New Roman"/>
                          <a:ea typeface="Calibri"/>
                          <a:cs typeface="Arial"/>
                        </a:rPr>
                        <a:t>24.6%</a:t>
                      </a:r>
                      <a:endParaRPr lang="en-US" sz="1600" dirty="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600" dirty="0">
                          <a:effectLst/>
                          <a:latin typeface="Times New Roman"/>
                          <a:ea typeface="Calibri"/>
                          <a:cs typeface="Arial"/>
                        </a:rPr>
                        <a:t>--</a:t>
                      </a:r>
                      <a:endParaRPr lang="en-US" sz="1600" dirty="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bl>
          </a:graphicData>
        </a:graphic>
      </p:graphicFrame>
      <p:sp>
        <p:nvSpPr>
          <p:cNvPr id="5" name="Rectangle 4"/>
          <p:cNvSpPr/>
          <p:nvPr/>
        </p:nvSpPr>
        <p:spPr>
          <a:xfrm>
            <a:off x="26058" y="570364"/>
            <a:ext cx="9298469" cy="878895"/>
          </a:xfrm>
          <a:prstGeom prst="rect">
            <a:avLst/>
          </a:prstGeom>
        </p:spPr>
        <p:txBody>
          <a:bodyPr wrap="square">
            <a:spAutoFit/>
          </a:bodyPr>
          <a:lstStyle/>
          <a:p>
            <a:pPr>
              <a:lnSpc>
                <a:spcPct val="150000"/>
              </a:lnSpc>
              <a:spcAft>
                <a:spcPts val="1000"/>
              </a:spcAft>
            </a:pPr>
            <a:r>
              <a:rPr lang="en-US" dirty="0">
                <a:latin typeface="Times New Roman"/>
                <a:ea typeface="Calibri"/>
                <a:cs typeface="Arial"/>
              </a:rPr>
              <a:t>Table </a:t>
            </a:r>
            <a:r>
              <a:rPr lang="en-US" dirty="0" smtClean="0">
                <a:latin typeface="Times New Roman"/>
                <a:ea typeface="Calibri"/>
                <a:cs typeface="Arial"/>
              </a:rPr>
              <a:t>-12   </a:t>
            </a:r>
            <a:r>
              <a:rPr lang="en-US" dirty="0">
                <a:latin typeface="Times New Roman"/>
                <a:ea typeface="Calibri"/>
                <a:cs typeface="Arial"/>
              </a:rPr>
              <a:t>Distribution of   MTHFR Intron3   rs  7533315 polymorphism genotypes in PCOS and controls (RFLP samples) </a:t>
            </a:r>
            <a:endParaRPr lang="en-US" dirty="0">
              <a:ea typeface="Calibri"/>
              <a:cs typeface="Arial"/>
            </a:endParaRPr>
          </a:p>
        </p:txBody>
      </p:sp>
    </p:spTree>
    <p:extLst>
      <p:ext uri="{BB962C8B-B14F-4D97-AF65-F5344CB8AC3E}">
        <p14:creationId xmlns:p14="http://schemas.microsoft.com/office/powerpoint/2010/main" val="2495191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New Roman"/>
                <a:ea typeface="Calibri"/>
              </a:rPr>
              <a:t>rs   </a:t>
            </a:r>
            <a:r>
              <a:rPr lang="en-US" dirty="0">
                <a:latin typeface="Times New Roman"/>
                <a:ea typeface="Calibri"/>
              </a:rPr>
              <a:t>7533315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0884007"/>
              </p:ext>
            </p:extLst>
          </p:nvPr>
        </p:nvGraphicFramePr>
        <p:xfrm>
          <a:off x="539553" y="2348881"/>
          <a:ext cx="7776862" cy="3058938"/>
        </p:xfrm>
        <a:graphic>
          <a:graphicData uri="http://schemas.openxmlformats.org/drawingml/2006/table">
            <a:tbl>
              <a:tblPr firstRow="1" firstCol="1" bandRow="1"/>
              <a:tblGrid>
                <a:gridCol w="1100422"/>
                <a:gridCol w="971766"/>
                <a:gridCol w="952604"/>
                <a:gridCol w="952604"/>
                <a:gridCol w="952604"/>
                <a:gridCol w="947129"/>
                <a:gridCol w="948042"/>
                <a:gridCol w="951691"/>
              </a:tblGrid>
              <a:tr h="251610">
                <a:tc>
                  <a:txBody>
                    <a:bodyPr/>
                    <a:lstStyle/>
                    <a:p>
                      <a:pPr algn="just" rtl="0">
                        <a:lnSpc>
                          <a:spcPct val="150000"/>
                        </a:lnSpc>
                        <a:spcAft>
                          <a:spcPts val="0"/>
                        </a:spcAft>
                      </a:pPr>
                      <a:r>
                        <a:rPr lang="en-US" sz="1100" b="1" dirty="0">
                          <a:effectLst/>
                          <a:latin typeface="Times New Roman"/>
                          <a:ea typeface="Times New Roman"/>
                          <a:cs typeface="Arial"/>
                        </a:rPr>
                        <a:t>Groups</a:t>
                      </a:r>
                      <a:endParaRPr lang="en-US" sz="1100" dirty="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just" rtl="0">
                        <a:lnSpc>
                          <a:spcPct val="150000"/>
                        </a:lnSpc>
                        <a:spcAft>
                          <a:spcPts val="0"/>
                        </a:spcAft>
                      </a:pPr>
                      <a:r>
                        <a:rPr lang="en-US" sz="1100" b="1">
                          <a:effectLst/>
                          <a:latin typeface="Times New Roman"/>
                          <a:ea typeface="Times New Roman"/>
                          <a:cs typeface="Arial"/>
                        </a:rPr>
                        <a:t> </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just" rtl="0">
                        <a:lnSpc>
                          <a:spcPct val="150000"/>
                        </a:lnSpc>
                        <a:spcAft>
                          <a:spcPts val="0"/>
                        </a:spcAft>
                      </a:pPr>
                      <a:r>
                        <a:rPr lang="en-US" sz="1100" b="1">
                          <a:effectLst/>
                          <a:latin typeface="Times New Roman"/>
                          <a:ea typeface="Times New Roman"/>
                          <a:cs typeface="Arial"/>
                        </a:rPr>
                        <a:t>AA</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just" rtl="0">
                        <a:lnSpc>
                          <a:spcPct val="150000"/>
                        </a:lnSpc>
                        <a:spcAft>
                          <a:spcPts val="0"/>
                        </a:spcAft>
                      </a:pPr>
                      <a:r>
                        <a:rPr lang="en-US" sz="1100" b="1" dirty="0">
                          <a:effectLst/>
                          <a:latin typeface="Times New Roman"/>
                          <a:ea typeface="Times New Roman"/>
                          <a:cs typeface="Arial"/>
                        </a:rPr>
                        <a:t>AG</a:t>
                      </a:r>
                      <a:endParaRPr lang="en-US" sz="1100" dirty="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solidFill>
                      <a:srgbClr val="FFFF00"/>
                    </a:solidFill>
                  </a:tcPr>
                </a:tc>
                <a:tc>
                  <a:txBody>
                    <a:bodyPr/>
                    <a:lstStyle/>
                    <a:p>
                      <a:pPr algn="just" rtl="0">
                        <a:lnSpc>
                          <a:spcPct val="150000"/>
                        </a:lnSpc>
                        <a:spcAft>
                          <a:spcPts val="0"/>
                        </a:spcAft>
                      </a:pPr>
                      <a:r>
                        <a:rPr lang="en-US" sz="1100" b="1">
                          <a:effectLst/>
                          <a:latin typeface="Times New Roman"/>
                          <a:ea typeface="Times New Roman"/>
                          <a:cs typeface="Arial"/>
                        </a:rPr>
                        <a:t>GG</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just" rtl="0">
                        <a:lnSpc>
                          <a:spcPct val="150000"/>
                        </a:lnSpc>
                        <a:spcAft>
                          <a:spcPts val="0"/>
                        </a:spcAft>
                      </a:pPr>
                      <a:r>
                        <a:rPr lang="en-US" sz="1100" b="1">
                          <a:effectLst/>
                          <a:latin typeface="Times New Roman"/>
                          <a:ea typeface="Times New Roman"/>
                          <a:cs typeface="Arial"/>
                        </a:rPr>
                        <a:t>A</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just" rtl="0">
                        <a:lnSpc>
                          <a:spcPct val="150000"/>
                        </a:lnSpc>
                        <a:spcAft>
                          <a:spcPts val="0"/>
                        </a:spcAft>
                      </a:pPr>
                      <a:r>
                        <a:rPr lang="en-US" sz="1100" b="1">
                          <a:effectLst/>
                          <a:latin typeface="Times New Roman"/>
                          <a:ea typeface="Times New Roman"/>
                          <a:cs typeface="Arial"/>
                        </a:rPr>
                        <a:t>G</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just" rtl="0">
                        <a:lnSpc>
                          <a:spcPct val="150000"/>
                        </a:lnSpc>
                        <a:spcAft>
                          <a:spcPts val="0"/>
                        </a:spcAft>
                      </a:pPr>
                      <a:r>
                        <a:rPr lang="en-US" sz="1100" b="1">
                          <a:effectLst/>
                          <a:latin typeface="Times New Roman"/>
                          <a:ea typeface="Times New Roman"/>
                          <a:cs typeface="Arial"/>
                        </a:rPr>
                        <a:t>X2</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r>
              <a:tr h="503219">
                <a:tc rowSpan="2">
                  <a:txBody>
                    <a:bodyPr/>
                    <a:lstStyle/>
                    <a:p>
                      <a:pPr algn="l" rtl="0">
                        <a:lnSpc>
                          <a:spcPct val="150000"/>
                        </a:lnSpc>
                        <a:spcAft>
                          <a:spcPts val="0"/>
                        </a:spcAft>
                      </a:pPr>
                      <a:r>
                        <a:rPr lang="en-US" sz="1100" b="1">
                          <a:effectLst/>
                          <a:latin typeface="Times New Roman"/>
                          <a:ea typeface="Times New Roman"/>
                          <a:cs typeface="Arial"/>
                        </a:rPr>
                        <a:t>Patients Genotypes</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100">
                          <a:effectLst/>
                          <a:latin typeface="Times New Roman"/>
                          <a:ea typeface="Calibri"/>
                          <a:cs typeface="Arial"/>
                        </a:rPr>
                        <a:t>Observed no.</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400">
                          <a:effectLst/>
                          <a:latin typeface="Times New Roman"/>
                          <a:ea typeface="Calibri"/>
                          <a:cs typeface="Arial"/>
                        </a:rPr>
                        <a:t>1</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400">
                          <a:effectLst/>
                          <a:latin typeface="Times New Roman"/>
                          <a:ea typeface="Calibri"/>
                          <a:cs typeface="Arial"/>
                        </a:rPr>
                        <a:t>48</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400">
                          <a:effectLst/>
                          <a:latin typeface="Times New Roman"/>
                          <a:ea typeface="Calibri"/>
                          <a:cs typeface="Arial"/>
                        </a:rPr>
                        <a:t>1</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400">
                          <a:effectLst/>
                          <a:latin typeface="Times New Roman"/>
                          <a:ea typeface="Calibri"/>
                          <a:cs typeface="Arial"/>
                        </a:rPr>
                        <a:t>    50</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400">
                          <a:effectLst/>
                          <a:latin typeface="Times New Roman"/>
                          <a:ea typeface="Calibri"/>
                          <a:cs typeface="Arial"/>
                        </a:rPr>
                        <a:t>    50</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350" dirty="0">
                          <a:solidFill>
                            <a:srgbClr val="000000"/>
                          </a:solidFill>
                          <a:effectLst/>
                          <a:latin typeface="Times New Roman"/>
                          <a:ea typeface="Calibri"/>
                          <a:cs typeface="Arial"/>
                        </a:rPr>
                        <a:t>42.32</a:t>
                      </a:r>
                      <a:r>
                        <a:rPr lang="en-US" sz="1100" dirty="0">
                          <a:effectLst/>
                          <a:latin typeface="Times New Roman"/>
                          <a:ea typeface="Calibri"/>
                          <a:cs typeface="Arial"/>
                        </a:rPr>
                        <a:t>*</a:t>
                      </a:r>
                      <a:endParaRPr lang="en-US" sz="1100" dirty="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00"/>
                    </a:solidFill>
                  </a:tcPr>
                </a:tc>
              </a:tr>
              <a:tr h="503219">
                <a:tc vMerge="1">
                  <a:txBody>
                    <a:bodyPr/>
                    <a:lstStyle/>
                    <a:p>
                      <a:endParaRPr lang="en-US"/>
                    </a:p>
                  </a:txBody>
                  <a:tcPr/>
                </a:tc>
                <a:tc>
                  <a:txBody>
                    <a:bodyPr/>
                    <a:lstStyle/>
                    <a:p>
                      <a:pPr algn="l" rtl="0">
                        <a:lnSpc>
                          <a:spcPct val="150000"/>
                        </a:lnSpc>
                        <a:spcAft>
                          <a:spcPts val="0"/>
                        </a:spcAft>
                      </a:pPr>
                      <a:r>
                        <a:rPr lang="en-US" sz="1100">
                          <a:effectLst/>
                          <a:latin typeface="Times New Roman"/>
                          <a:ea typeface="Calibri"/>
                          <a:cs typeface="Arial"/>
                        </a:rPr>
                        <a:t>Expected no.</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a:lnSpc>
                          <a:spcPct val="150000"/>
                        </a:lnSpc>
                        <a:spcAft>
                          <a:spcPts val="0"/>
                        </a:spcAft>
                      </a:pPr>
                      <a:r>
                        <a:rPr lang="en-US" sz="1350">
                          <a:solidFill>
                            <a:srgbClr val="000000"/>
                          </a:solidFill>
                          <a:effectLst/>
                          <a:latin typeface="Times New Roman"/>
                          <a:ea typeface="Calibri"/>
                          <a:cs typeface="Arial"/>
                        </a:rPr>
                        <a:t>12.5</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endParaRPr lang="en-US"/>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endParaRPr lang="en-US"/>
                    </a:p>
                  </a:txBody>
                  <a:tcPr>
                    <a:lnL w="12700" cap="flat" cmpd="sng" algn="ctr">
                      <a:solidFill>
                        <a:srgbClr val="4BACC6"/>
                      </a:solidFill>
                      <a:prstDash val="solid"/>
                      <a:round/>
                      <a:headEnd type="none" w="med" len="med"/>
                      <a:tailEnd type="none" w="med" len="med"/>
                    </a:lnL>
                    <a:lnT w="12700" cap="flat" cmpd="sng" algn="ctr">
                      <a:solidFill>
                        <a:srgbClr val="4BACC6"/>
                      </a:solidFill>
                      <a:prstDash val="solid"/>
                      <a:round/>
                      <a:headEnd type="none" w="med" len="med"/>
                      <a:tailEnd type="none" w="med" len="med"/>
                    </a:lnT>
                  </a:tcPr>
                </a:tc>
                <a:tc>
                  <a:txBody>
                    <a:bodyPr/>
                    <a:lstStyle/>
                    <a:p>
                      <a:endParaRPr lang="en-US"/>
                    </a:p>
                  </a:txBody>
                  <a:tcPr>
                    <a:lnT w="12700" cap="flat" cmpd="sng" algn="ctr">
                      <a:solidFill>
                        <a:srgbClr val="4BACC6"/>
                      </a:solidFill>
                      <a:prstDash val="solid"/>
                      <a:round/>
                      <a:headEnd type="none" w="med" len="med"/>
                      <a:tailEnd type="none" w="med" len="med"/>
                    </a:lnT>
                  </a:tcPr>
                </a:tc>
                <a:tc>
                  <a:txBody>
                    <a:bodyPr/>
                    <a:lstStyle/>
                    <a:p>
                      <a:endParaRPr lang="en-US"/>
                    </a:p>
                  </a:txBody>
                  <a:tcPr>
                    <a:lnT w="12700" cap="flat" cmpd="sng" algn="ctr">
                      <a:solidFill>
                        <a:srgbClr val="4BACC6"/>
                      </a:solidFill>
                      <a:prstDash val="solid"/>
                      <a:round/>
                      <a:headEnd type="none" w="med" len="med"/>
                      <a:tailEnd type="none" w="med" len="med"/>
                    </a:lnT>
                  </a:tcPr>
                </a:tc>
                <a:tc>
                  <a:txBody>
                    <a:bodyPr/>
                    <a:lstStyle/>
                    <a:p>
                      <a:endParaRPr lang="en-US"/>
                    </a:p>
                  </a:txBody>
                  <a:tcPr>
                    <a:lnT w="12700" cap="flat" cmpd="sng" algn="ctr">
                      <a:solidFill>
                        <a:srgbClr val="4BACC6"/>
                      </a:solidFill>
                      <a:prstDash val="solid"/>
                      <a:round/>
                      <a:headEnd type="none" w="med" len="med"/>
                      <a:tailEnd type="none" w="med" len="med"/>
                    </a:lnT>
                  </a:tcPr>
                </a:tc>
              </a:tr>
              <a:tr h="365978">
                <a:tc>
                  <a:txBody>
                    <a:bodyPr/>
                    <a:lstStyle/>
                    <a:p>
                      <a:pPr algn="ctr" rtl="0">
                        <a:lnSpc>
                          <a:spcPct val="150000"/>
                        </a:lnSpc>
                        <a:spcAft>
                          <a:spcPts val="0"/>
                        </a:spcAft>
                      </a:pPr>
                      <a:r>
                        <a:rPr lang="en-US" sz="1200">
                          <a:effectLst/>
                          <a:latin typeface="Times New Roman"/>
                          <a:ea typeface="Times New Roman"/>
                          <a:cs typeface="Arial"/>
                        </a:rPr>
                        <a:t>25</a:t>
                      </a:r>
                      <a:endParaRPr lang="en-US" sz="1100">
                        <a:effectLst/>
                        <a:latin typeface="Calibri"/>
                        <a:ea typeface="Calibri"/>
                        <a:cs typeface="Arial"/>
                      </a:endParaRPr>
                    </a:p>
                  </a:txBody>
                  <a:tcPr marL="9525" marR="9525" marT="9525" marB="9525" anchor="ctr">
                    <a:lnL>
                      <a:noFill/>
                    </a:lnL>
                    <a:lnR>
                      <a:noFill/>
                    </a:lnR>
                    <a:lnT w="12700" cap="flat" cmpd="sng" algn="ctr">
                      <a:solidFill>
                        <a:srgbClr val="4BACC6"/>
                      </a:solidFill>
                      <a:prstDash val="solid"/>
                      <a:round/>
                      <a:headEnd type="none" w="med" len="med"/>
                      <a:tailEnd type="none" w="med" len="med"/>
                    </a:lnT>
                    <a:lnB>
                      <a:noFill/>
                    </a:lnB>
                  </a:tcPr>
                </a:tc>
                <a:tc>
                  <a:txBody>
                    <a:bodyPr/>
                    <a:lstStyle/>
                    <a:p>
                      <a:pPr algn="l" rtl="0">
                        <a:lnSpc>
                          <a:spcPct val="150000"/>
                        </a:lnSpc>
                        <a:spcAft>
                          <a:spcPts val="0"/>
                        </a:spcAft>
                      </a:pPr>
                      <a:r>
                        <a:rPr lang="en-US" sz="1350">
                          <a:solidFill>
                            <a:srgbClr val="000000"/>
                          </a:solidFill>
                          <a:effectLst/>
                          <a:latin typeface="Times New Roman"/>
                          <a:ea typeface="Calibri"/>
                          <a:cs typeface="Arial"/>
                        </a:rPr>
                        <a:t>12.5</a:t>
                      </a:r>
                      <a:endParaRPr lang="en-US" sz="1100">
                        <a:effectLst/>
                        <a:latin typeface="Calibri"/>
                        <a:ea typeface="Calibri"/>
                        <a:cs typeface="Arial"/>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3">
                  <a:txBody>
                    <a:bodyPr/>
                    <a:lstStyle/>
                    <a:p>
                      <a:pPr algn="ctr" rtl="0">
                        <a:lnSpc>
                          <a:spcPct val="150000"/>
                        </a:lnSpc>
                        <a:spcAft>
                          <a:spcPts val="0"/>
                        </a:spcAft>
                      </a:pPr>
                      <a:r>
                        <a:rPr lang="en-US" sz="1400">
                          <a:effectLst/>
                          <a:latin typeface="Times New Roman"/>
                          <a:ea typeface="Calibri"/>
                          <a:cs typeface="Arial"/>
                        </a:rPr>
                        <a:t>Not detected</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endParaRPr lang="en-US"/>
                    </a:p>
                  </a:txBody>
                  <a:tcPr>
                    <a:lnL w="12700" cap="flat" cmpd="sng" algn="ctr">
                      <a:solidFill>
                        <a:srgbClr val="4BACC6"/>
                      </a:solidFill>
                      <a:prstDash val="solid"/>
                      <a:round/>
                      <a:headEnd type="none" w="med" len="med"/>
                      <a:tailEnd type="none" w="med" len="med"/>
                    </a:lnL>
                  </a:tcPr>
                </a:tc>
                <a:tc>
                  <a:txBody>
                    <a:bodyPr/>
                    <a:lstStyle/>
                    <a:p>
                      <a:endParaRPr lang="en-US"/>
                    </a:p>
                  </a:txBody>
                  <a:tcPr/>
                </a:tc>
                <a:tc>
                  <a:txBody>
                    <a:bodyPr/>
                    <a:lstStyle/>
                    <a:p>
                      <a:endParaRPr lang="en-US"/>
                    </a:p>
                  </a:txBody>
                  <a:tcPr/>
                </a:tc>
              </a:tr>
              <a:tr h="503219">
                <a:tc rowSpan="2">
                  <a:txBody>
                    <a:bodyPr/>
                    <a:lstStyle/>
                    <a:p>
                      <a:pPr algn="l" rtl="0">
                        <a:lnSpc>
                          <a:spcPct val="150000"/>
                        </a:lnSpc>
                        <a:spcAft>
                          <a:spcPts val="0"/>
                        </a:spcAft>
                      </a:pPr>
                      <a:r>
                        <a:rPr lang="en-US" sz="1100" b="1">
                          <a:effectLst/>
                          <a:latin typeface="Times New Roman"/>
                          <a:ea typeface="Times New Roman"/>
                          <a:cs typeface="Arial"/>
                        </a:rPr>
                        <a:t>Control Genotypes</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100">
                          <a:effectLst/>
                          <a:latin typeface="Times New Roman"/>
                          <a:ea typeface="Calibri"/>
                          <a:cs typeface="Arial"/>
                        </a:rPr>
                        <a:t>Observed no.</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400">
                          <a:effectLst/>
                          <a:latin typeface="Times New Roman"/>
                          <a:ea typeface="Calibri"/>
                          <a:cs typeface="Arial"/>
                        </a:rPr>
                        <a:t>3</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400">
                          <a:effectLst/>
                          <a:latin typeface="Times New Roman"/>
                          <a:ea typeface="Calibri"/>
                          <a:cs typeface="Arial"/>
                        </a:rPr>
                        <a:t>46</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400">
                          <a:effectLst/>
                          <a:latin typeface="Times New Roman"/>
                          <a:ea typeface="Calibri"/>
                          <a:cs typeface="Arial"/>
                        </a:rPr>
                        <a:t>1</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400">
                          <a:effectLst/>
                          <a:latin typeface="Times New Roman"/>
                          <a:ea typeface="Calibri"/>
                          <a:cs typeface="Arial"/>
                        </a:rPr>
                        <a:t>     54</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400">
                          <a:effectLst/>
                          <a:latin typeface="Times New Roman"/>
                          <a:ea typeface="Calibri"/>
                          <a:cs typeface="Arial"/>
                        </a:rPr>
                        <a:t>    46</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350" dirty="0">
                          <a:solidFill>
                            <a:srgbClr val="000000"/>
                          </a:solidFill>
                          <a:effectLst/>
                          <a:latin typeface="Times New Roman"/>
                          <a:ea typeface="Calibri"/>
                          <a:cs typeface="Arial"/>
                        </a:rPr>
                        <a:t>35.53*</a:t>
                      </a:r>
                      <a:endParaRPr lang="en-US" sz="1100" dirty="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B w="12700" cap="flat" cmpd="sng" algn="ctr">
                      <a:solidFill>
                        <a:srgbClr val="4BACC6"/>
                      </a:solidFill>
                      <a:prstDash val="solid"/>
                      <a:round/>
                      <a:headEnd type="none" w="med" len="med"/>
                      <a:tailEnd type="none" w="med" len="med"/>
                    </a:lnB>
                    <a:solidFill>
                      <a:srgbClr val="FFFF00"/>
                    </a:solidFill>
                  </a:tcPr>
                </a:tc>
              </a:tr>
              <a:tr h="560403">
                <a:tc vMerge="1">
                  <a:txBody>
                    <a:bodyPr/>
                    <a:lstStyle/>
                    <a:p>
                      <a:endParaRPr lang="en-US"/>
                    </a:p>
                  </a:txBody>
                  <a:tcPr/>
                </a:tc>
                <a:tc>
                  <a:txBody>
                    <a:bodyPr/>
                    <a:lstStyle/>
                    <a:p>
                      <a:pPr algn="l" rtl="0">
                        <a:lnSpc>
                          <a:spcPct val="150000"/>
                        </a:lnSpc>
                        <a:spcAft>
                          <a:spcPts val="0"/>
                        </a:spcAft>
                      </a:pPr>
                      <a:r>
                        <a:rPr lang="en-US" sz="1100">
                          <a:effectLst/>
                          <a:latin typeface="Times New Roman"/>
                          <a:ea typeface="Calibri"/>
                          <a:cs typeface="Arial"/>
                        </a:rPr>
                        <a:t>Expected no.</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a:lnSpc>
                          <a:spcPct val="150000"/>
                        </a:lnSpc>
                        <a:spcAft>
                          <a:spcPts val="0"/>
                        </a:spcAft>
                      </a:pPr>
                      <a:r>
                        <a:rPr lang="en-US" sz="1350">
                          <a:solidFill>
                            <a:srgbClr val="000000"/>
                          </a:solidFill>
                          <a:effectLst/>
                          <a:latin typeface="Times New Roman"/>
                          <a:ea typeface="Calibri"/>
                          <a:cs typeface="Arial"/>
                        </a:rPr>
                        <a:t>13.52</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a:lnSpc>
                          <a:spcPct val="150000"/>
                        </a:lnSpc>
                        <a:spcAft>
                          <a:spcPts val="0"/>
                        </a:spcAft>
                      </a:pPr>
                      <a:r>
                        <a:rPr lang="en-US" sz="1350">
                          <a:solidFill>
                            <a:srgbClr val="000000"/>
                          </a:solidFill>
                          <a:effectLst/>
                          <a:latin typeface="Times New Roman"/>
                          <a:ea typeface="Calibri"/>
                          <a:cs typeface="Arial"/>
                        </a:rPr>
                        <a:t>24.96</a:t>
                      </a:r>
                      <a:r>
                        <a:rPr lang="en-US" sz="1100">
                          <a:effectLst/>
                          <a:latin typeface="Times New Roman"/>
                          <a:ea typeface="Calibri"/>
                          <a:cs typeface="Arial"/>
                        </a:rPr>
                        <a:t>	</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a:lnSpc>
                          <a:spcPct val="150000"/>
                        </a:lnSpc>
                        <a:spcAft>
                          <a:spcPts val="0"/>
                        </a:spcAft>
                      </a:pPr>
                      <a:r>
                        <a:rPr lang="en-US" sz="1350">
                          <a:solidFill>
                            <a:srgbClr val="000000"/>
                          </a:solidFill>
                          <a:effectLst/>
                          <a:latin typeface="Times New Roman"/>
                          <a:ea typeface="Calibri"/>
                          <a:cs typeface="Arial"/>
                        </a:rPr>
                        <a:t>11.52</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3">
                  <a:txBody>
                    <a:bodyPr/>
                    <a:lstStyle/>
                    <a:p>
                      <a:pPr algn="ctr" rtl="0">
                        <a:lnSpc>
                          <a:spcPct val="150000"/>
                        </a:lnSpc>
                        <a:spcAft>
                          <a:spcPts val="0"/>
                        </a:spcAft>
                      </a:pPr>
                      <a:r>
                        <a:rPr lang="en-US" sz="1100">
                          <a:effectLst/>
                          <a:latin typeface="Times New Roman"/>
                          <a:ea typeface="Calibri"/>
                          <a:cs typeface="Arial"/>
                        </a:rPr>
                        <a:t>Not detected</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71290">
                <a:tc gridSpan="2">
                  <a:txBody>
                    <a:bodyPr/>
                    <a:lstStyle/>
                    <a:p>
                      <a:pPr algn="l" rtl="0">
                        <a:lnSpc>
                          <a:spcPct val="150000"/>
                        </a:lnSpc>
                        <a:spcAft>
                          <a:spcPts val="0"/>
                        </a:spcAft>
                      </a:pPr>
                      <a:r>
                        <a:rPr lang="en-US" sz="1100" b="1" dirty="0">
                          <a:effectLst/>
                          <a:latin typeface="Times New Roman"/>
                          <a:ea typeface="Times New Roman"/>
                          <a:cs typeface="Arial"/>
                        </a:rPr>
                        <a:t>Total observed</a:t>
                      </a:r>
                      <a:endParaRPr lang="en-US" sz="1100" dirty="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hMerge="1">
                  <a:txBody>
                    <a:bodyPr/>
                    <a:lstStyle/>
                    <a:p>
                      <a:endParaRPr lang="en-US"/>
                    </a:p>
                  </a:txBody>
                  <a:tcPr/>
                </a:tc>
                <a:tc>
                  <a:txBody>
                    <a:bodyPr/>
                    <a:lstStyle/>
                    <a:p>
                      <a:pPr algn="l" rtl="0">
                        <a:lnSpc>
                          <a:spcPct val="150000"/>
                        </a:lnSpc>
                        <a:spcAft>
                          <a:spcPts val="0"/>
                        </a:spcAft>
                      </a:pPr>
                      <a:r>
                        <a:rPr lang="en-US" sz="1400">
                          <a:effectLst/>
                          <a:latin typeface="Times New Roman"/>
                          <a:ea typeface="Calibri"/>
                          <a:cs typeface="Arial"/>
                        </a:rPr>
                        <a:t>4</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400">
                          <a:effectLst/>
                          <a:latin typeface="Times New Roman"/>
                          <a:ea typeface="Calibri"/>
                          <a:cs typeface="Arial"/>
                        </a:rPr>
                        <a:t>94</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l" rtl="0">
                        <a:lnSpc>
                          <a:spcPct val="150000"/>
                        </a:lnSpc>
                        <a:spcAft>
                          <a:spcPts val="0"/>
                        </a:spcAft>
                      </a:pPr>
                      <a:r>
                        <a:rPr lang="en-US" sz="1350">
                          <a:solidFill>
                            <a:srgbClr val="000000"/>
                          </a:solidFill>
                          <a:effectLst/>
                          <a:latin typeface="Times New Roman"/>
                          <a:ea typeface="Calibri"/>
                          <a:cs typeface="Arial"/>
                        </a:rPr>
                        <a:t>2</a:t>
                      </a:r>
                      <a:endParaRPr lang="en-US" sz="110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gridSpan="3">
                  <a:txBody>
                    <a:bodyPr/>
                    <a:lstStyle/>
                    <a:p>
                      <a:pPr algn="ctr" rtl="0">
                        <a:lnSpc>
                          <a:spcPct val="150000"/>
                        </a:lnSpc>
                        <a:spcAft>
                          <a:spcPts val="0"/>
                        </a:spcAft>
                      </a:pPr>
                      <a:r>
                        <a:rPr lang="en-US" sz="1100" dirty="0">
                          <a:effectLst/>
                          <a:latin typeface="Times New Roman"/>
                          <a:ea typeface="Calibri"/>
                          <a:cs typeface="Arial"/>
                        </a:rPr>
                        <a:t> </a:t>
                      </a:r>
                      <a:endParaRPr lang="en-US" sz="1100" dirty="0">
                        <a:effectLst/>
                        <a:latin typeface="Calibri"/>
                        <a:ea typeface="Calibri"/>
                        <a:cs typeface="Arial"/>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467544" y="1412776"/>
            <a:ext cx="8568952" cy="791499"/>
          </a:xfrm>
          <a:prstGeom prst="rect">
            <a:avLst/>
          </a:prstGeom>
        </p:spPr>
        <p:txBody>
          <a:bodyPr wrap="square">
            <a:spAutoFit/>
          </a:bodyPr>
          <a:lstStyle/>
          <a:p>
            <a:pPr>
              <a:lnSpc>
                <a:spcPct val="150000"/>
              </a:lnSpc>
              <a:spcAft>
                <a:spcPts val="1000"/>
              </a:spcAft>
            </a:pPr>
            <a:r>
              <a:rPr lang="en-US" sz="1600" dirty="0">
                <a:latin typeface="Times New Roman"/>
                <a:ea typeface="Calibri"/>
                <a:cs typeface="Arial"/>
              </a:rPr>
              <a:t>Table </a:t>
            </a:r>
            <a:r>
              <a:rPr lang="en-US" sz="1600" dirty="0" smtClean="0">
                <a:latin typeface="Times New Roman"/>
                <a:ea typeface="Calibri"/>
                <a:cs typeface="Arial"/>
              </a:rPr>
              <a:t>- 13:  </a:t>
            </a:r>
            <a:r>
              <a:rPr lang="en-US" sz="1600" dirty="0">
                <a:latin typeface="Times New Roman"/>
                <a:ea typeface="Calibri"/>
                <a:cs typeface="Arial"/>
              </a:rPr>
              <a:t>Expected Frequencies of MTHFR Intron3 rs   7533315 Genotypes Using Hardy-Weinberg Equilibrium.</a:t>
            </a:r>
            <a:endParaRPr lang="en-US" sz="1600" dirty="0">
              <a:ea typeface="Calibri"/>
              <a:cs typeface="Arial"/>
            </a:endParaRPr>
          </a:p>
        </p:txBody>
      </p:sp>
      <p:sp>
        <p:nvSpPr>
          <p:cNvPr id="6" name="Rectangle 5"/>
          <p:cNvSpPr/>
          <p:nvPr/>
        </p:nvSpPr>
        <p:spPr>
          <a:xfrm>
            <a:off x="467544" y="5589240"/>
            <a:ext cx="7848872" cy="584775"/>
          </a:xfrm>
          <a:prstGeom prst="rect">
            <a:avLst/>
          </a:prstGeom>
        </p:spPr>
        <p:txBody>
          <a:bodyPr wrap="square">
            <a:spAutoFit/>
          </a:bodyPr>
          <a:lstStyle/>
          <a:p>
            <a:r>
              <a:rPr lang="en-US" sz="1600" dirty="0">
                <a:latin typeface="Times New Roman"/>
                <a:ea typeface="Calibri"/>
              </a:rPr>
              <a:t>Significant differences (X</a:t>
            </a:r>
            <a:r>
              <a:rPr lang="en-US" sz="1600" baseline="30000" dirty="0">
                <a:latin typeface="Times New Roman"/>
                <a:ea typeface="Calibri"/>
              </a:rPr>
              <a:t>2</a:t>
            </a:r>
            <a:r>
              <a:rPr lang="en-US" sz="1600" dirty="0">
                <a:latin typeface="Times New Roman"/>
                <a:ea typeface="Calibri"/>
              </a:rPr>
              <a:t> ˃3.84) between observed and expected frequencies for both patients and control group</a:t>
            </a:r>
            <a:endParaRPr lang="en-US" sz="1600" dirty="0"/>
          </a:p>
        </p:txBody>
      </p:sp>
    </p:spTree>
    <p:extLst>
      <p:ext uri="{BB962C8B-B14F-4D97-AF65-F5344CB8AC3E}">
        <p14:creationId xmlns:p14="http://schemas.microsoft.com/office/powerpoint/2010/main" val="2484899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latin typeface="Times New Roman" pitchFamily="18" charset="0"/>
                <a:cs typeface="Times New Roman" pitchFamily="18" charset="0"/>
              </a:rPr>
              <a:t>rs   7533315</a:t>
            </a: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8280920" cy="423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5373216"/>
            <a:ext cx="8964488" cy="830997"/>
          </a:xfrm>
          <a:prstGeom prst="rect">
            <a:avLst/>
          </a:prstGeom>
        </p:spPr>
        <p:txBody>
          <a:bodyPr wrap="square">
            <a:spAutoFit/>
          </a:bodyPr>
          <a:lstStyle/>
          <a:p>
            <a:r>
              <a:rPr lang="en-US" sz="1600" dirty="0" smtClean="0">
                <a:latin typeface="Times New Roman" pitchFamily="18" charset="0"/>
                <a:cs typeface="Times New Roman" pitchFamily="18" charset="0"/>
              </a:rPr>
              <a:t>Figure -6  :with </a:t>
            </a:r>
            <a:r>
              <a:rPr lang="en-US" sz="1600" dirty="0">
                <a:latin typeface="Times New Roman" pitchFamily="18" charset="0"/>
                <a:cs typeface="Times New Roman" pitchFamily="18" charset="0"/>
              </a:rPr>
              <a:t>red arrow point to AA normal homozygote rs7533315 that locate in the genomic location 10478 and chromosomal location1:11800626,while in Figure -31 the red arrow point to the mutant heterozygote of rs 7533315AG,Figure -32 the red arrow point to </a:t>
            </a:r>
            <a:r>
              <a:rPr lang="en-US" sz="1600" dirty="0" smtClean="0">
                <a:latin typeface="Times New Roman" pitchFamily="18" charset="0"/>
                <a:cs typeface="Times New Roman" pitchFamily="18" charset="0"/>
              </a:rPr>
              <a:t>GG mutant </a:t>
            </a:r>
            <a:r>
              <a:rPr lang="en-US" sz="1600" dirty="0">
                <a:latin typeface="Times New Roman" pitchFamily="18" charset="0"/>
                <a:cs typeface="Times New Roman" pitchFamily="18" charset="0"/>
              </a:rPr>
              <a:t>homozygote of rs 7533315</a:t>
            </a:r>
          </a:p>
        </p:txBody>
      </p:sp>
      <p:sp>
        <p:nvSpPr>
          <p:cNvPr id="3" name="TextBox 2"/>
          <p:cNvSpPr txBox="1"/>
          <p:nvPr/>
        </p:nvSpPr>
        <p:spPr>
          <a:xfrm>
            <a:off x="179512" y="1700808"/>
            <a:ext cx="288032"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F</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717028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solidFill>
                  <a:prstClr val="black"/>
                </a:solidFill>
                <a:latin typeface="Times New Roman"/>
                <a:ea typeface="Calibri"/>
                <a:cs typeface="Arial"/>
              </a:rPr>
              <a:t>rs  7533315</a:t>
            </a:r>
            <a:endParaRPr lang="en-US" sz="3600"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7128792" cy="4255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3528" y="5301208"/>
            <a:ext cx="8496944" cy="1170770"/>
          </a:xfrm>
          <a:prstGeom prst="rect">
            <a:avLst/>
          </a:prstGeom>
        </p:spPr>
        <p:txBody>
          <a:bodyPr wrap="square">
            <a:spAutoFit/>
          </a:bodyPr>
          <a:lstStyle/>
          <a:p>
            <a:pPr>
              <a:lnSpc>
                <a:spcPct val="150000"/>
              </a:lnSpc>
              <a:spcAft>
                <a:spcPts val="1000"/>
              </a:spcAft>
            </a:pPr>
            <a:r>
              <a:rPr lang="en-US" sz="1200" dirty="0">
                <a:latin typeface="Times New Roman"/>
                <a:ea typeface="Calibri"/>
                <a:cs typeface="Arial"/>
              </a:rPr>
              <a:t>Figure </a:t>
            </a:r>
            <a:r>
              <a:rPr lang="en-US" sz="1200" dirty="0" smtClean="0">
                <a:latin typeface="Times New Roman"/>
                <a:ea typeface="Calibri"/>
                <a:cs typeface="Arial"/>
              </a:rPr>
              <a:t>-7:Representative </a:t>
            </a:r>
            <a:r>
              <a:rPr lang="en-US" sz="1200" dirty="0">
                <a:latin typeface="Times New Roman"/>
                <a:ea typeface="Calibri"/>
                <a:cs typeface="Arial"/>
              </a:rPr>
              <a:t>sequence alignment of </a:t>
            </a:r>
            <a:r>
              <a:rPr lang="en-US" sz="1200" i="1" dirty="0">
                <a:latin typeface="Times New Roman"/>
                <a:ea typeface="Calibri"/>
                <a:cs typeface="Arial"/>
              </a:rPr>
              <a:t>MTHFR </a:t>
            </a:r>
            <a:r>
              <a:rPr lang="en-US" sz="1200" dirty="0">
                <a:latin typeface="Times New Roman"/>
                <a:ea typeface="Calibri"/>
                <a:cs typeface="Arial"/>
              </a:rPr>
              <a:t>gene of intron3 compared with standard </a:t>
            </a:r>
            <a:r>
              <a:rPr lang="en-US" sz="1200" i="1" dirty="0">
                <a:latin typeface="Times New Roman"/>
                <a:ea typeface="Calibri"/>
                <a:cs typeface="Arial"/>
              </a:rPr>
              <a:t>MTHFR </a:t>
            </a:r>
            <a:r>
              <a:rPr lang="en-US" sz="1200" dirty="0">
                <a:latin typeface="Times New Roman"/>
                <a:ea typeface="Calibri"/>
                <a:cs typeface="Arial"/>
              </a:rPr>
              <a:t>gene intron3, obtained from Gene Bank. “Query” represents samples from this study; “</a:t>
            </a:r>
            <a:r>
              <a:rPr lang="en-US" sz="1200" dirty="0" err="1">
                <a:latin typeface="Times New Roman"/>
                <a:ea typeface="Calibri"/>
                <a:cs typeface="Arial"/>
              </a:rPr>
              <a:t>Sbject</a:t>
            </a:r>
            <a:r>
              <a:rPr lang="en-US" sz="1200" dirty="0">
                <a:latin typeface="Times New Roman"/>
                <a:ea typeface="Calibri"/>
                <a:cs typeface="Arial"/>
              </a:rPr>
              <a:t>” is a reference sequence from the National Center Biotechnology Information (NCBI). Red  arrow to  the  rs  7533315   which located at  genomic location  10478,  chromosomal location   1: 11800626  . Black arrows refer to other substitutions . black arrows point to rs 17037390,rs 35464336 and rs13306567 respectively. </a:t>
            </a:r>
            <a:endParaRPr lang="en-US" sz="1200" dirty="0">
              <a:ea typeface="Calibri"/>
              <a:cs typeface="Arial"/>
            </a:endParaRPr>
          </a:p>
        </p:txBody>
      </p:sp>
    </p:spTree>
    <p:extLst>
      <p:ext uri="{BB962C8B-B14F-4D97-AF65-F5344CB8AC3E}">
        <p14:creationId xmlns:p14="http://schemas.microsoft.com/office/powerpoint/2010/main" val="323804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Times New Roman" pitchFamily="18" charset="0"/>
                <a:cs typeface="Times New Roman" pitchFamily="18" charset="0"/>
              </a:rPr>
              <a:t>Intron3 region rs  </a:t>
            </a:r>
            <a:r>
              <a:rPr lang="en-US" sz="3200" dirty="0">
                <a:latin typeface="Times New Roman" pitchFamily="18" charset="0"/>
                <a:cs typeface="Times New Roman" pitchFamily="18" charset="0"/>
              </a:rPr>
              <a:t>7533315</a:t>
            </a:r>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40768"/>
            <a:ext cx="5940153" cy="429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7707" y="5589240"/>
            <a:ext cx="8568952" cy="1015663"/>
          </a:xfrm>
          <a:prstGeom prst="rect">
            <a:avLst/>
          </a:prstGeom>
        </p:spPr>
        <p:txBody>
          <a:bodyPr wrap="square">
            <a:spAutoFit/>
          </a:bodyPr>
          <a:lstStyle/>
          <a:p>
            <a:r>
              <a:rPr lang="en-US" sz="1200" dirty="0">
                <a:latin typeface="Times New Roman" pitchFamily="18" charset="0"/>
                <a:cs typeface="Times New Roman" pitchFamily="18" charset="0"/>
              </a:rPr>
              <a:t>Figure  </a:t>
            </a:r>
            <a:r>
              <a:rPr lang="en-US" sz="1200" dirty="0" smtClean="0">
                <a:latin typeface="Times New Roman" pitchFamily="18" charset="0"/>
                <a:cs typeface="Times New Roman" pitchFamily="18" charset="0"/>
              </a:rPr>
              <a:t>-8  </a:t>
            </a:r>
            <a:r>
              <a:rPr lang="en-US" sz="1200" dirty="0">
                <a:latin typeface="Times New Roman" pitchFamily="18" charset="0"/>
                <a:cs typeface="Times New Roman" pitchFamily="18" charset="0"/>
              </a:rPr>
              <a:t>Representative sequence alignment of MTHFR gene of intron3 compared with standard MTHFR gene intron3, obtained from Gene Bank. “Query” represents samples from this study; “</a:t>
            </a:r>
            <a:r>
              <a:rPr lang="en-US" sz="1200" dirty="0" err="1">
                <a:latin typeface="Times New Roman" pitchFamily="18" charset="0"/>
                <a:cs typeface="Times New Roman" pitchFamily="18" charset="0"/>
              </a:rPr>
              <a:t>Sbject</a:t>
            </a:r>
            <a:r>
              <a:rPr lang="en-US" sz="1200" dirty="0">
                <a:latin typeface="Times New Roman" pitchFamily="18" charset="0"/>
                <a:cs typeface="Times New Roman" pitchFamily="18" charset="0"/>
              </a:rPr>
              <a:t>” is a reference sequence from the National Center Biotechnology Information (NCBI).; red arrow refers  to  the  rs  7533315   which located at  genomic location  10478,  chromosomal location   1: 11800626  . Black arrows refer to other substitutions in   rs 17037390, rs 35464336 and rs 13306567. Another  variation was inversion of segment 10783-10786.</a:t>
            </a:r>
          </a:p>
        </p:txBody>
      </p:sp>
    </p:spTree>
    <p:extLst>
      <p:ext uri="{BB962C8B-B14F-4D97-AF65-F5344CB8AC3E}">
        <p14:creationId xmlns:p14="http://schemas.microsoft.com/office/powerpoint/2010/main" val="1883302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latin typeface="Times New Roman" pitchFamily="18" charset="0"/>
                <a:cs typeface="Times New Roman" pitchFamily="18" charset="0"/>
              </a:rPr>
              <a:t>rs  7533315</a:t>
            </a:r>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6929" y="1124744"/>
            <a:ext cx="6480720" cy="374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3" y="4976795"/>
            <a:ext cx="7773089" cy="1080873"/>
          </a:xfrm>
          <a:prstGeom prst="rect">
            <a:avLst/>
          </a:prstGeom>
        </p:spPr>
        <p:txBody>
          <a:bodyPr wrap="square">
            <a:spAutoFit/>
          </a:bodyPr>
          <a:lstStyle/>
          <a:p>
            <a:pPr algn="just">
              <a:lnSpc>
                <a:spcPct val="150000"/>
              </a:lnSpc>
              <a:spcAft>
                <a:spcPts val="1000"/>
              </a:spcAft>
            </a:pPr>
            <a:r>
              <a:rPr lang="en-US" sz="1100" dirty="0">
                <a:latin typeface="Times New Roman"/>
                <a:ea typeface="Calibri"/>
                <a:cs typeface="Arial"/>
              </a:rPr>
              <a:t>Figure  </a:t>
            </a:r>
            <a:r>
              <a:rPr lang="en-US" sz="1100" dirty="0" smtClean="0">
                <a:latin typeface="Times New Roman"/>
                <a:ea typeface="Calibri"/>
                <a:cs typeface="Arial"/>
              </a:rPr>
              <a:t>-9 </a:t>
            </a:r>
            <a:r>
              <a:rPr lang="en-US" sz="1100" dirty="0">
                <a:latin typeface="Times New Roman"/>
                <a:ea typeface="Calibri"/>
                <a:cs typeface="Arial"/>
              </a:rPr>
              <a:t>Representative sequence alignment of </a:t>
            </a:r>
            <a:r>
              <a:rPr lang="en-US" sz="1100" i="1" dirty="0">
                <a:latin typeface="Times New Roman"/>
                <a:ea typeface="Calibri"/>
                <a:cs typeface="Arial"/>
              </a:rPr>
              <a:t>MTHFR </a:t>
            </a:r>
            <a:r>
              <a:rPr lang="en-US" sz="1100" dirty="0">
                <a:latin typeface="Times New Roman"/>
                <a:ea typeface="Calibri"/>
                <a:cs typeface="Arial"/>
              </a:rPr>
              <a:t>gene of intron3 compared with standard </a:t>
            </a:r>
            <a:r>
              <a:rPr lang="en-US" sz="1100" i="1" dirty="0">
                <a:latin typeface="Times New Roman"/>
                <a:ea typeface="Calibri"/>
                <a:cs typeface="Arial"/>
              </a:rPr>
              <a:t>MTHFR </a:t>
            </a:r>
            <a:r>
              <a:rPr lang="en-US" sz="1100" dirty="0">
                <a:latin typeface="Times New Roman"/>
                <a:ea typeface="Calibri"/>
                <a:cs typeface="Arial"/>
              </a:rPr>
              <a:t>gene intron3, obtained from Gene Bank. “Query” represents samples from this study; “</a:t>
            </a:r>
            <a:r>
              <a:rPr lang="en-US" sz="1100" dirty="0" err="1">
                <a:latin typeface="Times New Roman"/>
                <a:ea typeface="Calibri"/>
                <a:cs typeface="Arial"/>
              </a:rPr>
              <a:t>Sbject</a:t>
            </a:r>
            <a:r>
              <a:rPr lang="en-US" sz="1100" dirty="0">
                <a:latin typeface="Times New Roman"/>
                <a:ea typeface="Calibri"/>
                <a:cs typeface="Arial"/>
              </a:rPr>
              <a:t>” is a reference sequence from the National Center Biotechnology Information (NCBI). Red  arrow refers the  rs  7533315   which located at  genomic location  10478,  chromosomal location   1: 11800626. Black arrows refer to other substitutions in  rs 17037390,rs 35464336 and  rs 2066471.</a:t>
            </a:r>
            <a:endParaRPr lang="en-US" sz="1100" dirty="0">
              <a:ea typeface="Calibri"/>
              <a:cs typeface="Arial"/>
            </a:endParaRPr>
          </a:p>
        </p:txBody>
      </p:sp>
    </p:spTree>
    <p:extLst>
      <p:ext uri="{BB962C8B-B14F-4D97-AF65-F5344CB8AC3E}">
        <p14:creationId xmlns:p14="http://schemas.microsoft.com/office/powerpoint/2010/main" val="2922624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7488832" cy="459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684310"/>
            <a:ext cx="9036496" cy="830997"/>
          </a:xfrm>
          <a:prstGeom prst="rect">
            <a:avLst/>
          </a:prstGeom>
          <a:noFill/>
        </p:spPr>
        <p:txBody>
          <a:bodyPr wrap="square" rtlCol="0">
            <a:spAutoFit/>
          </a:bodyPr>
          <a:lstStyle/>
          <a:p>
            <a:r>
              <a:rPr lang="en-US" sz="1200" dirty="0">
                <a:latin typeface="Times New Roman" pitchFamily="18" charset="0"/>
                <a:cs typeface="Times New Roman" pitchFamily="18" charset="0"/>
              </a:rPr>
              <a:t>Figure  </a:t>
            </a:r>
            <a:r>
              <a:rPr lang="en-US" sz="1200" dirty="0" smtClean="0">
                <a:latin typeface="Times New Roman" pitchFamily="18" charset="0"/>
                <a:cs typeface="Times New Roman" pitchFamily="18" charset="0"/>
              </a:rPr>
              <a:t>-10 </a:t>
            </a:r>
            <a:r>
              <a:rPr lang="en-US" sz="1200" dirty="0">
                <a:latin typeface="Times New Roman" pitchFamily="18" charset="0"/>
                <a:cs typeface="Times New Roman" pitchFamily="18" charset="0"/>
              </a:rPr>
              <a:t>:Representative sequence alignment of MTHFR gene of intron3 compared with standard MTHFR gene intron3, obtained from Gene Bank. “Query” represents samples from this study; “</a:t>
            </a:r>
            <a:r>
              <a:rPr lang="en-US" sz="1200" dirty="0" err="1">
                <a:latin typeface="Times New Roman" pitchFamily="18" charset="0"/>
                <a:cs typeface="Times New Roman" pitchFamily="18" charset="0"/>
              </a:rPr>
              <a:t>Sbject</a:t>
            </a:r>
            <a:r>
              <a:rPr lang="en-US" sz="1200" dirty="0">
                <a:latin typeface="Times New Roman" pitchFamily="18" charset="0"/>
                <a:cs typeface="Times New Roman" pitchFamily="18" charset="0"/>
              </a:rPr>
              <a:t>” is a reference sequence from the National Center Biotechnology Information (NCBI). red arrow refers  to  the  rs  7533315   which located at  genomic location  10478,  chromosomal location   1: 11800626. Blue arrows refer to insertion   which leads to frame shift. Black arrow refer to substitution G˃T at   g:10739</a:t>
            </a:r>
          </a:p>
        </p:txBody>
      </p:sp>
      <p:sp>
        <p:nvSpPr>
          <p:cNvPr id="5" name="Rectangle 4"/>
          <p:cNvSpPr/>
          <p:nvPr/>
        </p:nvSpPr>
        <p:spPr>
          <a:xfrm>
            <a:off x="539552" y="476672"/>
            <a:ext cx="1638590" cy="461665"/>
          </a:xfrm>
          <a:prstGeom prst="rect">
            <a:avLst/>
          </a:prstGeom>
        </p:spPr>
        <p:txBody>
          <a:bodyPr wrap="none">
            <a:spAutoFit/>
          </a:bodyPr>
          <a:lstStyle/>
          <a:p>
            <a:r>
              <a:rPr lang="en-US" sz="2400" dirty="0">
                <a:latin typeface="Times New Roman" pitchFamily="18" charset="0"/>
                <a:cs typeface="Times New Roman" pitchFamily="18" charset="0"/>
              </a:rPr>
              <a:t>rs  7533315</a:t>
            </a:r>
          </a:p>
        </p:txBody>
      </p:sp>
    </p:spTree>
    <p:extLst>
      <p:ext uri="{BB962C8B-B14F-4D97-AF65-F5344CB8AC3E}">
        <p14:creationId xmlns:p14="http://schemas.microsoft.com/office/powerpoint/2010/main" val="3385073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64259097"/>
              </p:ext>
            </p:extLst>
          </p:nvPr>
        </p:nvGraphicFramePr>
        <p:xfrm>
          <a:off x="683569" y="980728"/>
          <a:ext cx="7344815" cy="5760720"/>
        </p:xfrm>
        <a:graphic>
          <a:graphicData uri="http://schemas.openxmlformats.org/drawingml/2006/table">
            <a:tbl>
              <a:tblPr firstRow="1" firstCol="1" bandRow="1"/>
              <a:tblGrid>
                <a:gridCol w="1572840"/>
                <a:gridCol w="1605185"/>
                <a:gridCol w="1605185"/>
                <a:gridCol w="1489547"/>
                <a:gridCol w="1072058"/>
              </a:tblGrid>
              <a:tr h="305258">
                <a:tc rowSpan="2">
                  <a:txBody>
                    <a:bodyPr/>
                    <a:lstStyle/>
                    <a:p>
                      <a:pPr algn="ctr" rtl="0">
                        <a:lnSpc>
                          <a:spcPct val="150000"/>
                        </a:lnSpc>
                        <a:spcAft>
                          <a:spcPts val="0"/>
                        </a:spcAft>
                      </a:pPr>
                      <a:r>
                        <a:rPr lang="en-US" sz="1400" dirty="0">
                          <a:solidFill>
                            <a:srgbClr val="000000"/>
                          </a:solidFill>
                          <a:effectLst/>
                          <a:latin typeface="Times New Roman"/>
                          <a:ea typeface="Times New Roman"/>
                          <a:cs typeface="Arial"/>
                        </a:rPr>
                        <a:t> </a:t>
                      </a:r>
                      <a:endParaRPr lang="en-US" sz="1400" dirty="0">
                        <a:effectLst/>
                        <a:latin typeface="Calibri"/>
                        <a:ea typeface="Calibri"/>
                        <a:cs typeface="Arial"/>
                      </a:endParaRPr>
                    </a:p>
                    <a:p>
                      <a:pPr algn="ctr" rtl="0">
                        <a:lnSpc>
                          <a:spcPct val="150000"/>
                        </a:lnSpc>
                        <a:spcAft>
                          <a:spcPts val="0"/>
                        </a:spcAft>
                      </a:pPr>
                      <a:r>
                        <a:rPr lang="en-US" sz="1400" dirty="0">
                          <a:solidFill>
                            <a:srgbClr val="000000"/>
                          </a:solidFill>
                          <a:effectLst/>
                          <a:latin typeface="Times New Roman"/>
                          <a:ea typeface="Times New Roman"/>
                          <a:cs typeface="Arial"/>
                        </a:rPr>
                        <a:t>Parameters</a:t>
                      </a:r>
                      <a:endParaRPr lang="en-US" sz="1400" dirty="0">
                        <a:effectLst/>
                        <a:latin typeface="Calibri"/>
                        <a:ea typeface="Calibri"/>
                        <a:cs typeface="Arial"/>
                      </a:endParaRPr>
                    </a:p>
                    <a:p>
                      <a:pPr algn="ctr" rtl="0">
                        <a:lnSpc>
                          <a:spcPct val="150000"/>
                        </a:lnSpc>
                        <a:spcAft>
                          <a:spcPts val="0"/>
                        </a:spcAft>
                      </a:pPr>
                      <a:r>
                        <a:rPr lang="en-US" sz="1400" dirty="0">
                          <a:effectLst/>
                          <a:latin typeface="Times New Roman"/>
                          <a:ea typeface="Calibri"/>
                          <a:cs typeface="Arial"/>
                        </a:rPr>
                        <a:t> </a:t>
                      </a:r>
                      <a:endParaRPr lang="en-US" sz="1400" dirty="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3">
                  <a:txBody>
                    <a:bodyPr/>
                    <a:lstStyle/>
                    <a:p>
                      <a:pPr algn="ctr" rtl="0">
                        <a:lnSpc>
                          <a:spcPct val="150000"/>
                        </a:lnSpc>
                        <a:spcAft>
                          <a:spcPts val="0"/>
                        </a:spcAft>
                      </a:pPr>
                      <a:r>
                        <a:rPr lang="en-US" sz="1400">
                          <a:effectLst/>
                          <a:latin typeface="Times New Roman"/>
                          <a:ea typeface="Calibri"/>
                          <a:cs typeface="Arial"/>
                        </a:rPr>
                        <a:t>Mean ± SE</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algn="ctr" rtl="0">
                        <a:lnSpc>
                          <a:spcPct val="150000"/>
                        </a:lnSpc>
                        <a:spcAft>
                          <a:spcPts val="0"/>
                        </a:spcAft>
                      </a:pPr>
                      <a:r>
                        <a:rPr lang="en-US" sz="1400">
                          <a:effectLst/>
                          <a:latin typeface="Times New Roman"/>
                          <a:ea typeface="Calibri"/>
                          <a:cs typeface="Arial"/>
                        </a:rPr>
                        <a:t>LSD value</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48249">
                <a:tc vMerge="1">
                  <a:txBody>
                    <a:bodyPr/>
                    <a:lstStyle/>
                    <a:p>
                      <a:endParaRPr lang="en-US"/>
                    </a:p>
                  </a:txBody>
                  <a:tcPr/>
                </a:tc>
                <a:tc>
                  <a:txBody>
                    <a:bodyPr/>
                    <a:lstStyle/>
                    <a:p>
                      <a:pPr algn="ctr" rtl="0">
                        <a:lnSpc>
                          <a:spcPct val="150000"/>
                        </a:lnSpc>
                        <a:spcAft>
                          <a:spcPts val="0"/>
                        </a:spcAft>
                      </a:pPr>
                      <a:r>
                        <a:rPr lang="en-US" sz="1400">
                          <a:effectLst/>
                          <a:latin typeface="Times New Roman"/>
                          <a:ea typeface="Calibri"/>
                          <a:cs typeface="Arial"/>
                        </a:rPr>
                        <a:t>AA(1)</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AG(48)</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GG(1)</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vMerge="1">
                  <a:txBody>
                    <a:bodyPr/>
                    <a:lstStyle/>
                    <a:p>
                      <a:endParaRPr lang="en-US"/>
                    </a:p>
                  </a:txBody>
                  <a:tcPr/>
                </a:tc>
              </a:tr>
              <a:tr h="284952">
                <a:tc>
                  <a:txBody>
                    <a:bodyPr/>
                    <a:lstStyle/>
                    <a:p>
                      <a:pPr algn="ctr" rtl="0">
                        <a:lnSpc>
                          <a:spcPct val="150000"/>
                        </a:lnSpc>
                        <a:spcAft>
                          <a:spcPts val="0"/>
                        </a:spcAft>
                      </a:pPr>
                      <a:r>
                        <a:rPr lang="en-US" sz="1400">
                          <a:effectLst/>
                          <a:latin typeface="Times New Roman"/>
                          <a:ea typeface="Calibri"/>
                          <a:cs typeface="Arial"/>
                        </a:rPr>
                        <a:t>Folate (nmol/L )</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14.59 ± 1.17</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16.00 ± 0.00</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16.73 NS</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05258">
                <a:tc>
                  <a:txBody>
                    <a:bodyPr/>
                    <a:lstStyle/>
                    <a:p>
                      <a:pPr algn="ctr" rtl="0">
                        <a:lnSpc>
                          <a:spcPct val="150000"/>
                        </a:lnSpc>
                        <a:spcAft>
                          <a:spcPts val="0"/>
                        </a:spcAft>
                      </a:pPr>
                      <a:r>
                        <a:rPr lang="en-US" sz="1400">
                          <a:effectLst/>
                          <a:latin typeface="Times New Roman"/>
                          <a:ea typeface="Calibri"/>
                          <a:cs typeface="Arial"/>
                        </a:rPr>
                        <a:t>Hcy (µg/ml )</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10.00 ± 0.00</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14.31 ± 0.64</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11.00 ± 0.00</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10.74 NS</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95783">
                <a:tc>
                  <a:txBody>
                    <a:bodyPr/>
                    <a:lstStyle/>
                    <a:p>
                      <a:pPr algn="ctr" rtl="0">
                        <a:lnSpc>
                          <a:spcPct val="150000"/>
                        </a:lnSpc>
                        <a:spcAft>
                          <a:spcPts val="0"/>
                        </a:spcAft>
                      </a:pPr>
                      <a:r>
                        <a:rPr lang="en-US" sz="1400">
                          <a:effectLst/>
                          <a:latin typeface="Times New Roman"/>
                          <a:ea typeface="Calibri"/>
                          <a:cs typeface="Arial"/>
                        </a:rPr>
                        <a:t>HbA1c %</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5.20 ± 0.00</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7.41 ± 0.51</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5.80 ± 0.00</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8.526 NS</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02338">
                <a:tc>
                  <a:txBody>
                    <a:bodyPr/>
                    <a:lstStyle/>
                    <a:p>
                      <a:pPr algn="ctr" rtl="0">
                        <a:lnSpc>
                          <a:spcPct val="150000"/>
                        </a:lnSpc>
                        <a:spcAft>
                          <a:spcPts val="0"/>
                        </a:spcAft>
                      </a:pPr>
                      <a:r>
                        <a:rPr lang="en-US" sz="1400">
                          <a:effectLst/>
                          <a:latin typeface="Times New Roman"/>
                          <a:ea typeface="Calibri"/>
                          <a:cs typeface="Arial"/>
                        </a:rPr>
                        <a:t>Total cholesterol</a:t>
                      </a:r>
                      <a:endParaRPr lang="en-US" sz="1400">
                        <a:effectLst/>
                        <a:latin typeface="Calibri"/>
                        <a:ea typeface="Calibri"/>
                        <a:cs typeface="Arial"/>
                      </a:endParaRPr>
                    </a:p>
                    <a:p>
                      <a:pPr algn="ctr" rtl="0">
                        <a:lnSpc>
                          <a:spcPct val="150000"/>
                        </a:lnSpc>
                        <a:spcAft>
                          <a:spcPts val="0"/>
                        </a:spcAft>
                      </a:pPr>
                      <a:r>
                        <a:rPr lang="en-US" sz="1400">
                          <a:effectLst/>
                          <a:latin typeface="Times New Roman"/>
                          <a:ea typeface="Calibri"/>
                          <a:cs typeface="Arial"/>
                        </a:rPr>
                        <a:t> (mg/dl)</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332.00 ± 0.00</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280.86 ± 6.87</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259.00 ± 0.00</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116.28 NS</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02338">
                <a:tc>
                  <a:txBody>
                    <a:bodyPr/>
                    <a:lstStyle/>
                    <a:p>
                      <a:pPr algn="ctr" rtl="0">
                        <a:lnSpc>
                          <a:spcPct val="150000"/>
                        </a:lnSpc>
                        <a:spcAft>
                          <a:spcPts val="0"/>
                        </a:spcAft>
                      </a:pPr>
                      <a:r>
                        <a:rPr lang="en-US" sz="1400" dirty="0">
                          <a:effectLst/>
                          <a:latin typeface="Times New Roman"/>
                          <a:ea typeface="Calibri"/>
                          <a:cs typeface="Arial"/>
                        </a:rPr>
                        <a:t>Triglyceride (mg/dl)</a:t>
                      </a:r>
                      <a:endParaRPr lang="en-US" sz="1400" dirty="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algn="ctr" rtl="0">
                        <a:lnSpc>
                          <a:spcPct val="150000"/>
                        </a:lnSpc>
                        <a:spcAft>
                          <a:spcPts val="0"/>
                        </a:spcAft>
                      </a:pPr>
                      <a:r>
                        <a:rPr lang="en-US" sz="1400">
                          <a:effectLst/>
                          <a:latin typeface="Times New Roman"/>
                          <a:ea typeface="Calibri"/>
                          <a:cs typeface="Arial"/>
                        </a:rPr>
                        <a:t>108.00 ± 0.00 b</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136 .96 ± 6.20 b</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dirty="0">
                          <a:effectLst/>
                          <a:latin typeface="Times New Roman"/>
                          <a:ea typeface="Calibri"/>
                          <a:cs typeface="Arial"/>
                        </a:rPr>
                        <a:t>245.00 ± 0.00 a</a:t>
                      </a:r>
                      <a:endParaRPr lang="en-US" sz="1400" dirty="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dirty="0">
                          <a:effectLst/>
                          <a:latin typeface="Times New Roman"/>
                          <a:ea typeface="Calibri"/>
                          <a:cs typeface="Arial"/>
                        </a:rPr>
                        <a:t>101.92 *</a:t>
                      </a:r>
                      <a:endParaRPr lang="en-US" sz="1400" dirty="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r>
              <a:tr h="284952">
                <a:tc>
                  <a:txBody>
                    <a:bodyPr/>
                    <a:lstStyle/>
                    <a:p>
                      <a:pPr algn="ctr" rtl="0">
                        <a:lnSpc>
                          <a:spcPct val="150000"/>
                        </a:lnSpc>
                        <a:spcAft>
                          <a:spcPts val="0"/>
                        </a:spcAft>
                      </a:pPr>
                      <a:r>
                        <a:rPr lang="en-US" sz="1400">
                          <a:effectLst/>
                          <a:latin typeface="Times New Roman"/>
                          <a:ea typeface="Calibri"/>
                          <a:cs typeface="Arial"/>
                        </a:rPr>
                        <a:t>HDL (mg/dl)</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48.00 ± 0.00</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48.70 ± 1.37</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45.00 ± 0.00</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23.25 NS</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95783">
                <a:tc>
                  <a:txBody>
                    <a:bodyPr/>
                    <a:lstStyle/>
                    <a:p>
                      <a:pPr algn="ctr" rtl="0">
                        <a:lnSpc>
                          <a:spcPct val="150000"/>
                        </a:lnSpc>
                        <a:spcAft>
                          <a:spcPts val="0"/>
                        </a:spcAft>
                      </a:pPr>
                      <a:r>
                        <a:rPr lang="en-US" sz="1400">
                          <a:effectLst/>
                          <a:latin typeface="Times New Roman"/>
                          <a:ea typeface="Calibri"/>
                          <a:cs typeface="Arial"/>
                        </a:rPr>
                        <a:t>LDL (mg/dl)</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262.00 ± 0.00 </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200.90 ± 6.95 </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165.00 ± 0.00  </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117.89 NS</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05258">
                <a:tc>
                  <a:txBody>
                    <a:bodyPr/>
                    <a:lstStyle/>
                    <a:p>
                      <a:pPr algn="ctr" rtl="0">
                        <a:lnSpc>
                          <a:spcPct val="150000"/>
                        </a:lnSpc>
                        <a:spcAft>
                          <a:spcPts val="0"/>
                        </a:spcAft>
                      </a:pPr>
                      <a:r>
                        <a:rPr lang="en-US" sz="1400">
                          <a:effectLst/>
                          <a:latin typeface="Times New Roman"/>
                          <a:ea typeface="Calibri"/>
                          <a:cs typeface="Arial"/>
                        </a:rPr>
                        <a:t>VLDL (mg/dl)</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algn="ctr" rtl="0">
                        <a:lnSpc>
                          <a:spcPct val="150000"/>
                        </a:lnSpc>
                        <a:spcAft>
                          <a:spcPts val="0"/>
                        </a:spcAft>
                      </a:pPr>
                      <a:r>
                        <a:rPr lang="en-US" sz="1400">
                          <a:effectLst/>
                          <a:latin typeface="Times New Roman"/>
                          <a:ea typeface="Calibri"/>
                          <a:cs typeface="Arial"/>
                        </a:rPr>
                        <a:t>42.00 ± 0.00 b</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79.87 ± 5.96 b</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193.00 ± 0.00 a</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dirty="0">
                          <a:effectLst/>
                          <a:latin typeface="Times New Roman"/>
                          <a:ea typeface="Calibri"/>
                          <a:cs typeface="Arial"/>
                        </a:rPr>
                        <a:t>99.59 *</a:t>
                      </a:r>
                      <a:endParaRPr lang="en-US" sz="1400" dirty="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r>
              <a:tr h="284952">
                <a:tc>
                  <a:txBody>
                    <a:bodyPr/>
                    <a:lstStyle/>
                    <a:p>
                      <a:pPr algn="ctr" rtl="0">
                        <a:lnSpc>
                          <a:spcPct val="150000"/>
                        </a:lnSpc>
                        <a:spcAft>
                          <a:spcPts val="0"/>
                        </a:spcAft>
                      </a:pPr>
                      <a:r>
                        <a:rPr lang="en-US" sz="1400" dirty="0">
                          <a:effectLst/>
                          <a:latin typeface="Times New Roman"/>
                          <a:ea typeface="Calibri"/>
                          <a:cs typeface="Arial"/>
                        </a:rPr>
                        <a:t>AIP </a:t>
                      </a:r>
                      <a:endParaRPr lang="en-US" sz="1400" dirty="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algn="ctr" rtl="0">
                        <a:lnSpc>
                          <a:spcPct val="150000"/>
                        </a:lnSpc>
                        <a:spcAft>
                          <a:spcPts val="0"/>
                        </a:spcAft>
                      </a:pPr>
                      <a:r>
                        <a:rPr lang="en-US" sz="1400">
                          <a:effectLst/>
                          <a:latin typeface="Times New Roman"/>
                          <a:ea typeface="Calibri"/>
                          <a:cs typeface="Arial"/>
                        </a:rPr>
                        <a:t>0.152 ± 0.14 b</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0.309 ± 0.02 ab</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0.445 ± 0.28 a</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dirty="0">
                          <a:effectLst/>
                          <a:latin typeface="Times New Roman"/>
                          <a:ea typeface="Calibri"/>
                          <a:cs typeface="Arial"/>
                        </a:rPr>
                        <a:t>0.252 *</a:t>
                      </a:r>
                      <a:endParaRPr lang="en-US" sz="1400" dirty="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r>
              <a:tr h="305258">
                <a:tc>
                  <a:txBody>
                    <a:bodyPr/>
                    <a:lstStyle/>
                    <a:p>
                      <a:pPr algn="ctr" rtl="0">
                        <a:lnSpc>
                          <a:spcPct val="150000"/>
                        </a:lnSpc>
                        <a:spcAft>
                          <a:spcPts val="0"/>
                        </a:spcAft>
                      </a:pPr>
                      <a:r>
                        <a:rPr lang="en-US" sz="1400">
                          <a:effectLst/>
                          <a:latin typeface="Times New Roman"/>
                          <a:ea typeface="Calibri"/>
                          <a:cs typeface="Arial"/>
                        </a:rPr>
                        <a:t>BMI (kg/m</a:t>
                      </a:r>
                      <a:r>
                        <a:rPr lang="en-US" sz="1400" baseline="30000">
                          <a:effectLst/>
                          <a:latin typeface="Times New Roman"/>
                          <a:ea typeface="Calibri"/>
                          <a:cs typeface="Arial"/>
                        </a:rPr>
                        <a:t>2</a:t>
                      </a:r>
                      <a:r>
                        <a:rPr lang="en-US" sz="1400">
                          <a:effectLst/>
                          <a:latin typeface="Times New Roman"/>
                          <a:ea typeface="Calibri"/>
                          <a:cs typeface="Arial"/>
                        </a:rPr>
                        <a:t>)</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33.94 ± 0.00</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30.82 ± 0.62</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39.91 ± 0.00</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10.74 NS</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84952">
                <a:tc>
                  <a:txBody>
                    <a:bodyPr/>
                    <a:lstStyle/>
                    <a:p>
                      <a:pPr algn="ctr" rtl="0">
                        <a:lnSpc>
                          <a:spcPct val="150000"/>
                        </a:lnSpc>
                        <a:spcAft>
                          <a:spcPts val="0"/>
                        </a:spcAft>
                      </a:pPr>
                      <a:r>
                        <a:rPr lang="en-US" sz="1400">
                          <a:effectLst/>
                          <a:latin typeface="Times New Roman"/>
                          <a:ea typeface="Calibri"/>
                          <a:cs typeface="Arial"/>
                        </a:rPr>
                        <a:t>Waist/Hip</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1.125 ± 0.00</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1.171 ± 0.01</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1.191 ± 0.00</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1.485 NS</a:t>
                      </a:r>
                      <a:endParaRPr lang="en-US" sz="140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19992">
                <a:tc gridSpan="5">
                  <a:txBody>
                    <a:bodyPr/>
                    <a:lstStyle/>
                    <a:p>
                      <a:pPr algn="ctr" rtl="0">
                        <a:lnSpc>
                          <a:spcPct val="150000"/>
                        </a:lnSpc>
                        <a:spcAft>
                          <a:spcPts val="0"/>
                        </a:spcAft>
                      </a:pPr>
                      <a:r>
                        <a:rPr lang="en-US" sz="1400" dirty="0">
                          <a:effectLst/>
                          <a:latin typeface="Times New Roman"/>
                          <a:ea typeface="Calibri"/>
                          <a:cs typeface="Arial"/>
                        </a:rPr>
                        <a:t>* (P&lt;0.05, NS: Non-Significant.</a:t>
                      </a:r>
                      <a:endParaRPr lang="en-US" sz="1400" dirty="0">
                        <a:effectLst/>
                        <a:latin typeface="Calibri"/>
                        <a:ea typeface="Calibri"/>
                        <a:cs typeface="Arial"/>
                      </a:endParaRPr>
                    </a:p>
                    <a:p>
                      <a:pPr indent="228600" algn="ctr" rtl="0">
                        <a:lnSpc>
                          <a:spcPct val="150000"/>
                        </a:lnSpc>
                        <a:spcAft>
                          <a:spcPts val="0"/>
                        </a:spcAft>
                      </a:pPr>
                      <a:r>
                        <a:rPr lang="en-US" sz="1400" dirty="0">
                          <a:solidFill>
                            <a:srgbClr val="000000"/>
                          </a:solidFill>
                          <a:effectLst/>
                          <a:latin typeface="Times New Roman"/>
                          <a:ea typeface="Calibri"/>
                          <a:cs typeface="Arial"/>
                        </a:rPr>
                        <a:t>Means having with the different letters in same row differed significantly</a:t>
                      </a:r>
                      <a:r>
                        <a:rPr lang="en-US" sz="1400" b="1" dirty="0">
                          <a:effectLst/>
                          <a:latin typeface="Times New Roman"/>
                          <a:ea typeface="Calibri"/>
                          <a:cs typeface="Arial"/>
                        </a:rPr>
                        <a:t>.</a:t>
                      </a:r>
                      <a:endParaRPr lang="en-US" sz="1400" dirty="0">
                        <a:effectLst/>
                        <a:latin typeface="Calibri"/>
                        <a:ea typeface="Calibri"/>
                        <a:cs typeface="Arial"/>
                      </a:endParaRPr>
                    </a:p>
                  </a:txBody>
                  <a:tcPr marL="66531" marR="6653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TextBox 4"/>
          <p:cNvSpPr txBox="1"/>
          <p:nvPr/>
        </p:nvSpPr>
        <p:spPr>
          <a:xfrm>
            <a:off x="683568" y="514837"/>
            <a:ext cx="7632848" cy="307777"/>
          </a:xfrm>
          <a:prstGeom prst="rect">
            <a:avLst/>
          </a:prstGeom>
          <a:noFill/>
        </p:spPr>
        <p:txBody>
          <a:bodyPr wrap="square" rtlCol="0">
            <a:spAutoFit/>
          </a:bodyPr>
          <a:lstStyle/>
          <a:p>
            <a:r>
              <a:rPr lang="en-US" sz="1400" dirty="0">
                <a:latin typeface="Times New Roman" pitchFamily="18" charset="0"/>
                <a:cs typeface="Times New Roman" pitchFamily="18" charset="0"/>
              </a:rPr>
              <a:t>Table </a:t>
            </a:r>
            <a:r>
              <a:rPr lang="en-US" sz="1400" dirty="0" smtClean="0">
                <a:latin typeface="Times New Roman" pitchFamily="18" charset="0"/>
                <a:cs typeface="Times New Roman" pitchFamily="18" charset="0"/>
              </a:rPr>
              <a:t>-14:Study </a:t>
            </a:r>
            <a:r>
              <a:rPr lang="en-US" sz="1400" dirty="0">
                <a:latin typeface="Times New Roman" pitchFamily="18" charset="0"/>
                <a:cs typeface="Times New Roman" pitchFamily="18" charset="0"/>
              </a:rPr>
              <a:t>parameters level according to genotyping of  rs7533315 in PCOS patients. </a:t>
            </a:r>
          </a:p>
        </p:txBody>
      </p:sp>
      <p:sp>
        <p:nvSpPr>
          <p:cNvPr id="6" name="TextBox 5"/>
          <p:cNvSpPr txBox="1"/>
          <p:nvPr/>
        </p:nvSpPr>
        <p:spPr>
          <a:xfrm>
            <a:off x="395536" y="35333"/>
            <a:ext cx="4104455" cy="461665"/>
          </a:xfrm>
          <a:prstGeom prst="rect">
            <a:avLst/>
          </a:prstGeom>
          <a:noFill/>
        </p:spPr>
        <p:txBody>
          <a:bodyPr wrap="square" rtlCol="0">
            <a:spAutoFit/>
          </a:bodyPr>
          <a:lstStyle/>
          <a:p>
            <a:r>
              <a:rPr lang="en-US" sz="2400" dirty="0" smtClean="0">
                <a:solidFill>
                  <a:prstClr val="black"/>
                </a:solidFill>
                <a:latin typeface="Times New Roman" pitchFamily="18" charset="0"/>
                <a:cs typeface="Times New Roman" pitchFamily="18" charset="0"/>
              </a:rPr>
              <a:t> Intron region rs7533315</a:t>
            </a:r>
            <a:r>
              <a:rPr lang="en-US" sz="1400" dirty="0" smtClean="0">
                <a:solidFill>
                  <a:prstClr val="black"/>
                </a:solidFill>
                <a:latin typeface="Times New Roman" pitchFamily="18" charset="0"/>
                <a:cs typeface="Times New Roman" pitchFamily="18" charset="0"/>
              </a:rPr>
              <a:t> </a:t>
            </a:r>
            <a:endParaRPr lang="en-US" dirty="0"/>
          </a:p>
        </p:txBody>
      </p:sp>
    </p:spTree>
    <p:extLst>
      <p:ext uri="{BB962C8B-B14F-4D97-AF65-F5344CB8AC3E}">
        <p14:creationId xmlns:p14="http://schemas.microsoft.com/office/powerpoint/2010/main" val="3690147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2936"/>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212976"/>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392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4572638" cy="342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12976"/>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512" y="116632"/>
            <a:ext cx="4212976"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752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9392"/>
            <a:ext cx="8229600" cy="1143000"/>
          </a:xfrm>
        </p:spPr>
        <p:txBody>
          <a:bodyPr>
            <a:normAutofit/>
          </a:bodyPr>
          <a:lstStyle/>
          <a:p>
            <a:pPr algn="l"/>
            <a:r>
              <a:rPr lang="en-US" sz="2800" dirty="0" smtClean="0">
                <a:latin typeface="Times New Roman" pitchFamily="18" charset="0"/>
                <a:cs typeface="Times New Roman" pitchFamily="18" charset="0"/>
              </a:rPr>
              <a:t>Introduction</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251520" y="908720"/>
            <a:ext cx="8280920" cy="5112568"/>
          </a:xfrm>
        </p:spPr>
        <p:txBody>
          <a:bodyPr>
            <a:normAutofit fontScale="25000" lnSpcReduction="20000"/>
          </a:bodyPr>
          <a:lstStyle/>
          <a:p>
            <a:pPr algn="just">
              <a:lnSpc>
                <a:spcPct val="150000"/>
              </a:lnSpc>
            </a:pPr>
            <a:r>
              <a:rPr lang="en-US" sz="7200" dirty="0" smtClean="0">
                <a:effectLst/>
                <a:latin typeface="Times New Roman" panose="02020603050405020304" pitchFamily="18" charset="0"/>
                <a:ea typeface="Calibri"/>
                <a:cs typeface="Times New Roman" panose="02020603050405020304" pitchFamily="18" charset="0"/>
              </a:rPr>
              <a:t>The polycystic ovarian syndrome is one of the diseases that affect women in reproductive age resulting in infertility and sub-infertility. Furthermore, it may continue with its complication beyond the reproductive age if there was a mismanagement. PCOS, the syndrome ,is the frequent endocrine disorder with anovulation , hyperandrogenism, polycystic ovary, metabolic disorders, endometrial dysplasia, non-insulin dependent diabetes mellitus (Type II), dyslipidemia , hypertension, still without  certain known causes. However, it seems to be a multifactorial etiology in which different causes can be combined, including, environmental factors , life style  the genetic factors</a:t>
            </a:r>
            <a:r>
              <a:rPr lang="en-US" sz="7200" dirty="0" smtClean="0">
                <a:solidFill>
                  <a:srgbClr val="303030"/>
                </a:solidFill>
                <a:effectLst/>
                <a:latin typeface="Times New Roman" panose="02020603050405020304" pitchFamily="18" charset="0"/>
                <a:ea typeface="Calibri"/>
                <a:cs typeface="Times New Roman" panose="02020603050405020304" pitchFamily="18" charset="0"/>
              </a:rPr>
              <a:t> .</a:t>
            </a:r>
            <a:endParaRPr lang="en-US" sz="7200" dirty="0">
              <a:latin typeface="Times New Roman" panose="02020603050405020304" pitchFamily="18" charset="0"/>
              <a:ea typeface="Calibri"/>
              <a:cs typeface="Times New Roman" panose="02020603050405020304" pitchFamily="18" charset="0"/>
            </a:endParaRPr>
          </a:p>
          <a:p>
            <a:pPr algn="just">
              <a:lnSpc>
                <a:spcPct val="150000"/>
              </a:lnSpc>
              <a:spcAft>
                <a:spcPts val="1000"/>
              </a:spcAft>
            </a:pPr>
            <a:r>
              <a:rPr lang="en-US" sz="7200" dirty="0" smtClean="0">
                <a:effectLst/>
                <a:latin typeface="Times New Roman" panose="02020603050405020304" pitchFamily="18" charset="0"/>
                <a:ea typeface="Calibri"/>
                <a:cs typeface="Times New Roman" panose="02020603050405020304" pitchFamily="18" charset="0"/>
              </a:rPr>
              <a:t>    One of the genetic factors that may have an effect in complicated PCOS is the </a:t>
            </a:r>
            <a:r>
              <a:rPr lang="en-US" sz="7200" i="1" dirty="0" smtClean="0">
                <a:effectLst/>
                <a:latin typeface="Times New Roman" panose="02020603050405020304" pitchFamily="18" charset="0"/>
                <a:ea typeface="Calibri"/>
                <a:cs typeface="Times New Roman" panose="02020603050405020304" pitchFamily="18" charset="0"/>
              </a:rPr>
              <a:t>MTHFR</a:t>
            </a:r>
            <a:r>
              <a:rPr lang="en-US" sz="7200" dirty="0" smtClean="0">
                <a:effectLst/>
                <a:latin typeface="Times New Roman" panose="02020603050405020304" pitchFamily="18" charset="0"/>
                <a:ea typeface="Calibri"/>
                <a:cs typeface="Times New Roman" panose="02020603050405020304" pitchFamily="18" charset="0"/>
              </a:rPr>
              <a:t> gene. </a:t>
            </a:r>
            <a:r>
              <a:rPr lang="en-US" sz="7200" dirty="0" smtClean="0">
                <a:solidFill>
                  <a:srgbClr val="000000"/>
                </a:solidFill>
                <a:effectLst/>
                <a:latin typeface="Times New Roman" panose="02020603050405020304" pitchFamily="18" charset="0"/>
                <a:ea typeface="Calibri"/>
                <a:cs typeface="Times New Roman" panose="02020603050405020304" pitchFamily="18" charset="0"/>
              </a:rPr>
              <a:t>The  previous studies on the association of PCOS and </a:t>
            </a:r>
            <a:r>
              <a:rPr lang="en-US" sz="7200" i="1" dirty="0" smtClean="0">
                <a:solidFill>
                  <a:srgbClr val="000000"/>
                </a:solidFill>
                <a:effectLst/>
                <a:latin typeface="Times New Roman" panose="02020603050405020304" pitchFamily="18" charset="0"/>
                <a:ea typeface="Calibri"/>
                <a:cs typeface="Times New Roman" panose="02020603050405020304" pitchFamily="18" charset="0"/>
              </a:rPr>
              <a:t>MTHFR</a:t>
            </a:r>
            <a:r>
              <a:rPr lang="en-US" sz="7200" dirty="0" smtClean="0">
                <a:solidFill>
                  <a:srgbClr val="000000"/>
                </a:solidFill>
                <a:effectLst/>
                <a:latin typeface="Times New Roman" panose="02020603050405020304" pitchFamily="18" charset="0"/>
                <a:ea typeface="Calibri"/>
                <a:cs typeface="Times New Roman" panose="02020603050405020304" pitchFamily="18" charset="0"/>
              </a:rPr>
              <a:t> gave different opinions  for </a:t>
            </a:r>
            <a:r>
              <a:rPr lang="en-US" sz="7200" i="1" dirty="0" smtClean="0">
                <a:solidFill>
                  <a:srgbClr val="000000"/>
                </a:solidFill>
                <a:effectLst/>
                <a:latin typeface="Times New Roman" panose="02020603050405020304" pitchFamily="18" charset="0"/>
                <a:ea typeface="Calibri"/>
                <a:cs typeface="Times New Roman" panose="02020603050405020304" pitchFamily="18" charset="0"/>
              </a:rPr>
              <a:t>MTHFR</a:t>
            </a:r>
            <a:r>
              <a:rPr lang="en-US" sz="7200" dirty="0" smtClean="0">
                <a:solidFill>
                  <a:srgbClr val="000000"/>
                </a:solidFill>
                <a:effectLst/>
                <a:latin typeface="Times New Roman" panose="02020603050405020304" pitchFamily="18" charset="0"/>
                <a:ea typeface="Calibri"/>
                <a:cs typeface="Times New Roman" panose="02020603050405020304" pitchFamily="18" charset="0"/>
              </a:rPr>
              <a:t> role in PCOS. They explained that the differences in gene polymorphism could be due to ethnic differences among their studies communities .</a:t>
            </a:r>
            <a:endParaRPr lang="en-US" sz="7200" dirty="0">
              <a:latin typeface="Times New Roman" panose="02020603050405020304" pitchFamily="18" charset="0"/>
              <a:ea typeface="Calibri"/>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963150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7839"/>
            <a:ext cx="7488832"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Exon8 region rs 1801131</a:t>
            </a: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9" y="692695"/>
            <a:ext cx="8694095" cy="232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028790"/>
            <a:ext cx="8784976" cy="229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5576" y="692694"/>
            <a:ext cx="288032" cy="21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18</a:t>
            </a:r>
            <a:endParaRPr lang="en-US" dirty="0"/>
          </a:p>
        </p:txBody>
      </p:sp>
      <p:sp>
        <p:nvSpPr>
          <p:cNvPr id="4" name="TextBox 3"/>
          <p:cNvSpPr txBox="1"/>
          <p:nvPr/>
        </p:nvSpPr>
        <p:spPr>
          <a:xfrm>
            <a:off x="755576" y="3020218"/>
            <a:ext cx="432048" cy="369332"/>
          </a:xfrm>
          <a:prstGeom prst="rect">
            <a:avLst/>
          </a:prstGeom>
          <a:solidFill>
            <a:schemeClr val="bg1"/>
          </a:solidFill>
        </p:spPr>
        <p:txBody>
          <a:bodyPr wrap="square" rtlCol="0">
            <a:spAutoFit/>
          </a:bodyPr>
          <a:lstStyle/>
          <a:p>
            <a:r>
              <a:rPr lang="en-US" dirty="0" smtClean="0"/>
              <a:t>19</a:t>
            </a:r>
            <a:endParaRPr lang="en-US" dirty="0"/>
          </a:p>
        </p:txBody>
      </p:sp>
      <p:sp>
        <p:nvSpPr>
          <p:cNvPr id="5" name="TextBox 4"/>
          <p:cNvSpPr txBox="1"/>
          <p:nvPr/>
        </p:nvSpPr>
        <p:spPr>
          <a:xfrm>
            <a:off x="755576" y="618003"/>
            <a:ext cx="432048" cy="369332"/>
          </a:xfrm>
          <a:prstGeom prst="rect">
            <a:avLst/>
          </a:prstGeom>
          <a:noFill/>
        </p:spPr>
        <p:txBody>
          <a:bodyPr wrap="square" rtlCol="0">
            <a:spAutoFit/>
          </a:bodyPr>
          <a:lstStyle/>
          <a:p>
            <a:r>
              <a:rPr lang="en-US" dirty="0" smtClean="0"/>
              <a:t>18</a:t>
            </a:r>
            <a:endParaRPr lang="en-US" dirty="0"/>
          </a:p>
        </p:txBody>
      </p:sp>
    </p:spTree>
    <p:extLst>
      <p:ext uri="{BB962C8B-B14F-4D97-AF65-F5344CB8AC3E}">
        <p14:creationId xmlns:p14="http://schemas.microsoft.com/office/powerpoint/2010/main" val="2352684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669" y="764704"/>
            <a:ext cx="7344816"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3163" y="2852936"/>
            <a:ext cx="8023827" cy="769441"/>
          </a:xfrm>
          <a:prstGeom prst="rect">
            <a:avLst/>
          </a:prstGeom>
          <a:noFill/>
        </p:spPr>
        <p:txBody>
          <a:bodyPr wrap="square" rtlCol="0">
            <a:spAutoFit/>
          </a:bodyPr>
          <a:lstStyle/>
          <a:p>
            <a:r>
              <a:rPr lang="en-US" sz="1100" dirty="0"/>
              <a:t>Figure </a:t>
            </a:r>
            <a:r>
              <a:rPr lang="en-US" sz="1100" dirty="0" smtClean="0"/>
              <a:t>-14 </a:t>
            </a:r>
            <a:r>
              <a:rPr lang="en-US" sz="1100" dirty="0"/>
              <a:t>representative sequence alignment of MTHFR gene of exon 8 compared with standard MTHFR gene exon 8, obtained from Gene Bank. “Query” represents samples from this study; “</a:t>
            </a:r>
            <a:r>
              <a:rPr lang="en-US" sz="1100" dirty="0" err="1"/>
              <a:t>Sbject</a:t>
            </a:r>
            <a:r>
              <a:rPr lang="en-US" sz="1100" dirty="0"/>
              <a:t>” is a reference sequence from the National Center Biotechnology Information (NCBI). Blue  arrow indicate the position of g:16685 which  refers to  rs1801131   AA genotype  .red arrow indicates the position of   g:16704  refers to   rs4846051     C&gt;T.</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622377"/>
            <a:ext cx="7056784"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3528" y="5481303"/>
            <a:ext cx="8604448" cy="600164"/>
          </a:xfrm>
          <a:prstGeom prst="rect">
            <a:avLst/>
          </a:prstGeom>
        </p:spPr>
        <p:txBody>
          <a:bodyPr wrap="square">
            <a:spAutoFit/>
          </a:bodyPr>
          <a:lstStyle/>
          <a:p>
            <a:r>
              <a:rPr lang="en-US" sz="1100" dirty="0"/>
              <a:t> </a:t>
            </a:r>
            <a:r>
              <a:rPr lang="en-US" sz="1100" dirty="0">
                <a:latin typeface="Times New Roman" pitchFamily="18" charset="0"/>
                <a:cs typeface="Times New Roman" pitchFamily="18" charset="0"/>
              </a:rPr>
              <a:t>Figure </a:t>
            </a:r>
            <a:r>
              <a:rPr lang="en-US" sz="1100" dirty="0" smtClean="0">
                <a:latin typeface="Times New Roman" pitchFamily="18" charset="0"/>
                <a:cs typeface="Times New Roman" pitchFamily="18" charset="0"/>
              </a:rPr>
              <a:t>-15 </a:t>
            </a:r>
            <a:r>
              <a:rPr lang="en-US" sz="1100" dirty="0">
                <a:latin typeface="Times New Roman" pitchFamily="18" charset="0"/>
                <a:cs typeface="Times New Roman" pitchFamily="18" charset="0"/>
              </a:rPr>
              <a:t>representative sequence alignment of MTHFR gene of exon 8 compared with standard MTHFR gene exon 8, obtained from Gene Bank. “Query” represents samples from this study; “</a:t>
            </a:r>
            <a:r>
              <a:rPr lang="en-US" sz="1100" dirty="0" err="1">
                <a:latin typeface="Times New Roman" pitchFamily="18" charset="0"/>
                <a:cs typeface="Times New Roman" pitchFamily="18" charset="0"/>
              </a:rPr>
              <a:t>Sbject</a:t>
            </a:r>
            <a:r>
              <a:rPr lang="en-US" sz="1100" dirty="0">
                <a:latin typeface="Times New Roman" pitchFamily="18" charset="0"/>
                <a:cs typeface="Times New Roman" pitchFamily="18" charset="0"/>
              </a:rPr>
              <a:t>” is a reference sequence from the National Center Biotechnology Information (NCBI). Red arrows indicate the position of g:16685 which  refers to  rs1801131   A&gt;C  and   g:16704  refers to   rs4846051     C&gt;T.</a:t>
            </a:r>
          </a:p>
        </p:txBody>
      </p:sp>
      <p:sp>
        <p:nvSpPr>
          <p:cNvPr id="6" name="TextBox 5"/>
          <p:cNvSpPr txBox="1"/>
          <p:nvPr/>
        </p:nvSpPr>
        <p:spPr>
          <a:xfrm>
            <a:off x="0" y="120741"/>
            <a:ext cx="709228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Exon 8 region  rs 1801131 and rs4846051</a:t>
            </a:r>
            <a:endParaRPr lang="en-US" sz="2000" dirty="0">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652200" y="4545360"/>
              <a:ext cx="134640" cy="437760"/>
            </p14:xfrm>
          </p:contentPart>
        </mc:Choice>
        <mc:Fallback xmlns="">
          <p:pic>
            <p:nvPicPr>
              <p:cNvPr id="2" name="Ink 1"/>
              <p:cNvPicPr/>
              <p:nvPr/>
            </p:nvPicPr>
            <p:blipFill>
              <a:blip r:embed="rId5"/>
              <a:stretch>
                <a:fillRect/>
              </a:stretch>
            </p:blipFill>
            <p:spPr>
              <a:xfrm>
                <a:off x="3636360" y="4481640"/>
                <a:ext cx="16632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4991760" y="4473720"/>
              <a:ext cx="98640" cy="563040"/>
            </p14:xfrm>
          </p:contentPart>
        </mc:Choice>
        <mc:Fallback xmlns="">
          <p:pic>
            <p:nvPicPr>
              <p:cNvPr id="3" name="Ink 2"/>
              <p:cNvPicPr/>
              <p:nvPr/>
            </p:nvPicPr>
            <p:blipFill>
              <a:blip r:embed="rId7"/>
              <a:stretch>
                <a:fillRect/>
              </a:stretch>
            </p:blipFill>
            <p:spPr>
              <a:xfrm>
                <a:off x="4975920" y="4410360"/>
                <a:ext cx="130320" cy="68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5340240" y="1767960"/>
              <a:ext cx="98280" cy="509400"/>
            </p14:xfrm>
          </p:contentPart>
        </mc:Choice>
        <mc:Fallback xmlns="">
          <p:pic>
            <p:nvPicPr>
              <p:cNvPr id="7" name="Ink 6"/>
              <p:cNvPicPr/>
              <p:nvPr/>
            </p:nvPicPr>
            <p:blipFill>
              <a:blip r:embed="rId9"/>
              <a:stretch>
                <a:fillRect/>
              </a:stretch>
            </p:blipFill>
            <p:spPr>
              <a:xfrm>
                <a:off x="5324040" y="1704600"/>
                <a:ext cx="130680" cy="636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3938040" y="1857240"/>
              <a:ext cx="72000" cy="357840"/>
            </p14:xfrm>
          </p:contentPart>
        </mc:Choice>
        <mc:Fallback xmlns="">
          <p:pic>
            <p:nvPicPr>
              <p:cNvPr id="8" name="Ink 7"/>
              <p:cNvPicPr/>
              <p:nvPr/>
            </p:nvPicPr>
            <p:blipFill>
              <a:blip r:embed="rId11"/>
              <a:stretch>
                <a:fillRect/>
              </a:stretch>
            </p:blipFill>
            <p:spPr>
              <a:xfrm>
                <a:off x="3922200" y="1793880"/>
                <a:ext cx="103680" cy="484560"/>
              </a:xfrm>
              <a:prstGeom prst="rect">
                <a:avLst/>
              </a:prstGeom>
            </p:spPr>
          </p:pic>
        </mc:Fallback>
      </mc:AlternateContent>
    </p:spTree>
    <p:extLst>
      <p:ext uri="{BB962C8B-B14F-4D97-AF65-F5344CB8AC3E}">
        <p14:creationId xmlns:p14="http://schemas.microsoft.com/office/powerpoint/2010/main" val="3315928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21" y="2924944"/>
            <a:ext cx="7416824" cy="627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246" y="3573016"/>
            <a:ext cx="72008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F</a:t>
            </a:r>
            <a:endParaRPr lang="en-US" sz="3200" dirty="0">
              <a:latin typeface="Times New Roman" pitchFamily="18" charset="0"/>
              <a:cs typeface="Times New Roman" pitchFamily="18" charset="0"/>
            </a:endParaRPr>
          </a:p>
        </p:txBody>
      </p:sp>
      <p:sp>
        <p:nvSpPr>
          <p:cNvPr id="3" name="TextBox 2"/>
          <p:cNvSpPr txBox="1"/>
          <p:nvPr/>
        </p:nvSpPr>
        <p:spPr>
          <a:xfrm>
            <a:off x="347266" y="5857394"/>
            <a:ext cx="36004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R</a:t>
            </a:r>
            <a:endParaRPr lang="en-US" sz="2800" dirty="0">
              <a:latin typeface="Times New Roman" pitchFamily="18" charset="0"/>
              <a:cs typeface="Times New Roman" pitchFamily="18" charset="0"/>
            </a:endParaRPr>
          </a:p>
        </p:txBody>
      </p:sp>
      <p:sp>
        <p:nvSpPr>
          <p:cNvPr id="4" name="TextBox 3"/>
          <p:cNvSpPr txBox="1"/>
          <p:nvPr/>
        </p:nvSpPr>
        <p:spPr>
          <a:xfrm>
            <a:off x="428563" y="980728"/>
            <a:ext cx="558062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Exon8 region  rs1801131</a:t>
            </a:r>
            <a:endParaRPr lang="en-US" sz="3200" dirty="0">
              <a:latin typeface="Times New Roman" pitchFamily="18" charset="0"/>
              <a:cs typeface="Times New Roman" pitchFamily="18" charset="0"/>
            </a:endParaRPr>
          </a:p>
        </p:txBody>
      </p:sp>
      <p:sp>
        <p:nvSpPr>
          <p:cNvPr id="5" name="TextBox 4"/>
          <p:cNvSpPr txBox="1"/>
          <p:nvPr/>
        </p:nvSpPr>
        <p:spPr>
          <a:xfrm>
            <a:off x="1115616" y="2276872"/>
            <a:ext cx="1872208"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AA genotype</a:t>
            </a:r>
            <a:endParaRPr lang="en-US" sz="2400" dirty="0">
              <a:latin typeface="Times New Roman" pitchFamily="18" charset="0"/>
              <a:cs typeface="Times New Roman" pitchFamily="18" charset="0"/>
            </a:endParaRPr>
          </a:p>
        </p:txBody>
      </p:sp>
      <p:sp>
        <p:nvSpPr>
          <p:cNvPr id="6" name="TextBox 5"/>
          <p:cNvSpPr txBox="1"/>
          <p:nvPr/>
        </p:nvSpPr>
        <p:spPr>
          <a:xfrm>
            <a:off x="3493333" y="2323038"/>
            <a:ext cx="18002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CC genotype</a:t>
            </a:r>
            <a:endParaRPr lang="en-US" sz="2400" dirty="0">
              <a:latin typeface="Times New Roman" pitchFamily="18" charset="0"/>
              <a:cs typeface="Times New Roman" pitchFamily="18" charset="0"/>
            </a:endParaRPr>
          </a:p>
        </p:txBody>
      </p:sp>
      <p:sp>
        <p:nvSpPr>
          <p:cNvPr id="7" name="TextBox 6"/>
          <p:cNvSpPr txBox="1"/>
          <p:nvPr/>
        </p:nvSpPr>
        <p:spPr>
          <a:xfrm>
            <a:off x="6084167" y="2276872"/>
            <a:ext cx="2017677"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AC genotype</a:t>
            </a:r>
            <a:endParaRPr lang="en-US" sz="2400" dirty="0">
              <a:latin typeface="Times New Roman" pitchFamily="18" charset="0"/>
              <a:cs typeface="Times New Roman" pitchFamily="18" charset="0"/>
            </a:endParaRPr>
          </a:p>
        </p:txBody>
      </p:sp>
      <p:sp>
        <p:nvSpPr>
          <p:cNvPr id="8" name="TextBox 7"/>
          <p:cNvSpPr txBox="1"/>
          <p:nvPr/>
        </p:nvSpPr>
        <p:spPr>
          <a:xfrm>
            <a:off x="887326" y="1565503"/>
            <a:ext cx="634897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Figure17:represent genotype investigated by chromatogram</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9077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9252520" cy="6093976"/>
          </a:xfrm>
          <a:prstGeom prst="rect">
            <a:avLst/>
          </a:prstGeom>
          <a:noFill/>
        </p:spPr>
        <p:txBody>
          <a:bodyPr wrap="square" rtlCol="0">
            <a:spAutoFit/>
          </a:bodyPr>
          <a:lstStyle/>
          <a:p>
            <a:r>
              <a:rPr lang="en-US" sz="2400" dirty="0" smtClean="0">
                <a:latin typeface="Times New Roman" pitchFamily="18" charset="0"/>
                <a:cs typeface="Times New Roman" pitchFamily="18" charset="0"/>
              </a:rPr>
              <a:t>Exon 8 region  rs 4846051</a:t>
            </a:r>
          </a:p>
          <a:p>
            <a:endParaRPr lang="en-US" dirty="0"/>
          </a:p>
          <a:p>
            <a:endParaRPr lang="en-US" dirty="0" smtClean="0"/>
          </a:p>
          <a:p>
            <a:r>
              <a:rPr lang="en-US" sz="2400" dirty="0" smtClean="0">
                <a:latin typeface="Times New Roman" pitchFamily="18" charset="0"/>
                <a:cs typeface="Times New Roman" pitchFamily="18" charset="0"/>
              </a:rPr>
              <a:t>                        TT genotype</a:t>
            </a:r>
            <a:endParaRPr lang="en-US" sz="2400" dirty="0">
              <a:latin typeface="Times New Roman" pitchFamily="18" charset="0"/>
              <a:cs typeface="Times New Roman"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Figure </a:t>
            </a:r>
            <a:r>
              <a:rPr lang="en-US" dirty="0" smtClean="0">
                <a:latin typeface="Times New Roman" pitchFamily="18" charset="0"/>
                <a:cs typeface="Times New Roman" pitchFamily="18" charset="0"/>
              </a:rPr>
              <a:t>-18: </a:t>
            </a:r>
            <a:r>
              <a:rPr lang="en-US" dirty="0">
                <a:latin typeface="Times New Roman" pitchFamily="18" charset="0"/>
                <a:cs typeface="Times New Roman" pitchFamily="18" charset="0"/>
              </a:rPr>
              <a:t>Chromatogram shows homozygote rs486051  TT genotype of MTHFR gene located at the genomic location  16704 in the chromosomal location  1 : 11794400 pointed by blue arrow.</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123" y="2227154"/>
            <a:ext cx="2736304" cy="388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2658918" y="2665208"/>
            <a:ext cx="114300" cy="2448272"/>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TextBox 2"/>
          <p:cNvSpPr txBox="1"/>
          <p:nvPr/>
        </p:nvSpPr>
        <p:spPr>
          <a:xfrm>
            <a:off x="395536" y="3140968"/>
            <a:ext cx="936104"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F</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074334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64704"/>
            <a:ext cx="7416824" cy="646331"/>
          </a:xfrm>
          <a:prstGeom prst="rect">
            <a:avLst/>
          </a:prstGeom>
        </p:spPr>
        <p:txBody>
          <a:bodyPr wrap="square">
            <a:spAutoFit/>
          </a:bodyPr>
          <a:lstStyle/>
          <a:p>
            <a:r>
              <a:rPr lang="en-US" dirty="0">
                <a:latin typeface="Times New Roman" pitchFamily="18" charset="0"/>
                <a:cs typeface="Times New Roman" pitchFamily="18" charset="0"/>
              </a:rPr>
              <a:t>Table </a:t>
            </a:r>
            <a:r>
              <a:rPr lang="en-US" dirty="0" smtClean="0">
                <a:latin typeface="Times New Roman" pitchFamily="18" charset="0"/>
                <a:cs typeface="Times New Roman" pitchFamily="18" charset="0"/>
              </a:rPr>
              <a:t>- 20   </a:t>
            </a:r>
            <a:r>
              <a:rPr lang="en-US" dirty="0">
                <a:latin typeface="Times New Roman" pitchFamily="18" charset="0"/>
                <a:cs typeface="Times New Roman" pitchFamily="18" charset="0"/>
              </a:rPr>
              <a:t>Distribution of   MTHFR   exon 8 rs 1801131   polymorphism genotypes in PCOS and controls (sequencing samples).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620688"/>
            <a:ext cx="8992726" cy="44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6211669"/>
            <a:ext cx="6876256" cy="369332"/>
          </a:xfrm>
          <a:prstGeom prst="rect">
            <a:avLst/>
          </a:prstGeom>
        </p:spPr>
        <p:txBody>
          <a:bodyPr wrap="square">
            <a:spAutoFit/>
          </a:bodyPr>
          <a:lstStyle/>
          <a:p>
            <a:r>
              <a:rPr lang="en-US" dirty="0">
                <a:latin typeface="Times New Roman" pitchFamily="18" charset="0"/>
                <a:cs typeface="Times New Roman" pitchFamily="18" charset="0"/>
              </a:rPr>
              <a:t>Highly   significant differences P ≤ 0.01**and non-significant P˃ 0.01.</a:t>
            </a:r>
          </a:p>
        </p:txBody>
      </p:sp>
      <p:sp>
        <p:nvSpPr>
          <p:cNvPr id="4" name="TextBox 3"/>
          <p:cNvSpPr txBox="1"/>
          <p:nvPr/>
        </p:nvSpPr>
        <p:spPr>
          <a:xfrm>
            <a:off x="323528" y="0"/>
            <a:ext cx="6048672"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Exon 8 region rs1801131</a:t>
            </a:r>
            <a:endParaRPr lang="en-US" sz="2800" dirty="0">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5366880" y="2643120"/>
              <a:ext cx="848520" cy="214560"/>
            </p14:xfrm>
          </p:contentPart>
        </mc:Choice>
        <mc:Fallback xmlns="">
          <p:pic>
            <p:nvPicPr>
              <p:cNvPr id="5" name="Ink 4"/>
              <p:cNvPicPr/>
              <p:nvPr/>
            </p:nvPicPr>
            <p:blipFill>
              <a:blip r:embed="rId4"/>
              <a:stretch>
                <a:fillRect/>
              </a:stretch>
            </p:blipFill>
            <p:spPr>
              <a:xfrm>
                <a:off x="5351040" y="2579760"/>
                <a:ext cx="88056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5366880" y="3187800"/>
              <a:ext cx="777240" cy="205920"/>
            </p14:xfrm>
          </p:contentPart>
        </mc:Choice>
        <mc:Fallback xmlns="">
          <p:pic>
            <p:nvPicPr>
              <p:cNvPr id="6" name="Ink 5"/>
              <p:cNvPicPr/>
              <p:nvPr/>
            </p:nvPicPr>
            <p:blipFill>
              <a:blip r:embed="rId6"/>
              <a:stretch>
                <a:fillRect/>
              </a:stretch>
            </p:blipFill>
            <p:spPr>
              <a:xfrm>
                <a:off x="5351040" y="3124440"/>
                <a:ext cx="8089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6474240" y="3223440"/>
              <a:ext cx="634320" cy="214920"/>
            </p14:xfrm>
          </p:contentPart>
        </mc:Choice>
        <mc:Fallback xmlns="">
          <p:pic>
            <p:nvPicPr>
              <p:cNvPr id="7" name="Ink 6"/>
              <p:cNvPicPr/>
              <p:nvPr/>
            </p:nvPicPr>
            <p:blipFill>
              <a:blip r:embed="rId8"/>
              <a:stretch>
                <a:fillRect/>
              </a:stretch>
            </p:blipFill>
            <p:spPr>
              <a:xfrm>
                <a:off x="6458400" y="3160080"/>
                <a:ext cx="66600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7956360" y="2616480"/>
              <a:ext cx="670320" cy="143280"/>
            </p14:xfrm>
          </p:contentPart>
        </mc:Choice>
        <mc:Fallback xmlns="">
          <p:pic>
            <p:nvPicPr>
              <p:cNvPr id="8" name="Ink 7"/>
              <p:cNvPicPr/>
              <p:nvPr/>
            </p:nvPicPr>
            <p:blipFill>
              <a:blip r:embed="rId10"/>
              <a:stretch>
                <a:fillRect/>
              </a:stretch>
            </p:blipFill>
            <p:spPr>
              <a:xfrm>
                <a:off x="7940520" y="2552760"/>
                <a:ext cx="7020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5384880" y="4741560"/>
              <a:ext cx="946800" cy="250560"/>
            </p14:xfrm>
          </p:contentPart>
        </mc:Choice>
        <mc:Fallback xmlns="">
          <p:pic>
            <p:nvPicPr>
              <p:cNvPr id="9" name="Ink 8"/>
              <p:cNvPicPr/>
              <p:nvPr/>
            </p:nvPicPr>
            <p:blipFill>
              <a:blip r:embed="rId12"/>
              <a:stretch>
                <a:fillRect/>
              </a:stretch>
            </p:blipFill>
            <p:spPr>
              <a:xfrm>
                <a:off x="5368680" y="4678200"/>
                <a:ext cx="97884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p14:cNvContentPartPr/>
              <p14:nvPr/>
            </p14:nvContentPartPr>
            <p14:xfrm>
              <a:off x="7983360" y="4768560"/>
              <a:ext cx="643320" cy="143280"/>
            </p14:xfrm>
          </p:contentPart>
        </mc:Choice>
        <mc:Fallback xmlns="">
          <p:pic>
            <p:nvPicPr>
              <p:cNvPr id="10" name="Ink 9"/>
              <p:cNvPicPr/>
              <p:nvPr/>
            </p:nvPicPr>
            <p:blipFill>
              <a:blip r:embed="rId14"/>
              <a:stretch>
                <a:fillRect/>
              </a:stretch>
            </p:blipFill>
            <p:spPr>
              <a:xfrm>
                <a:off x="7967520" y="4704840"/>
                <a:ext cx="6750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p14:cNvContentPartPr/>
              <p14:nvPr/>
            </p14:nvContentPartPr>
            <p14:xfrm>
              <a:off x="5456160" y="5205960"/>
              <a:ext cx="839880" cy="98640"/>
            </p14:xfrm>
          </p:contentPart>
        </mc:Choice>
        <mc:Fallback xmlns="">
          <p:pic>
            <p:nvPicPr>
              <p:cNvPr id="11" name="Ink 10"/>
              <p:cNvPicPr/>
              <p:nvPr/>
            </p:nvPicPr>
            <p:blipFill>
              <a:blip r:embed="rId16"/>
              <a:stretch>
                <a:fillRect/>
              </a:stretch>
            </p:blipFill>
            <p:spPr>
              <a:xfrm>
                <a:off x="5440320" y="5142600"/>
                <a:ext cx="8715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p14:cNvContentPartPr/>
              <p14:nvPr/>
            </p14:nvContentPartPr>
            <p14:xfrm>
              <a:off x="6527880" y="5196960"/>
              <a:ext cx="643320" cy="152280"/>
            </p14:xfrm>
          </p:contentPart>
        </mc:Choice>
        <mc:Fallback xmlns="">
          <p:pic>
            <p:nvPicPr>
              <p:cNvPr id="12" name="Ink 11"/>
              <p:cNvPicPr/>
              <p:nvPr/>
            </p:nvPicPr>
            <p:blipFill>
              <a:blip r:embed="rId18"/>
              <a:stretch>
                <a:fillRect/>
              </a:stretch>
            </p:blipFill>
            <p:spPr>
              <a:xfrm>
                <a:off x="6511680" y="5133600"/>
                <a:ext cx="675360" cy="279000"/>
              </a:xfrm>
              <a:prstGeom prst="rect">
                <a:avLst/>
              </a:prstGeom>
            </p:spPr>
          </p:pic>
        </mc:Fallback>
      </mc:AlternateContent>
    </p:spTree>
    <p:extLst>
      <p:ext uri="{BB962C8B-B14F-4D97-AF65-F5344CB8AC3E}">
        <p14:creationId xmlns:p14="http://schemas.microsoft.com/office/powerpoint/2010/main" val="286609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754" y="476672"/>
            <a:ext cx="8064896" cy="923330"/>
          </a:xfrm>
          <a:prstGeom prst="rect">
            <a:avLst/>
          </a:prstGeom>
        </p:spPr>
        <p:txBody>
          <a:bodyPr wrap="square">
            <a:spAutoFit/>
          </a:bodyPr>
          <a:lstStyle/>
          <a:p>
            <a:r>
              <a:rPr lang="en-US" dirty="0">
                <a:latin typeface="Times New Roman" pitchFamily="18" charset="0"/>
                <a:cs typeface="Times New Roman" pitchFamily="18" charset="0"/>
              </a:rPr>
              <a:t>Table </a:t>
            </a:r>
            <a:r>
              <a:rPr lang="en-US" dirty="0" smtClean="0">
                <a:latin typeface="Times New Roman" pitchFamily="18" charset="0"/>
                <a:cs typeface="Times New Roman" pitchFamily="18" charset="0"/>
              </a:rPr>
              <a:t>-21 </a:t>
            </a:r>
            <a:r>
              <a:rPr lang="en-US" dirty="0">
                <a:latin typeface="Times New Roman" pitchFamily="18" charset="0"/>
                <a:cs typeface="Times New Roman" pitchFamily="18" charset="0"/>
              </a:rPr>
              <a:t>: Expected Frequencies of MTHFR rs1801131 Genotypes Using Hardy-Weinberg Equilibrium for the expected frequencies of genotypes, results showed  departure from </a:t>
            </a:r>
            <a:r>
              <a:rPr lang="en-US" dirty="0" smtClean="0">
                <a:latin typeface="Times New Roman" pitchFamily="18" charset="0"/>
                <a:cs typeface="Times New Roman" pitchFamily="18" charset="0"/>
              </a:rPr>
              <a:t>H.W.E</a:t>
            </a:r>
            <a:endParaRPr lang="en-US"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53" y="1400002"/>
            <a:ext cx="8504735" cy="526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6590160" y="973440"/>
              <a:ext cx="1304280" cy="360"/>
            </p14:xfrm>
          </p:contentPart>
        </mc:Choice>
        <mc:Fallback xmlns="">
          <p:pic>
            <p:nvPicPr>
              <p:cNvPr id="3" name="Ink 2"/>
              <p:cNvPicPr/>
              <p:nvPr/>
            </p:nvPicPr>
            <p:blipFill>
              <a:blip r:embed="rId4"/>
              <a:stretch>
                <a:fillRect/>
              </a:stretch>
            </p:blipFill>
            <p:spPr>
              <a:xfrm>
                <a:off x="6574320" y="909720"/>
                <a:ext cx="1335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83568" y="1169640"/>
              <a:ext cx="2009520" cy="179280"/>
            </p14:xfrm>
          </p:contentPart>
        </mc:Choice>
        <mc:Fallback xmlns="">
          <p:pic>
            <p:nvPicPr>
              <p:cNvPr id="4" name="Ink 3"/>
              <p:cNvPicPr/>
              <p:nvPr/>
            </p:nvPicPr>
            <p:blipFill>
              <a:blip r:embed="rId6"/>
              <a:stretch>
                <a:fillRect/>
              </a:stretch>
            </p:blipFill>
            <p:spPr>
              <a:xfrm>
                <a:off x="667728" y="1106280"/>
                <a:ext cx="20412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7536960" y="1910880"/>
              <a:ext cx="598320" cy="295200"/>
            </p14:xfrm>
          </p:contentPart>
        </mc:Choice>
        <mc:Fallback xmlns="">
          <p:pic>
            <p:nvPicPr>
              <p:cNvPr id="5" name="Ink 4"/>
              <p:cNvPicPr/>
              <p:nvPr/>
            </p:nvPicPr>
            <p:blipFill>
              <a:blip r:embed="rId8"/>
              <a:stretch>
                <a:fillRect/>
              </a:stretch>
            </p:blipFill>
            <p:spPr>
              <a:xfrm>
                <a:off x="7520760" y="1847520"/>
                <a:ext cx="63072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p14:cNvContentPartPr/>
              <p14:nvPr/>
            </p14:nvContentPartPr>
            <p14:xfrm>
              <a:off x="7590240" y="3571920"/>
              <a:ext cx="554040" cy="294840"/>
            </p14:xfrm>
          </p:contentPart>
        </mc:Choice>
        <mc:Fallback xmlns="">
          <p:pic>
            <p:nvPicPr>
              <p:cNvPr id="6" name="Ink 5"/>
              <p:cNvPicPr/>
              <p:nvPr/>
            </p:nvPicPr>
            <p:blipFill>
              <a:blip r:embed="rId10"/>
              <a:stretch>
                <a:fillRect/>
              </a:stretch>
            </p:blipFill>
            <p:spPr>
              <a:xfrm>
                <a:off x="7574400" y="3508200"/>
                <a:ext cx="585720" cy="422280"/>
              </a:xfrm>
              <a:prstGeom prst="rect">
                <a:avLst/>
              </a:prstGeom>
            </p:spPr>
          </p:pic>
        </mc:Fallback>
      </mc:AlternateContent>
    </p:spTree>
    <p:extLst>
      <p:ext uri="{BB962C8B-B14F-4D97-AF65-F5344CB8AC3E}">
        <p14:creationId xmlns:p14="http://schemas.microsoft.com/office/powerpoint/2010/main" val="1719410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7848872" cy="369332"/>
          </a:xfrm>
          <a:prstGeom prst="rect">
            <a:avLst/>
          </a:prstGeom>
        </p:spPr>
        <p:txBody>
          <a:bodyPr wrap="square">
            <a:spAutoFit/>
          </a:bodyPr>
          <a:lstStyle/>
          <a:p>
            <a:r>
              <a:rPr lang="en-US" dirty="0">
                <a:latin typeface="Times New Roman" pitchFamily="18" charset="0"/>
                <a:cs typeface="Times New Roman" pitchFamily="18" charset="0"/>
              </a:rPr>
              <a:t>Table </a:t>
            </a:r>
            <a:r>
              <a:rPr lang="en-US" dirty="0" smtClean="0">
                <a:latin typeface="Times New Roman" pitchFamily="18" charset="0"/>
                <a:cs typeface="Times New Roman" pitchFamily="18" charset="0"/>
              </a:rPr>
              <a:t>-22   </a:t>
            </a:r>
            <a:r>
              <a:rPr lang="en-US" dirty="0">
                <a:latin typeface="Times New Roman" pitchFamily="18" charset="0"/>
                <a:cs typeface="Times New Roman" pitchFamily="18" charset="0"/>
              </a:rPr>
              <a:t>Effect of Genotype of rs1801131 in the Parameters of Patients.</a:t>
            </a:r>
          </a:p>
        </p:txBody>
      </p:sp>
      <p:graphicFrame>
        <p:nvGraphicFramePr>
          <p:cNvPr id="3" name="Table 2"/>
          <p:cNvGraphicFramePr>
            <a:graphicFrameLocks noGrp="1"/>
          </p:cNvGraphicFramePr>
          <p:nvPr>
            <p:extLst>
              <p:ext uri="{D42A27DB-BD31-4B8C-83A1-F6EECF244321}">
                <p14:modId xmlns:p14="http://schemas.microsoft.com/office/powerpoint/2010/main" val="3374963244"/>
              </p:ext>
            </p:extLst>
          </p:nvPr>
        </p:nvGraphicFramePr>
        <p:xfrm>
          <a:off x="899592" y="1096499"/>
          <a:ext cx="7560840" cy="5572860"/>
        </p:xfrm>
        <a:graphic>
          <a:graphicData uri="http://schemas.openxmlformats.org/drawingml/2006/table">
            <a:tbl>
              <a:tblPr firstRow="1" firstCol="1" bandRow="1"/>
              <a:tblGrid>
                <a:gridCol w="1573728"/>
                <a:gridCol w="1573728"/>
                <a:gridCol w="1658176"/>
                <a:gridCol w="1658176"/>
                <a:gridCol w="1097032"/>
              </a:tblGrid>
              <a:tr h="317216">
                <a:tc rowSpan="2">
                  <a:txBody>
                    <a:bodyPr/>
                    <a:lstStyle/>
                    <a:p>
                      <a:pPr algn="ctr" rtl="0">
                        <a:lnSpc>
                          <a:spcPct val="150000"/>
                        </a:lnSpc>
                        <a:spcAft>
                          <a:spcPts val="0"/>
                        </a:spcAft>
                      </a:pPr>
                      <a:r>
                        <a:rPr lang="en-US" sz="1400" dirty="0">
                          <a:effectLst/>
                          <a:latin typeface="Times New Roman"/>
                          <a:ea typeface="Calibri"/>
                          <a:cs typeface="Arial"/>
                        </a:rPr>
                        <a:t>Parameters</a:t>
                      </a:r>
                      <a:endParaRPr lang="en-US" sz="1400" dirty="0">
                        <a:effectLst/>
                        <a:latin typeface="Calibri"/>
                        <a:ea typeface="Calibri"/>
                        <a:cs typeface="Arial"/>
                      </a:endParaRPr>
                    </a:p>
                    <a:p>
                      <a:pPr indent="228600" algn="l" rtl="0">
                        <a:lnSpc>
                          <a:spcPct val="150000"/>
                        </a:lnSpc>
                        <a:spcAft>
                          <a:spcPts val="0"/>
                        </a:spcAft>
                      </a:pPr>
                      <a:r>
                        <a:rPr lang="en-US" sz="1400" dirty="0">
                          <a:effectLst/>
                          <a:latin typeface="Times New Roman"/>
                          <a:ea typeface="Calibri"/>
                          <a:cs typeface="Arial"/>
                        </a:rPr>
                        <a:t> </a:t>
                      </a:r>
                      <a:endParaRPr lang="en-US" sz="1400" dirty="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3">
                  <a:txBody>
                    <a:bodyPr/>
                    <a:lstStyle/>
                    <a:p>
                      <a:pPr algn="ctr" rtl="0">
                        <a:lnSpc>
                          <a:spcPct val="150000"/>
                        </a:lnSpc>
                        <a:spcAft>
                          <a:spcPts val="0"/>
                        </a:spcAft>
                      </a:pPr>
                      <a:r>
                        <a:rPr lang="en-US" sz="1400">
                          <a:effectLst/>
                          <a:latin typeface="Times New Roman"/>
                          <a:ea typeface="Calibri"/>
                          <a:cs typeface="Arial"/>
                        </a:rPr>
                        <a:t>Mean ± SE</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algn="ctr" rtl="0">
                        <a:lnSpc>
                          <a:spcPct val="150000"/>
                        </a:lnSpc>
                        <a:spcAft>
                          <a:spcPts val="0"/>
                        </a:spcAft>
                      </a:pPr>
                      <a:r>
                        <a:rPr lang="en-US" sz="1400">
                          <a:effectLst/>
                          <a:latin typeface="Times New Roman"/>
                          <a:ea typeface="Calibri"/>
                          <a:cs typeface="Arial"/>
                        </a:rPr>
                        <a:t>LSD value</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55203">
                <a:tc vMerge="1">
                  <a:txBody>
                    <a:bodyPr/>
                    <a:lstStyle/>
                    <a:p>
                      <a:endParaRPr lang="en-US"/>
                    </a:p>
                  </a:txBody>
                  <a:tcPr/>
                </a:tc>
                <a:tc>
                  <a:txBody>
                    <a:bodyPr/>
                    <a:lstStyle/>
                    <a:p>
                      <a:pPr algn="ctr" rtl="0">
                        <a:lnSpc>
                          <a:spcPct val="150000"/>
                        </a:lnSpc>
                        <a:spcAft>
                          <a:spcPts val="0"/>
                        </a:spcAft>
                      </a:pPr>
                      <a:r>
                        <a:rPr lang="en-US" sz="1400">
                          <a:effectLst/>
                          <a:latin typeface="Times New Roman"/>
                          <a:ea typeface="Calibri"/>
                          <a:cs typeface="Arial"/>
                        </a:rPr>
                        <a:t>AA(12)</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AC(36)</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CC(2)</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vMerge="1">
                  <a:txBody>
                    <a:bodyPr/>
                    <a:lstStyle/>
                    <a:p>
                      <a:endParaRPr lang="en-US"/>
                    </a:p>
                  </a:txBody>
                  <a:tcPr/>
                </a:tc>
              </a:tr>
              <a:tr h="317216">
                <a:tc>
                  <a:txBody>
                    <a:bodyPr/>
                    <a:lstStyle/>
                    <a:p>
                      <a:pPr algn="ctr" rtl="0">
                        <a:lnSpc>
                          <a:spcPct val="150000"/>
                        </a:lnSpc>
                        <a:spcAft>
                          <a:spcPts val="0"/>
                        </a:spcAft>
                      </a:pPr>
                      <a:r>
                        <a:rPr lang="en-US" sz="1400">
                          <a:effectLst/>
                          <a:latin typeface="Times New Roman"/>
                          <a:ea typeface="Calibri"/>
                          <a:cs typeface="Arial"/>
                        </a:rPr>
                        <a:t>Folate (nmol/L )</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15.50 ± 1.83</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15.12 ± 1.51</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7.50 ± 0.50</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10.43 NS</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7216">
                <a:tc>
                  <a:txBody>
                    <a:bodyPr/>
                    <a:lstStyle/>
                    <a:p>
                      <a:pPr algn="ctr" rtl="0">
                        <a:lnSpc>
                          <a:spcPct val="150000"/>
                        </a:lnSpc>
                        <a:spcAft>
                          <a:spcPts val="0"/>
                        </a:spcAft>
                      </a:pPr>
                      <a:r>
                        <a:rPr lang="en-US" sz="1400">
                          <a:effectLst/>
                          <a:latin typeface="Times New Roman"/>
                          <a:ea typeface="Calibri"/>
                          <a:cs typeface="Arial"/>
                        </a:rPr>
                        <a:t>Hcy (µg/ml )</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14.47 ± 1.31</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13.96 ± 0.73</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14.67 ± 2.40</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4.941 NS</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7216">
                <a:tc>
                  <a:txBody>
                    <a:bodyPr/>
                    <a:lstStyle/>
                    <a:p>
                      <a:pPr algn="ctr" rtl="0">
                        <a:lnSpc>
                          <a:spcPct val="150000"/>
                        </a:lnSpc>
                        <a:spcAft>
                          <a:spcPts val="0"/>
                        </a:spcAft>
                      </a:pPr>
                      <a:r>
                        <a:rPr lang="en-US" sz="1400">
                          <a:effectLst/>
                          <a:latin typeface="Times New Roman"/>
                          <a:ea typeface="Calibri"/>
                          <a:cs typeface="Arial"/>
                        </a:rPr>
                        <a:t>HbA1c %</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7.91 ± 0.81</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7.13 ± 0.68</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6.50 ± 1.06</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3.916 NS</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72419">
                <a:tc>
                  <a:txBody>
                    <a:bodyPr/>
                    <a:lstStyle/>
                    <a:p>
                      <a:pPr algn="ctr" rtl="0">
                        <a:lnSpc>
                          <a:spcPct val="150000"/>
                        </a:lnSpc>
                        <a:spcAft>
                          <a:spcPts val="0"/>
                        </a:spcAft>
                      </a:pPr>
                      <a:r>
                        <a:rPr lang="en-US" sz="1400">
                          <a:effectLst/>
                          <a:latin typeface="Times New Roman"/>
                          <a:ea typeface="Calibri"/>
                          <a:cs typeface="Arial"/>
                        </a:rPr>
                        <a:t>Total cholesterol (mg/dl)</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267.68 ± 11.63</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287.06 ± 8.31</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292.67 ± 26.98</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53.40 NS</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72419">
                <a:tc>
                  <a:txBody>
                    <a:bodyPr/>
                    <a:lstStyle/>
                    <a:p>
                      <a:pPr algn="ctr" rtl="0">
                        <a:lnSpc>
                          <a:spcPct val="150000"/>
                        </a:lnSpc>
                        <a:spcAft>
                          <a:spcPts val="0"/>
                        </a:spcAft>
                      </a:pPr>
                      <a:r>
                        <a:rPr lang="en-US" sz="1400">
                          <a:effectLst/>
                          <a:latin typeface="Times New Roman"/>
                          <a:ea typeface="Calibri"/>
                          <a:cs typeface="Arial"/>
                        </a:rPr>
                        <a:t>Triglyceride (mg/dl)</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124.37 ± 10.16</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146.54 ± 8.15</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125.00 ± 30.92</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46.81 NS</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7216">
                <a:tc>
                  <a:txBody>
                    <a:bodyPr/>
                    <a:lstStyle/>
                    <a:p>
                      <a:pPr algn="ctr" rtl="0">
                        <a:lnSpc>
                          <a:spcPct val="150000"/>
                        </a:lnSpc>
                        <a:spcAft>
                          <a:spcPts val="0"/>
                        </a:spcAft>
                      </a:pPr>
                      <a:r>
                        <a:rPr lang="en-US" sz="1400">
                          <a:effectLst/>
                          <a:latin typeface="Times New Roman"/>
                          <a:ea typeface="Calibri"/>
                          <a:cs typeface="Arial"/>
                        </a:rPr>
                        <a:t>HDL (mg/dl)</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50.56 ± 2.56</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47.63 ± 1.63</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49.00 ± 4.35</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10.68 NS</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7216">
                <a:tc>
                  <a:txBody>
                    <a:bodyPr/>
                    <a:lstStyle/>
                    <a:p>
                      <a:pPr algn="ctr" rtl="0">
                        <a:lnSpc>
                          <a:spcPct val="150000"/>
                        </a:lnSpc>
                        <a:spcAft>
                          <a:spcPts val="0"/>
                        </a:spcAft>
                      </a:pPr>
                      <a:r>
                        <a:rPr lang="en-US" sz="1400">
                          <a:effectLst/>
                          <a:latin typeface="Times New Roman"/>
                          <a:ea typeface="Calibri"/>
                          <a:cs typeface="Arial"/>
                        </a:rPr>
                        <a:t>LDL (mg/dl)</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187.87 ± 10.43</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dirty="0">
                          <a:effectLst/>
                          <a:latin typeface="Times New Roman"/>
                          <a:ea typeface="Calibri"/>
                          <a:cs typeface="Arial"/>
                        </a:rPr>
                        <a:t>206.24 ± 9.14</a:t>
                      </a:r>
                      <a:endParaRPr lang="en-US" sz="1400" dirty="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220.00 ±26.15</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54.14 NS</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7216">
                <a:tc>
                  <a:txBody>
                    <a:bodyPr/>
                    <a:lstStyle/>
                    <a:p>
                      <a:pPr algn="ctr" rtl="0">
                        <a:lnSpc>
                          <a:spcPct val="150000"/>
                        </a:lnSpc>
                        <a:spcAft>
                          <a:spcPts val="0"/>
                        </a:spcAft>
                      </a:pPr>
                      <a:r>
                        <a:rPr lang="en-US" sz="1400">
                          <a:effectLst/>
                          <a:latin typeface="Times New Roman"/>
                          <a:ea typeface="Calibri"/>
                          <a:cs typeface="Arial"/>
                        </a:rPr>
                        <a:t>VLDL (mg/dl)</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72.25 ± 9.68</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87.04 ± 8.18</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66.67 ± 28.75</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45.74 NS</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7216">
                <a:tc>
                  <a:txBody>
                    <a:bodyPr/>
                    <a:lstStyle/>
                    <a:p>
                      <a:pPr algn="ctr" rtl="0">
                        <a:lnSpc>
                          <a:spcPct val="150000"/>
                        </a:lnSpc>
                        <a:spcAft>
                          <a:spcPts val="0"/>
                        </a:spcAft>
                      </a:pPr>
                      <a:r>
                        <a:rPr lang="en-US" sz="1400">
                          <a:solidFill>
                            <a:schemeClr val="tx1"/>
                          </a:solidFill>
                          <a:effectLst/>
                          <a:latin typeface="Times New Roman"/>
                          <a:ea typeface="Calibri"/>
                          <a:cs typeface="Arial"/>
                        </a:rPr>
                        <a:t>AIP </a:t>
                      </a:r>
                      <a:endParaRPr lang="en-US" sz="1400">
                        <a:solidFill>
                          <a:schemeClr val="tx1"/>
                        </a:solidFill>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solidFill>
                            <a:schemeClr val="tx1"/>
                          </a:solidFill>
                          <a:effectLst/>
                          <a:latin typeface="Times New Roman"/>
                          <a:ea typeface="Calibri"/>
                          <a:cs typeface="Arial"/>
                        </a:rPr>
                        <a:t>0.215 ± 0.02 b</a:t>
                      </a:r>
                      <a:endParaRPr lang="en-US" sz="1400">
                        <a:solidFill>
                          <a:schemeClr val="tx1"/>
                        </a:solidFill>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solidFill>
                            <a:schemeClr val="tx1"/>
                          </a:solidFill>
                          <a:effectLst/>
                          <a:latin typeface="Times New Roman"/>
                          <a:ea typeface="Calibri"/>
                          <a:cs typeface="Arial"/>
                        </a:rPr>
                        <a:t>0.442 ± 0.03 a</a:t>
                      </a:r>
                      <a:endParaRPr lang="en-US" sz="1400">
                        <a:solidFill>
                          <a:schemeClr val="tx1"/>
                        </a:solidFill>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solidFill>
                            <a:schemeClr val="tx1"/>
                          </a:solidFill>
                          <a:effectLst/>
                          <a:latin typeface="Times New Roman"/>
                          <a:ea typeface="Calibri"/>
                          <a:cs typeface="Arial"/>
                        </a:rPr>
                        <a:t>0.380 ± 0.14 ab</a:t>
                      </a:r>
                      <a:endParaRPr lang="en-US" sz="1400">
                        <a:solidFill>
                          <a:schemeClr val="tx1"/>
                        </a:solidFill>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dirty="0">
                          <a:solidFill>
                            <a:schemeClr val="tx1"/>
                          </a:solidFill>
                          <a:effectLst/>
                          <a:latin typeface="Times New Roman"/>
                          <a:ea typeface="Calibri"/>
                          <a:cs typeface="Arial"/>
                        </a:rPr>
                        <a:t>0.178 *</a:t>
                      </a:r>
                      <a:endParaRPr lang="en-US" sz="1400" dirty="0">
                        <a:solidFill>
                          <a:schemeClr val="tx1"/>
                        </a:solidFill>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7216">
                <a:tc>
                  <a:txBody>
                    <a:bodyPr/>
                    <a:lstStyle/>
                    <a:p>
                      <a:pPr algn="ctr" rtl="0">
                        <a:lnSpc>
                          <a:spcPct val="150000"/>
                        </a:lnSpc>
                        <a:spcAft>
                          <a:spcPts val="0"/>
                        </a:spcAft>
                      </a:pPr>
                      <a:r>
                        <a:rPr lang="en-US" sz="1400">
                          <a:effectLst/>
                          <a:latin typeface="Times New Roman"/>
                          <a:ea typeface="Calibri"/>
                          <a:cs typeface="Arial"/>
                        </a:rPr>
                        <a:t>BMI (kg/m</a:t>
                      </a:r>
                      <a:r>
                        <a:rPr lang="en-US" sz="1400" baseline="30000">
                          <a:effectLst/>
                          <a:latin typeface="Times New Roman"/>
                          <a:ea typeface="Calibri"/>
                          <a:cs typeface="Arial"/>
                        </a:rPr>
                        <a:t>2</a:t>
                      </a:r>
                      <a:r>
                        <a:rPr lang="en-US" sz="1400">
                          <a:effectLst/>
                          <a:latin typeface="Times New Roman"/>
                          <a:ea typeface="Calibri"/>
                          <a:cs typeface="Arial"/>
                        </a:rPr>
                        <a:t>)</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31.27 ± 1.08</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30.89 ± 0.83</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31.74 ± 1.74</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dirty="0">
                          <a:effectLst/>
                          <a:latin typeface="Times New Roman"/>
                          <a:ea typeface="Calibri"/>
                          <a:cs typeface="Arial"/>
                        </a:rPr>
                        <a:t>4.934 NS </a:t>
                      </a:r>
                      <a:endParaRPr lang="en-US" sz="1400" dirty="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7216">
                <a:tc>
                  <a:txBody>
                    <a:bodyPr/>
                    <a:lstStyle/>
                    <a:p>
                      <a:pPr algn="ctr" rtl="0">
                        <a:lnSpc>
                          <a:spcPct val="150000"/>
                        </a:lnSpc>
                        <a:spcAft>
                          <a:spcPts val="0"/>
                        </a:spcAft>
                      </a:pPr>
                      <a:r>
                        <a:rPr lang="en-US" sz="1400">
                          <a:effectLst/>
                          <a:latin typeface="Times New Roman"/>
                          <a:ea typeface="Calibri"/>
                          <a:cs typeface="Arial"/>
                        </a:rPr>
                        <a:t>Waist/Hip</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1.160 ± 0.02 </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1.167 ± 0.01</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1.258 ± 0.09 </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400">
                          <a:effectLst/>
                          <a:latin typeface="Times New Roman"/>
                          <a:ea typeface="Calibri"/>
                          <a:cs typeface="Arial"/>
                        </a:rPr>
                        <a:t>0.101 NS</a:t>
                      </a:r>
                      <a:endParaRPr lang="en-US" sz="140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72419">
                <a:tc gridSpan="5">
                  <a:txBody>
                    <a:bodyPr/>
                    <a:lstStyle/>
                    <a:p>
                      <a:pPr algn="ctr" rtl="0">
                        <a:lnSpc>
                          <a:spcPct val="150000"/>
                        </a:lnSpc>
                        <a:spcAft>
                          <a:spcPts val="0"/>
                        </a:spcAft>
                      </a:pPr>
                      <a:r>
                        <a:rPr lang="en-US" sz="1400" dirty="0">
                          <a:effectLst/>
                          <a:latin typeface="Times New Roman"/>
                          <a:ea typeface="Calibri"/>
                          <a:cs typeface="Arial"/>
                        </a:rPr>
                        <a:t>* (P&lt;0.05),   NS: Non-Significant.</a:t>
                      </a:r>
                      <a:endParaRPr lang="en-US" sz="1400" dirty="0">
                        <a:effectLst/>
                        <a:latin typeface="Calibri"/>
                        <a:ea typeface="Calibri"/>
                        <a:cs typeface="Arial"/>
                      </a:endParaRPr>
                    </a:p>
                    <a:p>
                      <a:pPr algn="ctr" rtl="0">
                        <a:lnSpc>
                          <a:spcPct val="150000"/>
                        </a:lnSpc>
                        <a:spcAft>
                          <a:spcPts val="0"/>
                        </a:spcAft>
                      </a:pPr>
                      <a:r>
                        <a:rPr lang="en-US" sz="1400" dirty="0">
                          <a:solidFill>
                            <a:srgbClr val="000000"/>
                          </a:solidFill>
                          <a:effectLst/>
                          <a:latin typeface="Times New Roman"/>
                          <a:ea typeface="Calibri"/>
                          <a:cs typeface="Arial"/>
                        </a:rPr>
                        <a:t>Means having with the different letters in same row differed significantly</a:t>
                      </a:r>
                      <a:r>
                        <a:rPr lang="en-US" sz="1400" b="1" dirty="0">
                          <a:effectLst/>
                          <a:latin typeface="Times New Roman"/>
                          <a:ea typeface="Calibri"/>
                          <a:cs typeface="Arial"/>
                        </a:rPr>
                        <a:t>.</a:t>
                      </a:r>
                      <a:endParaRPr lang="en-US" sz="1400" dirty="0">
                        <a:effectLst/>
                        <a:latin typeface="Calibri"/>
                        <a:ea typeface="Calibri"/>
                        <a:cs typeface="Arial"/>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420680" y="5072040"/>
              <a:ext cx="1089720" cy="63000"/>
            </p14:xfrm>
          </p:contentPart>
        </mc:Choice>
        <mc:Fallback xmlns="">
          <p:pic>
            <p:nvPicPr>
              <p:cNvPr id="4" name="Ink 3"/>
              <p:cNvPicPr/>
              <p:nvPr/>
            </p:nvPicPr>
            <p:blipFill>
              <a:blip r:embed="rId3"/>
              <a:stretch>
                <a:fillRect/>
              </a:stretch>
            </p:blipFill>
            <p:spPr>
              <a:xfrm>
                <a:off x="7404840" y="5008680"/>
                <a:ext cx="11214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7376040" y="5188320"/>
              <a:ext cx="1072080" cy="53640"/>
            </p14:xfrm>
          </p:contentPart>
        </mc:Choice>
        <mc:Fallback xmlns="">
          <p:pic>
            <p:nvPicPr>
              <p:cNvPr id="5" name="Ink 4"/>
              <p:cNvPicPr/>
              <p:nvPr/>
            </p:nvPicPr>
            <p:blipFill>
              <a:blip r:embed="rId5"/>
              <a:stretch>
                <a:fillRect/>
              </a:stretch>
            </p:blipFill>
            <p:spPr>
              <a:xfrm>
                <a:off x="7360200" y="5124600"/>
                <a:ext cx="11037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7313400" y="5098680"/>
              <a:ext cx="1098720" cy="223920"/>
            </p14:xfrm>
          </p:contentPart>
        </mc:Choice>
        <mc:Fallback xmlns="">
          <p:pic>
            <p:nvPicPr>
              <p:cNvPr id="6" name="Ink 5"/>
              <p:cNvPicPr/>
              <p:nvPr/>
            </p:nvPicPr>
            <p:blipFill>
              <a:blip r:embed="rId7"/>
              <a:stretch>
                <a:fillRect/>
              </a:stretch>
            </p:blipFill>
            <p:spPr>
              <a:xfrm>
                <a:off x="7297560" y="5035320"/>
                <a:ext cx="113040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866160" y="5107680"/>
              <a:ext cx="1625760" cy="223560"/>
            </p14:xfrm>
          </p:contentPart>
        </mc:Choice>
        <mc:Fallback xmlns="">
          <p:pic>
            <p:nvPicPr>
              <p:cNvPr id="7" name="Ink 6"/>
              <p:cNvPicPr/>
              <p:nvPr/>
            </p:nvPicPr>
            <p:blipFill>
              <a:blip r:embed="rId9"/>
              <a:stretch>
                <a:fillRect/>
              </a:stretch>
            </p:blipFill>
            <p:spPr>
              <a:xfrm>
                <a:off x="850320" y="5044320"/>
                <a:ext cx="1657440" cy="350640"/>
              </a:xfrm>
              <a:prstGeom prst="rect">
                <a:avLst/>
              </a:prstGeom>
            </p:spPr>
          </p:pic>
        </mc:Fallback>
      </mc:AlternateContent>
    </p:spTree>
    <p:extLst>
      <p:ext uri="{BB962C8B-B14F-4D97-AF65-F5344CB8AC3E}">
        <p14:creationId xmlns:p14="http://schemas.microsoft.com/office/powerpoint/2010/main" val="1294497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8" y="30796"/>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96952"/>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98884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88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128" y="548680"/>
            <a:ext cx="8568952" cy="3719993"/>
          </a:xfrm>
          <a:prstGeom prst="rect">
            <a:avLst/>
          </a:prstGeom>
        </p:spPr>
        <p:txBody>
          <a:bodyPr wrap="square">
            <a:spAutoFit/>
          </a:bodyPr>
          <a:lstStyle/>
          <a:p>
            <a:pPr>
              <a:lnSpc>
                <a:spcPct val="115000"/>
              </a:lnSpc>
              <a:spcAft>
                <a:spcPts val="1000"/>
              </a:spcAft>
            </a:pPr>
            <a:r>
              <a:rPr lang="en-US" sz="1600" b="1" dirty="0">
                <a:latin typeface="Times New Roman"/>
                <a:ea typeface="Calibri"/>
                <a:cs typeface="Arial"/>
              </a:rPr>
              <a:t>Conclusions:</a:t>
            </a:r>
            <a:endParaRPr lang="en-US" sz="1600" dirty="0">
              <a:ea typeface="Calibri"/>
              <a:cs typeface="Arial"/>
            </a:endParaRPr>
          </a:p>
          <a:p>
            <a:pPr algn="just">
              <a:lnSpc>
                <a:spcPct val="115000"/>
              </a:lnSpc>
              <a:spcAft>
                <a:spcPts val="1000"/>
              </a:spcAft>
            </a:pPr>
            <a:r>
              <a:rPr lang="en-US" sz="1600" dirty="0">
                <a:latin typeface="Times New Roman"/>
                <a:ea typeface="Calibri"/>
                <a:cs typeface="Arial"/>
              </a:rPr>
              <a:t>1 .  The CT genotype of rs 3737965 is the common genotype in population of study .The allele C is etiological factor associated with the disease while allele T is the protective agent. CT genotype has a significant effect in decreasing </a:t>
            </a:r>
            <a:r>
              <a:rPr lang="en-US" sz="1600" dirty="0" smtClean="0">
                <a:latin typeface="Times New Roman"/>
                <a:ea typeface="Calibri"/>
                <a:cs typeface="Arial"/>
              </a:rPr>
              <a:t> levels </a:t>
            </a:r>
            <a:r>
              <a:rPr lang="en-US" sz="1600" dirty="0">
                <a:latin typeface="Times New Roman"/>
                <a:ea typeface="Calibri"/>
                <a:cs typeface="Arial"/>
              </a:rPr>
              <a:t>of HbA1c .</a:t>
            </a:r>
            <a:endParaRPr lang="en-US" sz="1600" dirty="0">
              <a:ea typeface="Calibri"/>
              <a:cs typeface="Arial"/>
            </a:endParaRPr>
          </a:p>
          <a:p>
            <a:pPr algn="just">
              <a:lnSpc>
                <a:spcPct val="115000"/>
              </a:lnSpc>
              <a:spcAft>
                <a:spcPts val="1000"/>
              </a:spcAft>
            </a:pPr>
            <a:r>
              <a:rPr lang="en-US" sz="1600" dirty="0">
                <a:latin typeface="Times New Roman"/>
                <a:ea typeface="Calibri"/>
                <a:cs typeface="Arial"/>
              </a:rPr>
              <a:t>2.The AG is the common genotype in population of study at rs7533315 polymorphism, rs 7533315 has significant effect with the disease and the metabolism of TG and VLDL and  AIP. This SNP may have a role in development of </a:t>
            </a:r>
            <a:r>
              <a:rPr lang="en-US" sz="1600" dirty="0" smtClean="0">
                <a:latin typeface="Times New Roman"/>
                <a:ea typeface="Calibri"/>
                <a:cs typeface="Arial"/>
              </a:rPr>
              <a:t> CVD </a:t>
            </a:r>
            <a:r>
              <a:rPr lang="en-US" sz="1600" dirty="0">
                <a:latin typeface="Times New Roman"/>
                <a:ea typeface="Calibri"/>
                <a:cs typeface="Arial"/>
              </a:rPr>
              <a:t>in PCOS.</a:t>
            </a:r>
            <a:endParaRPr lang="en-US" sz="1600" dirty="0">
              <a:ea typeface="Calibri"/>
              <a:cs typeface="Arial"/>
            </a:endParaRPr>
          </a:p>
          <a:p>
            <a:pPr algn="just">
              <a:lnSpc>
                <a:spcPct val="115000"/>
              </a:lnSpc>
              <a:spcAft>
                <a:spcPts val="1000"/>
              </a:spcAft>
            </a:pPr>
            <a:r>
              <a:rPr lang="en-US" sz="1600" dirty="0">
                <a:latin typeface="Times New Roman"/>
                <a:ea typeface="Calibri"/>
                <a:cs typeface="Arial"/>
              </a:rPr>
              <a:t>3. Rs 1801133 </a:t>
            </a:r>
            <a:r>
              <a:rPr lang="en-US" sz="1600" dirty="0" smtClean="0">
                <a:latin typeface="Times New Roman"/>
                <a:ea typeface="Calibri"/>
                <a:cs typeface="Arial"/>
              </a:rPr>
              <a:t>shows , that </a:t>
            </a:r>
            <a:r>
              <a:rPr lang="en-US" sz="1600" dirty="0">
                <a:latin typeface="Times New Roman"/>
                <a:ea typeface="Calibri"/>
                <a:cs typeface="Arial"/>
              </a:rPr>
              <a:t>C allele  has protective effect, while T allele has etiological positive association for disease .</a:t>
            </a:r>
            <a:endParaRPr lang="en-US" sz="1600" dirty="0">
              <a:ea typeface="Calibri"/>
              <a:cs typeface="Arial"/>
            </a:endParaRPr>
          </a:p>
          <a:p>
            <a:pPr algn="just">
              <a:lnSpc>
                <a:spcPct val="115000"/>
              </a:lnSpc>
              <a:spcAft>
                <a:spcPts val="1000"/>
              </a:spcAft>
            </a:pPr>
            <a:r>
              <a:rPr lang="en-US" sz="1600" dirty="0" smtClean="0">
                <a:latin typeface="Times New Roman"/>
                <a:ea typeface="Calibri"/>
                <a:cs typeface="Arial"/>
              </a:rPr>
              <a:t>4. </a:t>
            </a:r>
            <a:r>
              <a:rPr lang="en-US" sz="1600" b="1" dirty="0">
                <a:latin typeface="Times New Roman"/>
                <a:ea typeface="Calibri"/>
                <a:cs typeface="Arial"/>
              </a:rPr>
              <a:t>Both AC genotype and C allele show at rs1801131 highly significant positive association with disease</a:t>
            </a:r>
            <a:r>
              <a:rPr lang="en-US" sz="1600" b="1" dirty="0" smtClean="0">
                <a:latin typeface="Times New Roman"/>
                <a:ea typeface="Calibri"/>
                <a:cs typeface="Arial"/>
              </a:rPr>
              <a:t>.</a:t>
            </a:r>
          </a:p>
        </p:txBody>
      </p:sp>
    </p:spTree>
    <p:extLst>
      <p:ext uri="{BB962C8B-B14F-4D97-AF65-F5344CB8AC3E}">
        <p14:creationId xmlns:p14="http://schemas.microsoft.com/office/powerpoint/2010/main" val="2682408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51520" y="2492896"/>
            <a:ext cx="8712968" cy="1200329"/>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investigation for </a:t>
            </a:r>
            <a:r>
              <a:rPr lang="en-US" dirty="0" smtClean="0">
                <a:latin typeface="Times New Roman" panose="02020603050405020304" pitchFamily="18" charset="0"/>
                <a:cs typeface="Times New Roman" panose="02020603050405020304" pitchFamily="18" charset="0"/>
              </a:rPr>
              <a:t>rs1801131 polymorphism </a:t>
            </a:r>
            <a:r>
              <a:rPr lang="en-US" dirty="0">
                <a:latin typeface="Times New Roman" panose="02020603050405020304" pitchFamily="18" charset="0"/>
                <a:cs typeface="Times New Roman" panose="02020603050405020304" pitchFamily="18" charset="0"/>
              </a:rPr>
              <a:t>is required for people with recurrent miscarriage to avoid toxic effect of folic acid as treatment , thus we recommend the physicians  to give 5-methyltetrahydrofolate ( </a:t>
            </a:r>
            <a:r>
              <a:rPr lang="en-US" dirty="0" err="1">
                <a:latin typeface="Times New Roman" panose="02020603050405020304" pitchFamily="18" charset="0"/>
                <a:cs typeface="Times New Roman" panose="02020603050405020304" pitchFamily="18" charset="0"/>
              </a:rPr>
              <a:t>levomefolic</a:t>
            </a:r>
            <a:r>
              <a:rPr lang="en-US" dirty="0">
                <a:latin typeface="Times New Roman" panose="02020603050405020304" pitchFamily="18" charset="0"/>
                <a:cs typeface="Times New Roman" panose="02020603050405020304" pitchFamily="18" charset="0"/>
              </a:rPr>
              <a:t> acid) instead folic acid to avoid homocysteine accumulation</a:t>
            </a:r>
          </a:p>
        </p:txBody>
      </p:sp>
      <p:sp>
        <p:nvSpPr>
          <p:cNvPr id="4" name="مستطيل 3"/>
          <p:cNvSpPr/>
          <p:nvPr/>
        </p:nvSpPr>
        <p:spPr>
          <a:xfrm>
            <a:off x="323528" y="1747628"/>
            <a:ext cx="8568952" cy="646331"/>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AC genotype </a:t>
            </a:r>
            <a:r>
              <a:rPr lang="en-US" dirty="0" smtClean="0">
                <a:latin typeface="Times New Roman" panose="02020603050405020304" pitchFamily="18" charset="0"/>
                <a:cs typeface="Times New Roman" panose="02020603050405020304" pitchFamily="18" charset="0"/>
              </a:rPr>
              <a:t>show </a:t>
            </a:r>
            <a:r>
              <a:rPr lang="en-US" dirty="0">
                <a:latin typeface="Times New Roman" panose="02020603050405020304" pitchFamily="18" charset="0"/>
                <a:cs typeface="Times New Roman" panose="02020603050405020304" pitchFamily="18" charset="0"/>
              </a:rPr>
              <a:t>at rs1801131 </a:t>
            </a:r>
            <a:r>
              <a:rPr lang="en-US" dirty="0" smtClean="0">
                <a:latin typeface="Times New Roman" panose="02020603050405020304" pitchFamily="18" charset="0"/>
                <a:cs typeface="Times New Roman" panose="02020603050405020304" pitchFamily="18" charset="0"/>
              </a:rPr>
              <a:t>  and AG </a:t>
            </a:r>
            <a:r>
              <a:rPr lang="en-US" dirty="0">
                <a:latin typeface="Times New Roman" panose="02020603050405020304" pitchFamily="18" charset="0"/>
                <a:cs typeface="Times New Roman" panose="02020603050405020304" pitchFamily="18" charset="0"/>
              </a:rPr>
              <a:t>genotype </a:t>
            </a:r>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rs7533315 could </a:t>
            </a:r>
            <a:r>
              <a:rPr lang="en-US" dirty="0" smtClean="0">
                <a:latin typeface="Times New Roman" panose="02020603050405020304" pitchFamily="18" charset="0"/>
                <a:cs typeface="Times New Roman" panose="02020603050405020304" pitchFamily="18" charset="0"/>
              </a:rPr>
              <a:t>be biomarker for predicted CVD produced from PCOS.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257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958160"/>
            <a:ext cx="8496944" cy="4525963"/>
          </a:xfrm>
        </p:spPr>
        <p:txBody>
          <a:bodyPr>
            <a:normAutofit/>
          </a:bodyPr>
          <a:lstStyle/>
          <a:p>
            <a:pPr>
              <a:lnSpc>
                <a:spcPct val="150000"/>
              </a:lnSpc>
            </a:pPr>
            <a:r>
              <a:rPr lang="en-US" sz="1600" dirty="0">
                <a:latin typeface="Times New Roman" panose="02020603050405020304" pitchFamily="18" charset="0"/>
                <a:cs typeface="Times New Roman" panose="02020603050405020304" pitchFamily="18" charset="0"/>
              </a:rPr>
              <a:t>Methylenetetrahydrofolate reductase (MTHFR) gene produce one of key the enzymes involved in folate metabolism and it catalyzes the irreversible conversion of 5,10-methylenetetrahydrofolate to 5-methyltetrahydrofolate. The latter constitutes the major circulating form of folate, which acts as a methyl donor for the </a:t>
            </a:r>
            <a:r>
              <a:rPr lang="en-US" sz="1600" dirty="0" err="1">
                <a:latin typeface="Times New Roman" panose="02020603050405020304" pitchFamily="18" charset="0"/>
                <a:cs typeface="Times New Roman" panose="02020603050405020304" pitchFamily="18" charset="0"/>
              </a:rPr>
              <a:t>remethylation</a:t>
            </a:r>
            <a:r>
              <a:rPr lang="en-US" sz="1600" dirty="0">
                <a:latin typeface="Times New Roman" panose="02020603050405020304" pitchFamily="18" charset="0"/>
                <a:cs typeface="Times New Roman" panose="02020603050405020304" pitchFamily="18" charset="0"/>
              </a:rPr>
              <a:t> of homocysteine to methionine. Two common polymorphisms in the MTHFR </a:t>
            </a:r>
            <a:r>
              <a:rPr lang="en-US" sz="1600" dirty="0" smtClean="0">
                <a:latin typeface="Times New Roman" panose="02020603050405020304" pitchFamily="18" charset="0"/>
                <a:cs typeface="Times New Roman" panose="02020603050405020304" pitchFamily="18" charset="0"/>
              </a:rPr>
              <a:t>gene,rs1801133 </a:t>
            </a:r>
            <a:r>
              <a:rPr lang="en-US" sz="1600" dirty="0">
                <a:latin typeface="Times New Roman" panose="02020603050405020304" pitchFamily="18" charset="0"/>
                <a:cs typeface="Times New Roman" panose="02020603050405020304" pitchFamily="18" charset="0"/>
              </a:rPr>
              <a:t>C677T (Ala222Val) )and rs1801131(A1298C (Glu429Ala)), have been shown to decrease the enzymatic activity resulting in elevated plasma homocysteine levels ,and these were subsequently were linked to many diseases</a:t>
            </a:r>
            <a:r>
              <a:rPr lang="en-US" sz="1600" dirty="0" smtClean="0">
                <a:latin typeface="Times New Roman" panose="02020603050405020304" pitchFamily="18" charset="0"/>
                <a:cs typeface="Times New Roman" panose="02020603050405020304" pitchFamily="18" charset="0"/>
              </a:rPr>
              <a:t>.</a:t>
            </a:r>
          </a:p>
          <a:p>
            <a:endParaRPr lang="en-US" sz="1800" dirty="0"/>
          </a:p>
          <a:p>
            <a:endParaRPr lang="en-US" dirty="0"/>
          </a:p>
        </p:txBody>
      </p:sp>
      <p:sp>
        <p:nvSpPr>
          <p:cNvPr id="4" name="مستطيل 3"/>
          <p:cNvSpPr/>
          <p:nvPr/>
        </p:nvSpPr>
        <p:spPr>
          <a:xfrm>
            <a:off x="539552" y="293494"/>
            <a:ext cx="2188420"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MTHFR gene</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849797"/>
            <a:ext cx="5980113" cy="272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639" y="3558750"/>
            <a:ext cx="4075385"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089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60" y="1916832"/>
            <a:ext cx="7011896" cy="3312368"/>
          </a:xfrm>
          <a:prstGeom prst="rect">
            <a:avLst/>
          </a:prstGeom>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813" y="1484784"/>
            <a:ext cx="226218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435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87" y="2420888"/>
            <a:ext cx="845661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93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412776"/>
            <a:ext cx="8614160" cy="4525963"/>
          </a:xfrm>
        </p:spPr>
        <p:txBody>
          <a:bodyPr>
            <a:normAutofit fontScale="70000" lnSpcReduction="20000"/>
          </a:bodyPr>
          <a:lstStyle/>
          <a:p>
            <a:pPr algn="just">
              <a:lnSpc>
                <a:spcPct val="150000"/>
              </a:lnSpc>
              <a:spcAft>
                <a:spcPts val="1000"/>
              </a:spcAft>
            </a:pPr>
            <a:r>
              <a:rPr lang="en-US" sz="2200" dirty="0" smtClean="0">
                <a:effectLst/>
                <a:latin typeface="Times New Roman"/>
                <a:ea typeface="Calibri"/>
                <a:cs typeface="Arial"/>
              </a:rPr>
              <a:t>First of all, this study aims to investigate the genetic polymorphism of some regions in </a:t>
            </a:r>
            <a:r>
              <a:rPr lang="en-US" sz="2200" i="1" dirty="0" smtClean="0">
                <a:effectLst/>
                <a:latin typeface="Times New Roman"/>
                <a:ea typeface="Calibri"/>
                <a:cs typeface="Arial"/>
              </a:rPr>
              <a:t>MTHFR</a:t>
            </a:r>
            <a:r>
              <a:rPr lang="en-US" sz="2200" dirty="0" smtClean="0">
                <a:effectLst/>
                <a:latin typeface="Times New Roman"/>
                <a:ea typeface="Calibri"/>
                <a:cs typeface="Arial"/>
              </a:rPr>
              <a:t> gene in in Arab female patients with PCOS in Iraq compared to apparently healthy people. Then, examine the association among biochemical parameters ( including lipid profile and HbA1C), body mass index , Folate levels ,plasma Homocysteine levels with these genetic polymorphism. Therefore, the research procedures is as follows :</a:t>
            </a:r>
            <a:endParaRPr lang="en-US" sz="2200" dirty="0">
              <a:ea typeface="Calibri"/>
              <a:cs typeface="Arial"/>
            </a:endParaRPr>
          </a:p>
          <a:p>
            <a:pPr algn="just">
              <a:lnSpc>
                <a:spcPct val="150000"/>
              </a:lnSpc>
              <a:spcAft>
                <a:spcPts val="1000"/>
              </a:spcAft>
            </a:pPr>
            <a:r>
              <a:rPr lang="en-US" sz="2200" dirty="0" smtClean="0">
                <a:effectLst/>
                <a:latin typeface="Times New Roman"/>
                <a:ea typeface="Calibri"/>
                <a:cs typeface="Arial"/>
              </a:rPr>
              <a:t>1. Detection of genetic polymorphism of </a:t>
            </a:r>
            <a:r>
              <a:rPr lang="en-US" sz="2200" i="1" dirty="0" smtClean="0">
                <a:effectLst/>
                <a:latin typeface="Times New Roman"/>
                <a:ea typeface="Calibri"/>
                <a:cs typeface="Arial"/>
              </a:rPr>
              <a:t>MTHFR </a:t>
            </a:r>
            <a:r>
              <a:rPr lang="en-US" sz="2200" dirty="0" smtClean="0">
                <a:effectLst/>
                <a:latin typeface="Times New Roman"/>
                <a:ea typeface="Calibri"/>
                <a:cs typeface="Arial"/>
              </a:rPr>
              <a:t>gene of promoter region and Exon 8 by PCR amplification and DNA sequencing .</a:t>
            </a:r>
            <a:endParaRPr lang="en-US" sz="2200" dirty="0">
              <a:ea typeface="Calibri"/>
              <a:cs typeface="Arial"/>
            </a:endParaRPr>
          </a:p>
          <a:p>
            <a:pPr algn="just">
              <a:lnSpc>
                <a:spcPct val="150000"/>
              </a:lnSpc>
              <a:spcAft>
                <a:spcPts val="1000"/>
              </a:spcAft>
            </a:pPr>
            <a:r>
              <a:rPr lang="en-US" sz="2200" dirty="0" smtClean="0">
                <a:effectLst/>
                <a:latin typeface="Times New Roman"/>
                <a:ea typeface="Calibri"/>
                <a:cs typeface="Arial"/>
              </a:rPr>
              <a:t>2. Detection of genetic polymorphism of </a:t>
            </a:r>
            <a:r>
              <a:rPr lang="en-US" sz="2200" i="1" dirty="0" smtClean="0">
                <a:effectLst/>
                <a:latin typeface="Times New Roman"/>
                <a:ea typeface="Calibri"/>
                <a:cs typeface="Arial"/>
              </a:rPr>
              <a:t>MTHFR</a:t>
            </a:r>
            <a:r>
              <a:rPr lang="en-US" sz="2200" dirty="0" smtClean="0">
                <a:effectLst/>
                <a:latin typeface="Times New Roman"/>
                <a:ea typeface="Calibri"/>
                <a:cs typeface="Arial"/>
              </a:rPr>
              <a:t> gene of exon 5, exon12 and intron 3 by PCR amplification and RFLIP.</a:t>
            </a:r>
            <a:endParaRPr lang="en-US" sz="2200" dirty="0">
              <a:ea typeface="Calibri"/>
              <a:cs typeface="Arial"/>
            </a:endParaRPr>
          </a:p>
          <a:p>
            <a:pPr algn="just">
              <a:lnSpc>
                <a:spcPct val="150000"/>
              </a:lnSpc>
              <a:spcAft>
                <a:spcPts val="1000"/>
              </a:spcAft>
            </a:pPr>
            <a:r>
              <a:rPr lang="en-US" sz="2200" dirty="0" smtClean="0">
                <a:effectLst/>
                <a:latin typeface="Times New Roman"/>
                <a:ea typeface="Calibri"/>
                <a:cs typeface="Arial"/>
              </a:rPr>
              <a:t>3. Evaluation of plasma Folate, Homocysteine level by ELISA.</a:t>
            </a:r>
            <a:endParaRPr lang="en-US" sz="2200" dirty="0">
              <a:ea typeface="Calibri"/>
              <a:cs typeface="Arial"/>
            </a:endParaRPr>
          </a:p>
          <a:p>
            <a:pPr algn="just">
              <a:lnSpc>
                <a:spcPct val="150000"/>
              </a:lnSpc>
              <a:spcAft>
                <a:spcPts val="1000"/>
              </a:spcAft>
            </a:pPr>
            <a:r>
              <a:rPr lang="en-US" sz="2200" dirty="0" smtClean="0">
                <a:effectLst/>
                <a:latin typeface="Times New Roman"/>
                <a:ea typeface="Calibri"/>
                <a:cs typeface="Arial"/>
              </a:rPr>
              <a:t>4.</a:t>
            </a:r>
            <a:r>
              <a:rPr lang="en-US" sz="2200" dirty="0">
                <a:ea typeface="Calibri"/>
                <a:cs typeface="Arial"/>
              </a:rPr>
              <a:t> </a:t>
            </a:r>
            <a:r>
              <a:rPr lang="en-US" sz="2200" dirty="0" smtClean="0">
                <a:effectLst/>
                <a:latin typeface="Times New Roman"/>
                <a:ea typeface="Calibri"/>
                <a:cs typeface="Arial"/>
              </a:rPr>
              <a:t>The biochemical and clinical parameters examined are lipid profile, HbA1C and BMI.</a:t>
            </a:r>
            <a:endParaRPr lang="en-US" sz="2200" dirty="0">
              <a:ea typeface="Calibri"/>
              <a:cs typeface="Arial"/>
            </a:endParaRPr>
          </a:p>
          <a:p>
            <a:endParaRPr lang="en-US" dirty="0"/>
          </a:p>
        </p:txBody>
      </p:sp>
      <p:sp>
        <p:nvSpPr>
          <p:cNvPr id="5" name="مستطيل 4"/>
          <p:cNvSpPr/>
          <p:nvPr/>
        </p:nvSpPr>
        <p:spPr>
          <a:xfrm>
            <a:off x="539552" y="814819"/>
            <a:ext cx="2212465" cy="400110"/>
          </a:xfrm>
          <a:prstGeom prst="rect">
            <a:avLst/>
          </a:prstGeom>
        </p:spPr>
        <p:txBody>
          <a:bodyPr wrap="none">
            <a:spAutoFit/>
          </a:bodyPr>
          <a:lstStyle/>
          <a:p>
            <a:pPr lvl="0">
              <a:spcBef>
                <a:spcPct val="0"/>
              </a:spcBef>
            </a:pPr>
            <a:r>
              <a:rPr lang="en-US" sz="2000" b="1" dirty="0">
                <a:solidFill>
                  <a:prstClr val="black"/>
                </a:solidFill>
                <a:latin typeface="Times New Roman"/>
                <a:ea typeface="Calibri"/>
                <a:cs typeface="+mj-cs"/>
              </a:rPr>
              <a:t>Aims of this study</a:t>
            </a:r>
            <a:r>
              <a:rPr lang="en-US" sz="1600" dirty="0">
                <a:solidFill>
                  <a:prstClr val="black"/>
                </a:solidFill>
                <a:latin typeface="Times New Roman"/>
                <a:ea typeface="Calibri"/>
                <a:cs typeface="+mj-cs"/>
              </a:rPr>
              <a:t>:</a:t>
            </a:r>
            <a:endParaRPr lang="en-US" sz="1600" dirty="0">
              <a:solidFill>
                <a:prstClr val="black"/>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754967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4572638" cy="342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603" y="32502"/>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54152"/>
            <a:ext cx="4381092" cy="328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259954"/>
            <a:ext cx="5220072" cy="323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18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435"/>
                                        </p:tgtEl>
                                        <p:attrNameLst>
                                          <p:attrName>style.visibility</p:attrName>
                                        </p:attrNameLst>
                                      </p:cBhvr>
                                      <p:to>
                                        <p:strVal val="visible"/>
                                      </p:to>
                                    </p:set>
                                    <p:animEffect transition="in" filter="fade">
                                      <p:cBhvr>
                                        <p:cTn id="14" dur="1000"/>
                                        <p:tgtEl>
                                          <p:spTgt spid="18435"/>
                                        </p:tgtEl>
                                      </p:cBhvr>
                                    </p:animEffect>
                                    <p:anim calcmode="lin" valueType="num">
                                      <p:cBhvr>
                                        <p:cTn id="15" dur="1000" fill="hold"/>
                                        <p:tgtEl>
                                          <p:spTgt spid="18435"/>
                                        </p:tgtEl>
                                        <p:attrNameLst>
                                          <p:attrName>ppt_x</p:attrName>
                                        </p:attrNameLst>
                                      </p:cBhvr>
                                      <p:tavLst>
                                        <p:tav tm="0">
                                          <p:val>
                                            <p:strVal val="#ppt_x"/>
                                          </p:val>
                                        </p:tav>
                                        <p:tav tm="100000">
                                          <p:val>
                                            <p:strVal val="#ppt_x"/>
                                          </p:val>
                                        </p:tav>
                                      </p:tavLst>
                                    </p:anim>
                                    <p:anim calcmode="lin" valueType="num">
                                      <p:cBhvr>
                                        <p:cTn id="16" dur="1000" fill="hold"/>
                                        <p:tgtEl>
                                          <p:spTgt spid="184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436"/>
                                        </p:tgtEl>
                                        <p:attrNameLst>
                                          <p:attrName>style.visibility</p:attrName>
                                        </p:attrNameLst>
                                      </p:cBhvr>
                                      <p:to>
                                        <p:strVal val="visible"/>
                                      </p:to>
                                    </p:set>
                                    <p:animEffect transition="in" filter="fade">
                                      <p:cBhvr>
                                        <p:cTn id="21" dur="1000"/>
                                        <p:tgtEl>
                                          <p:spTgt spid="18436"/>
                                        </p:tgtEl>
                                      </p:cBhvr>
                                    </p:animEffect>
                                    <p:anim calcmode="lin" valueType="num">
                                      <p:cBhvr>
                                        <p:cTn id="22" dur="1000" fill="hold"/>
                                        <p:tgtEl>
                                          <p:spTgt spid="18436"/>
                                        </p:tgtEl>
                                        <p:attrNameLst>
                                          <p:attrName>ppt_x</p:attrName>
                                        </p:attrNameLst>
                                      </p:cBhvr>
                                      <p:tavLst>
                                        <p:tav tm="0">
                                          <p:val>
                                            <p:strVal val="#ppt_x"/>
                                          </p:val>
                                        </p:tav>
                                        <p:tav tm="100000">
                                          <p:val>
                                            <p:strVal val="#ppt_x"/>
                                          </p:val>
                                        </p:tav>
                                      </p:tavLst>
                                    </p:anim>
                                    <p:anim calcmode="lin" valueType="num">
                                      <p:cBhvr>
                                        <p:cTn id="23"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437"/>
                                        </p:tgtEl>
                                        <p:attrNameLst>
                                          <p:attrName>style.visibility</p:attrName>
                                        </p:attrNameLst>
                                      </p:cBhvr>
                                      <p:to>
                                        <p:strVal val="visible"/>
                                      </p:to>
                                    </p:set>
                                    <p:animEffect transition="in" filter="fade">
                                      <p:cBhvr>
                                        <p:cTn id="28" dur="1000"/>
                                        <p:tgtEl>
                                          <p:spTgt spid="18437"/>
                                        </p:tgtEl>
                                      </p:cBhvr>
                                    </p:animEffect>
                                    <p:anim calcmode="lin" valueType="num">
                                      <p:cBhvr>
                                        <p:cTn id="29" dur="1000" fill="hold"/>
                                        <p:tgtEl>
                                          <p:spTgt spid="18437"/>
                                        </p:tgtEl>
                                        <p:attrNameLst>
                                          <p:attrName>ppt_x</p:attrName>
                                        </p:attrNameLst>
                                      </p:cBhvr>
                                      <p:tavLst>
                                        <p:tav tm="0">
                                          <p:val>
                                            <p:strVal val="#ppt_x"/>
                                          </p:val>
                                        </p:tav>
                                        <p:tav tm="100000">
                                          <p:val>
                                            <p:strVal val="#ppt_x"/>
                                          </p:val>
                                        </p:tav>
                                      </p:tavLst>
                                    </p:anim>
                                    <p:anim calcmode="lin" valueType="num">
                                      <p:cBhvr>
                                        <p:cTn id="30" dur="1000" fill="hold"/>
                                        <p:tgtEl>
                                          <p:spTgt spid="184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31196"/>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895528" y="1716456"/>
            <a:ext cx="4572638" cy="380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9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1000"/>
                                        <p:tgtEl>
                                          <p:spTgt spid="23554"/>
                                        </p:tgtEl>
                                      </p:cBhvr>
                                    </p:animEffect>
                                    <p:anim calcmode="lin" valueType="num">
                                      <p:cBhvr>
                                        <p:cTn id="8" dur="1000" fill="hold"/>
                                        <p:tgtEl>
                                          <p:spTgt spid="23554"/>
                                        </p:tgtEl>
                                        <p:attrNameLst>
                                          <p:attrName>ppt_x</p:attrName>
                                        </p:attrNameLst>
                                      </p:cBhvr>
                                      <p:tavLst>
                                        <p:tav tm="0">
                                          <p:val>
                                            <p:strVal val="#ppt_x"/>
                                          </p:val>
                                        </p:tav>
                                        <p:tav tm="100000">
                                          <p:val>
                                            <p:strVal val="#ppt_x"/>
                                          </p:val>
                                        </p:tav>
                                      </p:tavLst>
                                    </p:anim>
                                    <p:anim calcmode="lin" valueType="num">
                                      <p:cBhvr>
                                        <p:cTn id="9"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555"/>
                                        </p:tgtEl>
                                        <p:attrNameLst>
                                          <p:attrName>style.visibility</p:attrName>
                                        </p:attrNameLst>
                                      </p:cBhvr>
                                      <p:to>
                                        <p:strVal val="visible"/>
                                      </p:to>
                                    </p:set>
                                    <p:animEffect transition="in" filter="fade">
                                      <p:cBhvr>
                                        <p:cTn id="14" dur="1000"/>
                                        <p:tgtEl>
                                          <p:spTgt spid="23555"/>
                                        </p:tgtEl>
                                      </p:cBhvr>
                                    </p:animEffect>
                                    <p:anim calcmode="lin" valueType="num">
                                      <p:cBhvr>
                                        <p:cTn id="15" dur="1000" fill="hold"/>
                                        <p:tgtEl>
                                          <p:spTgt spid="23555"/>
                                        </p:tgtEl>
                                        <p:attrNameLst>
                                          <p:attrName>ppt_x</p:attrName>
                                        </p:attrNameLst>
                                      </p:cBhvr>
                                      <p:tavLst>
                                        <p:tav tm="0">
                                          <p:val>
                                            <p:strVal val="#ppt_x"/>
                                          </p:val>
                                        </p:tav>
                                        <p:tav tm="100000">
                                          <p:val>
                                            <p:strVal val="#ppt_x"/>
                                          </p:val>
                                        </p:tav>
                                      </p:tavLst>
                                    </p:anim>
                                    <p:anim calcmode="lin" valueType="num">
                                      <p:cBhvr>
                                        <p:cTn id="16" dur="1000" fill="hold"/>
                                        <p:tgtEl>
                                          <p:spTgt spid="2355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556"/>
                                        </p:tgtEl>
                                        <p:attrNameLst>
                                          <p:attrName>style.visibility</p:attrName>
                                        </p:attrNameLst>
                                      </p:cBhvr>
                                      <p:to>
                                        <p:strVal val="visible"/>
                                      </p:to>
                                    </p:set>
                                    <p:animEffect transition="in" filter="fade">
                                      <p:cBhvr>
                                        <p:cTn id="21" dur="1000"/>
                                        <p:tgtEl>
                                          <p:spTgt spid="23556"/>
                                        </p:tgtEl>
                                      </p:cBhvr>
                                    </p:animEffect>
                                    <p:anim calcmode="lin" valueType="num">
                                      <p:cBhvr>
                                        <p:cTn id="22" dur="1000" fill="hold"/>
                                        <p:tgtEl>
                                          <p:spTgt spid="23556"/>
                                        </p:tgtEl>
                                        <p:attrNameLst>
                                          <p:attrName>ppt_x</p:attrName>
                                        </p:attrNameLst>
                                      </p:cBhvr>
                                      <p:tavLst>
                                        <p:tav tm="0">
                                          <p:val>
                                            <p:strVal val="#ppt_x"/>
                                          </p:val>
                                        </p:tav>
                                        <p:tav tm="100000">
                                          <p:val>
                                            <p:strVal val="#ppt_x"/>
                                          </p:val>
                                        </p:tav>
                                      </p:tavLst>
                                    </p:anim>
                                    <p:anim calcmode="lin" valueType="num">
                                      <p:cBhvr>
                                        <p:cTn id="23" dur="1000" fill="hold"/>
                                        <p:tgtEl>
                                          <p:spTgt spid="235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4572638" cy="342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573016"/>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22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579"/>
                                        </p:tgtEl>
                                        <p:attrNameLst>
                                          <p:attrName>style.visibility</p:attrName>
                                        </p:attrNameLst>
                                      </p:cBhvr>
                                      <p:to>
                                        <p:strVal val="visible"/>
                                      </p:to>
                                    </p:set>
                                    <p:animEffect transition="in" filter="fade">
                                      <p:cBhvr>
                                        <p:cTn id="14" dur="1000"/>
                                        <p:tgtEl>
                                          <p:spTgt spid="24579"/>
                                        </p:tgtEl>
                                      </p:cBhvr>
                                    </p:animEffect>
                                    <p:anim calcmode="lin" valueType="num">
                                      <p:cBhvr>
                                        <p:cTn id="15" dur="1000" fill="hold"/>
                                        <p:tgtEl>
                                          <p:spTgt spid="24579"/>
                                        </p:tgtEl>
                                        <p:attrNameLst>
                                          <p:attrName>ppt_x</p:attrName>
                                        </p:attrNameLst>
                                      </p:cBhvr>
                                      <p:tavLst>
                                        <p:tav tm="0">
                                          <p:val>
                                            <p:strVal val="#ppt_x"/>
                                          </p:val>
                                        </p:tav>
                                        <p:tav tm="100000">
                                          <p:val>
                                            <p:strVal val="#ppt_x"/>
                                          </p:val>
                                        </p:tav>
                                      </p:tavLst>
                                    </p:anim>
                                    <p:anim calcmode="lin" valueType="num">
                                      <p:cBhvr>
                                        <p:cTn id="16" dur="1000" fill="hold"/>
                                        <p:tgtEl>
                                          <p:spTgt spid="245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317" y="-99392"/>
            <a:ext cx="8229600" cy="1143000"/>
          </a:xfrm>
        </p:spPr>
        <p:txBody>
          <a:bodyPr>
            <a:normAutofit/>
          </a:bodyPr>
          <a:lstStyle/>
          <a:p>
            <a:pPr algn="l"/>
            <a:r>
              <a:rPr lang="en-US" sz="3600" dirty="0" smtClean="0">
                <a:latin typeface="Times New Roman"/>
                <a:ea typeface="Calibri"/>
              </a:rPr>
              <a:t> Intron3 region:   rs </a:t>
            </a:r>
            <a:r>
              <a:rPr lang="en-US" sz="3600" dirty="0">
                <a:latin typeface="Times New Roman"/>
                <a:ea typeface="Calibri"/>
              </a:rPr>
              <a:t>7533315 </a:t>
            </a:r>
            <a:endParaRPr lang="en-US" sz="3600"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0300" y="908720"/>
            <a:ext cx="7200800" cy="1296144"/>
          </a:xfrm>
          <a:prstGeom prst="rect">
            <a:avLst/>
          </a:prstGeom>
          <a:noFill/>
          <a:ln>
            <a:noFill/>
          </a:ln>
        </p:spPr>
      </p:pic>
      <p:sp>
        <p:nvSpPr>
          <p:cNvPr id="4" name="Rectangle 3"/>
          <p:cNvSpPr/>
          <p:nvPr/>
        </p:nvSpPr>
        <p:spPr>
          <a:xfrm>
            <a:off x="368005" y="1985065"/>
            <a:ext cx="8208912" cy="338554"/>
          </a:xfrm>
          <a:prstGeom prst="rect">
            <a:avLst/>
          </a:prstGeom>
        </p:spPr>
        <p:txBody>
          <a:bodyPr wrap="square">
            <a:spAutoFit/>
          </a:bodyPr>
          <a:lstStyle/>
          <a:p>
            <a:r>
              <a:rPr lang="en-US" sz="1600" dirty="0">
                <a:latin typeface="Times New Roman" pitchFamily="18" charset="0"/>
                <a:cs typeface="Times New Roman" pitchFamily="18" charset="0"/>
              </a:rPr>
              <a:t>Figure </a:t>
            </a:r>
            <a:r>
              <a:rPr lang="en-US" sz="1600" dirty="0" smtClean="0">
                <a:latin typeface="Times New Roman" pitchFamily="18" charset="0"/>
                <a:cs typeface="Times New Roman" pitchFamily="18" charset="0"/>
              </a:rPr>
              <a:t>-4 </a:t>
            </a:r>
            <a:r>
              <a:rPr lang="en-US" sz="1600" dirty="0">
                <a:latin typeface="Times New Roman" pitchFamily="18" charset="0"/>
                <a:cs typeface="Times New Roman" pitchFamily="18" charset="0"/>
              </a:rPr>
              <a:t>shown the segment undergo the study cover the whole region of intron 3.</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085" y="2492896"/>
            <a:ext cx="6768752" cy="330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91072" y="5844097"/>
            <a:ext cx="8352928" cy="923330"/>
          </a:xfrm>
          <a:prstGeom prst="rect">
            <a:avLst/>
          </a:prstGeom>
        </p:spPr>
        <p:txBody>
          <a:bodyPr wrap="square">
            <a:spAutoFit/>
          </a:bodyPr>
          <a:lstStyle/>
          <a:p>
            <a:pPr algn="just">
              <a:lnSpc>
                <a:spcPct val="150000"/>
              </a:lnSpc>
              <a:spcAft>
                <a:spcPts val="1000"/>
              </a:spcAft>
            </a:pPr>
            <a:r>
              <a:rPr lang="en-US" sz="1200" dirty="0">
                <a:latin typeface="Times New Roman"/>
                <a:ea typeface="Calibri"/>
                <a:cs typeface="Arial"/>
              </a:rPr>
              <a:t>Figure </a:t>
            </a:r>
            <a:r>
              <a:rPr lang="en-US" sz="1200" dirty="0" smtClean="0">
                <a:latin typeface="Times New Roman"/>
                <a:ea typeface="Calibri"/>
                <a:cs typeface="Arial"/>
              </a:rPr>
              <a:t>-5: </a:t>
            </a:r>
            <a:r>
              <a:rPr lang="en-US" sz="1200" dirty="0">
                <a:latin typeface="Times New Roman"/>
                <a:ea typeface="Calibri"/>
                <a:cs typeface="Arial"/>
              </a:rPr>
              <a:t>PCR Product of the of the </a:t>
            </a:r>
            <a:r>
              <a:rPr lang="en-US" sz="1200" i="1" dirty="0">
                <a:latin typeface="Times New Roman"/>
                <a:ea typeface="Calibri"/>
                <a:cs typeface="Arial"/>
              </a:rPr>
              <a:t>MTHFR</a:t>
            </a:r>
            <a:r>
              <a:rPr lang="en-US" sz="1200" dirty="0">
                <a:latin typeface="Times New Roman"/>
                <a:ea typeface="Calibri"/>
                <a:cs typeface="Arial"/>
              </a:rPr>
              <a:t> rs7533315 ,the size 893bp. After digestion with PeaI/ </a:t>
            </a:r>
            <a:r>
              <a:rPr lang="en-US" sz="1200" dirty="0" err="1">
                <a:latin typeface="Times New Roman"/>
                <a:ea typeface="Calibri"/>
                <a:cs typeface="Arial"/>
              </a:rPr>
              <a:t>Sph</a:t>
            </a:r>
            <a:r>
              <a:rPr lang="en-US" sz="1200" dirty="0">
                <a:latin typeface="Times New Roman"/>
                <a:ea typeface="Calibri"/>
                <a:cs typeface="Arial"/>
              </a:rPr>
              <a:t>-Hi Restriction Enzyme the results were three bands: 96+</a:t>
            </a:r>
            <a:r>
              <a:rPr lang="en-US" sz="1200" b="1" dirty="0">
                <a:latin typeface="Times New Roman"/>
                <a:ea typeface="Calibri"/>
                <a:cs typeface="Arial"/>
              </a:rPr>
              <a:t>229</a:t>
            </a:r>
            <a:r>
              <a:rPr lang="en-US" sz="1200" dirty="0">
                <a:latin typeface="Times New Roman"/>
                <a:ea typeface="Calibri"/>
                <a:cs typeface="Arial"/>
              </a:rPr>
              <a:t>+</a:t>
            </a:r>
            <a:r>
              <a:rPr lang="en-US" sz="1200" b="1" dirty="0">
                <a:latin typeface="Times New Roman"/>
                <a:ea typeface="Calibri"/>
                <a:cs typeface="Arial"/>
              </a:rPr>
              <a:t>568</a:t>
            </a:r>
            <a:r>
              <a:rPr lang="en-US" sz="1200" dirty="0">
                <a:latin typeface="Times New Roman"/>
                <a:ea typeface="Calibri"/>
                <a:cs typeface="Arial"/>
              </a:rPr>
              <a:t> bp as GG genotype; five bands: 96+</a:t>
            </a:r>
            <a:r>
              <a:rPr lang="en-US" sz="1200" b="1" dirty="0">
                <a:latin typeface="Times New Roman"/>
                <a:ea typeface="Calibri"/>
                <a:cs typeface="Arial"/>
              </a:rPr>
              <a:t>229</a:t>
            </a:r>
            <a:r>
              <a:rPr lang="en-US" sz="1200" dirty="0">
                <a:latin typeface="Times New Roman"/>
                <a:ea typeface="Calibri"/>
                <a:cs typeface="Arial"/>
              </a:rPr>
              <a:t>+</a:t>
            </a:r>
            <a:r>
              <a:rPr lang="en-US" sz="1200" b="1" dirty="0">
                <a:latin typeface="Times New Roman"/>
                <a:ea typeface="Calibri"/>
                <a:cs typeface="Arial"/>
              </a:rPr>
              <a:t>568</a:t>
            </a:r>
            <a:r>
              <a:rPr lang="en-US" sz="1200" dirty="0">
                <a:latin typeface="Times New Roman"/>
                <a:ea typeface="Calibri"/>
                <a:cs typeface="Arial"/>
              </a:rPr>
              <a:t>+</a:t>
            </a:r>
            <a:r>
              <a:rPr lang="en-US" sz="1200" b="1" dirty="0">
                <a:latin typeface="Times New Roman"/>
                <a:ea typeface="Calibri"/>
                <a:cs typeface="Arial"/>
              </a:rPr>
              <a:t>664</a:t>
            </a:r>
            <a:r>
              <a:rPr lang="en-US" sz="1200" dirty="0">
                <a:latin typeface="Times New Roman"/>
                <a:ea typeface="Calibri"/>
                <a:cs typeface="Arial"/>
              </a:rPr>
              <a:t>+</a:t>
            </a:r>
            <a:r>
              <a:rPr lang="en-US" sz="1200" b="1" dirty="0">
                <a:latin typeface="Times New Roman"/>
                <a:ea typeface="Calibri"/>
                <a:cs typeface="Arial"/>
              </a:rPr>
              <a:t>893</a:t>
            </a:r>
            <a:r>
              <a:rPr lang="en-US" sz="1200" dirty="0">
                <a:latin typeface="Times New Roman"/>
                <a:ea typeface="Calibri"/>
                <a:cs typeface="Arial"/>
              </a:rPr>
              <a:t>bp as AG genotype ; Two bands: </a:t>
            </a:r>
            <a:r>
              <a:rPr lang="en-US" sz="1200" b="1" dirty="0">
                <a:latin typeface="Times New Roman"/>
                <a:ea typeface="Calibri"/>
                <a:cs typeface="Arial"/>
              </a:rPr>
              <a:t>229+664bp</a:t>
            </a:r>
            <a:r>
              <a:rPr lang="en-US" sz="1200" dirty="0">
                <a:latin typeface="Times New Roman"/>
                <a:ea typeface="Calibri"/>
                <a:cs typeface="Arial"/>
              </a:rPr>
              <a:t> as </a:t>
            </a:r>
            <a:r>
              <a:rPr lang="en-US" sz="1200" dirty="0" err="1">
                <a:latin typeface="Times New Roman"/>
                <a:ea typeface="Calibri"/>
                <a:cs typeface="Arial"/>
              </a:rPr>
              <a:t>AAgenotype</a:t>
            </a:r>
            <a:r>
              <a:rPr lang="en-US" sz="1200" dirty="0">
                <a:latin typeface="Times New Roman"/>
                <a:ea typeface="Calibri"/>
                <a:cs typeface="Arial"/>
              </a:rPr>
              <a:t>, 2% Agarose Gel Electrophoresis, for 2hrs, 70volts/cm. DNA ladder (50).</a:t>
            </a:r>
            <a:endParaRPr lang="en-US" sz="1200" dirty="0">
              <a:ea typeface="Calibri"/>
              <a:cs typeface="Arial"/>
            </a:endParaRP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6728889" y="5884560"/>
              <a:ext cx="2072160" cy="277200"/>
            </p14:xfrm>
          </p:contentPart>
        </mc:Choice>
        <mc:Fallback xmlns="">
          <p:pic>
            <p:nvPicPr>
              <p:cNvPr id="3" name="Ink 2"/>
              <p:cNvPicPr/>
              <p:nvPr/>
            </p:nvPicPr>
            <p:blipFill>
              <a:blip r:embed="rId5"/>
              <a:stretch>
                <a:fillRect/>
              </a:stretch>
            </p:blipFill>
            <p:spPr>
              <a:xfrm>
                <a:off x="6713049" y="5821200"/>
                <a:ext cx="2103840" cy="403920"/>
              </a:xfrm>
              <a:prstGeom prst="rect">
                <a:avLst/>
              </a:prstGeom>
            </p:spPr>
          </p:pic>
        </mc:Fallback>
      </mc:AlternateContent>
    </p:spTree>
    <p:extLst>
      <p:ext uri="{BB962C8B-B14F-4D97-AF65-F5344CB8AC3E}">
        <p14:creationId xmlns:p14="http://schemas.microsoft.com/office/powerpoint/2010/main" val="2593340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46083</TotalTime>
  <Words>2062</Words>
  <Application>Microsoft Office PowerPoint</Application>
  <PresentationFormat>عرض على الشاشة (3:4)‏</PresentationFormat>
  <Paragraphs>306</Paragraphs>
  <Slides>30</Slides>
  <Notes>0</Notes>
  <HiddenSlides>0</HiddenSlides>
  <MMClips>0</MMClips>
  <ScaleCrop>false</ScaleCrop>
  <HeadingPairs>
    <vt:vector size="4" baseType="variant">
      <vt:variant>
        <vt:lpstr>نسق</vt:lpstr>
      </vt:variant>
      <vt:variant>
        <vt:i4>1</vt:i4>
      </vt:variant>
      <vt:variant>
        <vt:lpstr>عناوين الشرائح</vt:lpstr>
      </vt:variant>
      <vt:variant>
        <vt:i4>30</vt:i4>
      </vt:variant>
    </vt:vector>
  </HeadingPairs>
  <TitlesOfParts>
    <vt:vector size="31" baseType="lpstr">
      <vt:lpstr>Office Theme</vt:lpstr>
      <vt:lpstr>Polymorphism and Sequencing investigation of MTHFR gene in Polycystic Ovarian Syndrome  Patients  in Iraq </vt:lpstr>
      <vt:lpstr>Introduction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Intron3 region:   rs 7533315 </vt:lpstr>
      <vt:lpstr>Intron3 region: rs  7533315 </vt:lpstr>
      <vt:lpstr>rs   7533315</vt:lpstr>
      <vt:lpstr>rs   7533315</vt:lpstr>
      <vt:lpstr>rs  7533315</vt:lpstr>
      <vt:lpstr>Intron3 region rs  7533315</vt:lpstr>
      <vt:lpstr>rs  7533315</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Polymorphism and Sequencing of MTHFR gene in Polycystic Ovarian Syndrome in Iraqi Patients</dc:title>
  <dc:creator>a</dc:creator>
  <cp:lastModifiedBy>Maher</cp:lastModifiedBy>
  <cp:revision>108</cp:revision>
  <cp:lastPrinted>2019-12-07T13:04:36Z</cp:lastPrinted>
  <dcterms:created xsi:type="dcterms:W3CDTF">2019-10-15T08:15:52Z</dcterms:created>
  <dcterms:modified xsi:type="dcterms:W3CDTF">2021-10-16T19:02:25Z</dcterms:modified>
</cp:coreProperties>
</file>