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-2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r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r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r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r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r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r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r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8F460571-1EAB-8345-B4D9-A287AD49B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914400"/>
            <a:ext cx="8825658" cy="2677648"/>
          </a:xfrm>
        </p:spPr>
        <p:txBody>
          <a:bodyPr/>
          <a:lstStyle/>
          <a:p>
            <a:pPr algn="l"/>
            <a:r>
              <a:rPr lang="en-US" dirty="0">
                <a:latin typeface="Century Gothic" pitchFamily="34" charset="0"/>
              </a:rPr>
              <a:t>Introduction</a:t>
            </a:r>
            <a:r>
              <a:rPr lang="en-US" dirty="0"/>
              <a:t> </a:t>
            </a:r>
            <a:r>
              <a:rPr lang="en-US" dirty="0" smtClean="0"/>
              <a:t> into </a:t>
            </a:r>
            <a:r>
              <a:rPr lang="en-US" dirty="0"/>
              <a:t>Cytogenetic</a:t>
            </a:r>
            <a:endParaRPr lang="ar-AE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DE7E1849-5261-D74C-86BA-5AC8C8E3A1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ar-A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38" y="457200"/>
            <a:ext cx="324326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38" y="3124200"/>
            <a:ext cx="324326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4648200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Asmaa A. Almukhtar  .PHD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Lecturer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Medical  Genetic  Department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ICCMGR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2021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The chromosomal preparation protocol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25431"/>
            <a:ext cx="10439400" cy="430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1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Metaphase spread and karyotype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6097514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9127"/>
            <a:ext cx="5410200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1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10287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2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sz="3200" dirty="0"/>
              <a:t>Chromosomal changes could be either numerical , structural or both of them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95" y="1981200"/>
            <a:ext cx="2780017" cy="176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581400"/>
            <a:ext cx="2792413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2" y="1981201"/>
            <a:ext cx="286543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829" y="3581401"/>
            <a:ext cx="2886219" cy="301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06" y="1995056"/>
            <a:ext cx="22733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06" y="3830206"/>
            <a:ext cx="3667994" cy="276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906" y="1995056"/>
            <a:ext cx="1394694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1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Numerical and structural changes at the same cell</a:t>
            </a:r>
            <a:br>
              <a:rPr lang="en-US" dirty="0"/>
            </a:b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6019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0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149578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9515"/>
            <a:ext cx="392588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651" y="381001"/>
            <a:ext cx="330882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477" y="2941494"/>
            <a:ext cx="9144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96361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3897312"/>
            <a:ext cx="103028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64" y="3897312"/>
            <a:ext cx="10668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264" y="3891755"/>
            <a:ext cx="8715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22101" y="5240976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HSR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34600" y="3897312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Double minutes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68092" y="3913537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Dicentric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81600" y="2362200"/>
            <a:ext cx="152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5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71550"/>
            <a:ext cx="4800600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6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sz="4400" dirty="0" err="1"/>
              <a:t>Cytogenetics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7608046" cy="3416300"/>
          </a:xfrm>
        </p:spPr>
        <p:txBody>
          <a:bodyPr/>
          <a:lstStyle/>
          <a:p>
            <a:pPr algn="l" rtl="0"/>
            <a:r>
              <a:rPr lang="en-US" sz="2800" dirty="0"/>
              <a:t>The study of genetic material state on cellular level rather than molecular ,and during any step of mitosis.</a:t>
            </a:r>
          </a:p>
          <a:p>
            <a:pPr algn="l" rtl="0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3727426"/>
            <a:ext cx="3740150" cy="27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5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486503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7400" y="2341418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Blastogenic index</a:t>
            </a:r>
          </a:p>
          <a:p>
            <a:r>
              <a:rPr lang="en-US" dirty="0"/>
              <a:t>                                                                                                     Mitotic index </a:t>
            </a:r>
          </a:p>
          <a:p>
            <a:r>
              <a:rPr lang="en-US" dirty="0"/>
              <a:t>                                                                                                     Chromosomal Aberrations and banding</a:t>
            </a:r>
          </a:p>
          <a:p>
            <a:r>
              <a:rPr lang="en-US" dirty="0"/>
              <a:t>                                                                                                     Sister chromatid exchange(SCE)</a:t>
            </a:r>
          </a:p>
          <a:p>
            <a:r>
              <a:rPr lang="en-US" dirty="0"/>
              <a:t>                                                                                                     Replicative index</a:t>
            </a:r>
          </a:p>
          <a:p>
            <a:r>
              <a:rPr lang="en-US" dirty="0"/>
              <a:t>                                                                                                     Micronuclei      ( MN )</a:t>
            </a:r>
          </a:p>
          <a:p>
            <a:r>
              <a:rPr lang="en-US" dirty="0"/>
              <a:t>                                                                                                    in situ </a:t>
            </a:r>
            <a:r>
              <a:rPr lang="en-US" dirty="0" smtClean="0"/>
              <a:t>hybridization 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918854"/>
            <a:ext cx="2093913" cy="455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7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What are chromosomes?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dirty="0"/>
              <a:t>The DNA in an individual chromosome is one, long molecule which is highly coiled and condensed.</a:t>
            </a:r>
          </a:p>
          <a:p>
            <a:pPr algn="l" rtl="0"/>
            <a:r>
              <a:rPr lang="en-US" sz="2400" dirty="0"/>
              <a:t>Chromosomes are the cellular structures that carry genes</a:t>
            </a:r>
          </a:p>
          <a:p>
            <a:pPr algn="l" rtl="0"/>
            <a:r>
              <a:rPr lang="en-US" sz="2400" dirty="0"/>
              <a:t>   Chromosomes are distinct dense bodies found </a:t>
            </a:r>
            <a:r>
              <a:rPr lang="en-US" sz="2400" dirty="0" smtClean="0"/>
              <a:t>in</a:t>
            </a:r>
          </a:p>
          <a:p>
            <a:pPr marL="0" indent="0" algn="l" rtl="0">
              <a:buNone/>
            </a:pPr>
            <a:r>
              <a:rPr lang="en-US" sz="2400" dirty="0" smtClean="0"/>
              <a:t> </a:t>
            </a:r>
            <a:r>
              <a:rPr lang="en-US" sz="2400" dirty="0"/>
              <a:t>the nucleus of cells , composed of protein and DNA.</a:t>
            </a:r>
          </a:p>
          <a:p>
            <a:pPr algn="l" rtl="0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362200"/>
            <a:ext cx="274320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4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Each chromosome is visualized as two chromatids that are joined at a central constriction called the centromere.</a:t>
            </a:r>
          </a:p>
          <a:p>
            <a:pPr algn="l" rtl="0"/>
            <a:r>
              <a:rPr lang="en-US" dirty="0"/>
              <a:t>The centromere divides the chromosomes into two arms: a short arm (P) and a long arm (q)</a:t>
            </a:r>
          </a:p>
          <a:p>
            <a:pPr algn="l" rtl="0"/>
            <a:r>
              <a:rPr lang="en-US" dirty="0"/>
              <a:t>Position of centromere metacentric, acrocentric,  sub-metacentric and telocentric.</a:t>
            </a:r>
          </a:p>
          <a:p>
            <a:pPr algn="l" rtl="0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209800"/>
            <a:ext cx="20177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54550"/>
            <a:ext cx="439578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4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Human Chromosome Nomenclature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825659" cy="3416300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ISCN (2016)</a:t>
            </a:r>
          </a:p>
          <a:p>
            <a:pPr algn="l" rtl="0"/>
            <a:r>
              <a:rPr lang="en-US" dirty="0"/>
              <a:t>International System for Human Cytogenetic Nomenclature; most recent edition pub. 2016</a:t>
            </a:r>
          </a:p>
          <a:p>
            <a:pPr algn="l" rtl="0"/>
            <a:r>
              <a:rPr lang="en-US" dirty="0"/>
              <a:t>Provides standardized “grammatical” rules for the designation of cytogenetic findings</a:t>
            </a:r>
          </a:p>
          <a:p>
            <a:pPr algn="l" rtl="0"/>
            <a:r>
              <a:rPr lang="en-US" dirty="0"/>
              <a:t>The nomenclature depend on size of chromosome, centromere position and the specific bands.</a:t>
            </a:r>
          </a:p>
          <a:p>
            <a:pPr algn="l" rtl="0"/>
            <a:r>
              <a:rPr lang="en-US" dirty="0"/>
              <a:t>There are 46chromosomes</a:t>
            </a:r>
          </a:p>
          <a:p>
            <a:pPr algn="l" rtl="0"/>
            <a:r>
              <a:rPr lang="en-US" dirty="0"/>
              <a:t>23pairs, 22 pairs </a:t>
            </a:r>
            <a:r>
              <a:rPr lang="en-US" dirty="0" smtClean="0"/>
              <a:t>are </a:t>
            </a:r>
            <a:r>
              <a:rPr lang="en-US" dirty="0"/>
              <a:t>autosomes and one sex pair. </a:t>
            </a:r>
          </a:p>
          <a:p>
            <a:pPr algn="l" rtl="0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286000"/>
            <a:ext cx="232579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9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"/>
            <a:ext cx="6096744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514600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Group A(1-3)</a:t>
            </a:r>
          </a:p>
          <a:p>
            <a:r>
              <a:rPr lang="en-US" sz="2800" dirty="0"/>
              <a:t>Group B (4-5)</a:t>
            </a:r>
          </a:p>
          <a:p>
            <a:r>
              <a:rPr lang="en-US" sz="2800" dirty="0"/>
              <a:t>Group C(6-12,X)</a:t>
            </a:r>
          </a:p>
          <a:p>
            <a:r>
              <a:rPr lang="en-US" sz="2800" dirty="0"/>
              <a:t>Group D (13-15)</a:t>
            </a:r>
          </a:p>
          <a:p>
            <a:r>
              <a:rPr lang="en-US" sz="2800" dirty="0"/>
              <a:t>Group E (16-18)</a:t>
            </a:r>
          </a:p>
          <a:p>
            <a:r>
              <a:rPr lang="en-US" sz="2800" dirty="0"/>
              <a:t>Group F (19-20)</a:t>
            </a:r>
          </a:p>
          <a:p>
            <a:r>
              <a:rPr lang="en-US" sz="2800" dirty="0"/>
              <a:t>Group G (21-22,Y)</a:t>
            </a:r>
          </a:p>
        </p:txBody>
      </p:sp>
    </p:spTree>
    <p:extLst>
      <p:ext uri="{BB962C8B-B14F-4D97-AF65-F5344CB8AC3E}">
        <p14:creationId xmlns:p14="http://schemas.microsoft.com/office/powerpoint/2010/main" val="11391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23 pairs of chromosomes, each pair from one of parents</a:t>
            </a:r>
            <a:br>
              <a:rPr lang="en-US" dirty="0"/>
            </a:b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3649494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36" y="2895600"/>
            <a:ext cx="4050931" cy="308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0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14400"/>
            <a:ext cx="7541171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8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10001029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182</TotalTime>
  <Words>301</Words>
  <Application>Microsoft Office PowerPoint</Application>
  <PresentationFormat>مخصص</PresentationFormat>
  <Paragraphs>46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TF10001029</vt:lpstr>
      <vt:lpstr>Introduction  into Cytogenetic</vt:lpstr>
      <vt:lpstr>Cytogenetics</vt:lpstr>
      <vt:lpstr>عرض تقديمي في PowerPoint</vt:lpstr>
      <vt:lpstr>What are chromosomes?</vt:lpstr>
      <vt:lpstr>عرض تقديمي في PowerPoint</vt:lpstr>
      <vt:lpstr>Human Chromosome Nomenclature </vt:lpstr>
      <vt:lpstr>عرض تقديمي في PowerPoint</vt:lpstr>
      <vt:lpstr>23 pairs of chromosomes, each pair from one of parents </vt:lpstr>
      <vt:lpstr>عرض تقديمي في PowerPoint</vt:lpstr>
      <vt:lpstr>The chromosomal preparation protocol</vt:lpstr>
      <vt:lpstr>Metaphase spread and karyotype</vt:lpstr>
      <vt:lpstr>عرض تقديمي في PowerPoint</vt:lpstr>
      <vt:lpstr>Chromosomal changes could be either numerical , structural or both of them</vt:lpstr>
      <vt:lpstr>Numerical and structural changes at the same cell 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مستخدم غير معروف</dc:creator>
  <cp:lastModifiedBy>Maher</cp:lastModifiedBy>
  <cp:revision>14</cp:revision>
  <dcterms:created xsi:type="dcterms:W3CDTF">2021-03-24T06:49:53Z</dcterms:created>
  <dcterms:modified xsi:type="dcterms:W3CDTF">2021-07-23T18:43:03Z</dcterms:modified>
</cp:coreProperties>
</file>