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52"/>
  </p:notesMasterIdLst>
  <p:sldIdLst>
    <p:sldId id="286" r:id="rId9"/>
    <p:sldId id="257" r:id="rId10"/>
    <p:sldId id="276" r:id="rId11"/>
    <p:sldId id="277" r:id="rId12"/>
    <p:sldId id="258" r:id="rId13"/>
    <p:sldId id="259" r:id="rId14"/>
    <p:sldId id="260" r:id="rId15"/>
    <p:sldId id="261" r:id="rId16"/>
    <p:sldId id="266" r:id="rId17"/>
    <p:sldId id="262" r:id="rId18"/>
    <p:sldId id="267" r:id="rId19"/>
    <p:sldId id="263" r:id="rId20"/>
    <p:sldId id="264" r:id="rId21"/>
    <p:sldId id="287" r:id="rId22"/>
    <p:sldId id="288" r:id="rId23"/>
    <p:sldId id="289" r:id="rId24"/>
    <p:sldId id="305" r:id="rId25"/>
    <p:sldId id="306" r:id="rId26"/>
    <p:sldId id="290" r:id="rId27"/>
    <p:sldId id="292" r:id="rId28"/>
    <p:sldId id="296" r:id="rId29"/>
    <p:sldId id="297" r:id="rId30"/>
    <p:sldId id="298" r:id="rId31"/>
    <p:sldId id="299" r:id="rId32"/>
    <p:sldId id="300" r:id="rId33"/>
    <p:sldId id="268" r:id="rId34"/>
    <p:sldId id="284" r:id="rId35"/>
    <p:sldId id="270" r:id="rId36"/>
    <p:sldId id="271" r:id="rId37"/>
    <p:sldId id="272" r:id="rId38"/>
    <p:sldId id="273" r:id="rId39"/>
    <p:sldId id="274" r:id="rId40"/>
    <p:sldId id="275" r:id="rId41"/>
    <p:sldId id="278" r:id="rId42"/>
    <p:sldId id="281" r:id="rId43"/>
    <p:sldId id="282" r:id="rId44"/>
    <p:sldId id="301" r:id="rId45"/>
    <p:sldId id="302" r:id="rId46"/>
    <p:sldId id="304" r:id="rId47"/>
    <p:sldId id="307" r:id="rId48"/>
    <p:sldId id="269" r:id="rId49"/>
    <p:sldId id="265" r:id="rId50"/>
    <p:sldId id="285" r:id="rId5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7-04-11T10:33:58.7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17438 11733,'0'-25,"0"0,25 25,24-25,1 0,0 1,-1-26,100 0,0-24,0 0,24-100,1 25,-75 99,-24 1,-26-1,1 25,-25 25,24-24,51 24,-51 0,50 0,1 0,-1 0,-25 0,1 0,-26 0,50 0,-24 24,-1 1,-49 25,25-1,24 1,-24-25,-1 24,26 1,-26 0,26-1,-26-24,1 25,-25-25,-25 24,0-24,0 0,0 0,-75-25,26 24,-1-24,-24 25,49-25,-49 25,-1 0,25 0,-49-1,0-24,74 0,-24 0,-1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6-02T10:22:33.8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11832 3101 0,'-25'0'156,"25"0"-140,-25 0 0,0 49-16,1-24 15,-26 0 1,25 24-1,-24-24 1,49-25-16,-25 25 16,25-25-1,-25 25 1,0 0-16,25-25 15,-25 24 1,25-24 0,-24 50-1,-1-50-15,25 25 16,0 24-1,-25-49 1,25 25 0,0-25-16,0 25 15,0 0 1,0-25-1,0 25 1,-25-25 0,25 0-1,-25 0 1,25 24-1,0 1 17,0-25-17,0 25 1,0-25-1,0 25 1,0-25-16,0 25 16,0 0-1,0-25 1,0 24-1,0 1-15,0 0 32,0-25-17,0 25-15,0-25 31,0 25-15,0-1 0,0-24-1,0 0 1,0 25-1,0-25 1,0 25-16,0-25 31,0 25-15,0 0-16,0-25 15,25 24 1,-25-24 0,0 25-16,0 0 31,25-25-16,-25 25 1,0-25 0,0 25-16,25-1 15,-25-24 16,0 0-15,0 25 15,25-25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6-02T10:23:05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28153 4936 0,'0'25'171,"0"-25"-155,25 25 0,-25 0-1,50-1 1,-25 1-16,24 50 15,1-1 1,-1-24 0,1 24-16,0-24 15,-26-1 1,26 26-1,-25-51-15,24 26 16,-49-25 0,25-25-1,-25 25 1,0-25-16,25 0 31,-25 24-15,0-24-1</inkml:trace>
  <inkml:trace contextRef="#ctx0" brushRef="#br0" timeOffset="2246.4039">28525 5060 0,'0'0'187,"0"25"-171,-24 0-16,-1 24 16,25-24-1,-50 25 1,25-1-16,25-24 15,-49 0 1,49 25 0,-25-50-1,0 49-15,0-49 16,1 50-1,24-50 1,0 25-16,-25-1 16,25-24-1,0 25 1,-25-25-1,25 0-15,0 25 16,-25 0 0,25-25-1,0 25-15,-25-25 16,1 49-1,24-49 17,0 25-32</inkml:trace>
  <inkml:trace contextRef="#ctx0" brushRef="#br0" timeOffset="3884.4068">28203 5308 0,'0'0'188,"0"-25"-173,50 25 1,-1-24-1,1-1-15,24 0 16,-49 25 0,-25 0-1,50 0-15,-26 0 16,1 0-1,0-25 1,0 25 0,0 0-16,-25 0 15,24 0 1,-24 0-1,25-25 1,0 25 0,-25 0 15,25 0 0</inkml:trace>
  <inkml:trace contextRef="#ctx0" brushRef="#br0" timeOffset="24055.2422">20241 9351 0,'24'0'203,"-24"0"-188,50 0-15,-50 0 16,25 0 0,24 0-1,1 0 1,-25 0-16,0 0 15,-1 0 1,1 0 0,50-24-1,-26 24-15,1 0 16,0 0-1,-1-25 1,-49 25-16,25 0 16,0 0-1,0 0 1,24 0-1,26 0-15,-1 0 16,0 0 0,1 0-1,-1 0-15,1 0 16,-1 0-1,25 0 1,-24 0 0,-1 0-16,-24 0 15,-1 0 1,26 0-1,-26 0-15,1 0 16,0 0 0,-1 0-1,1 0 1,-1 0-16,-24 0 15,0 0 1,25 0 0,-26 0-16,1 0 15,25 0 1,-25 0-1,-1 0 1,26 0-16,-25 0 16,0 0-1,24 0 1,-24 0-1,0 0-15,24 0 16,-24 0 0,0 0-1,0 0 1,25 0-16,-26 0 15,1 0 1,25 0 0,-25 0-16,-1 0 15,26 0 1</inkml:trace>
  <inkml:trace contextRef="#ctx0" brushRef="#br0" timeOffset="25911.6455">22994 9302 0,'0'0'234,"25"0"-218,-25 0 0,25 0-1,-1 0 1,-24 0-16,25 0 31,-25 0-15,25 0-1,-25 0 1,25-25-1,0 25 1,-25 0 0,24 0-1,-24 0 1,25 0-1,0 0-15,0 0 16,-25-25 0,49 25-1,-49 0 1,25 0-16,-25 0 15,25 0 17,0 0-32,-25 0 31,25 0 0,-25 0-15,24 0 15,-24 0-16,50 0 17,0 0-17,-1 0-15,-24 0 16,25 0-1,-1 0 1,1 0-16,-25 0 16,24 0-1,1 0 1,0 0-1,-26 0-15,26 0 16,-25 0 0,24 0-1,-24 0 1,25 0-16,-1 0 15,-24 0 1,0 0 0,25 0-16,-26 0 15,1 0 1,25 0-1,-25 0 1,-1 0-16,26 0 16,-25 0-1,0-25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7-04-11T10:33:59.8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19472 11633,'-25'0,"0"0,1 0,-51 0,-49 0,0 0,50 0,-1 0,1 0,24 0,-74 0,-99 0,0 0,49 25,50-25,-25 25,100-25,-1 0,0 25,26-25,-1 0,0 0,-25 0,1 0,-1 25,1-25,-26 0,1 24,49-24,0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7-04-11T10:34:01.3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18157 14461,'0'-25,"0"1,0-1,75-75,24-24,0-99,50-50,-50 50,-49 74,24 50,26 49,48 1,324 49,-100 49,-75 51,-49-1,-24 75,-26-50,-24 0,24 0,25 24,-74-73,-25 24,-49-25,-26 51,-49-26,0-25,0 1,0 24,-25 0,-74 75,-25-26,-25 51,1-50,-100 24,24 1,26-75,-25-49,-75 24,50-74,74 0,25-25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7-04-11T10:34:40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17314 12005,'0'-24,"0"-1,0 0,0 0,25 25,24-49,-24-1,124 0,-50 1,-24-1,-1 25,-49 1,0-1,0 25,-1 0,1 0,0 0,0 0,0 0,24 0,-24 0,0 0,0 0,-1 0,26 0,-25 0,0 0,-1 0,1 0,0 0,0 0,24 0,-24 0,0 0,0 0,0 0,-25 25,24-25,-24 24,25-24,0 0,-25 25,25-25,0 25,-1 0,1-25,0 0,0 0,0 0,24 25,-24-25,25 0,-25 0,-1 24,1-24,0 0,-25 25,25-25,0 0,-1 0,1 0,0 0,0 25,0 0,-1-25,1 25,-25-1,25-24,-25 25,25-25,-25 25,0 0,0 0,0-1,0 1,0 0,0 0,0 0,0-1,0 26,0-25,0 0,0 0,25-25,-25 24,24-24,-24 25,0 0,25-25,-25 25,0 0,0-1,25-24,-25 25,0 0,0 0,0 0,0-1,0 51,0-50,0-1,0 1,0 0,0 0,0 0,0-1,0 1,-25-25,25 25,-25-25,25 25,-24-25,24 25,0-1,0 1,-25-25,25 25,0 0,-25 0,25-1,-25 1,25 0,0 0,0 0,0-1,-25 1,25 0,-24-25,24 25,0 0,-25 0,0-25,25 24,-25-24,25 25,-25-25,1 25,-1-25,0 25,0-25,0 0,1 0,-26 25,0-25,25 0,1 0,-1 24,0-24,0 25,-24 0,24-25,-25 25,25-25,1 0,-1 0,0 0,-25 0,1 25,24-25,-25 0,26 0,-1 0,0 0,0 0,0 0,1 0,-1 0,0 0,0 0,-24-25,24 25,-50-25,26 25,49-25,-50 25,25 0,1 0,24-25,-25 25,0 0,0 0,0 0,25-24,-25 24,25-25,-24 25,-1 0,0-25,0 0,0 0,1 25,-1 0,-25-49,25 24,-24-25,-1 25,25 25,25-24,0-1,-24-25,-1-24,0 24,25 25,0 1,0-1,0 0,0 0,0 0,0 1,0-1,0 0,0-25,0 1,0-1,0 1,0 24,0 0,0 0,0-24,25 24,-25 0,0 0,0 0,25 25,-1-24,-24-1,0 0,25 25,-25-25,25 0,-25 0,0 1,25-1,-25 0,0 0,0 0,0 1,0-1,0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4-22T18:55:45.9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8657 6127,'25'0,"0"0,0 0,-1 0,26 0,0 0,24 0,-24 0,-1 0,26 0,-1 0,-24 0,24 0,-24-25,24 25,1 0,-1 0,0 0,-24 0,0 0,24 0,0 0,1 0,-26 0,1 0,0 0,24 0,0 0,1 0,24 0,-49 0,24 0,1 0,-1 0,-24 0,-1 0,26 0,-51 0,1 0,25 0,-25 0,24 0,-24 25,49-25,-49 0,0 0,0 0,-25 0,25 0,-1 0,26 0,49 0,-24 0,24 0,-25 0,1 0,-1 25,-49-25,25 24,-26-24,1 25,-25 0,0 0,25 0,-25-1,25 51,-25-26,0-24,0 25,25-25,-25-1,0 26,0 0,0-1,0 1,0 24,0-24,0 24,0-49,0 0,0 25,0-1,0 1,0 24,0-24,0 24,0-24,0-1,0 26,0-50,0 24,0 50,0-24,0 24,0-49,0-1,0 26,0-1,0-24,0 24,0-24,-75 74,26 25,24-1,-25-48,50 73,-25 51,25-26,0 0,0-49,25-50,0 25,0-24,0 24,-1 0,-24-25,25-49,-25 24,25-24,-25-1,0 1,0 24,25-49,-25 49,0-24,0 0,0-26,0 1,0-25,0 25,-25-25,-25 0,1 0,-1 0,25 0,-24 0,-1 0,-24 0,-1-25,1 25,0-25,-51 25,1-24,0-1,50 25,0 0,-1-25,1 25,-1-25,-49 25,75-25,-26 25,26 0,-26 0,1 0,-1 0,1 0,24 0,1 0,24 0,-25 0,1-24,24 24,-25 0,1 0,-26-25,26 25,24 0,0 0,25 0,-25 0,1 0,24 0,-25 0,25 0,-50 0,50 0,-25 25,25-25,-24 0,-1 24,0 1,25-25,-25 0,25 0,-25 0,25 0,0-25,0 1,-25 24,25-25,0 0,0 25,0-25,-24 0,24 1,0-1,-25 0,0-25,0-24,25 0,-25 24,25 25,0 0,0 1,0-51,0 1,0-1,0-24,0 0,-49 49,24-24,25-1,0 1,0 0,-25-1,25 1,-74-1,-100-24,174 99,0-49,0 24,0-50,0 1,0 24,0 1,0-1,0 0,0 26,0-1,0-25,25 1,-25 24,0 0,0 0,0 0,0 1,0-1,0 0,0 0,0 0,0 1,0-1,0 0,0-25,0 50,0-49,0-1,0 25,0 1,0-26,0 25,0 0,0-24,-25 24,0 0,25-25,0 26,-24-26,-1-24,25 24,0 0,-25 1,25-1,0 1,-25-1,25 0,-25 1,25-26,0 26,0-1,0 1,0-1,0 25,0 0,0-24,0 49,0-25,0-25,0 1,0-1,0 25,0-24,0 24,0 0,0 0,0 25,0-49,0 49,0-25,0 0,0 0,0 0,0 25,0-24,0-1,0 25,0-25,0 0,0 0,0 25,0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4-22T18:56:47.9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16669 6226,'0'0,"0"0,50 0,-25 0,24 0,50 0,50 0,-25 0,50-25,-1 25,-24 0,-49 0,-26 0,-24 0,-1 0,-49 0,0 0,99-25,1 25,24-24,74 24,-24-25,-50 25,25 0,24-25,-24 25,-50 0,-24 0,-1 0,-24 0,-26 0,1 0,0 0,0 0,24 0,26 0,24 0,50 0,-50 0,-24 25,-1 0,-24-1,-1-24,1 25,24 25,-49-25,0-25,0 24,-1 1,1 0,25 0,-25 24,-1-49,26 50,-25-50,0 50,-1-26,-24 26,25-25,-25 0,25 49,-25-74,0 25,25 24,-25-49,25 50,-25-50,0 50,0-50,25 25,-25-1,0 1,0 25,24-25,-24 24,0-24,0 25,0-26,0 1,0 99,0-25,0 1,25 73,-25 1,25-25,0-50,-25 50,25-50,-25 0,0 25,0-25,0 1,0-26,0-24,0-1,0 1,0-25,0 0,0-1,0 1,0-25,0 50,0-1,-25 75,0-24,0-1,0 0,25-49,0-1,-24 1,-1-1,25-24,0 0,0-25,-25 25,0-25,-25 25,1 49,-1-49,-24 49,-25 26,-1-26,1 0,0-24,49 24,-24-49,24 0,1 0,-1-25,25 25,-24-25,24 24,0-24,0 0,25 0,-99 50,0 0,-100-1,-24 1,0-1,-25 26,0-26,25 1,49-25,0-25,1 0,24-25,0 0,75-24,-1-1,50-24,-24 49,24 0,-25-25,50 26,0-26,0 50,0-25,0 25,0-49,0 49,0-25,-24 25,-1-25,0 0,-49 0,24 1,25-1,0-25,-24 25,24-24,0-1,0 1,25-26,-24 50,-1 1,25-26,0 0,-25 25,25-24,-25 24,25-25,-25 1,25-26,0 26,0 24,0-25,0 26,0-1,0 0,-25 25,25-25,0 25,0-25,0 1,0 24,-24-50,24 25,0 0,0-24,0 24,0 0,-25-24,25 24,0 0,0-25,-25 1,25-1,0 0,0 1,0-26,0 51,0-26,0 25,0-24,0 49,0-25,0 0,0 0,0 25,0-25,0 25,0-49,0 49,0-50,0 25,0-24,0-1,0 1,0 24,0-25,0 1,0 24,0 0,0 0,0 0,0-24,0-1,0 25,0-24,25 24,-25 0,0-25,25 26,-25-1,0 0,0 0,0 25,0-25,0 1,0-1,0 0,0 0,0 0,0 25,0-24,0 24,0-25,0 25,0-25,0 0,0 25,0-25,0-24,0 24,0-25,0-49,0-25,0 25,0 25,0-1,0 1,-25-1,25 26,-25-1,25 25,0-24,0 24,0 0,0 0,0 25,0-25,0 1,0 24,0-25,0 25,0-25,0 25,0 0,25 0,-25 0,25 0,-25 0,24 0,-24-25,0 25,25-25,-25 25,0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6-02T10:21:51.2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16396 10046 0,'0'0'125,"0"0"-78,0-25-32,25 25 1,-25 0 0,25 0-1,-25 0-15,24-25 16,-24 25-1,50-25 1,0 25-16,-26 0 16,1 0-1,0-24 1,0 24-1,0 0-15,-25 0 16,49 0 0,-24 0-1,0 0 1,24-25-16,-24 25 15,0 0 1,25 0 0,-50 0-16,24 0 15,1 0 1,0 0-1,-25 0 1,25 0-16,0 0 16,-1-25-1,1 25 1,-25 0-16,25 0 15,0 0 1,-25-25 0,25 25-1,-25 0-15,24 0 16,1 0-1,-25 0 1,25 0 0,0-25-16,0 25 15,-1 0 1,1 0-1,0 0-15,25 0 16,-26 0 0,1 0-1,0 25 1,0-25 171,-25 0-171,25 0-1,49-25-15,-49 25 16,0 0-1,49 0 1,-49 0 0,25 0-16,-1 0 15,26 0 1,-1 0-1,0 0-15,-24 0 16,-25 0 0,0 0-1,24 0 1,-24 0-16,0 0 15,24 0 1,-49 0 0,50 0-1,-50 0-15,25 0 16,-25 25-1,25-25 1,-25 0-16,0 25 16,24-25-1,1 0 1,-25 0-1,25 0-15,-25 0 16,25 0 0,0 0-1,-25 0-15,25 0 31,-25 0-15,24 0 0,-24 0-16,25 0 15,0 0 1,0 0-1,-25 25 1,25-25-16,-1 0 16,-24 0-1,25 0 1,-25 0-1,25 0 1,0 25 0,-25-25-1,25 0-15,-25 24 16,24-24-1,-24 0 1,25 0-16,0 25 16,-25-25-1,25 0 1,-25 25-1,25-25 1,-25 25 0,0 0-1,0-25 1,0 25-16,0-25 15,0 24 1,0 1 0,0-25-1,0 25 1,0-25 46,0 50-46,0-50-16,0 24 15,0-24 1,-25 50 0,0-50-1,0 0-15,25 25 16,-49-25-1,24 25 1,0-25 0,0 24-16,0-24 15,1 0 1,-1 0-1,0 0-15,0 0 16,0 0 0,1 0-1,24 0 1,-25 0-16,0 0 15,0 0 1,25 0 0,-50 0-16,50 0 15,-24 0 1,-26 0-1,25 0 1,0 0-16,-24 0 16,49 0-1,-50 0 1,50 25-1,-25-25-15,25 0 16,-24 0 0,-1 25-1,0-25-15,0 0 16,0 0-1,1 0 1,-1 0 0,0 0-16,0 0 15,0 0 1,25 0-1,-24 0-15,-1 0 16,25 0 0,-50 0-1,1 0 1,24 0-16,-25 0 15,50 0 1,-25 0 0,1 0-1,-1 0-15,25 0 16,-25-25-1,25 25 1,-25 0-16,0 0 16,1 0-1,-1 0 1,0 0-1,0 0-15,25 0 16,-25 0 0,0 0-1,1 0-15,-1 0 16,0 0-1,0 0 1,0 0 0,1 0-1,-26 0-15,25 0 16,0 0-1,1 0-15,-1 0 16,0 0 0,0 0-1,0 0 1,-49 0-16,49 0 15,0-25 1,-24 25 0,49 0-1,-25 0-15,25 0 16,-25 0-1,25-24 1,-25 24 0,1 0-1,24 0 16,0-25-31,-25 25 16,25 0 0,-25 0 15,0 0-31,25 0 15,-25 0 17,25 0-32,-24 0 31,24-25 0,0 25-31,0 0 47,-25 0-32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6-02T10:22:29.0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11832 3076 0,'0'0'140,"0"0"-109,-25 0-31,25 0 16,-25 0-1,0 0 1,-49 0-16,24 0 16,1 0-1,24 0 1,0 0-1,-49 0-15,49 0 16,-25 0 0,-24 0-1,24-25 1,26 25-16,-1-25 15,-25 25 1,50 0 0,-50 0-16,26 0 15,-1 0 1,-25 0-1,-24 0 1,24 0-16,25 0 16,1 0-1,-26 0 1,0 0-16,26 0 15,-26 0 1,-24 0 0,24 0-1,0 0-15,1 0 16,-1 0-1,25 0 1,1 0-16,-26 0 16,-24 0-1,24 0 1,0 0-1,26 0-15,-26 0 16,25 0 0,0 0-1,25 0 1,-25 0-16,25 0 15,0 0 141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6-02T10:22:31.0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11881 2977 0,'-24'0'156,"24"-25"-156,-25 25 16,25-25-1,-50 25 1,-24-25 0,24 0-16,1 1 15,-1-1 1,25 0-1,0 25 1,1-25-16,-1 0 16,-25 25-1,25-49 1,-24 24-16,24 0 15,0 0 1,0-24 0,-24 24-1,24-25-15,0 1 16,0-1-1,0-24 1,1 49-16,24 0 16,0 0-1,0 0 1,-25 1-1,25-1-15,0 0 16,0 0 0,0 25-1,0-49-15,0 49 16,0-25-1,0 0 1,0 0 0,0 0-16,0 1 15,0-1 1,0 0-1,0 25 1,0-50-16,0 50 16,0-49-1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657AD6-A1A1-4486-A0B0-1A4D11676348}" type="datetimeFigureOut">
              <a:rPr lang="ar-IQ" smtClean="0"/>
              <a:t>23/10/1442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CD37757-C218-476B-8836-B24E8C31118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377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1475E-8A50-450E-86D1-7604DB7F606F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938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162EC-BC5A-4081-A425-F1B4CE4548F5}" type="slidenum">
              <a:rPr lang="en-US" altLang="ar-IQ">
                <a:solidFill>
                  <a:prstClr val="black"/>
                </a:solidFill>
              </a:rPr>
              <a:pPr/>
              <a:t>31</a:t>
            </a:fld>
            <a:endParaRPr lang="en-US" altLang="ar-IQ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 altLang="ar-IQ"/>
          </a:p>
        </p:txBody>
      </p:sp>
    </p:spTree>
    <p:extLst>
      <p:ext uri="{BB962C8B-B14F-4D97-AF65-F5344CB8AC3E}">
        <p14:creationId xmlns:p14="http://schemas.microsoft.com/office/powerpoint/2010/main" val="236289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078BD3-3737-46B0-BCE5-1A3AC0F88FAC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04452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37757-C218-476B-8836-B24E8C311189}" type="slidenum">
              <a:rPr lang="ar-IQ" smtClean="0"/>
              <a:t>38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920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9A1-E24F-4F74-A967-144D9A4D55F2}" type="datetimeFigureOut">
              <a:rPr lang="ar-IQ" smtClean="0"/>
              <a:t>23/10/1442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A1A8-9341-44D5-963C-F3F359DBB55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801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9A1-E24F-4F74-A967-144D9A4D55F2}" type="datetimeFigureOut">
              <a:rPr lang="ar-IQ" smtClean="0"/>
              <a:t>23/10/1442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A1A8-9341-44D5-963C-F3F359DBB55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431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9A1-E24F-4F74-A967-144D9A4D55F2}" type="datetimeFigureOut">
              <a:rPr lang="ar-IQ" smtClean="0"/>
              <a:t>23/10/1442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A1A8-9341-44D5-963C-F3F359DBB55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9698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27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5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6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6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92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8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9A1-E24F-4F74-A967-144D9A4D55F2}" type="datetimeFigureOut">
              <a:rPr lang="ar-IQ" smtClean="0"/>
              <a:t>23/10/1442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A1A8-9341-44D5-963C-F3F359DBB55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30725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35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29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83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2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11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79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31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58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48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1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9A1-E24F-4F74-A967-144D9A4D55F2}" type="datetimeFigureOut">
              <a:rPr lang="ar-IQ" smtClean="0"/>
              <a:t>23/10/1442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A1A8-9341-44D5-963C-F3F359DBB55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2750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36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28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17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27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57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77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9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3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09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9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9A1-E24F-4F74-A967-144D9A4D55F2}" type="datetimeFigureOut">
              <a:rPr lang="ar-IQ" smtClean="0"/>
              <a:t>23/10/1442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A1A8-9341-44D5-963C-F3F359DBB55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1470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4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3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43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02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89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85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05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817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0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9A1-E24F-4F74-A967-144D9A4D55F2}" type="datetimeFigureOut">
              <a:rPr lang="ar-IQ" smtClean="0"/>
              <a:t>23/10/1442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A1A8-9341-44D5-963C-F3F359DBB55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92059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29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502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83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34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78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09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62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514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227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9A1-E24F-4F74-A967-144D9A4D55F2}" type="datetimeFigureOut">
              <a:rPr lang="ar-IQ" smtClean="0"/>
              <a:t>23/10/1442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A1A8-9341-44D5-963C-F3F359DBB55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61305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94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975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91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243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311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526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892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83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19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4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9A1-E24F-4F74-A967-144D9A4D55F2}" type="datetimeFigureOut">
              <a:rPr lang="ar-IQ" smtClean="0"/>
              <a:t>23/10/1442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A1A8-9341-44D5-963C-F3F359DBB55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77089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844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184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609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067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996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094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324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197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21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9A1-E24F-4F74-A967-144D9A4D55F2}" type="datetimeFigureOut">
              <a:rPr lang="ar-IQ" smtClean="0"/>
              <a:t>23/10/1442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A1A8-9341-44D5-963C-F3F359DBB55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61115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921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454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900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351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884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702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010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771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9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9A1-E24F-4F74-A967-144D9A4D55F2}" type="datetimeFigureOut">
              <a:rPr lang="ar-IQ" smtClean="0"/>
              <a:t>23/10/1442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A1A8-9341-44D5-963C-F3F359DBB55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842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A89A1-E24F-4F74-A967-144D9A4D55F2}" type="datetimeFigureOut">
              <a:rPr lang="ar-IQ" smtClean="0"/>
              <a:t>23/10/1442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A1A8-9341-44D5-963C-F3F359DBB55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982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5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2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2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8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1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4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emf"/><Relationship Id="rId5" Type="http://schemas.openxmlformats.org/officeDocument/2006/relationships/customXml" Target="../ink/ink2.xml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customXml" Target="../ink/ink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customXml" Target="../ink/ink6.xml"/><Relationship Id="rId5" Type="http://schemas.openxmlformats.org/officeDocument/2006/relationships/image" Target="../media/image30.emf"/><Relationship Id="rId4" Type="http://schemas.openxmlformats.org/officeDocument/2006/relationships/customXml" Target="../ink/ink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9.emf"/><Relationship Id="rId4" Type="http://schemas.openxmlformats.org/officeDocument/2006/relationships/customXml" Target="../ink/ink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png"/><Relationship Id="rId7" Type="http://schemas.openxmlformats.org/officeDocument/2006/relationships/customXml" Target="../ink/ink9.xml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2.emf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34.emf"/><Relationship Id="rId4" Type="http://schemas.openxmlformats.org/officeDocument/2006/relationships/image" Target="../media/image29.png"/><Relationship Id="rId9" Type="http://schemas.openxmlformats.org/officeDocument/2006/relationships/customXml" Target="../ink/ink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zaynab.saad@iccmgr.org" TargetMode="Externa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499" y="4495801"/>
            <a:ext cx="4876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000" b="1" dirty="0">
                <a:solidFill>
                  <a:prstClr val="black"/>
                </a:solidFill>
              </a:rPr>
              <a:t>م.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ar-IQ" sz="2000" b="1" dirty="0">
                <a:solidFill>
                  <a:prstClr val="black"/>
                </a:solidFill>
              </a:rPr>
              <a:t>د. زينب سعد عبد الغني </a:t>
            </a:r>
          </a:p>
          <a:p>
            <a:pPr algn="ctr"/>
            <a:r>
              <a:rPr lang="ar-IQ" sz="2000" b="1" dirty="0">
                <a:solidFill>
                  <a:prstClr val="black"/>
                </a:solidFill>
              </a:rPr>
              <a:t>رئيس قسم الاحياء الجزيئي</a:t>
            </a:r>
          </a:p>
          <a:p>
            <a:pPr algn="ctr"/>
            <a:endParaRPr lang="ar-IQ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647075"/>
            <a:ext cx="739139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IQ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المركز العراقي لبحوث السرطان والوراثة الطبية / الجامعة المستنصرية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13530" r="17815" b="69484"/>
          <a:stretch>
            <a:fillRect/>
          </a:stretch>
        </p:blipFill>
        <p:spPr bwMode="auto">
          <a:xfrm>
            <a:off x="81300638" y="53567013"/>
            <a:ext cx="63566675" cy="9158287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0" algn="in">
            <a:solidFill>
              <a:srgbClr val="F2F2F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1" y="2506478"/>
            <a:ext cx="7391399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Circulating tumor cells</a:t>
            </a:r>
          </a:p>
          <a:p>
            <a:pPr algn="ctr" rtl="0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microRNAs</a:t>
            </a:r>
          </a:p>
          <a:p>
            <a:pPr algn="ctr" rtl="0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as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biomarkers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cancer</a:t>
            </a:r>
          </a:p>
          <a:p>
            <a:pPr algn="ctr" rtl="0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ar-IQ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7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78" t="28967" r="30185" b="11930"/>
          <a:stretch/>
        </p:blipFill>
        <p:spPr>
          <a:xfrm>
            <a:off x="2143126" y="269875"/>
            <a:ext cx="8286749" cy="662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55" t="31593" r="28524" b="23751"/>
          <a:stretch/>
        </p:blipFill>
        <p:spPr>
          <a:xfrm>
            <a:off x="973931" y="800101"/>
            <a:ext cx="10244137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48" t="39146" r="30370" b="12587"/>
          <a:stretch/>
        </p:blipFill>
        <p:spPr>
          <a:xfrm>
            <a:off x="1885950" y="700088"/>
            <a:ext cx="8301038" cy="54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3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CTC </a:t>
            </a:r>
            <a:r>
              <a:rPr lang="en-US" dirty="0" err="1" smtClean="0"/>
              <a:t>sepration</a:t>
            </a: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08" t="34550" r="28524" b="16855"/>
          <a:stretch/>
        </p:blipFill>
        <p:spPr>
          <a:xfrm>
            <a:off x="2046996" y="1408113"/>
            <a:ext cx="8098008" cy="507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2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Some facts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6749" y="1690688"/>
            <a:ext cx="10515600" cy="4351338"/>
          </a:xfrm>
        </p:spPr>
        <p:txBody>
          <a:bodyPr/>
          <a:lstStyle/>
          <a:p>
            <a:pPr algn="l" rtl="0"/>
            <a:r>
              <a:rPr lang="en-US" dirty="0"/>
              <a:t>Disseminated tumor cells –MC seen in </a:t>
            </a:r>
            <a:r>
              <a:rPr lang="en-US" dirty="0">
                <a:solidFill>
                  <a:srgbClr val="FF0000"/>
                </a:solidFill>
              </a:rPr>
              <a:t>bone marrow of patients </a:t>
            </a:r>
            <a:r>
              <a:rPr lang="en-US" dirty="0"/>
              <a:t>with varied cancer</a:t>
            </a:r>
          </a:p>
          <a:p>
            <a:pPr algn="l" rtl="0"/>
            <a:r>
              <a:rPr lang="en-US" dirty="0"/>
              <a:t>Seen in 20-40% patients who are clinical </a:t>
            </a:r>
            <a:r>
              <a:rPr lang="en-US" dirty="0">
                <a:solidFill>
                  <a:srgbClr val="FF0000"/>
                </a:solidFill>
              </a:rPr>
              <a:t>N0M0</a:t>
            </a:r>
          </a:p>
          <a:p>
            <a:pPr algn="l" rtl="0"/>
            <a:r>
              <a:rPr lang="en-US" dirty="0"/>
              <a:t>Seen even in cancers which conventionally </a:t>
            </a:r>
            <a:r>
              <a:rPr lang="en-US" dirty="0">
                <a:solidFill>
                  <a:srgbClr val="FF0000"/>
                </a:solidFill>
              </a:rPr>
              <a:t>have low rate of bone metastases</a:t>
            </a:r>
          </a:p>
          <a:p>
            <a:pPr algn="l" rtl="0"/>
            <a:r>
              <a:rPr lang="en-US" dirty="0"/>
              <a:t>Significant correlation between detection od DTCs and </a:t>
            </a:r>
            <a:r>
              <a:rPr lang="en-US" dirty="0">
                <a:solidFill>
                  <a:srgbClr val="FF0000"/>
                </a:solidFill>
              </a:rPr>
              <a:t>metastatic relapse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Not all </a:t>
            </a:r>
            <a:r>
              <a:rPr lang="en-US" dirty="0"/>
              <a:t>patients with DTCs </a:t>
            </a:r>
            <a:r>
              <a:rPr lang="en-US" dirty="0">
                <a:solidFill>
                  <a:srgbClr val="FF0000"/>
                </a:solidFill>
              </a:rPr>
              <a:t>relapse</a:t>
            </a:r>
            <a:r>
              <a:rPr lang="en-US" dirty="0"/>
              <a:t> (50%)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7114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Some hypothesis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 fraction of </a:t>
            </a:r>
            <a:r>
              <a:rPr lang="en-US" dirty="0" smtClean="0"/>
              <a:t>CTC in </a:t>
            </a:r>
            <a:r>
              <a:rPr lang="en-US" dirty="0">
                <a:solidFill>
                  <a:srgbClr val="FF0000"/>
                </a:solidFill>
              </a:rPr>
              <a:t>early stage </a:t>
            </a:r>
            <a:r>
              <a:rPr lang="en-US" dirty="0"/>
              <a:t>cancers represent </a:t>
            </a:r>
            <a:r>
              <a:rPr lang="en-US" dirty="0">
                <a:solidFill>
                  <a:srgbClr val="FF0000"/>
                </a:solidFill>
              </a:rPr>
              <a:t>putative metastatic </a:t>
            </a:r>
            <a:r>
              <a:rPr lang="en-US" dirty="0"/>
              <a:t>stem cells</a:t>
            </a:r>
          </a:p>
          <a:p>
            <a:pPr algn="l" rtl="0"/>
            <a:r>
              <a:rPr lang="en-US" dirty="0" smtClean="0"/>
              <a:t>CTCs </a:t>
            </a:r>
            <a:r>
              <a:rPr lang="en-US" dirty="0"/>
              <a:t>can be used to monitor response to systemic (anti-metastatic ) </a:t>
            </a:r>
            <a:r>
              <a:rPr lang="en-US" dirty="0">
                <a:solidFill>
                  <a:srgbClr val="FF0000"/>
                </a:solidFill>
              </a:rPr>
              <a:t>therapy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The “lead interval” between biomarker detection and overt metastases provides an intermediate window between </a:t>
            </a:r>
            <a:r>
              <a:rPr lang="en-US" dirty="0">
                <a:solidFill>
                  <a:srgbClr val="FF0000"/>
                </a:solidFill>
              </a:rPr>
              <a:t>early detection and metastasis disease</a:t>
            </a:r>
            <a:r>
              <a:rPr lang="en-US" dirty="0"/>
              <a:t>, enabling </a:t>
            </a:r>
            <a:r>
              <a:rPr lang="en-US" dirty="0">
                <a:solidFill>
                  <a:srgbClr val="FF0000"/>
                </a:solidFill>
              </a:rPr>
              <a:t>treatment</a:t>
            </a:r>
            <a:r>
              <a:rPr lang="en-US" dirty="0"/>
              <a:t>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6015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 for CTC detection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Physical and biological properties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Capture and enrichment –morphological and phenotypic characteristics of tumor cells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/>
              <a:t>depending on size, density and protein </a:t>
            </a:r>
            <a:r>
              <a:rPr lang="en-US" dirty="0" smtClean="0"/>
              <a:t>expression)</a:t>
            </a:r>
          </a:p>
          <a:p>
            <a:pPr marL="0" indent="0" algn="l" rtl="0">
              <a:buNone/>
            </a:pPr>
            <a:r>
              <a:rPr lang="en-US" dirty="0" smtClean="0"/>
              <a:t>3.   CTC </a:t>
            </a:r>
            <a:r>
              <a:rPr lang="en-US" dirty="0"/>
              <a:t>characterization:</a:t>
            </a:r>
          </a:p>
          <a:p>
            <a:pPr marL="0" indent="0" algn="l" rtl="0">
              <a:buNone/>
            </a:pPr>
            <a:r>
              <a:rPr lang="en-US" dirty="0" smtClean="0"/>
              <a:t>       * IHC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* PCR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73913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02" t="32579" r="21694" b="12586"/>
          <a:stretch/>
        </p:blipFill>
        <p:spPr>
          <a:xfrm>
            <a:off x="838200" y="642937"/>
            <a:ext cx="10515600" cy="575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4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32" t="30937" r="25017" b="10945"/>
          <a:stretch/>
        </p:blipFill>
        <p:spPr>
          <a:xfrm>
            <a:off x="1045368" y="151419"/>
            <a:ext cx="10101264" cy="64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96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Enrichment methods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Isolation by </a:t>
            </a:r>
            <a:r>
              <a:rPr lang="en-US" dirty="0">
                <a:solidFill>
                  <a:srgbClr val="FF0000"/>
                </a:solidFill>
              </a:rPr>
              <a:t>size </a:t>
            </a:r>
            <a:r>
              <a:rPr lang="en-US" dirty="0"/>
              <a:t>of epithelial tumor cells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Density gradient </a:t>
            </a:r>
            <a:r>
              <a:rPr lang="en-US" dirty="0"/>
              <a:t>: tumor cells have lower density than other cells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Based on </a:t>
            </a:r>
            <a:r>
              <a:rPr lang="en-US" dirty="0" err="1">
                <a:solidFill>
                  <a:srgbClr val="FF0000"/>
                </a:solidFill>
              </a:rPr>
              <a:t>immnomagnatic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techniques : </a:t>
            </a:r>
            <a:r>
              <a:rPr lang="en-US" dirty="0" smtClean="0"/>
              <a:t>separation </a:t>
            </a:r>
            <a:r>
              <a:rPr lang="en-US" dirty="0"/>
              <a:t>depending on </a:t>
            </a:r>
            <a:r>
              <a:rPr lang="en-US" dirty="0">
                <a:solidFill>
                  <a:srgbClr val="FF0000"/>
                </a:solidFill>
              </a:rPr>
              <a:t>specific surface </a:t>
            </a:r>
            <a:r>
              <a:rPr lang="en-US" dirty="0" smtClean="0">
                <a:solidFill>
                  <a:srgbClr val="FF0000"/>
                </a:solidFill>
              </a:rPr>
              <a:t>markers ...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Most commonly used , </a:t>
            </a:r>
          </a:p>
          <a:p>
            <a:pPr algn="l" rtl="0"/>
            <a:r>
              <a:rPr lang="en-US" dirty="0" err="1" smtClean="0"/>
              <a:t>CellSearch</a:t>
            </a:r>
            <a:r>
              <a:rPr lang="en-US" dirty="0" smtClean="0"/>
              <a:t>, MACS, </a:t>
            </a:r>
          </a:p>
          <a:p>
            <a:pPr algn="l" rtl="0"/>
            <a:r>
              <a:rPr lang="en-US" dirty="0" smtClean="0"/>
              <a:t>differentiate tumor cells from other cells. </a:t>
            </a:r>
          </a:p>
          <a:p>
            <a:pPr algn="l" rtl="0"/>
            <a:r>
              <a:rPr lang="en-US" dirty="0" smtClean="0"/>
              <a:t>Positive selection for </a:t>
            </a:r>
            <a:r>
              <a:rPr lang="en-US" dirty="0" smtClean="0">
                <a:solidFill>
                  <a:srgbClr val="FF0000"/>
                </a:solidFill>
              </a:rPr>
              <a:t>cytokeratin</a:t>
            </a:r>
            <a:r>
              <a:rPr lang="en-US" dirty="0" smtClean="0"/>
              <a:t> and negative selection for </a:t>
            </a:r>
            <a:r>
              <a:rPr lang="en-US" dirty="0" smtClean="0">
                <a:solidFill>
                  <a:srgbClr val="FF0000"/>
                </a:solidFill>
              </a:rPr>
              <a:t>CD-45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more </a:t>
            </a:r>
            <a:r>
              <a:rPr lang="en-US" dirty="0" smtClean="0">
                <a:solidFill>
                  <a:srgbClr val="FF0000"/>
                </a:solidFill>
              </a:rPr>
              <a:t>sensitive</a:t>
            </a:r>
            <a:r>
              <a:rPr lang="en-US" dirty="0" smtClean="0"/>
              <a:t> than size ad density based methods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/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5441430" y="3252866"/>
            <a:ext cx="449704" cy="884419"/>
          </a:xfrm>
          <a:prstGeom prst="curvedLeftArrow">
            <a:avLst>
              <a:gd name="adj1" fmla="val 25000"/>
              <a:gd name="adj2" fmla="val 94524"/>
              <a:gd name="adj3" fmla="val 4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3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Cancer diagnosis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47" t="38818" r="27971" b="17512"/>
          <a:stretch/>
        </p:blipFill>
        <p:spPr>
          <a:xfrm>
            <a:off x="1527975" y="1371601"/>
            <a:ext cx="9164626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11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CTC identification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</a:rPr>
              <a:t>IHC</a:t>
            </a:r>
            <a:r>
              <a:rPr lang="en-US" sz="3200" dirty="0"/>
              <a:t> : CK, CEA tumor markers and identifies intact cells (preserves the cell)</a:t>
            </a:r>
          </a:p>
          <a:p>
            <a:pPr algn="l" rtl="0"/>
            <a:r>
              <a:rPr lang="en-US" sz="3200" dirty="0">
                <a:solidFill>
                  <a:srgbClr val="FF0000"/>
                </a:solidFill>
              </a:rPr>
              <a:t>PCR</a:t>
            </a:r>
            <a:r>
              <a:rPr lang="en-US" sz="3200" dirty="0"/>
              <a:t> : assess DNA/RNA changes specific to tumor cells. Amplifies minute quantities of tumor RNA .. </a:t>
            </a:r>
            <a:endParaRPr lang="en-US" sz="3200" dirty="0" smtClean="0"/>
          </a:p>
          <a:p>
            <a:pPr marL="0" indent="0" algn="l" rtl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More sensitive </a:t>
            </a:r>
            <a:r>
              <a:rPr lang="en-US" sz="3200" dirty="0"/>
              <a:t>( false +ve : non-CTC mRNA)</a:t>
            </a:r>
          </a:p>
          <a:p>
            <a:pPr algn="l" rtl="0"/>
            <a:r>
              <a:rPr lang="en-US" sz="3200" dirty="0" smtClean="0"/>
              <a:t>Different markers: k-</a:t>
            </a:r>
            <a:r>
              <a:rPr lang="en-US" sz="3200" dirty="0" err="1" smtClean="0"/>
              <a:t>ras</a:t>
            </a:r>
            <a:r>
              <a:rPr lang="en-US" sz="3200" dirty="0" smtClean="0"/>
              <a:t> and p53, expression mRNA of: CEA, CK20 , CK19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044448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79" t="27654" r="42185" b="18497"/>
          <a:stretch/>
        </p:blipFill>
        <p:spPr>
          <a:xfrm>
            <a:off x="1959768" y="213929"/>
            <a:ext cx="8272463" cy="60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79" t="26013" r="41262" b="20139"/>
          <a:stretch/>
        </p:blipFill>
        <p:spPr>
          <a:xfrm>
            <a:off x="1628774" y="722453"/>
            <a:ext cx="8143875" cy="58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Weaknesses : challenges in CTC detection 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isolating, quantifying and molecular characterizing CTCs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Very little standardization and automation of processes :</a:t>
            </a:r>
          </a:p>
          <a:p>
            <a:pPr marL="0" indent="0" algn="l" rtl="0">
              <a:buNone/>
            </a:pPr>
            <a:r>
              <a:rPr lang="en-US" dirty="0" smtClean="0"/>
              <a:t>    -  Laborious </a:t>
            </a:r>
            <a:r>
              <a:rPr lang="en-US" dirty="0"/>
              <a:t>sample preparation procedures</a:t>
            </a:r>
          </a:p>
          <a:p>
            <a:pPr marL="0" indent="0" algn="l" rtl="0">
              <a:buNone/>
            </a:pPr>
            <a:r>
              <a:rPr lang="en-US" dirty="0" smtClean="0"/>
              <a:t>    -  High </a:t>
            </a:r>
            <a:r>
              <a:rPr lang="en-US" dirty="0" smtClean="0"/>
              <a:t>intra and inter </a:t>
            </a:r>
            <a:r>
              <a:rPr lang="en-US" dirty="0"/>
              <a:t>lab. </a:t>
            </a:r>
            <a:r>
              <a:rPr lang="en-US" dirty="0" smtClean="0"/>
              <a:t>differences reproducibility</a:t>
            </a:r>
            <a:endParaRPr lang="en-US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13592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/>
              <a:t>Opportunities : the promise of CTCs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Prospective </a:t>
            </a:r>
            <a:r>
              <a:rPr lang="en-US" dirty="0">
                <a:solidFill>
                  <a:srgbClr val="FF0000"/>
                </a:solidFill>
              </a:rPr>
              <a:t>validation</a:t>
            </a:r>
            <a:r>
              <a:rPr lang="en-US" dirty="0"/>
              <a:t> of CTCs against conventional biomarkers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Markers </a:t>
            </a:r>
            <a:r>
              <a:rPr lang="en-US" dirty="0">
                <a:solidFill>
                  <a:srgbClr val="FF0000"/>
                </a:solidFill>
              </a:rPr>
              <a:t>assessment</a:t>
            </a:r>
            <a:r>
              <a:rPr lang="en-US" dirty="0"/>
              <a:t> to guide choice of personalized therapy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Identify new </a:t>
            </a:r>
            <a:r>
              <a:rPr lang="en-US" dirty="0">
                <a:solidFill>
                  <a:srgbClr val="FF0000"/>
                </a:solidFill>
              </a:rPr>
              <a:t>therapeutics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targets</a:t>
            </a:r>
          </a:p>
          <a:p>
            <a:pPr marL="0" indent="0" algn="l" rtl="0">
              <a:buNone/>
            </a:pPr>
            <a:r>
              <a:rPr lang="en-US" dirty="0" smtClean="0"/>
              <a:t>      - Mutation </a:t>
            </a:r>
            <a:r>
              <a:rPr lang="en-US" dirty="0"/>
              <a:t>analysis of CTCs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- can </a:t>
            </a:r>
            <a:r>
              <a:rPr lang="en-US" dirty="0"/>
              <a:t>enable targeted </a:t>
            </a:r>
            <a:r>
              <a:rPr lang="en-US" dirty="0" smtClean="0"/>
              <a:t>therapy alternative </a:t>
            </a:r>
            <a:r>
              <a:rPr lang="en-US" dirty="0"/>
              <a:t>to invasive biopsies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71392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Threats 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9663" y="1662113"/>
            <a:ext cx="10515600" cy="4351338"/>
          </a:xfrm>
        </p:spPr>
        <p:txBody>
          <a:bodyPr/>
          <a:lstStyle/>
          <a:p>
            <a:pPr algn="l" rtl="0"/>
            <a:r>
              <a:rPr lang="en-US" dirty="0"/>
              <a:t>Has to compete with other biomarkers for reliability, feasibility of performance</a:t>
            </a:r>
          </a:p>
          <a:p>
            <a:pPr algn="l" rtl="0"/>
            <a:r>
              <a:rPr lang="en-US" dirty="0"/>
              <a:t>Expensive technology</a:t>
            </a:r>
          </a:p>
          <a:p>
            <a:pPr algn="l" rtl="0"/>
            <a:r>
              <a:rPr lang="en-US" dirty="0" smtClean="0"/>
              <a:t>Labor </a:t>
            </a:r>
            <a:r>
              <a:rPr lang="en-US" dirty="0"/>
              <a:t>intensive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99952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488" y="1500192"/>
            <a:ext cx="10515600" cy="41576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Hence</a:t>
            </a:r>
            <a:r>
              <a:rPr lang="en-US" dirty="0"/>
              <a:t>, currently available approaches </a:t>
            </a:r>
            <a:r>
              <a:rPr lang="en-US" dirty="0">
                <a:solidFill>
                  <a:srgbClr val="FF0000"/>
                </a:solidFill>
              </a:rPr>
              <a:t>enable enumeration of carcinoma-derived CTCs </a:t>
            </a:r>
            <a:r>
              <a:rPr lang="en-US" dirty="0"/>
              <a:t>with high </a:t>
            </a:r>
            <a:r>
              <a:rPr lang="en-US" dirty="0">
                <a:solidFill>
                  <a:srgbClr val="FF0000"/>
                </a:solidFill>
              </a:rPr>
              <a:t>sensitivity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specificity</a:t>
            </a:r>
            <a:r>
              <a:rPr lang="en-US" dirty="0"/>
              <a:t> as prerequisite for estimation of prognosis and therapeutic monitoring of cancer patients. </a:t>
            </a:r>
            <a:endParaRPr lang="en-US" dirty="0" smtClean="0"/>
          </a:p>
          <a:p>
            <a:pPr algn="l" rtl="0"/>
            <a:r>
              <a:rPr lang="en-US" dirty="0" smtClean="0"/>
              <a:t>Moreover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phenotypic characterization of CTCs </a:t>
            </a:r>
            <a:r>
              <a:rPr lang="en-US" dirty="0"/>
              <a:t>regarding the expression of selected therapeutic targets has already been included in </a:t>
            </a:r>
            <a:r>
              <a:rPr lang="en-US" dirty="0">
                <a:solidFill>
                  <a:srgbClr val="FF0000"/>
                </a:solidFill>
              </a:rPr>
              <a:t>clinical decision making and first assay formats </a:t>
            </a:r>
            <a:r>
              <a:rPr lang="en-US" dirty="0"/>
              <a:t>for genomic as well as </a:t>
            </a:r>
            <a:r>
              <a:rPr lang="en-US" dirty="0" err="1"/>
              <a:t>transcriptomic</a:t>
            </a:r>
            <a:r>
              <a:rPr lang="en-US" dirty="0"/>
              <a:t> and epigenetic analyses of CTCs up to the single cell level were established to complement </a:t>
            </a:r>
            <a:r>
              <a:rPr lang="en-US" dirty="0" smtClean="0"/>
              <a:t>quantification </a:t>
            </a:r>
            <a:r>
              <a:rPr lang="en-US" dirty="0"/>
              <a:t>of CTCs.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2967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6" y="768349"/>
            <a:ext cx="10977563" cy="5103813"/>
          </a:xfrm>
        </p:spPr>
        <p:txBody>
          <a:bodyPr>
            <a:normAutofit/>
          </a:bodyPr>
          <a:lstStyle/>
          <a:p>
            <a:pPr lvl="0" algn="l" rtl="0"/>
            <a:r>
              <a:rPr lang="en-US" sz="2200" dirty="0">
                <a:solidFill>
                  <a:prstClr val="black"/>
                </a:solidFill>
              </a:rPr>
              <a:t>Comparably less efforts have been directed towards uncovering the expression of microRNAs (</a:t>
            </a:r>
            <a:r>
              <a:rPr lang="en-US" sz="2200" dirty="0" err="1">
                <a:solidFill>
                  <a:prstClr val="black"/>
                </a:solidFill>
              </a:rPr>
              <a:t>miRNAs</a:t>
            </a:r>
            <a:r>
              <a:rPr lang="en-US" sz="2200" dirty="0">
                <a:solidFill>
                  <a:prstClr val="black"/>
                </a:solidFill>
              </a:rPr>
              <a:t>) in CTCs. Increasing numbers of </a:t>
            </a:r>
            <a:r>
              <a:rPr lang="en-US" sz="2200" dirty="0" err="1">
                <a:solidFill>
                  <a:prstClr val="black"/>
                </a:solidFill>
              </a:rPr>
              <a:t>miRNAs</a:t>
            </a:r>
            <a:r>
              <a:rPr lang="en-US" sz="2200" dirty="0">
                <a:solidFill>
                  <a:prstClr val="black"/>
                </a:solidFill>
              </a:rPr>
              <a:t> which are small non-coding RNAs have been described to regulate gene expression by interfering with mRNAs at posttranscriptional level. Acting on a multitude of different transcripts, </a:t>
            </a:r>
            <a:r>
              <a:rPr lang="en-US" sz="2200" dirty="0" err="1">
                <a:solidFill>
                  <a:prstClr val="black"/>
                </a:solidFill>
              </a:rPr>
              <a:t>miRNAs</a:t>
            </a:r>
            <a:r>
              <a:rPr lang="en-US" sz="2200" dirty="0">
                <a:solidFill>
                  <a:prstClr val="black"/>
                </a:solidFill>
              </a:rPr>
              <a:t> are capable to influence various processes associated with tumor development and progression. </a:t>
            </a:r>
          </a:p>
          <a:p>
            <a:pPr lvl="0" algn="l" rtl="0"/>
            <a:r>
              <a:rPr lang="en-US" sz="2200" dirty="0">
                <a:solidFill>
                  <a:prstClr val="black"/>
                </a:solidFill>
              </a:rPr>
              <a:t>While </a:t>
            </a:r>
            <a:r>
              <a:rPr lang="en-US" sz="2200" dirty="0" err="1">
                <a:solidFill>
                  <a:prstClr val="black"/>
                </a:solidFill>
              </a:rPr>
              <a:t>miRNA</a:t>
            </a:r>
            <a:r>
              <a:rPr lang="en-US" sz="2200" dirty="0">
                <a:solidFill>
                  <a:prstClr val="black"/>
                </a:solidFill>
              </a:rPr>
              <a:t> expression was comprehensively studied in tumor tissues and in plasma and serum of cancer patients by now, the current review summarizes results of several proof-of-concept studies aimed to analyze </a:t>
            </a:r>
            <a:r>
              <a:rPr lang="en-US" sz="2200" dirty="0" err="1">
                <a:solidFill>
                  <a:prstClr val="black"/>
                </a:solidFill>
              </a:rPr>
              <a:t>miRNA</a:t>
            </a:r>
            <a:r>
              <a:rPr lang="en-US" sz="2200" dirty="0">
                <a:solidFill>
                  <a:prstClr val="black"/>
                </a:solidFill>
              </a:rPr>
              <a:t> expression in CTCs. </a:t>
            </a:r>
          </a:p>
          <a:p>
            <a:pPr lvl="0" algn="l" rtl="0"/>
            <a:r>
              <a:rPr lang="en-US" sz="2200" dirty="0">
                <a:solidFill>
                  <a:prstClr val="black"/>
                </a:solidFill>
              </a:rPr>
              <a:t>Investigation of CTCs is of utmost interest especially in the metastatic setting where tumor tissues are only rarely available. Although not yet ready as additional biomarker to characterize CTCs, CTC </a:t>
            </a:r>
            <a:r>
              <a:rPr lang="en-US" sz="2200" dirty="0" err="1">
                <a:solidFill>
                  <a:prstClr val="black"/>
                </a:solidFill>
              </a:rPr>
              <a:t>miRNA</a:t>
            </a:r>
            <a:r>
              <a:rPr lang="en-US" sz="2200" dirty="0">
                <a:solidFill>
                  <a:prstClr val="black"/>
                </a:solidFill>
              </a:rPr>
              <a:t> analysis holds great promise to improve knowledge of regulatory mechanisms involved in tumor cell dissemination and might provide insights into the cellular origin of circulating </a:t>
            </a:r>
            <a:r>
              <a:rPr lang="en-US" sz="2200" dirty="0" err="1">
                <a:solidFill>
                  <a:prstClr val="black"/>
                </a:solidFill>
              </a:rPr>
              <a:t>miRNAs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  <a:endParaRPr lang="ar-IQ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908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8534400" cy="4953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sv-SE" sz="2200" b="1" dirty="0"/>
              <a:t>Small single stranded RNAs (21-25 nucleotides) but derived from larger precursors (double stranded RNAs)</a:t>
            </a:r>
          </a:p>
          <a:p>
            <a:pPr algn="just">
              <a:lnSpc>
                <a:spcPct val="150000"/>
              </a:lnSpc>
            </a:pPr>
            <a:r>
              <a:rPr lang="sv-SE" sz="2200" b="1" dirty="0"/>
              <a:t>Non-coding sequences</a:t>
            </a:r>
          </a:p>
          <a:p>
            <a:pPr algn="just">
              <a:lnSpc>
                <a:spcPct val="150000"/>
              </a:lnSpc>
            </a:pPr>
            <a:r>
              <a:rPr lang="sv-SE" sz="2200" b="1" dirty="0"/>
              <a:t>Form imperfect stem-loop structures (hairpin)</a:t>
            </a:r>
          </a:p>
          <a:p>
            <a:pPr algn="just">
              <a:lnSpc>
                <a:spcPct val="150000"/>
              </a:lnSpc>
            </a:pPr>
            <a:r>
              <a:rPr lang="sv-SE" sz="2200" b="1" dirty="0"/>
              <a:t>Hybridize by incomplete base-pairing to several sites in the </a:t>
            </a:r>
            <a:br>
              <a:rPr lang="sv-SE" sz="2200" b="1" dirty="0"/>
            </a:br>
            <a:r>
              <a:rPr lang="sv-SE" sz="2200" b="1" dirty="0"/>
              <a:t>3’-untranslated regions of target mRNAs</a:t>
            </a:r>
          </a:p>
          <a:p>
            <a:pPr algn="just">
              <a:lnSpc>
                <a:spcPct val="150000"/>
              </a:lnSpc>
            </a:pPr>
            <a:r>
              <a:rPr lang="sv-SE" sz="2200" b="1" dirty="0"/>
              <a:t>Negative regulators of gene expression (</a:t>
            </a:r>
            <a:r>
              <a:rPr lang="sv-SE" sz="2200" b="1" dirty="0">
                <a:sym typeface="Symbol" pitchFamily="18" charset="2"/>
              </a:rPr>
              <a:t>Postranscriptional and Translational regulation </a:t>
            </a:r>
            <a:r>
              <a:rPr lang="sv-SE" sz="2200" b="1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sv-SE" sz="2200" b="1" dirty="0"/>
              <a:t>Role in disease and cancer still in research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1043" y="219670"/>
            <a:ext cx="5309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sv-SE" sz="540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a miRNA?</a:t>
            </a:r>
            <a:endParaRPr lang="ar-IQ" sz="540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05484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1524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increasing number of studies that prove the presence of miRNAs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circulating (serum/plasma)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the chance of using this miRNAs as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biomarker for cancer and other diseases. </a:t>
            </a:r>
            <a:endParaRPr lang="ar-IQ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64904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0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662" y="1162050"/>
            <a:ext cx="86868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 rtl="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properties of biomarker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be:</a:t>
            </a:r>
          </a:p>
          <a:p>
            <a:pPr algn="just" rt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rtl="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specific</a:t>
            </a:r>
          </a:p>
          <a:p>
            <a:pPr marL="457200" indent="-457200" algn="just" rtl="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differentiate between pathologies</a:t>
            </a:r>
          </a:p>
          <a:p>
            <a:pPr marL="457200" indent="-457200" algn="just" rtl="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and significant release during pathology development</a:t>
            </a:r>
          </a:p>
          <a:p>
            <a:pPr marL="457200" indent="-457200" algn="just" rtl="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life in sample, rapid, simple, accurate and inexpensive for detection</a:t>
            </a:r>
          </a:p>
          <a:p>
            <a:pPr marL="457200" indent="-457200" algn="just" rtl="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affected by environmental conditions </a:t>
            </a:r>
          </a:p>
          <a:p>
            <a:pPr marL="457200" indent="-457200" algn="just" rtl="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present in accessible body fluid. </a:t>
            </a:r>
          </a:p>
        </p:txBody>
      </p:sp>
    </p:spTree>
    <p:extLst>
      <p:ext uri="{BB962C8B-B14F-4D97-AF65-F5344CB8AC3E}">
        <p14:creationId xmlns:p14="http://schemas.microsoft.com/office/powerpoint/2010/main" val="21041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0044" t="4179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54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"/>
          <a:stretch/>
        </p:blipFill>
        <p:spPr bwMode="auto">
          <a:xfrm>
            <a:off x="4267201" y="990600"/>
            <a:ext cx="636840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ar-IQ" sz="4000" dirty="0"/>
              <a:t>Circulating Tumor Cells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8514" y="1981200"/>
            <a:ext cx="3185886" cy="4407581"/>
          </a:xfrm>
        </p:spPr>
        <p:txBody>
          <a:bodyPr>
            <a:normAutofit fontScale="85000" lnSpcReduction="10000"/>
          </a:bodyPr>
          <a:lstStyle/>
          <a:p>
            <a:r>
              <a:rPr lang="en-US" altLang="ar-IQ" sz="2400" dirty="0"/>
              <a:t>CTCs</a:t>
            </a:r>
          </a:p>
          <a:p>
            <a:pPr marL="0" indent="0">
              <a:buNone/>
            </a:pPr>
            <a:r>
              <a:rPr lang="en-US" altLang="ar-IQ" sz="2400" dirty="0"/>
              <a:t> tumor cells shed into</a:t>
            </a:r>
          </a:p>
          <a:p>
            <a:pPr marL="0" indent="0">
              <a:buNone/>
            </a:pPr>
            <a:r>
              <a:rPr lang="en-US" altLang="ar-IQ" sz="2400" dirty="0"/>
              <a:t> the blood stream</a:t>
            </a:r>
          </a:p>
          <a:p>
            <a:pPr>
              <a:buFont typeface="Wingdings" pitchFamily="2" charset="2"/>
              <a:buNone/>
            </a:pPr>
            <a:endParaRPr lang="en-US" altLang="ar-IQ" sz="2400" dirty="0"/>
          </a:p>
          <a:p>
            <a:pPr>
              <a:buFont typeface="Wingdings" pitchFamily="2" charset="2"/>
              <a:buNone/>
            </a:pPr>
            <a:endParaRPr lang="en-US" altLang="ar-IQ" sz="2400" dirty="0"/>
          </a:p>
          <a:p>
            <a:r>
              <a:rPr lang="en-US" altLang="ar-IQ" sz="2400" dirty="0"/>
              <a:t>Motivation for detection</a:t>
            </a:r>
          </a:p>
          <a:p>
            <a:pPr lvl="1"/>
            <a:r>
              <a:rPr lang="en-US" altLang="ar-IQ" dirty="0"/>
              <a:t>Study biology of metastasis</a:t>
            </a:r>
          </a:p>
          <a:p>
            <a:pPr lvl="1"/>
            <a:r>
              <a:rPr lang="en-US" altLang="ar-IQ" dirty="0"/>
              <a:t>Diagnose, detect, monitor cancer in patients without invasive biopsy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934200" y="6019800"/>
            <a:ext cx="3733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altLang="ar-IQ" sz="1000" b="1">
                <a:solidFill>
                  <a:prstClr val="black"/>
                </a:solidFill>
              </a:rPr>
              <a:t>The bone marrow niche: habitat to hematopoietic and mesenchymal stem cells, and unwitting host to molecular parasites</a:t>
            </a:r>
          </a:p>
          <a:p>
            <a:pPr algn="l" rtl="0"/>
            <a:r>
              <a:rPr lang="en-US" altLang="ar-IQ" sz="1000">
                <a:solidFill>
                  <a:prstClr val="black"/>
                </a:solidFill>
              </a:rPr>
              <a:t>Y Shiozawa, A M Havens, K J Pienta and R S Taichman</a:t>
            </a:r>
          </a:p>
        </p:txBody>
      </p:sp>
    </p:spTree>
    <p:extLst>
      <p:ext uri="{BB962C8B-B14F-4D97-AF65-F5344CB8AC3E}">
        <p14:creationId xmlns:p14="http://schemas.microsoft.com/office/powerpoint/2010/main" val="40260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03" t="31989" r="40534" b="17502"/>
          <a:stretch/>
        </p:blipFill>
        <p:spPr>
          <a:xfrm>
            <a:off x="2133600" y="6096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56-9966-31-38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1" y="114785"/>
            <a:ext cx="8458200" cy="620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4101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81000"/>
            <a:ext cx="850810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01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8947486" cy="655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801680" y="3902400"/>
              <a:ext cx="1018440" cy="32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5840" y="3839040"/>
                <a:ext cx="105012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703400" y="4187880"/>
              <a:ext cx="830880" cy="45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87560" y="4124520"/>
                <a:ext cx="862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8060520" y="4714920"/>
              <a:ext cx="1330920" cy="1080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44680" y="4651560"/>
                <a:ext cx="1362600" cy="12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712400" y="4170240"/>
              <a:ext cx="777240" cy="696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03040" y="4160880"/>
                <a:ext cx="795960" cy="7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4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2"/>
          <a:stretch/>
        </p:blipFill>
        <p:spPr bwMode="auto">
          <a:xfrm>
            <a:off x="1981201" y="1378424"/>
            <a:ext cx="8246268" cy="42603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429" name="AutoShape 5"/>
          <p:cNvSpPr>
            <a:spLocks noChangeArrowheads="1"/>
          </p:cNvSpPr>
          <p:nvPr/>
        </p:nvSpPr>
        <p:spPr bwMode="auto">
          <a:xfrm>
            <a:off x="5824539" y="1603377"/>
            <a:ext cx="1508522" cy="581025"/>
          </a:xfrm>
          <a:prstGeom prst="roundRect">
            <a:avLst>
              <a:gd name="adj" fmla="val 245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5824539" y="1603377"/>
            <a:ext cx="1508522" cy="581025"/>
          </a:xfrm>
          <a:prstGeom prst="roundRect">
            <a:avLst>
              <a:gd name="adj" fmla="val 245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7309250" y="1870078"/>
            <a:ext cx="1507331" cy="500062"/>
          </a:xfrm>
          <a:prstGeom prst="roundRect">
            <a:avLst>
              <a:gd name="adj" fmla="val 245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7162800" y="5195778"/>
            <a:ext cx="3276600" cy="13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The MRE is known as the “miRNA recognition element.”  This is simply the sequence in the target that an miRNA binds to mRNA</a:t>
            </a:r>
          </a:p>
        </p:txBody>
      </p:sp>
      <p:sp>
        <p:nvSpPr>
          <p:cNvPr id="103437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miRNA Binding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631520" y="2196720"/>
              <a:ext cx="1224000" cy="1777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5680" y="2133360"/>
                <a:ext cx="1255680" cy="19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7480200" y="2196720"/>
              <a:ext cx="1625760" cy="1786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4360" y="2133360"/>
                <a:ext cx="1657440" cy="19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0872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792" t="23047" r="25805" b="7422"/>
          <a:stretch/>
        </p:blipFill>
        <p:spPr>
          <a:xfrm>
            <a:off x="257174" y="274638"/>
            <a:ext cx="7100889" cy="550744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857" t="22343" r="26335" b="16099"/>
          <a:stretch/>
        </p:blipFill>
        <p:spPr>
          <a:xfrm>
            <a:off x="4795840" y="1840749"/>
            <a:ext cx="7015164" cy="49743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902560" y="3544920"/>
              <a:ext cx="929160" cy="205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6720" y="3481560"/>
                <a:ext cx="960840" cy="33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0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2694" r="2306" b="6001"/>
          <a:stretch/>
        </p:blipFill>
        <p:spPr>
          <a:xfrm>
            <a:off x="609600" y="2016200"/>
            <a:ext cx="10260807" cy="480106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2627" r="3391" b="20134"/>
          <a:stretch/>
        </p:blipFill>
        <p:spPr>
          <a:xfrm>
            <a:off x="3910013" y="0"/>
            <a:ext cx="7777163" cy="30432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589560" y="1089360"/>
              <a:ext cx="670320" cy="18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3720" y="1026000"/>
                <a:ext cx="702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982680" y="651960"/>
              <a:ext cx="294840" cy="42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66840" y="588240"/>
                <a:ext cx="32688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098600" y="1116360"/>
              <a:ext cx="161280" cy="384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2760" y="1052640"/>
                <a:ext cx="1929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7286760" y="1776960"/>
              <a:ext cx="3054240" cy="1589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77400" y="1767600"/>
                <a:ext cx="3072960" cy="160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Liquid biopsies looking at circulating </a:t>
            </a:r>
            <a:r>
              <a:rPr lang="en-US" dirty="0" err="1"/>
              <a:t>tumour</a:t>
            </a:r>
            <a:r>
              <a:rPr lang="en-US" dirty="0"/>
              <a:t> cells (CTCs), circulating </a:t>
            </a:r>
            <a:r>
              <a:rPr lang="en-US" dirty="0" err="1"/>
              <a:t>tumour</a:t>
            </a:r>
            <a:r>
              <a:rPr lang="en-US" dirty="0"/>
              <a:t> DNA (</a:t>
            </a:r>
            <a:r>
              <a:rPr lang="en-US" dirty="0" err="1"/>
              <a:t>ctDNA</a:t>
            </a:r>
            <a:r>
              <a:rPr lang="en-US" dirty="0"/>
              <a:t>), and </a:t>
            </a:r>
            <a:r>
              <a:rPr lang="en-US" dirty="0" err="1"/>
              <a:t>miRNAs</a:t>
            </a:r>
            <a:r>
              <a:rPr lang="en-US" dirty="0"/>
              <a:t> are of great interest in the management of </a:t>
            </a:r>
            <a:r>
              <a:rPr lang="en-US" dirty="0" smtClean="0"/>
              <a:t>cancers.</a:t>
            </a:r>
            <a:endParaRPr lang="en-US" dirty="0"/>
          </a:p>
          <a:p>
            <a:r>
              <a:rPr lang="en-US" dirty="0" smtClean="0"/>
              <a:t>However</a:t>
            </a:r>
            <a:r>
              <a:rPr lang="en-US" dirty="0"/>
              <a:t>, there is no consensus to define which may be the best combining both sensitivity and specificity for each step of </a:t>
            </a:r>
            <a:r>
              <a:rPr lang="en-US" dirty="0" smtClean="0"/>
              <a:t>cancer management </a:t>
            </a:r>
            <a:r>
              <a:rPr lang="en-US" dirty="0"/>
              <a:t>due to the multiple differences in detection and analysis.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necessary to </a:t>
            </a:r>
            <a:r>
              <a:rPr lang="en-US" dirty="0" smtClean="0"/>
              <a:t>standardize </a:t>
            </a:r>
            <a:r>
              <a:rPr lang="en-US" dirty="0"/>
              <a:t>the methods of analysis for each biomarker in order to find the best sensitivity and specificity and offer the patients tailored therapies.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80772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2400" b="1" dirty="0">
                <a:cs typeface="+mj-cs"/>
              </a:rPr>
              <a:t> Breast cancer can be 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diagnosed</a:t>
            </a:r>
            <a:r>
              <a:rPr lang="en-US" sz="2400" b="1" dirty="0">
                <a:cs typeface="+mj-cs"/>
              </a:rPr>
              <a:t> by careful physical examination, mammography, ultrasound (U/S), magnetic resonance imaging (MRI) and breast biopsy. </a:t>
            </a:r>
          </a:p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2400" b="1" dirty="0">
                <a:cs typeface="+mj-cs"/>
              </a:rPr>
              <a:t>With recent technological advances, gene expression profiling is used also to detect early breast cancer and predict their prognostic outcomes.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8" y="0"/>
            <a:ext cx="9180512" cy="688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6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Moreover, we have to keep in mind that a possible multitude of markers/molecules can exist: different types of cancers use different pathways but most of the time pathways involving different molecules interlock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By </a:t>
            </a:r>
            <a:r>
              <a:rPr lang="en-US" dirty="0" err="1"/>
              <a:t>analysing</a:t>
            </a:r>
            <a:r>
              <a:rPr lang="en-US" dirty="0"/>
              <a:t> a panel of biomarkers, we can then offer optimal management for cancer diagnosis, treatment and follow-up to our patients.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493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333333"/>
                </a:solidFill>
                <a:latin typeface="Helvetica Neue"/>
              </a:rPr>
              <a:t>In summary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>
                <a:solidFill>
                  <a:srgbClr val="333333"/>
                </a:solidFill>
                <a:latin typeface="Helvetica Neue"/>
              </a:rPr>
              <a:t>deregulation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of certain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miRNAs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including among others miRs-16, -21, -31, -200 and -210 which are of paramount importance for maintenance of EMT/MET and metastatic progression was demonstrated in CTCs. </a:t>
            </a:r>
            <a:endParaRPr lang="en-US" dirty="0" smtClean="0">
              <a:solidFill>
                <a:srgbClr val="333333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333333"/>
                </a:solidFill>
                <a:latin typeface="Helvetica Neue"/>
              </a:rPr>
              <a:t>Clinical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significance of these results, however, remains to be elucidated on larger patient cohorts enrolled in well-defined clinical trials. </a:t>
            </a:r>
            <a:endParaRPr lang="en-US" dirty="0" smtClean="0">
              <a:solidFill>
                <a:srgbClr val="333333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333333"/>
                </a:solidFill>
                <a:latin typeface="Helvetica Neue"/>
              </a:rPr>
              <a:t>The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major challenge for future studies will be the assessment of standardized methods for sample collection and storage, enrichment and isolation of CTCs and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miRNA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analyses to ensure comparability of different studies and to shed more light on the potential of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miRNAs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in CTCs as blood-based biomarkers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0995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4999" y="1708643"/>
            <a:ext cx="945197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Lots of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new technologies in the field of liquid biomarkers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None routinely used;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lack evidence of improved outcomes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Mostly research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initiatives, but slowly being incorporated into trials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Future standard of care?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0666" y="695469"/>
            <a:ext cx="6268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20173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295400"/>
            <a:ext cx="69342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Hope it will be easy for you</a:t>
            </a:r>
          </a:p>
          <a:p>
            <a:pPr marL="0" indent="0" algn="ctr">
              <a:buNone/>
            </a:pPr>
            <a:r>
              <a:rPr lang="en-US" sz="3600" dirty="0"/>
              <a:t>You can fell free to contact me </a:t>
            </a:r>
          </a:p>
          <a:p>
            <a:pPr marL="0" indent="0" algn="ctr">
              <a:buNone/>
            </a:pPr>
            <a:r>
              <a:rPr lang="en-US" sz="3600" dirty="0"/>
              <a:t>  </a:t>
            </a:r>
            <a:r>
              <a:rPr lang="en-US" sz="3600" dirty="0">
                <a:hlinkClick r:id="rId2"/>
              </a:rPr>
              <a:t>zaynab.saad@iccmgr.org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Thank you for attending this workshop</a:t>
            </a:r>
          </a:p>
          <a:p>
            <a:pPr marL="0" indent="0" algn="ctr">
              <a:buNone/>
            </a:pP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39127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Blood as a real time liquid biopsy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55" t="35535" r="28894" b="15870"/>
          <a:stretch/>
        </p:blipFill>
        <p:spPr>
          <a:xfrm>
            <a:off x="2171700" y="1413840"/>
            <a:ext cx="8243888" cy="514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Circulating tumor cells are the message of metastasis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01" t="38818" r="38862" b="14228"/>
          <a:stretch/>
        </p:blipFill>
        <p:spPr>
          <a:xfrm>
            <a:off x="3452812" y="1186837"/>
            <a:ext cx="5676901" cy="552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0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Aims of research on CTCs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94" t="38161" r="25755" b="11930"/>
          <a:stretch/>
        </p:blipFill>
        <p:spPr>
          <a:xfrm>
            <a:off x="1695263" y="1557338"/>
            <a:ext cx="8801473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9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Nucleic acid (DNA /RNA) as blood-based biomarkers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09" t="33894" r="21694" b="8646"/>
          <a:stretch/>
        </p:blipFill>
        <p:spPr>
          <a:xfrm>
            <a:off x="1663771" y="1690688"/>
            <a:ext cx="8864457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5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63" t="26736" r="46615" b="10777"/>
          <a:stretch/>
        </p:blipFill>
        <p:spPr>
          <a:xfrm>
            <a:off x="5348289" y="0"/>
            <a:ext cx="5729288" cy="677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111" t="35156" r="25156" b="29688"/>
          <a:stretch/>
        </p:blipFill>
        <p:spPr>
          <a:xfrm>
            <a:off x="423862" y="365125"/>
            <a:ext cx="4291013" cy="390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1249</Words>
  <Application>Microsoft Office PowerPoint</Application>
  <PresentationFormat>Widescreen</PresentationFormat>
  <Paragraphs>119</Paragraphs>
  <Slides>43</Slides>
  <Notes>4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43</vt:i4>
      </vt:variant>
    </vt:vector>
  </HeadingPairs>
  <TitlesOfParts>
    <vt:vector size="59" baseType="lpstr">
      <vt:lpstr>Arial</vt:lpstr>
      <vt:lpstr>Calibri</vt:lpstr>
      <vt:lpstr>Calibri Light</vt:lpstr>
      <vt:lpstr>Helvetica Neue</vt:lpstr>
      <vt:lpstr>StarSymbol</vt:lpstr>
      <vt:lpstr>Symbol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Cancer diagnosis</vt:lpstr>
      <vt:lpstr>PowerPoint Presentation</vt:lpstr>
      <vt:lpstr>PowerPoint Presentation</vt:lpstr>
      <vt:lpstr>Blood as a real time liquid biopsy</vt:lpstr>
      <vt:lpstr>Circulating tumor cells are the message of metastasis</vt:lpstr>
      <vt:lpstr>Aims of research on CTCs</vt:lpstr>
      <vt:lpstr>Nucleic acid (DNA /RNA) as blood-based biomarkers</vt:lpstr>
      <vt:lpstr>PowerPoint Presentation</vt:lpstr>
      <vt:lpstr>PowerPoint Presentation</vt:lpstr>
      <vt:lpstr>PowerPoint Presentation</vt:lpstr>
      <vt:lpstr>PowerPoint Presentation</vt:lpstr>
      <vt:lpstr>CTC sepration </vt:lpstr>
      <vt:lpstr>Some facts</vt:lpstr>
      <vt:lpstr>Some hypothesis</vt:lpstr>
      <vt:lpstr>Methods for CTC detection</vt:lpstr>
      <vt:lpstr>PowerPoint Presentation</vt:lpstr>
      <vt:lpstr>PowerPoint Presentation</vt:lpstr>
      <vt:lpstr>Enrichment methods</vt:lpstr>
      <vt:lpstr>CTC identification</vt:lpstr>
      <vt:lpstr>PowerPoint Presentation</vt:lpstr>
      <vt:lpstr>PowerPoint Presentation</vt:lpstr>
      <vt:lpstr>Weaknesses : challenges in CTC detection </vt:lpstr>
      <vt:lpstr>Opportunities : the promise of CTCs</vt:lpstr>
      <vt:lpstr>Threats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Circulating Tumor Cells</vt:lpstr>
      <vt:lpstr>PowerPoint Presentation</vt:lpstr>
      <vt:lpstr>PowerPoint Presentation</vt:lpstr>
      <vt:lpstr>PowerPoint Presentation</vt:lpstr>
      <vt:lpstr>PowerPoint Presentation</vt:lpstr>
      <vt:lpstr>miRNA Binding</vt:lpstr>
      <vt:lpstr>PowerPoint Presentation</vt:lpstr>
      <vt:lpstr>PowerPoint Presentation</vt:lpstr>
      <vt:lpstr>Conclusion </vt:lpstr>
      <vt:lpstr>PowerPoint Presentation</vt:lpstr>
      <vt:lpstr>In 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38</cp:revision>
  <dcterms:created xsi:type="dcterms:W3CDTF">2021-05-23T06:33:10Z</dcterms:created>
  <dcterms:modified xsi:type="dcterms:W3CDTF">2021-06-03T14:23:30Z</dcterms:modified>
</cp:coreProperties>
</file>