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8" r:id="rId6"/>
    <p:sldId id="261" r:id="rId7"/>
    <p:sldId id="262" r:id="rId8"/>
    <p:sldId id="263" r:id="rId9"/>
    <p:sldId id="264" r:id="rId10"/>
    <p:sldId id="265" r:id="rId11"/>
    <p:sldId id="266" r:id="rId12"/>
    <p:sldId id="300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301" r:id="rId23"/>
    <p:sldId id="276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5AB8-371A-41DF-B85C-FB53990464D7}" type="datetimeFigureOut">
              <a:rPr lang="ar-SA" smtClean="0"/>
              <a:t>06/20/1441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FB07-D292-4EA8-8542-CC9C01BB261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5AB8-371A-41DF-B85C-FB53990464D7}" type="datetimeFigureOut">
              <a:rPr lang="ar-SA" smtClean="0"/>
              <a:t>06/20/1441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FB07-D292-4EA8-8542-CC9C01BB261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5AB8-371A-41DF-B85C-FB53990464D7}" type="datetimeFigureOut">
              <a:rPr lang="ar-SA" smtClean="0"/>
              <a:t>06/20/1441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FB07-D292-4EA8-8542-CC9C01BB261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5AB8-371A-41DF-B85C-FB53990464D7}" type="datetimeFigureOut">
              <a:rPr lang="ar-SA" smtClean="0"/>
              <a:t>06/20/1441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FB07-D292-4EA8-8542-CC9C01BB261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5AB8-371A-41DF-B85C-FB53990464D7}" type="datetimeFigureOut">
              <a:rPr lang="ar-SA" smtClean="0"/>
              <a:t>06/20/1441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FB07-D292-4EA8-8542-CC9C01BB261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5AB8-371A-41DF-B85C-FB53990464D7}" type="datetimeFigureOut">
              <a:rPr lang="ar-SA" smtClean="0"/>
              <a:t>06/20/1441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FB07-D292-4EA8-8542-CC9C01BB261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5AB8-371A-41DF-B85C-FB53990464D7}" type="datetimeFigureOut">
              <a:rPr lang="ar-SA" smtClean="0"/>
              <a:t>06/20/1441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FB07-D292-4EA8-8542-CC9C01BB261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5AB8-371A-41DF-B85C-FB53990464D7}" type="datetimeFigureOut">
              <a:rPr lang="ar-SA" smtClean="0"/>
              <a:t>06/20/1441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FB07-D292-4EA8-8542-CC9C01BB261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5AB8-371A-41DF-B85C-FB53990464D7}" type="datetimeFigureOut">
              <a:rPr lang="ar-SA" smtClean="0"/>
              <a:t>06/20/1441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FB07-D292-4EA8-8542-CC9C01BB261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5AB8-371A-41DF-B85C-FB53990464D7}" type="datetimeFigureOut">
              <a:rPr lang="ar-SA" smtClean="0"/>
              <a:t>06/20/1441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FB07-D292-4EA8-8542-CC9C01BB261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5AB8-371A-41DF-B85C-FB53990464D7}" type="datetimeFigureOut">
              <a:rPr lang="ar-SA" smtClean="0"/>
              <a:t>06/20/1441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FB07-D292-4EA8-8542-CC9C01BB261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15AB8-371A-41DF-B85C-FB53990464D7}" type="datetimeFigureOut">
              <a:rPr lang="ar-SA" smtClean="0"/>
              <a:t>06/20/1441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8FB07-D292-4EA8-8542-CC9C01BB2613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5385990"/>
            <a:ext cx="482453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Noah  A. Mahmood, PhD Biochemistry</a:t>
            </a:r>
          </a:p>
          <a:p>
            <a:pPr algn="l" rtl="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Iraqi Center for Cancer and Medical Genetics Researches</a:t>
            </a:r>
            <a:endParaRPr lang="ar-S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ENZYME LINKEDIMMUNOSORBENT     ASSAY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089" y="100557"/>
            <a:ext cx="8334351" cy="5272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King\Desktop\ELISA\3.jpg"/>
          <p:cNvPicPr>
            <a:picLocks noChangeAspect="1" noChangeArrowheads="1"/>
          </p:cNvPicPr>
          <p:nvPr/>
        </p:nvPicPr>
        <p:blipFill>
          <a:blip r:embed="rId2" cstate="print"/>
          <a:srcRect r="7627"/>
          <a:stretch>
            <a:fillRect/>
          </a:stretch>
        </p:blipFill>
        <p:spPr bwMode="auto">
          <a:xfrm>
            <a:off x="0" y="24324"/>
            <a:ext cx="9144000" cy="6789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King\Desktop\ELISA\4.jpg"/>
          <p:cNvPicPr>
            <a:picLocks noChangeAspect="1" noChangeArrowheads="1"/>
          </p:cNvPicPr>
          <p:nvPr/>
        </p:nvPicPr>
        <p:blipFill>
          <a:blip r:embed="rId2" cstate="print"/>
          <a:srcRect r="7476"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343197"/>
            <a:ext cx="4038600" cy="4525963"/>
          </a:xfrm>
        </p:spPr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Advantages</a:t>
            </a:r>
          </a:p>
          <a:p>
            <a:pPr algn="l" rt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Faster than other ELISA – the technique has fewer steps.</a:t>
            </a:r>
          </a:p>
          <a:p>
            <a:pPr algn="l" rt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Less prone to error – as less reagents and fewer steps are required`</a:t>
            </a:r>
            <a:endParaRPr lang="ar-SA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487213"/>
            <a:ext cx="4896544" cy="6182147"/>
          </a:xfrm>
        </p:spPr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Disadvantages</a:t>
            </a:r>
          </a:p>
          <a:p>
            <a:pPr algn="l" rt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Antigen immobilization is not specific - may cause higher background noise than indirect ELISA. </a:t>
            </a:r>
          </a:p>
          <a:p>
            <a:pPr algn="l" rt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Mainly because all proteins in the sample, including the target protein, will bind to the plate</a:t>
            </a:r>
          </a:p>
          <a:p>
            <a:pPr algn="l" rtl="0"/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Less flexible - each target protein needs a specific conjugated primary antibody</a:t>
            </a:r>
          </a:p>
          <a:p>
            <a:pPr algn="l" rtl="0"/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No signal amplification - reduces assay sensitivity</a:t>
            </a:r>
            <a:endParaRPr lang="ar-SA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ompetitive:&#10;• Antibody coated microwell.&#10;• Serum antigen &amp; labeled antigen added together .... Competition&#10;• Ab-Ag enzyme..."/>
          <p:cNvPicPr>
            <a:picLocks noChangeAspect="1" noChangeArrowheads="1"/>
          </p:cNvPicPr>
          <p:nvPr/>
        </p:nvPicPr>
        <p:blipFill>
          <a:blip r:embed="rId2" cstate="print"/>
          <a:srcRect r="7575"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692696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Antibody can be detected or quantitatively determined by indirect ELISA. In this technique: </a:t>
            </a:r>
          </a:p>
          <a:p>
            <a:pPr algn="just" rtl="0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Antigen is coated on the microtiter well. Serum or some other sample containing primary antibody is added to the microtiter well and allowed to react with the coated antigen. </a:t>
            </a:r>
          </a:p>
          <a:p>
            <a:pPr algn="just" rtl="0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ree primary antibody is washed away and the bound antibody to the antigen is detected by adding an enzyme conjugated secondary antibody that binds to the primary antibody. </a:t>
            </a:r>
          </a:p>
          <a:p>
            <a:pPr algn="just" rtl="0">
              <a:buFont typeface="Wingdings" pitchFamily="2" charset="2"/>
              <a:buChar char="v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Unbound secondary antibody is then washed away and a specific substrate for the enzyme is added. Enzyme hydrolyzes the substrate to form colored products. </a:t>
            </a:r>
          </a:p>
          <a:p>
            <a:pPr algn="just" rtl="0">
              <a:buFont typeface="Wingdings" pitchFamily="2" charset="2"/>
              <a:buChar char="v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amount of colored end product is measured by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spectrophotometric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plate readers that can measure the absorbance of all the wells of 96-well plate.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80173" y="107340"/>
            <a:ext cx="2723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Indirect ELISA</a:t>
            </a:r>
            <a:endParaRPr lang="ar-S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King\Desktop\ELISA\indr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-27384"/>
            <a:ext cx="896448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Advantages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Increased sensitivity, since more than one labeled antibody is bound per primary antibody.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wide variety of labeled secondary antibodies are available commercially.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Maximum immunoreactivity of the primary antibody is retained because it is not labeled.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Versatile because many primary antibodies can be made in one species and the same labeled secondary antibody can be used for detection.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Flexibility, since different primary detection antibodies can be used with a single labeled secondary antibody.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Cost savings, since fewer labeled antibodies are required.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Different visualization markers can be used with the same primary antibody.</a:t>
            </a:r>
          </a:p>
          <a:p>
            <a:pPr algn="l" rtl="0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Disadvantages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Cross-reactivity might occur with the secondary antibody, resulting in nonspecific signal.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 extra incubation step is required in the procedure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Sandwich ELISA</a:t>
            </a:r>
            <a:endParaRPr lang="ar-S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145435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Antigen can be detected by sandwich ELISA. In this technique: </a:t>
            </a:r>
          </a:p>
          <a:p>
            <a:pPr algn="just" rt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Antibody is coated on the micro titer well. A sample containing antigen is added to the well and allowed to react with the antibody attached to the well, forming antigen-antibody complex.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After the well is washed, a second enzyme-linked antibody specific for a different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epitope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on the antigen is added and allowed to react with the bound antigen.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Then after unbound secondary antibody is removed by washing. Finally substrate is added to the plate which is hydrolyzed by enzyme to form colored products.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King\Desktop\ELISA\sandwich.jpg"/>
          <p:cNvPicPr>
            <a:picLocks noChangeAspect="1" noChangeArrowheads="1"/>
          </p:cNvPicPr>
          <p:nvPr/>
        </p:nvPicPr>
        <p:blipFill>
          <a:blip r:embed="rId2" cstate="print"/>
          <a:srcRect t="8929"/>
          <a:stretch>
            <a:fillRect/>
          </a:stretch>
        </p:blipFill>
        <p:spPr bwMode="auto">
          <a:xfrm>
            <a:off x="251520" y="1628800"/>
            <a:ext cx="8711937" cy="367240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727032" y="827420"/>
            <a:ext cx="34291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Sandwich ELISA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Sandwich ELISA</a:t>
            </a:r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 lnSpcReduction="10000"/>
          </a:bodyPr>
          <a:lstStyle/>
          <a:p>
            <a:pPr algn="just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Advantages</a:t>
            </a:r>
          </a:p>
          <a:p>
            <a:pPr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 specificity, since two antibodies are used the antigen is specifically captured and detected.</a:t>
            </a:r>
          </a:p>
          <a:p>
            <a:pPr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Suitable for complex samples, since the antigen does not require purification prior to measurement.</a:t>
            </a:r>
          </a:p>
          <a:p>
            <a:pPr algn="just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Flexibility and sensitivity, since both direct and indirect detection methods can be used.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efinition:&#10;• The enzyme-linked immunosorbent assay (ELISA) is a&#10;common laboratory technique which is used to measure&#10;the ..."/>
          <p:cNvPicPr>
            <a:picLocks noChangeAspect="1" noChangeArrowheads="1"/>
          </p:cNvPicPr>
          <p:nvPr/>
        </p:nvPicPr>
        <p:blipFill>
          <a:blip r:embed="rId2" cstate="print"/>
          <a:srcRect r="74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King\Desktop\ELISA\5.jpg"/>
          <p:cNvPicPr>
            <a:picLocks noChangeAspect="1" noChangeArrowheads="1"/>
          </p:cNvPicPr>
          <p:nvPr/>
        </p:nvPicPr>
        <p:blipFill>
          <a:blip r:embed="rId2" cstate="print"/>
          <a:srcRect l="4326" t="6995" r="10626" b="6996"/>
          <a:stretch>
            <a:fillRect/>
          </a:stretch>
        </p:blipFill>
        <p:spPr bwMode="auto">
          <a:xfrm>
            <a:off x="36511" y="-27666"/>
            <a:ext cx="9144001" cy="6885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King\Desktop\ELISA\6.jpg"/>
          <p:cNvPicPr>
            <a:picLocks noChangeAspect="1" noChangeArrowheads="1"/>
          </p:cNvPicPr>
          <p:nvPr/>
        </p:nvPicPr>
        <p:blipFill>
          <a:blip r:embed="rId2" cstate="print"/>
          <a:srcRect r="7476"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King\Desktop\ELISA\fig-5-competitioneli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9144000" cy="6672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008" y="695593"/>
            <a:ext cx="89644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test is used to measure the concentration of an antigen in a sample. In this test,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Antibody is first incubated in solution with a sample containing antigen.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antigen-antibody mixture is then added to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microtitre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well which is coated with antigen.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more the antigen present in the sample, the less free antibody will be available to bind to the antigen-coated well.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After the well is washed, enzyme conjugated secondary antibody specific for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isotype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the primary antibody is added to determine the amount of primary antibody bound to the well.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higher the concentration of antigen in the sample, the lower the absorbance.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King\Desktop\ELISA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2009775"/>
            <a:ext cx="8208913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Advantages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High specificity, since two antibodies are used.</a:t>
            </a:r>
          </a:p>
          <a:p>
            <a:pPr algn="l" rtl="0">
              <a:buFont typeface="Wingdings" pitchFamily="2" charset="2"/>
              <a:buChar char="v"/>
            </a:pPr>
            <a:endParaRPr lang="en-US" dirty="0" smtClean="0"/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High sensitivity, since both direct and indirect detection methods can be used.</a:t>
            </a:r>
          </a:p>
          <a:p>
            <a:pPr algn="l" rtl="0">
              <a:buFont typeface="Wingdings" pitchFamily="2" charset="2"/>
              <a:buChar char="v"/>
            </a:pPr>
            <a:endParaRPr lang="en-US" dirty="0"/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Suitable for complex samples, since the antigen does not require purification prior to measurement.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Troubleshooting&#10;in ELISA&#10; 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1748" name="AutoShape 4" descr="Troubleshooting&#10;in ELISA&#10; 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31749" name="Picture 5" descr="C:\Users\King\Desktop\ELISA\9.jpg"/>
          <p:cNvPicPr>
            <a:picLocks noChangeAspect="1" noChangeArrowheads="1"/>
          </p:cNvPicPr>
          <p:nvPr/>
        </p:nvPicPr>
        <p:blipFill>
          <a:blip r:embed="rId2" cstate="print"/>
          <a:srcRect r="7476"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King\Desktop\ELISA\10.jpg"/>
          <p:cNvPicPr>
            <a:picLocks noChangeAspect="1" noChangeArrowheads="1"/>
          </p:cNvPicPr>
          <p:nvPr/>
        </p:nvPicPr>
        <p:blipFill>
          <a:blip r:embed="rId2" cstate="print"/>
          <a:srcRect r="8033"/>
          <a:stretch>
            <a:fillRect/>
          </a:stretch>
        </p:blipFill>
        <p:spPr bwMode="auto">
          <a:xfrm>
            <a:off x="0" y="82984"/>
            <a:ext cx="9144000" cy="6730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King\Desktop\ELISA\11.jpg"/>
          <p:cNvPicPr>
            <a:picLocks noChangeAspect="1" noChangeArrowheads="1"/>
          </p:cNvPicPr>
          <p:nvPr/>
        </p:nvPicPr>
        <p:blipFill>
          <a:blip r:embed="rId2" cstate="print"/>
          <a:srcRect r="7476"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King\Desktop\ELISA\12.jpg"/>
          <p:cNvPicPr>
            <a:picLocks noChangeAspect="1" noChangeArrowheads="1"/>
          </p:cNvPicPr>
          <p:nvPr/>
        </p:nvPicPr>
        <p:blipFill>
          <a:blip r:embed="rId2" cstate="print"/>
          <a:srcRect r="8098"/>
          <a:stretch>
            <a:fillRect/>
          </a:stretch>
        </p:blipFill>
        <p:spPr bwMode="auto">
          <a:xfrm>
            <a:off x="0" y="-3584"/>
            <a:ext cx="9144000" cy="6861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istory:&#10; "/>
          <p:cNvPicPr>
            <a:picLocks noChangeAspect="1" noChangeArrowheads="1"/>
          </p:cNvPicPr>
          <p:nvPr/>
        </p:nvPicPr>
        <p:blipFill>
          <a:blip r:embed="rId2" cstate="print"/>
          <a:srcRect r="9945"/>
          <a:stretch>
            <a:fillRect/>
          </a:stretch>
        </p:blipFill>
        <p:spPr bwMode="auto">
          <a:xfrm>
            <a:off x="0" y="29695"/>
            <a:ext cx="9144000" cy="6783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King\Desktop\ELISA\13.jpg"/>
          <p:cNvPicPr>
            <a:picLocks noChangeAspect="1" noChangeArrowheads="1"/>
          </p:cNvPicPr>
          <p:nvPr/>
        </p:nvPicPr>
        <p:blipFill>
          <a:blip r:embed="rId2" cstate="print"/>
          <a:srcRect r="7476"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King\Desktop\ELISA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217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King\Desktop\ELISA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King\Desktop\ELISA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King\Desktop\ELISA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King\Desktop\ELISA\18.jpg"/>
          <p:cNvPicPr>
            <a:picLocks noChangeAspect="1" noChangeArrowheads="1"/>
          </p:cNvPicPr>
          <p:nvPr/>
        </p:nvPicPr>
        <p:blipFill>
          <a:blip r:embed="rId2" cstate="print"/>
          <a:srcRect r="7476"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King\Desktop\ELISA\19.jpg"/>
          <p:cNvPicPr>
            <a:picLocks noChangeAspect="1" noChangeArrowheads="1"/>
          </p:cNvPicPr>
          <p:nvPr/>
        </p:nvPicPr>
        <p:blipFill>
          <a:blip r:embed="rId2" cstate="print"/>
          <a:srcRect r="7476"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King\Desktop\ELISA\20.jpg"/>
          <p:cNvPicPr>
            <a:picLocks noChangeAspect="1" noChangeArrowheads="1"/>
          </p:cNvPicPr>
          <p:nvPr/>
        </p:nvPicPr>
        <p:blipFill>
          <a:blip r:embed="rId2" cstate="print"/>
          <a:srcRect r="7476"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King\Desktop\ELISA\21.jpg"/>
          <p:cNvPicPr>
            <a:picLocks noChangeAspect="1" noChangeArrowheads="1"/>
          </p:cNvPicPr>
          <p:nvPr/>
        </p:nvPicPr>
        <p:blipFill>
          <a:blip r:embed="rId2" cstate="print"/>
          <a:srcRect r="7476"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King\Desktop\ELISA\22.jpg"/>
          <p:cNvPicPr>
            <a:picLocks noChangeAspect="1" noChangeArrowheads="1"/>
          </p:cNvPicPr>
          <p:nvPr/>
        </p:nvPicPr>
        <p:blipFill>
          <a:blip r:embed="rId2" cstate="print"/>
          <a:srcRect r="7476"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&#10; "/>
          <p:cNvPicPr>
            <a:picLocks noChangeAspect="1" noChangeArrowheads="1"/>
          </p:cNvPicPr>
          <p:nvPr/>
        </p:nvPicPr>
        <p:blipFill>
          <a:blip r:embed="rId2" cstate="print"/>
          <a:srcRect l="6250" t="4179" r="12892" b="13198"/>
          <a:stretch>
            <a:fillRect/>
          </a:stretch>
        </p:blipFill>
        <p:spPr bwMode="auto">
          <a:xfrm>
            <a:off x="35496" y="-27384"/>
            <a:ext cx="6305713" cy="6885384"/>
          </a:xfrm>
          <a:prstGeom prst="rect">
            <a:avLst/>
          </a:prstGeom>
          <a:noFill/>
        </p:spPr>
      </p:pic>
      <p:pic>
        <p:nvPicPr>
          <p:cNvPr id="3" name="Picture 2" descr="Basic Terms:&#10;• Solid Phase:&#10;Usually a microtiter plate well, having 8 12 well&#10;format.&#10; "/>
          <p:cNvPicPr>
            <a:picLocks noChangeAspect="1" noChangeArrowheads="1"/>
          </p:cNvPicPr>
          <p:nvPr/>
        </p:nvPicPr>
        <p:blipFill>
          <a:blip r:embed="rId3" cstate="print"/>
          <a:srcRect l="4425" t="28592" r="57522" b="16736"/>
          <a:stretch>
            <a:fillRect/>
          </a:stretch>
        </p:blipFill>
        <p:spPr bwMode="auto">
          <a:xfrm>
            <a:off x="6391304" y="-27384"/>
            <a:ext cx="2717200" cy="3096344"/>
          </a:xfrm>
          <a:prstGeom prst="rect">
            <a:avLst/>
          </a:prstGeom>
          <a:noFill/>
        </p:spPr>
      </p:pic>
      <p:pic>
        <p:nvPicPr>
          <p:cNvPr id="4" name="Picture 4" descr="Basic Terms:&#10;• Solid Phase:&#10;Usually a microtiter plate well, having 8 12 well&#10;format.&#10; "/>
          <p:cNvPicPr>
            <a:picLocks noChangeAspect="1" noChangeArrowheads="1"/>
          </p:cNvPicPr>
          <p:nvPr/>
        </p:nvPicPr>
        <p:blipFill>
          <a:blip r:embed="rId3" cstate="print"/>
          <a:srcRect l="48582" t="27400" r="13500" b="14204"/>
          <a:stretch>
            <a:fillRect/>
          </a:stretch>
        </p:blipFill>
        <p:spPr bwMode="auto">
          <a:xfrm>
            <a:off x="6300192" y="3156719"/>
            <a:ext cx="2843808" cy="3288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King\Desktop\ELISA\23.jpg"/>
          <p:cNvPicPr>
            <a:picLocks noChangeAspect="1" noChangeArrowheads="1"/>
          </p:cNvPicPr>
          <p:nvPr/>
        </p:nvPicPr>
        <p:blipFill>
          <a:blip r:embed="rId2" cstate="print"/>
          <a:srcRect r="7476"/>
          <a:stretch>
            <a:fillRect/>
          </a:stretch>
        </p:blipFill>
        <p:spPr bwMode="auto">
          <a:xfrm>
            <a:off x="0" y="-3584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King\Desktop\ELISA\24.jpg"/>
          <p:cNvPicPr>
            <a:picLocks noChangeAspect="1" noChangeArrowheads="1"/>
          </p:cNvPicPr>
          <p:nvPr/>
        </p:nvPicPr>
        <p:blipFill>
          <a:blip r:embed="rId2" cstate="print"/>
          <a:srcRect r="7476"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King\Desktop\ELISA\25.jpg"/>
          <p:cNvPicPr>
            <a:picLocks noChangeAspect="1" noChangeArrowheads="1"/>
          </p:cNvPicPr>
          <p:nvPr/>
        </p:nvPicPr>
        <p:blipFill>
          <a:blip r:embed="rId2" cstate="print"/>
          <a:srcRect r="7476"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King\Desktop\ELISA\26.jpg"/>
          <p:cNvPicPr>
            <a:picLocks noChangeAspect="1" noChangeArrowheads="1"/>
          </p:cNvPicPr>
          <p:nvPr/>
        </p:nvPicPr>
        <p:blipFill>
          <a:blip r:embed="rId2" cstate="print"/>
          <a:srcRect r="7476"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King\Desktop\ELISA\27.jpg"/>
          <p:cNvPicPr>
            <a:picLocks noChangeAspect="1" noChangeArrowheads="1"/>
          </p:cNvPicPr>
          <p:nvPr/>
        </p:nvPicPr>
        <p:blipFill>
          <a:blip r:embed="rId2" cstate="print"/>
          <a:srcRect r="7625"/>
          <a:stretch>
            <a:fillRect/>
          </a:stretch>
        </p:blipFill>
        <p:spPr bwMode="auto">
          <a:xfrm>
            <a:off x="0" y="-14707"/>
            <a:ext cx="9144000" cy="6876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King\Desktop\ELISA\28.jpg"/>
          <p:cNvPicPr>
            <a:picLocks noChangeAspect="1" noChangeArrowheads="1"/>
          </p:cNvPicPr>
          <p:nvPr/>
        </p:nvPicPr>
        <p:blipFill>
          <a:blip r:embed="rId2" cstate="print"/>
          <a:srcRect r="7476"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 of ELISA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4857403"/>
          </a:xfrm>
        </p:spPr>
        <p:txBody>
          <a:bodyPr>
            <a:normAutofit/>
          </a:bodyPr>
          <a:lstStyle/>
          <a:p>
            <a:pPr algn="just" rtl="0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Presence of antigen or the presence of antibody in a sample can be evaluated.</a:t>
            </a:r>
          </a:p>
          <a:p>
            <a:pPr algn="just" rtl="0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Determination of serum antibody concentrations in a virus test.</a:t>
            </a:r>
          </a:p>
          <a:p>
            <a:pPr algn="just" rtl="0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Used in food industry when detecting potential food allergens.</a:t>
            </a:r>
          </a:p>
          <a:p>
            <a:pPr algn="just" rtl="0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Applied in disease outbreaks- tracking the spread of disease e.g. HIV, bird flu, common, colds, cholera, etc.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ASIC PRINCIPLE OF ELISA Use an enzyme to detect the binding of antigen (Ag)  antibody (Ab). The enzyme converts a color..."/>
          <p:cNvPicPr>
            <a:picLocks noChangeAspect="1" noChangeArrowheads="1"/>
          </p:cNvPicPr>
          <p:nvPr/>
        </p:nvPicPr>
        <p:blipFill>
          <a:blip r:embed="rId2" cstate="print"/>
          <a:srcRect t="14525"/>
          <a:stretch>
            <a:fillRect/>
          </a:stretch>
        </p:blipFill>
        <p:spPr bwMode="auto">
          <a:xfrm>
            <a:off x="-24004" y="0"/>
            <a:ext cx="916800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Principle</a:t>
            </a:r>
            <a:endParaRPr lang="ar-SA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2696"/>
            <a:ext cx="8496944" cy="5217443"/>
          </a:xfrm>
        </p:spPr>
        <p:txBody>
          <a:bodyPr>
            <a:noAutofit/>
          </a:bodyPr>
          <a:lstStyle/>
          <a:p>
            <a:pPr marL="0" indent="0" algn="just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ELISAs are typically performed in 96-well polystyrene plates. The serum is incubated in a well, and each well contains a different serum. </a:t>
            </a:r>
          </a:p>
          <a:p>
            <a:pPr marL="0" indent="0" algn="just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Antibodies or antigens present in serum are captured by corresponding antigen or antibody coated on to the solid surface. </a:t>
            </a:r>
          </a:p>
          <a:p>
            <a:pPr marL="0" indent="0" algn="just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detect the bound antibodies or antigens, a secondary antibodies that are attached to an enzyme such as peroxidase or alkaline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phosphatase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are added to each well. </a:t>
            </a:r>
          </a:p>
          <a:p>
            <a:pPr marL="0" indent="0" algn="just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After an incubation period, the unbound secondary antibodies are washed off. When a suitable substrate is added, the enzyme reacts with it to produce a color. </a:t>
            </a:r>
          </a:p>
          <a:p>
            <a:pPr marL="0" indent="0" algn="just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color produced is measurable as a function or quantity of antigens or antibodies present in the given sample. The intensity of color/ optical density is measured at 450nm. The intensity of the color gives an indication of the amount of antigen or antibody.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ANTIGEN (Ag) Any molecule that induces production of antibodies    when introduced in the body of an animal is called    ...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0484" name="Picture 4" descr="ANTIGEN (Ag) Any molecule that induces production of antibodies    when introduced in the body of an animal is called    ..."/>
          <p:cNvPicPr>
            <a:picLocks noChangeAspect="1" noChangeArrowheads="1"/>
          </p:cNvPicPr>
          <p:nvPr/>
        </p:nvPicPr>
        <p:blipFill>
          <a:blip r:embed="rId2" cstate="print"/>
          <a:srcRect t="13855"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 ANTIBODY ( Ab)  Antibody: proteins produced by the immune  system which help defend against antigensSYMBOL FORANTIBODY ...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2532" name="AutoShape 4" descr=" ANTIBODY ( Ab)  Antibody: proteins produced by the immune  system which help defend against antigensSYMBOL FORANTIBODY ...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2533" name="Picture 5" descr="C:\Users\King\Desktop\ELISA\elisa-12-728.jpg"/>
          <p:cNvPicPr>
            <a:picLocks noChangeAspect="1" noChangeArrowheads="1"/>
          </p:cNvPicPr>
          <p:nvPr/>
        </p:nvPicPr>
        <p:blipFill>
          <a:blip r:embed="rId2" cstate="print"/>
          <a:srcRect t="143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</TotalTime>
  <Words>891</Words>
  <Application>Microsoft Office PowerPoint</Application>
  <PresentationFormat>On-screen Show (4:3)</PresentationFormat>
  <Paragraphs>65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Slide 1</vt:lpstr>
      <vt:lpstr>Slide 2</vt:lpstr>
      <vt:lpstr>Slide 3</vt:lpstr>
      <vt:lpstr>Slide 4</vt:lpstr>
      <vt:lpstr>Application of ELISA</vt:lpstr>
      <vt:lpstr>Slide 6</vt:lpstr>
      <vt:lpstr>Principle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Sandwich ELISA</vt:lpstr>
      <vt:lpstr>Slide 18</vt:lpstr>
      <vt:lpstr>Sandwich ELISA </vt:lpstr>
      <vt:lpstr>Slide 20</vt:lpstr>
      <vt:lpstr>Slide 21</vt:lpstr>
      <vt:lpstr>Slide 22</vt:lpstr>
      <vt:lpstr>Slide 23</vt:lpstr>
      <vt:lpstr>Slide 24</vt:lpstr>
      <vt:lpstr>Advantages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King</dc:creator>
  <cp:lastModifiedBy>King</cp:lastModifiedBy>
  <cp:revision>4</cp:revision>
  <dcterms:created xsi:type="dcterms:W3CDTF">2020-02-14T16:08:23Z</dcterms:created>
  <dcterms:modified xsi:type="dcterms:W3CDTF">2020-02-16T06:30:01Z</dcterms:modified>
</cp:coreProperties>
</file>