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93" r:id="rId2"/>
    <p:sldId id="291" r:id="rId3"/>
    <p:sldId id="267" r:id="rId4"/>
    <p:sldId id="292" r:id="rId5"/>
    <p:sldId id="264" r:id="rId6"/>
    <p:sldId id="265" r:id="rId7"/>
    <p:sldId id="263" r:id="rId8"/>
    <p:sldId id="277" r:id="rId9"/>
    <p:sldId id="278" r:id="rId10"/>
    <p:sldId id="281" r:id="rId11"/>
    <p:sldId id="282" r:id="rId12"/>
    <p:sldId id="257" r:id="rId13"/>
    <p:sldId id="275" r:id="rId14"/>
    <p:sldId id="272" r:id="rId15"/>
    <p:sldId id="261" r:id="rId16"/>
    <p:sldId id="262" r:id="rId17"/>
    <p:sldId id="279" r:id="rId18"/>
    <p:sldId id="280" r:id="rId19"/>
    <p:sldId id="283" r:id="rId20"/>
    <p:sldId id="276" r:id="rId21"/>
    <p:sldId id="260" r:id="rId22"/>
    <p:sldId id="259" r:id="rId23"/>
    <p:sldId id="268" r:id="rId24"/>
    <p:sldId id="269" r:id="rId25"/>
    <p:sldId id="284" r:id="rId26"/>
    <p:sldId id="285" r:id="rId27"/>
    <p:sldId id="286" r:id="rId28"/>
    <p:sldId id="287" r:id="rId29"/>
    <p:sldId id="289" r:id="rId30"/>
    <p:sldId id="288" r:id="rId31"/>
    <p:sldId id="271" r:id="rId32"/>
    <p:sldId id="274" r:id="rId33"/>
    <p:sldId id="273" r:id="rId34"/>
    <p:sldId id="270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6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B2B32-EF58-4568-BD84-F4FB68B55F0B}" type="datetimeFigureOut">
              <a:rPr lang="ar-SA" smtClean="0"/>
              <a:pPr/>
              <a:t>10/14/1441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8B747-858F-44D1-8B9D-1B39FA982B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B2B32-EF58-4568-BD84-F4FB68B55F0B}" type="datetimeFigureOut">
              <a:rPr lang="ar-SA" smtClean="0"/>
              <a:pPr/>
              <a:t>10/14/1441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8B747-858F-44D1-8B9D-1B39FA982B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B2B32-EF58-4568-BD84-F4FB68B55F0B}" type="datetimeFigureOut">
              <a:rPr lang="ar-SA" smtClean="0"/>
              <a:pPr/>
              <a:t>10/14/1441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8B747-858F-44D1-8B9D-1B39FA982B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B2B32-EF58-4568-BD84-F4FB68B55F0B}" type="datetimeFigureOut">
              <a:rPr lang="ar-SA" smtClean="0"/>
              <a:pPr/>
              <a:t>10/14/1441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8B747-858F-44D1-8B9D-1B39FA982B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B2B32-EF58-4568-BD84-F4FB68B55F0B}" type="datetimeFigureOut">
              <a:rPr lang="ar-SA" smtClean="0"/>
              <a:pPr/>
              <a:t>10/14/1441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8B747-858F-44D1-8B9D-1B39FA982B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B2B32-EF58-4568-BD84-F4FB68B55F0B}" type="datetimeFigureOut">
              <a:rPr lang="ar-SA" smtClean="0"/>
              <a:pPr/>
              <a:t>10/14/1441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8B747-858F-44D1-8B9D-1B39FA982B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B2B32-EF58-4568-BD84-F4FB68B55F0B}" type="datetimeFigureOut">
              <a:rPr lang="ar-SA" smtClean="0"/>
              <a:pPr/>
              <a:t>10/14/1441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8B747-858F-44D1-8B9D-1B39FA982B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B2B32-EF58-4568-BD84-F4FB68B55F0B}" type="datetimeFigureOut">
              <a:rPr lang="ar-SA" smtClean="0"/>
              <a:pPr/>
              <a:t>10/14/1441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8B747-858F-44D1-8B9D-1B39FA982B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B2B32-EF58-4568-BD84-F4FB68B55F0B}" type="datetimeFigureOut">
              <a:rPr lang="ar-SA" smtClean="0"/>
              <a:pPr/>
              <a:t>10/14/1441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8B747-858F-44D1-8B9D-1B39FA982B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B2B32-EF58-4568-BD84-F4FB68B55F0B}" type="datetimeFigureOut">
              <a:rPr lang="ar-SA" smtClean="0"/>
              <a:pPr/>
              <a:t>10/14/1441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8B747-858F-44D1-8B9D-1B39FA982B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B2B32-EF58-4568-BD84-F4FB68B55F0B}" type="datetimeFigureOut">
              <a:rPr lang="ar-SA" smtClean="0"/>
              <a:pPr/>
              <a:t>10/14/1441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8B747-858F-44D1-8B9D-1B39FA982B8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EB2B32-EF58-4568-BD84-F4FB68B55F0B}" type="datetimeFigureOut">
              <a:rPr lang="ar-SA" smtClean="0"/>
              <a:pPr/>
              <a:t>10/14/1441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18B747-858F-44D1-8B9D-1B39FA982B8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ng\Downloads\IMG-2315ecc61d1e84831714a51f03f462e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King\Desktop\Vitamin D3 2\vitamin-dmetabolism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ing\Desktop\Vitamin D3 2\vitamin-dmetabolism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ng\Desktop\Vitamin D3\vitamin-d-and-its-clinical-applications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ing\Desktop\Vitamin D3\vitamin-d-and-its-clinical-applications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1026"/>
            <a:ext cx="9050939" cy="6879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ing\Desktop\Vitamin D3\pharmacotherapeutics-of-vitamin-d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829904" cy="597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ing\Desktop\Vitamin D3\vitamin-d-and-cancer-prevention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ing\Desktop\Vitamin D3\vitamin-d-and-cancer-prevention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King\Desktop\Vitamin D3 2\vitamin-dmetabolism-27-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1"/>
            <a:ext cx="4495800" cy="5256585"/>
          </a:xfrm>
          <a:prstGeom prst="rect">
            <a:avLst/>
          </a:prstGeom>
          <a:noFill/>
        </p:spPr>
      </p:pic>
      <p:pic>
        <p:nvPicPr>
          <p:cNvPr id="22530" name="Picture 2" descr="C:\Users\King\Desktop\Vitamin D3 2\vitamin-dmetabolism-28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36241"/>
            <a:ext cx="4495800" cy="5217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2808312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260648"/>
            <a:ext cx="4041775" cy="2808312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23557" name="Picture 5" descr="C:\Users\King\Desktop\Vitamin D3 2\Osteomalacia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960440" cy="2952328"/>
          </a:xfrm>
          <a:prstGeom prst="rect">
            <a:avLst/>
          </a:prstGeom>
          <a:noFill/>
        </p:spPr>
      </p:pic>
      <p:pic>
        <p:nvPicPr>
          <p:cNvPr id="23556" name="Picture 4" descr="C:\Users\King\Desktop\Vitamin D3 2\image 22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3256756"/>
            <a:ext cx="3600400" cy="2980556"/>
          </a:xfrm>
          <a:prstGeom prst="rect">
            <a:avLst/>
          </a:prstGeom>
          <a:noFill/>
        </p:spPr>
      </p:pic>
      <p:pic>
        <p:nvPicPr>
          <p:cNvPr id="23554" name="Picture 2" descr="C:\Users\King\Desktop\Vitamin D3 2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1277"/>
            <a:ext cx="3960440" cy="2847683"/>
          </a:xfrm>
          <a:prstGeom prst="rect">
            <a:avLst/>
          </a:prstGeom>
          <a:noFill/>
        </p:spPr>
      </p:pic>
      <p:pic>
        <p:nvPicPr>
          <p:cNvPr id="23555" name="Picture 3" descr="C:\Users\King\Desktop\Vitamin D3 2\images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60648"/>
            <a:ext cx="4032448" cy="274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115616" y="6300028"/>
            <a:ext cx="2319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Osteomalacia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Factors Affecting Vitamin D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ar-S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Factor Regulate production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 pigmentation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Dressing codes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Season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Aging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Sunscreen use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 pollution</a:t>
            </a:r>
            <a:endParaRPr lang="ar-S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716016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 regulation absorption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Diet with less fatty acid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Malabsorption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syndromes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Celiac disease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Chronic pancreatitis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Cystic fibrosis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Reduced magnesium level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620688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Vitamin D status is affecting by factors that regulate its production in the skin and by factors affecting its absorption or metabolism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5301208"/>
            <a:ext cx="48245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Noah  A. Mahmood, PhD Biochemistry</a:t>
            </a:r>
          </a:p>
          <a:p>
            <a:pPr algn="ctr" rtl="0"/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Iraqi Center for Cancer and Medical Genetics Researches</a:t>
            </a:r>
            <a:endParaRPr lang="ar-SA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ing\Desktop\Vitamin D3\vitamin-d-and-cancer-prevention-1-638.jpg"/>
          <p:cNvPicPr>
            <a:picLocks noChangeAspect="1" noChangeArrowheads="1"/>
          </p:cNvPicPr>
          <p:nvPr/>
        </p:nvPicPr>
        <p:blipFill>
          <a:blip r:embed="rId2" cstate="print"/>
          <a:srcRect l="-55" b="36364"/>
          <a:stretch>
            <a:fillRect/>
          </a:stretch>
        </p:blipFill>
        <p:spPr bwMode="auto">
          <a:xfrm>
            <a:off x="36512" y="-27384"/>
            <a:ext cx="9144000" cy="532859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36512" y="3717032"/>
            <a:ext cx="37444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Role in cancer prevention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ing\Desktop\Vitamin D3\vitamin-d-and-cancer-prevention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ing\Desktop\Vitamin D3\vitamin-d-and-cancer-prevention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ng\Desktop\Vitamin D3\vitamin-d-and-cancer-prevention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95536" y="1397000"/>
          <a:ext cx="8568952" cy="52003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12856"/>
                <a:gridCol w="1756096"/>
              </a:tblGrid>
              <a:tr h="712997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Increase in P21 and P27 expression</a:t>
                      </a:r>
                    </a:p>
                    <a:p>
                      <a:pPr algn="l" rtl="0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Decease in CDKs, Cyclins,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MYC and RB expression</a:t>
                      </a:r>
                      <a:endParaRPr lang="ar-S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Proliferation</a:t>
                      </a:r>
                      <a:endParaRPr lang="ar-S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8567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Increase BAX</a:t>
                      </a:r>
                    </a:p>
                    <a:p>
                      <a:pPr algn="l" rtl="0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Decrease in BCL-2</a:t>
                      </a:r>
                    </a:p>
                    <a:p>
                      <a:pPr algn="l" rtl="0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Increase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sensitivity to radiation and chemotherapy </a:t>
                      </a:r>
                      <a:endParaRPr lang="ar-S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Apoptosis</a:t>
                      </a:r>
                      <a:endParaRPr lang="ar-S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8567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Myeloid leukemia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cell differentiation into monocytes</a:t>
                      </a:r>
                    </a:p>
                    <a:p>
                      <a:pPr algn="l" rtl="0"/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Increase expression of differentiation factors such as Casein, Adhesion proteins, lipid, prostate differentiation factors and E-cadherin</a:t>
                      </a:r>
                      <a:endParaRPr lang="ar-S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Differentiation</a:t>
                      </a:r>
                      <a:endParaRPr lang="ar-S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4138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Inhibit of expression of COX-2, PG receptor, Stress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Kinase  and NF-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kB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signaling.</a:t>
                      </a:r>
                    </a:p>
                    <a:p>
                      <a:pPr algn="l" rtl="0"/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Increase 15-PGDH and MAPKP5 expression.</a:t>
                      </a:r>
                    </a:p>
                    <a:p>
                      <a:pPr algn="l" rtl="0"/>
                      <a:endParaRPr lang="ar-S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Inflammation</a:t>
                      </a:r>
                      <a:endParaRPr lang="ar-S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97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Decrease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expression of MMP9, Plasmogin Activator,</a:t>
                      </a:r>
                      <a:r>
                        <a:rPr lang="el-G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and </a:t>
                      </a:r>
                      <a:r>
                        <a:rPr lang="el-G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Integrin.</a:t>
                      </a:r>
                    </a:p>
                    <a:p>
                      <a:pPr algn="l" rtl="0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Increase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TIMP1 and E-Cadherin expression.</a:t>
                      </a:r>
                      <a:endParaRPr lang="ar-S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Invasion and Metastasis</a:t>
                      </a:r>
                      <a:endParaRPr lang="ar-S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086">
                <a:tc>
                  <a:txBody>
                    <a:bodyPr/>
                    <a:lstStyle/>
                    <a:p>
                      <a:pPr algn="l" rtl="0"/>
                      <a:r>
                        <a:rPr lang="ar-S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Decrease HIF</a:t>
                      </a:r>
                      <a:r>
                        <a:rPr lang="el-G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VEGF, IL-8,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Tenascin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 and PGE2 level.</a:t>
                      </a:r>
                      <a:endParaRPr lang="ar-S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Angiogenesis</a:t>
                      </a:r>
                      <a:endParaRPr lang="ar-S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83568" y="44624"/>
            <a:ext cx="777686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 Neoplastic Action of Vitamin D3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55776" y="692696"/>
            <a:ext cx="324036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1,25(OH)2  D3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(Calcitriol</a:t>
            </a:r>
            <a:r>
              <a:rPr lang="en-US" dirty="0" smtClean="0"/>
              <a:t>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ing\Desktop\Vitamin D3\the-role-of-vitamind-in-reducing-cancer-risk-and-progression-6-638.jpg"/>
          <p:cNvPicPr>
            <a:picLocks noChangeAspect="1" noChangeArrowheads="1"/>
          </p:cNvPicPr>
          <p:nvPr/>
        </p:nvPicPr>
        <p:blipFill>
          <a:blip r:embed="rId2" cstate="print"/>
          <a:srcRect t="21680"/>
          <a:stretch>
            <a:fillRect/>
          </a:stretch>
        </p:blipFill>
        <p:spPr bwMode="auto">
          <a:xfrm>
            <a:off x="0" y="0"/>
            <a:ext cx="9144000" cy="686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ng\Desktop\Vitamin D3\vit-d-and-cancer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6838"/>
            <a:ext cx="8640960" cy="617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ing\Desktop\Vitamin D3\vit-d-and-cancer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52766"/>
            <a:ext cx="8496944" cy="617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ng\Desktop\Vitamin D3\vit-d-and-cancer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2153"/>
            <a:ext cx="8496944" cy="6203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ing\Desktop\Vitamin D3\vit-d-and-cancer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6552" y="387732"/>
            <a:ext cx="2663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Conclusion</a:t>
            </a: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5536" y="1352957"/>
            <a:ext cx="82809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role of vitamin D in cancer prevention is strongly suggested by epidemiology observation and potential mechanisms have been identified by experimental studies.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promising results from both observation and laboratory studies should used in a new era of intervention studies of vitamin D and cancer risk.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Because many public health scientists are already clamoring for high level of vitamin D supplementation for bone and other health, randomized trial of vitamin D and cancer risk should be undertaken speedily.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ing\Desktop\Vitamin D3\vitamin-d-and-cancer-prevention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620688"/>
            <a:ext cx="7772400" cy="3978744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4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If the promise of vitamin D holds, a brief walk in the sun may turn out to be a step toward cancer prevention</a:t>
            </a:r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ing\Desktop\Vitamin D3\pharmacotherapeutics-of-vitamin-d-4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ing\Desktop\Vitamin D3\vitamin-d-40-638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8483" y="0"/>
            <a:ext cx="9135517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ing\Desktop\Vitamin D3\pharmacotherapeutics-of-vitamin-d-4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09" y="476672"/>
            <a:ext cx="8285231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ing\Desktop\Vitamin D3\role-of-vitamin-d-in-cancer-prevention-2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9180512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ng\Desktop\v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6652"/>
            <a:ext cx="8496944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ing\Desktop\Vitamin D3\vitamin-d-and-cancer-prevention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ing\Desktop\Vitamin D3\vitamin-d-and-cancer-prevention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ng\Desktop\Vitamin D3\vitamin-d-and-cancer-prevention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ing\Desktop\Vitamin D3 2\vitamin-d-and-cancer-prevention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68412"/>
            <a:ext cx="7560840" cy="477295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3528" y="-2738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Vitamin D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Vitamin D is a fat soluble vitamin</a:t>
            </a:r>
          </a:p>
          <a:p>
            <a:pPr algn="l" rt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 is a sterol, is contains steroid nucleus (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cyclopentanoperhydrophenantherne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ring)</a:t>
            </a:r>
          </a:p>
          <a:p>
            <a:pPr algn="ctr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ing\Desktop\Vitamin D3 2\vitamin-d-and-cancer-prevention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10092</TotalTime>
  <Words>346</Words>
  <Application>Microsoft Office PowerPoint</Application>
  <PresentationFormat>On-screen Show (4:3)</PresentationFormat>
  <Paragraphs>59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Factors Affecting Vitamin D Status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King</dc:creator>
  <cp:lastModifiedBy>King</cp:lastModifiedBy>
  <cp:revision>4</cp:revision>
  <dcterms:created xsi:type="dcterms:W3CDTF">2020-05-25T16:15:24Z</dcterms:created>
  <dcterms:modified xsi:type="dcterms:W3CDTF">2020-06-05T11:41:10Z</dcterms:modified>
</cp:coreProperties>
</file>