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1" r:id="rId1"/>
  </p:sldMasterIdLst>
  <p:notesMasterIdLst>
    <p:notesMasterId r:id="rId51"/>
  </p:notesMasterIdLst>
  <p:sldIdLst>
    <p:sldId id="257" r:id="rId2"/>
    <p:sldId id="304" r:id="rId3"/>
    <p:sldId id="305" r:id="rId4"/>
    <p:sldId id="307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256" r:id="rId28"/>
    <p:sldId id="258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278" r:id="rId47"/>
    <p:sldId id="279" r:id="rId48"/>
    <p:sldId id="280" r:id="rId49"/>
    <p:sldId id="306" r:id="rId5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29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2C26B9-1362-4853-A274-476153B92FCA}" type="datetimeFigureOut">
              <a:rPr lang="ar-SA" smtClean="0"/>
              <a:pPr/>
              <a:t>06/17/1442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E794BBE-7535-48A2-BF13-1DFEDEB7127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76DC3-C243-4CF8-8A20-F3CB715DA337}" type="slidenum">
              <a:rPr 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Emphasize: </a:t>
            </a:r>
            <a:r>
              <a:rPr lang="en-US" smtClean="0">
                <a:latin typeface="Arial" pitchFamily="34" charset="0"/>
                <a:cs typeface="Arial" pitchFamily="34" charset="0"/>
              </a:rPr>
              <a:t>The WHO safety manual is available in many languages on the web site.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94BBE-7535-48A2-BF13-1DFEDEB7127F}" type="slidenum">
              <a:rPr lang="ar-SA" smtClean="0"/>
              <a:pPr/>
              <a:t>48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B899F6-C4B0-4BA6-9CCE-86B5155B129C}" type="datetimeFigureOut">
              <a:rPr lang="ar-SA" smtClean="0"/>
              <a:pPr/>
              <a:t>06/17/1442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54DC33-8FE5-48D7-8510-32534BCF76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899F6-C4B0-4BA6-9CCE-86B5155B129C}" type="datetimeFigureOut">
              <a:rPr lang="ar-SA" smtClean="0"/>
              <a:pPr/>
              <a:t>06/17/1442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4DC33-8FE5-48D7-8510-32534BCF76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899F6-C4B0-4BA6-9CCE-86B5155B129C}" type="datetimeFigureOut">
              <a:rPr lang="ar-SA" smtClean="0"/>
              <a:pPr/>
              <a:t>06/17/1442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4DC33-8FE5-48D7-8510-32534BCF76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11163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05600" y="65341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58D830-062F-4F72-A70E-94F76696A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899F6-C4B0-4BA6-9CCE-86B5155B129C}" type="datetimeFigureOut">
              <a:rPr lang="ar-SA" smtClean="0"/>
              <a:pPr/>
              <a:t>06/17/1442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4DC33-8FE5-48D7-8510-32534BCF76B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899F6-C4B0-4BA6-9CCE-86B5155B129C}" type="datetimeFigureOut">
              <a:rPr lang="ar-SA" smtClean="0"/>
              <a:pPr/>
              <a:t>06/17/1442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4DC33-8FE5-48D7-8510-32534BCF76B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899F6-C4B0-4BA6-9CCE-86B5155B129C}" type="datetimeFigureOut">
              <a:rPr lang="ar-SA" smtClean="0"/>
              <a:pPr/>
              <a:t>06/17/1442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4DC33-8FE5-48D7-8510-32534BCF76B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899F6-C4B0-4BA6-9CCE-86B5155B129C}" type="datetimeFigureOut">
              <a:rPr lang="ar-SA" smtClean="0"/>
              <a:pPr/>
              <a:t>06/17/1442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4DC33-8FE5-48D7-8510-32534BCF76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899F6-C4B0-4BA6-9CCE-86B5155B129C}" type="datetimeFigureOut">
              <a:rPr lang="ar-SA" smtClean="0"/>
              <a:pPr/>
              <a:t>06/17/1442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4DC33-8FE5-48D7-8510-32534BCF76B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899F6-C4B0-4BA6-9CCE-86B5155B129C}" type="datetimeFigureOut">
              <a:rPr lang="ar-SA" smtClean="0"/>
              <a:pPr/>
              <a:t>06/17/1442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4DC33-8FE5-48D7-8510-32534BCF76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B899F6-C4B0-4BA6-9CCE-86B5155B129C}" type="datetimeFigureOut">
              <a:rPr lang="ar-SA" smtClean="0"/>
              <a:pPr/>
              <a:t>06/17/1442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4DC33-8FE5-48D7-8510-32534BCF76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B899F6-C4B0-4BA6-9CCE-86B5155B129C}" type="datetimeFigureOut">
              <a:rPr lang="ar-SA" smtClean="0"/>
              <a:pPr/>
              <a:t>06/17/1442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54DC33-8FE5-48D7-8510-32534BCF76B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B899F6-C4B0-4BA6-9CCE-86B5155B129C}" type="datetimeFigureOut">
              <a:rPr lang="ar-SA" smtClean="0"/>
              <a:pPr/>
              <a:t>06/17/1442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54DC33-8FE5-48D7-8510-32534BCF76B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9512" y="1772816"/>
            <a:ext cx="8784976" cy="15795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Biosafety and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Waste Management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3717032"/>
            <a:ext cx="6264696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PhD Biochemistry</a:t>
            </a:r>
            <a:endParaRPr lang="ar-SA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Noah A. Mahmood</a:t>
            </a:r>
            <a:endParaRPr lang="ar-S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King\Desktop\Biosefaty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King\Desktop\Biosefaty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King\Desktop\Biosefaty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King\Desktop\Biosefaty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King\Desktop\Biosefaty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King\Desktop\Biosefaty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King\Desktop\Biosefaty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King\Desktop\Biosefaty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King\Desktop\Biosefaty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King\Desktop\Biosefaty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52528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end of this module, you will be able to:</a:t>
            </a:r>
          </a:p>
          <a:p>
            <a:pPr algn="l" rtl="0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Adhere to personal health and safety practices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Maintain a clean and organized workspace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Disinfect and dispose of infectious materials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Take appropriate actions following accidental exposure to potentially infectious specimen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Follow written safety procedures and keep proper safety records </a:t>
            </a:r>
          </a:p>
          <a:p>
            <a:pPr algn="l" rtl="0"/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ar-S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8120" y="5373688"/>
            <a:ext cx="20462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King\Desktop\Biosefaty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King\Desktop\Biosefaty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4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King\Desktop\Biosefaty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King\Desktop\Biosefaty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King\Desktop\Biosefaty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King\Desktop\Biosefaty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King\Desktop\Biosefaty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Is Safety Important?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424936" cy="4082008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Coming in contact with human blood or blood products (plasma, serum, etc.), or with certain chemicals used in the laboratory, is potentially hazardous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Safety involves taking precautions to protect you and coworkers against infection, injury or poisoning.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Other people who may come in contact with testing by-products.</a:t>
            </a:r>
          </a:p>
          <a:p>
            <a:pPr algn="just" rtl="0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Protect integrity of test products.</a:t>
            </a:r>
          </a:p>
          <a:p>
            <a:pPr algn="just" rtl="0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Protect environment from hazardous material </a:t>
            </a:r>
          </a:p>
          <a:p>
            <a:pPr algn="l" rtl="0"/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Else Needs Protection? </a:t>
            </a:r>
            <a:endParaRPr lang="ar-S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6795" y="1556792"/>
            <a:ext cx="30732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work habits</a:t>
            </a:r>
            <a:endParaRPr lang="ar-SA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51520" y="2492896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 txBox="1">
            <a:spLocks/>
          </p:cNvSpPr>
          <p:nvPr/>
        </p:nvSpPr>
        <p:spPr>
          <a:xfrm>
            <a:off x="722313" y="2708920"/>
            <a:ext cx="7772400" cy="6778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What are universal precautions?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What can each lab worker do to maintain personal safety?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 habits (personal, work space, material)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Proper disposal of sharps and waste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Handling chemicals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Disinfection of work areas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Safety documentation</a:t>
            </a:r>
          </a:p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Topics</a:t>
            </a:r>
            <a:endParaRPr lang="ar-S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1694" y="4077072"/>
            <a:ext cx="238472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idx="1"/>
          </p:nvPr>
        </p:nvSpPr>
        <p:spPr bwMode="auto">
          <a:xfrm>
            <a:off x="1403648" y="1988840"/>
            <a:ext cx="6336704" cy="30243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flatTx/>
          </a:bodyPr>
          <a:lstStyle/>
          <a:p>
            <a:pPr algn="ctr" rtl="0">
              <a:lnSpc>
                <a:spcPct val="90000"/>
              </a:lnSpc>
              <a:spcAft>
                <a:spcPct val="25000"/>
              </a:spcAft>
              <a:buClr>
                <a:srgbClr val="D40026"/>
              </a:buClr>
              <a:buSzPct val="95000"/>
              <a:buNone/>
              <a:defRPr/>
            </a:pPr>
            <a:r>
              <a:rPr lang="en-US" sz="3600" dirty="0">
                <a:solidFill>
                  <a:srgbClr val="FF0000"/>
                </a:solidFill>
              </a:rPr>
              <a:t>Every specimen should </a:t>
            </a:r>
          </a:p>
          <a:p>
            <a:pPr algn="ctr" rtl="0">
              <a:lnSpc>
                <a:spcPct val="90000"/>
              </a:lnSpc>
              <a:spcAft>
                <a:spcPct val="25000"/>
              </a:spcAft>
              <a:buClr>
                <a:srgbClr val="D40026"/>
              </a:buClr>
              <a:buSzPct val="95000"/>
              <a:buNone/>
              <a:defRPr/>
            </a:pPr>
            <a:r>
              <a:rPr lang="en-US" sz="3600" dirty="0">
                <a:solidFill>
                  <a:srgbClr val="FF0000"/>
                </a:solidFill>
              </a:rPr>
              <a:t>be treated as though </a:t>
            </a:r>
          </a:p>
          <a:p>
            <a:pPr algn="ctr" rtl="0">
              <a:lnSpc>
                <a:spcPct val="90000"/>
              </a:lnSpc>
              <a:spcAft>
                <a:spcPct val="25000"/>
              </a:spcAft>
              <a:buClr>
                <a:srgbClr val="D40026"/>
              </a:buClr>
              <a:buSzPct val="95000"/>
              <a:buNone/>
              <a:defRPr/>
            </a:pPr>
            <a:r>
              <a:rPr lang="en-US" sz="3600" dirty="0">
                <a:solidFill>
                  <a:srgbClr val="FF0000"/>
                </a:solidFill>
              </a:rPr>
              <a:t>it is infectious.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Universal or Standard Precautions</a:t>
            </a:r>
            <a:endParaRPr lang="ar-S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Before Testing (Pre-analytical)</a:t>
            </a:r>
          </a:p>
          <a:p>
            <a:pPr lvl="1" algn="l" rtl="0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Specimen collection</a:t>
            </a:r>
          </a:p>
          <a:p>
            <a:pPr lvl="1" algn="l" rtl="0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Specimen preparation</a:t>
            </a:r>
          </a:p>
          <a:p>
            <a:pPr lvl="1" algn="l" rtl="0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Specimen transport</a:t>
            </a:r>
          </a:p>
          <a:p>
            <a:pPr algn="l" rtl="0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Testing (Analytical)</a:t>
            </a:r>
          </a:p>
          <a:p>
            <a:pPr lvl="1" algn="l" rtl="0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Testing</a:t>
            </a:r>
          </a:p>
          <a:p>
            <a:pPr algn="l" rtl="0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Testing (Post-analytical)</a:t>
            </a:r>
          </a:p>
          <a:p>
            <a:pPr lvl="1" algn="l" rtl="0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Disposal</a:t>
            </a:r>
            <a:r>
              <a:rPr lang="en-US" dirty="0" smtClean="0"/>
              <a:t> </a:t>
            </a:r>
          </a:p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Apply Safety Practices Throughout the Testing Process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107504" y="1772816"/>
            <a:ext cx="5328592" cy="4176465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Wash hands before and after entering the lab</a:t>
            </a:r>
          </a:p>
          <a:p>
            <a:pPr algn="l" rtl="0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Change gloves frequently</a:t>
            </a:r>
          </a:p>
          <a:p>
            <a:pPr algn="l" rtl="0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Wear lab coat or apron</a:t>
            </a:r>
          </a:p>
          <a:p>
            <a:pPr algn="l" rtl="0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Dispose of contaminated sharps and waste immediately after testing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Develop Personal Safe Work Habits</a:t>
            </a:r>
            <a:endParaRPr lang="ar-S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3" descr="handwashD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37300" y="2054035"/>
            <a:ext cx="3571203" cy="26711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16416" y="5661248"/>
            <a:ext cx="4320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ar-S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988840"/>
            <a:ext cx="5266928" cy="4032448"/>
          </a:xfrm>
        </p:spPr>
        <p:txBody>
          <a:bodyPr>
            <a:noAutofit/>
          </a:bodyPr>
          <a:lstStyle/>
          <a:p>
            <a:pPr algn="l" rt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Pipetting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mouth is strictly forbidden.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Never eat, drink or smoke at the test site.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Keep food out of the laboratory/testing site  refrigerator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Develop Safe Personal Work Habits</a:t>
            </a:r>
            <a:endParaRPr lang="ar-S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4" descr="pipette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5364088" y="1196752"/>
            <a:ext cx="2967112" cy="2522325"/>
          </a:xfrm>
          <a:prstGeom prst="rect">
            <a:avLst/>
          </a:prstGeom>
          <a:noFill/>
          <a:effectLst>
            <a:outerShdw dist="107763" dir="2700000" algn="ctr" rotWithShape="0">
              <a:schemeClr val="tx1"/>
            </a:outerShdw>
          </a:effectLst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436096" y="3933056"/>
            <a:ext cx="3096344" cy="2304256"/>
            <a:chOff x="3984" y="1488"/>
            <a:chExt cx="1392" cy="1360"/>
          </a:xfrm>
        </p:grpSpPr>
        <p:pic>
          <p:nvPicPr>
            <p:cNvPr id="7" name="Picture 20" descr="11 copy"/>
            <p:cNvPicPr>
              <a:picLocks noChangeAspect="1" noChangeArrowheads="1"/>
            </p:cNvPicPr>
            <p:nvPr/>
          </p:nvPicPr>
          <p:blipFill>
            <a:blip r:embed="rId3" cstate="print">
              <a:lum contrast="24000"/>
            </a:blip>
            <a:srcRect/>
            <a:stretch>
              <a:fillRect/>
            </a:stretch>
          </p:blipFill>
          <p:spPr bwMode="auto">
            <a:xfrm>
              <a:off x="3984" y="1488"/>
              <a:ext cx="1392" cy="1360"/>
            </a:xfrm>
            <a:prstGeom prst="rect">
              <a:avLst/>
            </a:prstGeom>
            <a:noFill/>
            <a:effectLst>
              <a:outerShdw dist="107763" dir="2700000" algn="ctr" rotWithShape="0">
                <a:schemeClr val="tx1"/>
              </a:outerShdw>
            </a:effectLst>
          </p:spPr>
        </p:pic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4224" y="1632"/>
              <a:ext cx="1008" cy="1008"/>
              <a:chOff x="2112" y="3216"/>
              <a:chExt cx="912" cy="912"/>
            </a:xfrm>
          </p:grpSpPr>
          <p:sp>
            <p:nvSpPr>
              <p:cNvPr id="9" name="Oval 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912" cy="912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" name="Line 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576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ar-SA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8460432" y="6165304"/>
            <a:ext cx="4320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ar-S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556792"/>
            <a:ext cx="5904656" cy="496855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Keep work areas uncluttered and clean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Disinfect work surfaces daily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Restrict or limit access when working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Keep supplies locked in a safe and secure area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Keep emergency eye wash units in working order and within expiry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Maintain Clean and Orderly Work Space</a:t>
            </a:r>
            <a:endParaRPr lang="ar-S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20122" y="2213843"/>
          <a:ext cx="2800350" cy="2727325"/>
        </p:xfrm>
        <a:graphic>
          <a:graphicData uri="http://schemas.openxmlformats.org/presentationml/2006/ole">
            <p:oleObj spid="_x0000_s1026" name="CorelDRAW" r:id="rId3" imgW="2800080" imgH="2727000" progId="">
              <p:embed/>
            </p:oleObj>
          </a:graphicData>
        </a:graphic>
      </p:graphicFrame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6233864" y="5009803"/>
            <a:ext cx="251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Biohazard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Take Precautions to Avoid Needle Stick Injury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 disposal of sharps and waste</a:t>
            </a:r>
            <a:endParaRPr lang="ar-S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709664"/>
            <a:ext cx="7772400" cy="295158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What can cause needle stick injury?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Lack of concentration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Inexperience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Lack of concern for others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Improper disposal of sharps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roup0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68" y="1556792"/>
            <a:ext cx="3271490" cy="2448272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Drop Used Sharps in 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Special Containers</a:t>
            </a:r>
            <a:endParaRPr lang="ar-S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7" descr="sharps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3568" y="4077072"/>
            <a:ext cx="2952328" cy="2664247"/>
          </a:xfrm>
          <a:prstGeom prst="rect">
            <a:avLst/>
          </a:prstGeom>
          <a:effectLst>
            <a:outerShdw dist="35921" dir="2700000" algn="ctr" rotWithShape="0">
              <a:srgbClr val="808080"/>
            </a:outerShdw>
          </a:effectLst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196855" y="1573213"/>
          <a:ext cx="2903537" cy="4648200"/>
        </p:xfrm>
        <a:graphic>
          <a:graphicData uri="http://schemas.openxmlformats.org/presentationml/2006/ole">
            <p:oleObj spid="_x0000_s2050" name="CorelDRAW" r:id="rId5" imgW="794160" imgH="1539000" progId="">
              <p:embed/>
            </p:oleObj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724128" y="4437112"/>
            <a:ext cx="18351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WASTE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72816"/>
            <a:ext cx="4258816" cy="3705275"/>
          </a:xfrm>
        </p:spPr>
        <p:txBody>
          <a:bodyPr/>
          <a:lstStyle/>
          <a:p>
            <a:pPr marL="230188" indent="-230188" algn="l" rtl="0"/>
            <a:r>
              <a:rPr lang="en-US" dirty="0" smtClean="0"/>
              <a:t>Do Not break, bend, re-sheath or reuse lancets, syringes or needles</a:t>
            </a:r>
          </a:p>
          <a:p>
            <a:pPr marL="230188" indent="-230188" algn="l" rtl="0"/>
            <a:r>
              <a:rPr lang="en-US" dirty="0" smtClean="0"/>
              <a:t>Do Not shake sharps containers to create space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Do’s and Don’ts: Sharps and Waste Containers</a:t>
            </a:r>
            <a:endParaRPr lang="ar-S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fingerstick (3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905000"/>
            <a:ext cx="4648200" cy="3705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60432" y="6021288"/>
            <a:ext cx="4320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ar-S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 noGrp="1"/>
          </p:cNvGrpSpPr>
          <p:nvPr>
            <p:ph idx="1"/>
          </p:nvPr>
        </p:nvGrpSpPr>
        <p:grpSpPr bwMode="auto">
          <a:xfrm>
            <a:off x="457200" y="1772816"/>
            <a:ext cx="3826768" cy="3849291"/>
            <a:chOff x="288" y="1008"/>
            <a:chExt cx="2544" cy="2880"/>
          </a:xfrm>
        </p:grpSpPr>
        <p:pic>
          <p:nvPicPr>
            <p:cNvPr id="5" name="Picture 4" descr="badtras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1104"/>
              <a:ext cx="2544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36" y="1056"/>
              <a:ext cx="2496" cy="2736"/>
            </a:xfrm>
            <a:prstGeom prst="line">
              <a:avLst/>
            </a:prstGeom>
            <a:noFill/>
            <a:ln w="57150">
              <a:solidFill>
                <a:srgbClr val="D40026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336" y="1008"/>
              <a:ext cx="2496" cy="2832"/>
            </a:xfrm>
            <a:prstGeom prst="line">
              <a:avLst/>
            </a:prstGeom>
            <a:noFill/>
            <a:ln w="38100">
              <a:solidFill>
                <a:srgbClr val="D40026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Do’s and Don’ts: Sharps and Waste Containers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8" name="Picture 7" descr="shar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899597"/>
            <a:ext cx="3531047" cy="37185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44408" y="5877272"/>
            <a:ext cx="5760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ar-S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5496" y="5708104"/>
            <a:ext cx="42795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What’s wrong with this </a:t>
            </a:r>
            <a:r>
              <a:rPr lang="en-US" sz="2400" dirty="0" smtClean="0"/>
              <a:t>picture?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179388" y="2322513"/>
          <a:ext cx="4392612" cy="3181350"/>
        </p:xfrm>
        <a:graphic>
          <a:graphicData uri="http://schemas.openxmlformats.org/presentationml/2006/ole">
            <p:oleObj spid="_x0000_s3074" name="Clip" r:id="rId3" imgW="4733333" imgH="3428571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Never Place Needles or Sharps in Office Waste Containers</a:t>
            </a:r>
            <a:endParaRPr lang="ar-S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8" descr="DSC00151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>
          <a:xfrm>
            <a:off x="4768468" y="2276872"/>
            <a:ext cx="430352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King\Desktop\Biosefaty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ble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725241"/>
            <a:ext cx="4310693" cy="3224039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Sharps Containers Must Be:</a:t>
            </a:r>
            <a:endParaRPr lang="ar-S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harps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50068" y="2708920"/>
            <a:ext cx="4001367" cy="3200162"/>
          </a:xfrm>
          <a:prstGeom prst="rect">
            <a:avLst/>
          </a:prstGeom>
          <a:noFill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51520" y="1661616"/>
            <a:ext cx="3913584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dirty="0"/>
              <a:t>Placed near workspace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dirty="0"/>
              <a:t>Closed when not in use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220072" y="1901775"/>
            <a:ext cx="3182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Sealed when ¾ full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  <a:buSzTx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User responsible for disposal of sharps</a:t>
            </a:r>
          </a:p>
          <a:p>
            <a:pPr algn="l" rtl="0">
              <a:lnSpc>
                <a:spcPct val="80000"/>
              </a:lnSpc>
              <a:buSzTx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Must dispose of sharps after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test</a:t>
            </a:r>
          </a:p>
          <a:p>
            <a:pPr algn="l" rtl="0">
              <a:lnSpc>
                <a:spcPct val="80000"/>
              </a:lnSpc>
              <a:buSzTx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Must place sharps in sharps boxes</a:t>
            </a:r>
          </a:p>
          <a:p>
            <a:pPr algn="l" rtl="0">
              <a:lnSpc>
                <a:spcPct val="80000"/>
              </a:lnSpc>
              <a:buSzTx/>
            </a:pP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Do not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drop sharps on the floor or in the office waste bin</a:t>
            </a:r>
          </a:p>
          <a:p>
            <a:pPr algn="l" rtl="0">
              <a:lnSpc>
                <a:spcPct val="80000"/>
              </a:lnSpc>
              <a:buSzTx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Place sharps container near your workspace </a:t>
            </a:r>
          </a:p>
          <a:p>
            <a:pPr algn="l" rtl="0">
              <a:lnSpc>
                <a:spcPct val="80000"/>
              </a:lnSpc>
              <a:buSzTx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Seal and remove when box is ¾ full</a:t>
            </a:r>
          </a:p>
          <a:p>
            <a:pPr algn="l" rtl="0">
              <a:lnSpc>
                <a:spcPct val="80000"/>
              </a:lnSpc>
              <a:buSzTx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Incinerate all waste.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Policy for Handling Sharps</a:t>
            </a:r>
            <a:endParaRPr lang="ar-S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Incineration is burning of contaminated waste to destroy and kill micro-organisms.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Incineration:</a:t>
            </a:r>
          </a:p>
          <a:p>
            <a:pPr lvl="1"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effective against potential re-use </a:t>
            </a:r>
          </a:p>
          <a:p>
            <a:pPr lvl="1"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Protects environment</a:t>
            </a:r>
          </a:p>
          <a:p>
            <a:pPr lvl="1"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Must be supervised</a:t>
            </a:r>
            <a:endParaRPr lang="ar-S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Incineration of Waste</a:t>
            </a:r>
            <a:endParaRPr lang="ar-S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1988840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Handling chemicals</a:t>
            </a:r>
            <a:endParaRPr lang="ar-SA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59632" y="2852936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83568" y="3105835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to properly handling different kinds of chemicals in the workplace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1"/>
            <a:ext cx="3754760" cy="305293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Why hazardous?</a:t>
            </a:r>
          </a:p>
          <a:p>
            <a:pPr lvl="1" algn="l" rtl="0"/>
            <a:r>
              <a:rPr lang="en-US" sz="3200" dirty="0" smtClean="0"/>
              <a:t>Ignitable</a:t>
            </a:r>
          </a:p>
          <a:p>
            <a:pPr lvl="1" algn="l" rtl="0"/>
            <a:r>
              <a:rPr lang="en-US" sz="3200" dirty="0" smtClean="0"/>
              <a:t>Corrosive</a:t>
            </a:r>
          </a:p>
          <a:p>
            <a:pPr lvl="1" algn="l" rtl="0"/>
            <a:r>
              <a:rPr lang="en-US" sz="3200" dirty="0" smtClean="0"/>
              <a:t>Reactive</a:t>
            </a:r>
          </a:p>
          <a:p>
            <a:pPr lvl="1" algn="l" rtl="0"/>
            <a:r>
              <a:rPr lang="en-US" sz="3200" dirty="0" smtClean="0"/>
              <a:t>Toxic</a:t>
            </a:r>
          </a:p>
          <a:p>
            <a:pPr algn="l" rtl="0"/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Chemical Hazards in the Genotyping Laboratory</a:t>
            </a:r>
            <a:endParaRPr lang="ar-S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131840" y="2449983"/>
            <a:ext cx="5674023" cy="378732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Guanidinium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thiocyanate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commonly used in lysis buffers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Never mix with bleach! (HCl, HCN gas released)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Ethidium Bromide (mutagen)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DNA staining in agarose gels, buffers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Acrylamide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(neurotoxin)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Gene assay, for making gels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Less hazardous after polymerization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Disinfection of work areas</a:t>
            </a:r>
            <a:endParaRPr lang="ar-S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26876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can we disinfect work areas to ensure the safety of workplace?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95536" y="249289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6"/>
          <p:cNvSpPr txBox="1">
            <a:spLocks noChangeArrowheads="1"/>
          </p:cNvSpPr>
          <p:nvPr/>
        </p:nvSpPr>
        <p:spPr>
          <a:xfrm>
            <a:off x="179512" y="3042443"/>
            <a:ext cx="5073650" cy="3338885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Disinfection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Kills germs and pathogens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Keeps work surface clean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Prevents cross-contamination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Reduces risks of infection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940152" y="2636913"/>
          <a:ext cx="2428942" cy="3888432"/>
        </p:xfrm>
        <a:graphic>
          <a:graphicData uri="http://schemas.openxmlformats.org/presentationml/2006/ole">
            <p:oleObj spid="_x0000_s29698" name="CorelDRAW" r:id="rId3" imgW="794160" imgH="1539000" progId="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8640960" cy="4525963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Evacuate Room and notify others to leave the room and post a warning sign for No entry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Remove all contaminated clothing and /or lab coat and place in a biohazard bag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Wash all exposed skin with antiseptic soap and water</a:t>
            </a:r>
          </a:p>
          <a:p>
            <a:pPr algn="l" rtl="0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 supervisor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Decontaminate the area: Assemble clean-up materials</a:t>
            </a:r>
          </a:p>
          <a:p>
            <a:pPr lvl="1" algn="l" rtl="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 spill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Cover with paper towels and soak with 10% household bleach and allow to stand for 10-30 minutes</a:t>
            </a:r>
          </a:p>
          <a:p>
            <a:pPr lvl="1" algn="l" rtl="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 spill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Wipe with paper towel soaked in 10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bleach 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Dispose all contaminated towels in biohazard bag and dispose it properly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Case of a Spill or Splash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3084" name="Picture 12" descr="M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 bwMode="auto">
          <a:xfrm>
            <a:off x="152400" y="1972341"/>
            <a:ext cx="2711450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</p:pic>
      <p:sp>
        <p:nvSpPr>
          <p:cNvPr id="1283086" name="Rectangle 14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Safety References</a:t>
            </a:r>
          </a:p>
        </p:txBody>
      </p:sp>
      <p:pic>
        <p:nvPicPr>
          <p:cNvPr id="41988" name="Picture 16" descr="ISO Safety Guide cover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tretch>
            <a:fillRect/>
          </a:stretch>
        </p:blipFill>
        <p:spPr>
          <a:xfrm>
            <a:off x="3105333" y="1325815"/>
            <a:ext cx="2933334" cy="4038096"/>
          </a:xfrm>
          <a:noFill/>
        </p:spPr>
      </p:pic>
      <p:pic>
        <p:nvPicPr>
          <p:cNvPr id="4198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3263" y="1792704"/>
            <a:ext cx="2636837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264310" y="5780849"/>
            <a:ext cx="2576051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Arial" charset="0"/>
                <a:cs typeface="Arial" charset="0"/>
              </a:rPr>
              <a:t>www.who.int/csr/resources/publications/biosafety/WHO_CDS_CSR_LYO_2004_11/en/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206477" y="6034645"/>
            <a:ext cx="2743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ea typeface="Times New Roman" pitchFamily="18" charset="0"/>
              </a:rPr>
              <a:t>www.cdc.gov/od/ohs/pdffiles/4th%20BMBL.pdf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King\Desktop\New folder (2)\CHEMICALS HAZARDS AND TOXICITY 2_files\chemicals-hazards-and-toxicity-39-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0" y="107504"/>
            <a:ext cx="6588224" cy="6705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King\Desktop\Biosefaty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4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King\Desktop\Biosefaty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King\Desktop\Biosefaty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King\Desktop\Biosefaty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King\Desktop\Biosefaty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King\Desktop\Biosefaty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2644</TotalTime>
  <Words>762</Words>
  <Application>Microsoft Office PowerPoint</Application>
  <PresentationFormat>On-screen Show (4:3)</PresentationFormat>
  <Paragraphs>136</Paragraphs>
  <Slides>49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Concourse</vt:lpstr>
      <vt:lpstr>CorelDRAW</vt:lpstr>
      <vt:lpstr>Clip</vt:lpstr>
      <vt:lpstr>Slide 1</vt:lpstr>
      <vt:lpstr>Objectives</vt:lpstr>
      <vt:lpstr>Topics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Why Is Safety Important?</vt:lpstr>
      <vt:lpstr>What Else Needs Protection? </vt:lpstr>
      <vt:lpstr>Slide 29</vt:lpstr>
      <vt:lpstr>Universal or Standard Precautions</vt:lpstr>
      <vt:lpstr>Apply Safety Practices Throughout the Testing Process</vt:lpstr>
      <vt:lpstr>Develop Personal Safe Work Habits</vt:lpstr>
      <vt:lpstr>Develop Safe Personal Work Habits</vt:lpstr>
      <vt:lpstr>Maintain Clean and Orderly Work Space</vt:lpstr>
      <vt:lpstr>proper disposal of sharps and waste</vt:lpstr>
      <vt:lpstr>Drop Used Sharps in  Special Containers</vt:lpstr>
      <vt:lpstr>Do’s and Don’ts: Sharps and Waste Containers</vt:lpstr>
      <vt:lpstr>Do’s and Don’ts: Sharps and Waste Containers</vt:lpstr>
      <vt:lpstr>Never Place Needles or Sharps in Office Waste Containers</vt:lpstr>
      <vt:lpstr>Sharps Containers Must Be:</vt:lpstr>
      <vt:lpstr>Policy for Handling Sharps</vt:lpstr>
      <vt:lpstr>Incineration of Waste</vt:lpstr>
      <vt:lpstr>Slide 43</vt:lpstr>
      <vt:lpstr>Chemical Hazards in the Genotyping Laboratory</vt:lpstr>
      <vt:lpstr>Disinfection of work areas</vt:lpstr>
      <vt:lpstr>In Case of a Spill or Splash</vt:lpstr>
      <vt:lpstr>Slide 47</vt:lpstr>
      <vt:lpstr>Slide 48</vt:lpstr>
      <vt:lpstr>Slide 49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King</dc:creator>
  <cp:lastModifiedBy>King</cp:lastModifiedBy>
  <cp:revision>11</cp:revision>
  <dcterms:created xsi:type="dcterms:W3CDTF">2019-06-08T10:47:27Z</dcterms:created>
  <dcterms:modified xsi:type="dcterms:W3CDTF">2021-01-31T06:06:47Z</dcterms:modified>
</cp:coreProperties>
</file>