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84" r:id="rId5"/>
    <p:sldId id="304" r:id="rId6"/>
    <p:sldId id="285" r:id="rId7"/>
    <p:sldId id="305" r:id="rId8"/>
    <p:sldId id="286" r:id="rId9"/>
    <p:sldId id="287" r:id="rId10"/>
    <p:sldId id="288" r:id="rId11"/>
    <p:sldId id="289" r:id="rId12"/>
    <p:sldId id="290" r:id="rId13"/>
    <p:sldId id="291" r:id="rId14"/>
    <p:sldId id="292" r:id="rId15"/>
    <p:sldId id="293" r:id="rId16"/>
    <p:sldId id="294" r:id="rId17"/>
    <p:sldId id="295" r:id="rId18"/>
    <p:sldId id="296" r:id="rId19"/>
    <p:sldId id="267" r:id="rId20"/>
    <p:sldId id="297" r:id="rId21"/>
    <p:sldId id="298" r:id="rId22"/>
    <p:sldId id="300" r:id="rId23"/>
    <p:sldId id="261" r:id="rId24"/>
    <p:sldId id="262" r:id="rId25"/>
    <p:sldId id="263" r:id="rId26"/>
    <p:sldId id="264" r:id="rId27"/>
    <p:sldId id="265" r:id="rId28"/>
    <p:sldId id="307" r:id="rId29"/>
    <p:sldId id="301" r:id="rId30"/>
    <p:sldId id="302" r:id="rId31"/>
    <p:sldId id="303" r:id="rId32"/>
    <p:sldId id="266"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8D367A0-A0A5-4955-A8C3-3682A2A3C3AD}" type="datetimeFigureOut">
              <a:rPr lang="ar-IQ" smtClean="0"/>
              <a:t>29/07/1439</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6B4F44C-2196-49A3-82D8-3D006DDB6044}"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8D367A0-A0A5-4955-A8C3-3682A2A3C3AD}"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8D367A0-A0A5-4955-A8C3-3682A2A3C3AD}"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D367A0-A0A5-4955-A8C3-3682A2A3C3AD}"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8D367A0-A0A5-4955-A8C3-3682A2A3C3AD}"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8D367A0-A0A5-4955-A8C3-3682A2A3C3AD}" type="datetimeFigureOut">
              <a:rPr lang="ar-IQ" smtClean="0"/>
              <a:t>29/07/1439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6B4F44C-2196-49A3-82D8-3D006DDB6044}"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D367A0-A0A5-4955-A8C3-3682A2A3C3AD}" type="datetimeFigureOut">
              <a:rPr lang="ar-IQ" smtClean="0"/>
              <a:t>29/07/1439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8D367A0-A0A5-4955-A8C3-3682A2A3C3AD}" type="datetimeFigureOut">
              <a:rPr lang="ar-IQ" smtClean="0"/>
              <a:t>29/07/1439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367A0-A0A5-4955-A8C3-3682A2A3C3AD}" type="datetimeFigureOut">
              <a:rPr lang="ar-IQ" smtClean="0"/>
              <a:t>29/07/1439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8D367A0-A0A5-4955-A8C3-3682A2A3C3AD}" type="datetimeFigureOut">
              <a:rPr lang="ar-IQ" smtClean="0"/>
              <a:t>29/07/1439</a:t>
            </a:fld>
            <a:endParaRPr lang="ar-IQ"/>
          </a:p>
        </p:txBody>
      </p:sp>
      <p:sp>
        <p:nvSpPr>
          <p:cNvPr id="7" name="Slide Number Placeholder 6"/>
          <p:cNvSpPr>
            <a:spLocks noGrp="1"/>
          </p:cNvSpPr>
          <p:nvPr>
            <p:ph type="sldNum" sz="quarter" idx="12"/>
          </p:nvPr>
        </p:nvSpPr>
        <p:spPr/>
        <p:txBody>
          <a:bodyPr/>
          <a:lstStyle/>
          <a:p>
            <a:fld id="{66B4F44C-2196-49A3-82D8-3D006DDB6044}"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8D367A0-A0A5-4955-A8C3-3682A2A3C3AD}" type="datetimeFigureOut">
              <a:rPr lang="ar-IQ" smtClean="0"/>
              <a:t>29/07/1439</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66B4F44C-2196-49A3-82D8-3D006DDB604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8D367A0-A0A5-4955-A8C3-3682A2A3C3AD}" type="datetimeFigureOut">
              <a:rPr lang="ar-IQ" smtClean="0"/>
              <a:t>29/07/1439</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6B4F44C-2196-49A3-82D8-3D006DDB604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3.bp.blogspot.com/_f3iqsxvjtK4/SbZYw1gvAfI/AAAAAAAAAHA/yv1jilE5xxU/s1600-h/32d0af4bb5.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2.bp.blogspot.com/_f3iqsxvjtK4/SbQDKfxWqhI/AAAAAAAAAFo/YMSJBRJxiGU/s1600-h/02f9121b8d.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2.bp.blogspot.com/_f3iqsxvjtK4/SbQHzbSmGLI/AAAAAAAAAF4/1i554w-vTcA/s1600-h/30c69dbce7.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4.bp.blogspot.com/_f3iqsxvjtK4/SbQKmA-VukI/AAAAAAAAAGA/dlMBHq6dr7k/s1600-h/969eac6489.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1.bp.blogspot.com/_f3iqsxvjtK4/SbQMW9TXPtI/AAAAAAAAAGI/1zIPgQPPBP4/s1600-h/f9b625ff79.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2.bp.blogspot.com/_f3iqsxvjtK4/SbQPCmQlk5I/AAAAAAAAAGQ/FdAGIc4UzpQ/s1600-h/5208659b17.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err="1" smtClean="0"/>
              <a:t>النانوتكنولوجي</a:t>
            </a:r>
            <a:endParaRPr lang="ar-IQ" dirty="0"/>
          </a:p>
        </p:txBody>
      </p:sp>
      <p:sp>
        <p:nvSpPr>
          <p:cNvPr id="3" name="عنوان فرعي 2"/>
          <p:cNvSpPr>
            <a:spLocks noGrp="1"/>
          </p:cNvSpPr>
          <p:nvPr>
            <p:ph type="subTitle" idx="1"/>
          </p:nvPr>
        </p:nvSpPr>
        <p:spPr/>
        <p:txBody>
          <a:bodyPr/>
          <a:lstStyle/>
          <a:p>
            <a:r>
              <a:rPr lang="ar-IQ" b="1" dirty="0" smtClean="0"/>
              <a:t>م .  د  نيران علي ثامر</a:t>
            </a:r>
            <a:endParaRPr lang="ar-IQ" b="1" dirty="0"/>
          </a:p>
        </p:txBody>
      </p:sp>
      <p:pic>
        <p:nvPicPr>
          <p:cNvPr id="7170" name="Picture 2" descr="نتيجة بحث الصور عن اشكال النان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2060848"/>
            <a:ext cx="4356725" cy="470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5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836712"/>
            <a:ext cx="8280920" cy="5909310"/>
          </a:xfrm>
          <a:prstGeom prst="rect">
            <a:avLst/>
          </a:prstGeom>
        </p:spPr>
        <p:txBody>
          <a:bodyPr wrap="square">
            <a:spAutoFit/>
          </a:bodyPr>
          <a:lstStyle/>
          <a:p>
            <a:r>
              <a:rPr lang="ar-IQ" sz="2400" b="1" dirty="0" smtClean="0"/>
              <a:t>خواص المواد النانوية</a:t>
            </a:r>
            <a:endParaRPr lang="ar-IQ" sz="2000" b="1" dirty="0"/>
          </a:p>
          <a:p>
            <a:r>
              <a:rPr lang="ar-IQ" sz="1600" dirty="0"/>
              <a:t>• </a:t>
            </a:r>
            <a:r>
              <a:rPr lang="ar-IQ" sz="1600" b="1" dirty="0"/>
              <a:t>الخواص الميكانيكية </a:t>
            </a:r>
            <a:r>
              <a:rPr lang="ar-IQ" sz="1600" dirty="0"/>
              <a:t>: تأتي الخواص الميكانيكية على رأس الخواص المستفيدة من تصغير حجم حبيبات المادة ووجود أعداد ضخمة من الذرات على أوجه سطحها الخارجي، حيث ترتفع درجة صلادة المواد الفلزية وسبائكها، وتزيد مقاومتها لمواجهة الاجهادات والأحمال الواقعة عليها، كما يتم إكساب المواد </a:t>
            </a:r>
            <a:r>
              <a:rPr lang="ar-IQ" sz="1600" dirty="0" err="1"/>
              <a:t>السيراميكية</a:t>
            </a:r>
            <a:r>
              <a:rPr lang="ar-IQ" sz="1600" dirty="0"/>
              <a:t> قدر كبير من المتانة والقابلية للتشكيل وتحمل إجهادات لم تكن تتوفر بها، وهذا يعنى تخليق أنواع جديدة من تلك المواد </a:t>
            </a:r>
            <a:r>
              <a:rPr lang="ar-IQ" sz="1600" dirty="0" smtClean="0"/>
              <a:t>..</a:t>
            </a:r>
            <a:endParaRPr lang="ar-IQ" sz="1600" dirty="0"/>
          </a:p>
          <a:p>
            <a:endParaRPr lang="ar-IQ" sz="1600" dirty="0"/>
          </a:p>
          <a:p>
            <a:r>
              <a:rPr lang="ar-IQ" sz="1600" dirty="0"/>
              <a:t>• </a:t>
            </a:r>
            <a:r>
              <a:rPr lang="ar-IQ" sz="1600" b="1" dirty="0"/>
              <a:t>الخواص الفيزيائية </a:t>
            </a:r>
            <a:r>
              <a:rPr lang="ar-IQ" sz="1600" dirty="0"/>
              <a:t>: تتأثر قيم درجات انصهار المادة بتصغير أبعاد حبيباتها، فدرجة انصهار الذهب في حجمه الطبيعي التي تصل إلى 1064 درجة حرارة، تقل إلى 500 درجة بعد تصغير حبيباته إلى نحو 1.35 نانومتر </a:t>
            </a:r>
            <a:r>
              <a:rPr lang="ar-IQ" sz="1600" dirty="0" smtClean="0"/>
              <a:t>.</a:t>
            </a:r>
            <a:endParaRPr lang="ar-IQ" sz="1600" dirty="0"/>
          </a:p>
          <a:p>
            <a:r>
              <a:rPr lang="ar-IQ" sz="1600" dirty="0"/>
              <a:t>• </a:t>
            </a:r>
            <a:r>
              <a:rPr lang="ar-IQ" sz="1600" b="1" dirty="0"/>
              <a:t>الخواص المغناطيسية </a:t>
            </a:r>
            <a:r>
              <a:rPr lang="ar-IQ" sz="1600" dirty="0"/>
              <a:t>: كلما صغرت حبيبات المواد وتضاعف وجود الذرات على أسطحها الخارجية، كلما ازدادت قوة وفاعلية قدرتها المغنطيسية، مما يمكننا من استخدامها في المولدات الكهربية الضخمة، ومحركات السفن، وصناعة أجهزة التحليل فائقة الدقة، والتصوير بالرنين </a:t>
            </a:r>
            <a:r>
              <a:rPr lang="ar-IQ" sz="1600" dirty="0" smtClean="0"/>
              <a:t>المغنطيسي </a:t>
            </a:r>
            <a:r>
              <a:rPr lang="ar-IQ" sz="1600" dirty="0"/>
              <a:t>.</a:t>
            </a:r>
          </a:p>
          <a:p>
            <a:endParaRPr lang="ar-IQ" sz="1600" dirty="0"/>
          </a:p>
          <a:p>
            <a:r>
              <a:rPr lang="ar-IQ" sz="1600" dirty="0"/>
              <a:t>• </a:t>
            </a:r>
            <a:r>
              <a:rPr lang="ar-IQ" sz="1600" b="1" dirty="0"/>
              <a:t>الخواص الكهربية </a:t>
            </a:r>
            <a:r>
              <a:rPr lang="ar-IQ" sz="1600" dirty="0"/>
              <a:t>: يؤدي تصغر أحجام حبيبات المواد إلى أقل من 100 نانومتر إلى تزايد قدرتها على توصيل التيار الكهربي، بما يمكننا من استخدام هذه المواد في صناعة أجهزة الحساسات الدقيقة والشرائح الإلكترونية .</a:t>
            </a:r>
          </a:p>
          <a:p>
            <a:endParaRPr lang="ar-IQ" sz="1600" dirty="0"/>
          </a:p>
          <a:p>
            <a:r>
              <a:rPr lang="ar-IQ" sz="1600" dirty="0"/>
              <a:t>• </a:t>
            </a:r>
            <a:r>
              <a:rPr lang="ar-IQ" sz="1600" b="1" dirty="0" smtClean="0"/>
              <a:t> </a:t>
            </a:r>
            <a:r>
              <a:rPr lang="ar-IQ" sz="1600" b="1" dirty="0" err="1" smtClean="0"/>
              <a:t>الخواض</a:t>
            </a:r>
            <a:r>
              <a:rPr lang="ar-IQ" sz="1600" b="1" dirty="0"/>
              <a:t> </a:t>
            </a:r>
            <a:r>
              <a:rPr lang="ar-IQ" sz="1600" b="1" smtClean="0"/>
              <a:t>اليايولوجية</a:t>
            </a:r>
            <a:r>
              <a:rPr lang="ar-IQ" sz="1600" dirty="0" smtClean="0"/>
              <a:t>: </a:t>
            </a:r>
            <a:r>
              <a:rPr lang="ar-IQ" sz="1600" dirty="0"/>
              <a:t>زيادة قدرة المواد النانوية على النفاذ واختراق الموانع والحواجز البيولوجية، وتحسين التلاؤم والتوافق البيولوجي، مما يسهل وصول الأدوية والعقاقير العلاجية للجزء المصاب عبر الأغشية والأوعية الدموية .</a:t>
            </a:r>
          </a:p>
          <a:p>
            <a:endParaRPr lang="ar-IQ" dirty="0"/>
          </a:p>
        </p:txBody>
      </p:sp>
    </p:spTree>
    <p:extLst>
      <p:ext uri="{BB962C8B-B14F-4D97-AF65-F5344CB8AC3E}">
        <p14:creationId xmlns:p14="http://schemas.microsoft.com/office/powerpoint/2010/main" val="150378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736" y="908720"/>
            <a:ext cx="4792647" cy="369332"/>
          </a:xfrm>
          <a:prstGeom prst="rect">
            <a:avLst/>
          </a:prstGeom>
        </p:spPr>
        <p:txBody>
          <a:bodyPr wrap="square">
            <a:spAutoFit/>
          </a:bodyPr>
          <a:lstStyle/>
          <a:p>
            <a:r>
              <a:rPr lang="ar-IQ" b="1" dirty="0" smtClean="0"/>
              <a:t>اشكال </a:t>
            </a:r>
            <a:r>
              <a:rPr lang="ar-IQ" b="1" dirty="0"/>
              <a:t>المواد النانوية </a:t>
            </a:r>
          </a:p>
        </p:txBody>
      </p:sp>
      <p:sp>
        <p:nvSpPr>
          <p:cNvPr id="4" name="مستطيل 3"/>
          <p:cNvSpPr/>
          <p:nvPr/>
        </p:nvSpPr>
        <p:spPr>
          <a:xfrm>
            <a:off x="503548" y="1306375"/>
            <a:ext cx="8136904" cy="2031325"/>
          </a:xfrm>
          <a:prstGeom prst="rect">
            <a:avLst/>
          </a:prstGeom>
        </p:spPr>
        <p:txBody>
          <a:bodyPr wrap="square">
            <a:spAutoFit/>
          </a:bodyPr>
          <a:lstStyle/>
          <a:p>
            <a:r>
              <a:rPr lang="ar-IQ" dirty="0"/>
              <a:t>1- النقاط الكمية </a:t>
            </a:r>
            <a:r>
              <a:rPr lang="en-US" b="1" dirty="0"/>
              <a:t>Quantum dots</a:t>
            </a:r>
          </a:p>
          <a:p>
            <a:endParaRPr lang="en-US" dirty="0"/>
          </a:p>
          <a:p>
            <a:r>
              <a:rPr lang="ar-IQ" dirty="0"/>
              <a:t>عبارة عن تركيب </a:t>
            </a:r>
            <a:r>
              <a:rPr lang="ar-IQ" dirty="0" err="1"/>
              <a:t>نانوي</a:t>
            </a:r>
            <a:r>
              <a:rPr lang="ar-IQ" dirty="0"/>
              <a:t> شبه موصل ثلاثي الأبعاد يتراوح أبعاده بين 2 إلى 10 نانومتر، وهذا يقابل 10 إلى 50 ذرة في القطر الواحد أو تقريباً 100 إلى 100000 ذرة في حجم النقطة الكمية الواحدة، </a:t>
            </a:r>
            <a:r>
              <a:rPr lang="ar-IQ" dirty="0" smtClean="0"/>
              <a:t>وعندما </a:t>
            </a:r>
            <a:r>
              <a:rPr lang="ar-IQ" dirty="0"/>
              <a:t>يكون قطر النقطة الكمية يساوي 10 نانومتر فإنه يمكن رصف 3 ملايين نقطة كمية بجانب بعضها البعض بطول يساوي عرض إصبع إبهام </a:t>
            </a:r>
            <a:r>
              <a:rPr lang="ar-IQ" dirty="0" smtClean="0"/>
              <a:t>الإنسان</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358" y="3337700"/>
            <a:ext cx="4005818" cy="31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93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052736"/>
            <a:ext cx="8352928" cy="3693319"/>
          </a:xfrm>
          <a:prstGeom prst="rect">
            <a:avLst/>
          </a:prstGeom>
        </p:spPr>
        <p:txBody>
          <a:bodyPr wrap="square">
            <a:spAutoFit/>
          </a:bodyPr>
          <a:lstStyle/>
          <a:p>
            <a:r>
              <a:rPr lang="ar-IQ" b="1" dirty="0"/>
              <a:t>2-  </a:t>
            </a:r>
            <a:r>
              <a:rPr lang="ar-IQ" b="1" dirty="0" err="1"/>
              <a:t>الفولورين</a:t>
            </a:r>
            <a:r>
              <a:rPr lang="ar-IQ" b="1" dirty="0"/>
              <a:t> </a:t>
            </a:r>
            <a:r>
              <a:rPr lang="en-US" b="1" dirty="0"/>
              <a:t>Fullerene</a:t>
            </a:r>
          </a:p>
          <a:p>
            <a:endParaRPr lang="en-US" dirty="0"/>
          </a:p>
          <a:p>
            <a:r>
              <a:rPr lang="ar-IQ" dirty="0"/>
              <a:t>تركيب </a:t>
            </a:r>
            <a:r>
              <a:rPr lang="ar-IQ" dirty="0" err="1"/>
              <a:t>نانوي</a:t>
            </a:r>
            <a:r>
              <a:rPr lang="ar-IQ" dirty="0"/>
              <a:t> غريب آخر للكربون وهو عبارة عن جزيء مكون من 60 ذرة من ذرات الكربون ويرمز له بالرمز </a:t>
            </a:r>
            <a:r>
              <a:rPr lang="en-US" dirty="0"/>
              <a:t>C60 ، </a:t>
            </a:r>
            <a:r>
              <a:rPr lang="ar-IQ" dirty="0"/>
              <a:t>وقد أُكتشف عام 1985م. إن جزيء </a:t>
            </a:r>
            <a:r>
              <a:rPr lang="ar-IQ" dirty="0" err="1"/>
              <a:t>الفولورين</a:t>
            </a:r>
            <a:r>
              <a:rPr lang="ar-IQ" dirty="0"/>
              <a:t> كروي المظهر ويشبه تماماً كرة القدم التي تحتوي على 12 شكلاً خماسياً و20 شكلاً سداسياً. ومنذ اكتشاف كيفية تصنيع </a:t>
            </a:r>
            <a:r>
              <a:rPr lang="ar-IQ" dirty="0" err="1"/>
              <a:t>الفولورين</a:t>
            </a:r>
            <a:r>
              <a:rPr lang="ar-IQ" dirty="0"/>
              <a:t> عام 1990م وهو يُحضر بكميات تجارية. كما أمكن الحصول على جزيئات بعدد مختلف من ذرات الكربون مثل </a:t>
            </a:r>
            <a:r>
              <a:rPr lang="en-US" dirty="0"/>
              <a:t>C36 </a:t>
            </a:r>
            <a:r>
              <a:rPr lang="ar-IQ" dirty="0"/>
              <a:t>و </a:t>
            </a:r>
            <a:r>
              <a:rPr lang="en-US" dirty="0"/>
              <a:t>C48 </a:t>
            </a:r>
            <a:r>
              <a:rPr lang="ar-IQ" dirty="0"/>
              <a:t>و </a:t>
            </a:r>
            <a:r>
              <a:rPr lang="en-US" dirty="0"/>
              <a:t>C70 </a:t>
            </a:r>
            <a:r>
              <a:rPr lang="ar-IQ" dirty="0"/>
              <a:t>إلا أن العلماء أبدوا اهتماماً خاصاً بالجزيء </a:t>
            </a:r>
            <a:r>
              <a:rPr lang="en-US" dirty="0"/>
              <a:t>C60. </a:t>
            </a:r>
            <a:r>
              <a:rPr lang="ar-IQ" dirty="0"/>
              <a:t>لقد سمّي هذا التركيب </a:t>
            </a:r>
            <a:r>
              <a:rPr lang="ar-IQ" dirty="0" err="1"/>
              <a:t>بالفولورين</a:t>
            </a:r>
            <a:r>
              <a:rPr lang="ar-IQ" dirty="0"/>
              <a:t> نسبة للمخترع والمهندس المعماري </a:t>
            </a:r>
            <a:r>
              <a:rPr lang="ar-IQ" dirty="0" smtClean="0"/>
              <a:t>ر </a:t>
            </a:r>
            <a:r>
              <a:rPr lang="ar-IQ" dirty="0" err="1"/>
              <a:t>بكمنستر</a:t>
            </a:r>
            <a:r>
              <a:rPr lang="ar-IQ" dirty="0"/>
              <a:t> </a:t>
            </a:r>
            <a:r>
              <a:rPr lang="ar-IQ" dirty="0" err="1"/>
              <a:t>فولر</a:t>
            </a:r>
            <a:r>
              <a:rPr lang="ar-IQ" dirty="0"/>
              <a:t> </a:t>
            </a:r>
            <a:r>
              <a:rPr lang="ar-IQ" dirty="0" smtClean="0"/>
              <a:t>(</a:t>
            </a:r>
            <a:r>
              <a:rPr lang="en-US" dirty="0" smtClean="0"/>
              <a:t>(R</a:t>
            </a:r>
            <a:r>
              <a:rPr lang="en-US" dirty="0"/>
              <a:t>. Buckminster Fuller). </a:t>
            </a:r>
            <a:r>
              <a:rPr lang="ar-IQ" dirty="0"/>
              <a:t>وهكذا فقد نشأ فرع جديد يُسمَى كيمياء </a:t>
            </a:r>
            <a:r>
              <a:rPr lang="ar-IQ" dirty="0" err="1"/>
              <a:t>الفولورين</a:t>
            </a:r>
            <a:r>
              <a:rPr lang="ar-IQ" dirty="0"/>
              <a:t> حيث عُرف أكثر من 9000 مركب </a:t>
            </a:r>
            <a:r>
              <a:rPr lang="ar-IQ" dirty="0" err="1"/>
              <a:t>فولورين</a:t>
            </a:r>
            <a:r>
              <a:rPr lang="ar-IQ" dirty="0"/>
              <a:t> منذ عام 1997م، وظهرت تطبيقات مختلفة لكل من هذه المركبات، ومنها المركبات </a:t>
            </a:r>
            <a:r>
              <a:rPr lang="en-US" dirty="0"/>
              <a:t>K3C60 </a:t>
            </a:r>
            <a:r>
              <a:rPr lang="ar-IQ" dirty="0" smtClean="0"/>
              <a:t>, </a:t>
            </a:r>
            <a:r>
              <a:rPr lang="en-US" dirty="0" smtClean="0"/>
              <a:t>RbCs2C60 </a:t>
            </a:r>
            <a:r>
              <a:rPr lang="ar-IQ" dirty="0"/>
              <a:t>و </a:t>
            </a:r>
            <a:r>
              <a:rPr lang="en-US" dirty="0"/>
              <a:t>C60-CHBr3 </a:t>
            </a:r>
            <a:r>
              <a:rPr lang="ar-IQ" dirty="0"/>
              <a:t>التي أبدت توصيلية فائقة </a:t>
            </a:r>
            <a:r>
              <a:rPr lang="en-US" dirty="0" smtClean="0"/>
              <a:t>(superconductivity) </a:t>
            </a:r>
            <a:r>
              <a:rPr lang="ar-IQ" dirty="0"/>
              <a:t>كما اكتشفت أشكال أخرى منها </a:t>
            </a:r>
            <a:r>
              <a:rPr lang="ar-IQ" dirty="0" err="1"/>
              <a:t>كالفولورين</a:t>
            </a:r>
            <a:r>
              <a:rPr lang="ar-IQ" dirty="0"/>
              <a:t> المخروطي والأنبوبي إضافةً إلي الكروي.</a:t>
            </a:r>
          </a:p>
        </p:txBody>
      </p:sp>
      <p:pic>
        <p:nvPicPr>
          <p:cNvPr id="1026" name="Picture 2" descr="https://nano.ksu.edu.sa/sites/nano.ksu.edu.sa/files/imce_images/fuller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48263"/>
            <a:ext cx="2448272" cy="170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052736"/>
            <a:ext cx="8136904" cy="2031325"/>
          </a:xfrm>
          <a:prstGeom prst="rect">
            <a:avLst/>
          </a:prstGeom>
        </p:spPr>
        <p:txBody>
          <a:bodyPr wrap="square">
            <a:spAutoFit/>
          </a:bodyPr>
          <a:lstStyle/>
          <a:p>
            <a:r>
              <a:rPr lang="ar-IQ" b="1" dirty="0"/>
              <a:t>3- الكرات النانوية </a:t>
            </a:r>
            <a:r>
              <a:rPr lang="en-US" b="1" dirty="0" err="1"/>
              <a:t>Nanoballs</a:t>
            </a:r>
            <a:endParaRPr lang="en-US" b="1" dirty="0"/>
          </a:p>
          <a:p>
            <a:endParaRPr lang="en-US" dirty="0"/>
          </a:p>
          <a:p>
            <a:r>
              <a:rPr lang="ar-IQ" dirty="0"/>
              <a:t>من أهمها كرات الكربون النانوية والتي تنتمي إلي فئة </a:t>
            </a:r>
            <a:r>
              <a:rPr lang="ar-IQ" dirty="0" err="1"/>
              <a:t>الفولورينات</a:t>
            </a:r>
            <a:r>
              <a:rPr lang="ar-IQ" dirty="0"/>
              <a:t>، من مادة </a:t>
            </a:r>
            <a:r>
              <a:rPr lang="en-US" dirty="0"/>
              <a:t>C60، </a:t>
            </a:r>
            <a:r>
              <a:rPr lang="ar-IQ" dirty="0"/>
              <a:t>لكنها تختلف عنها قليلاً بالتركيب حيث أنها متعددة القشرة. كما أنها خاوية المركز، على خلاف الجسيمات النانوية، بينما لا يوجد على السطح فجوات كما هي الحال في الأنابيب النانوية متعددة الغلاف. وبسبب أن تركيبها يشبه البصل فقد سمّاها العلماء (البصل</a:t>
            </a:r>
            <a:r>
              <a:rPr lang="ar-IQ" dirty="0" smtClean="0"/>
              <a:t>)</a:t>
            </a:r>
            <a:r>
              <a:rPr lang="en-US" dirty="0" smtClean="0"/>
              <a:t>، </a:t>
            </a:r>
            <a:r>
              <a:rPr lang="ar-IQ" dirty="0"/>
              <a:t>وقد يصل قطر الكرات النانوية إلى 500 نانومتر أو أكثر.</a:t>
            </a:r>
          </a:p>
        </p:txBody>
      </p:sp>
      <p:pic>
        <p:nvPicPr>
          <p:cNvPr id="2050" name="Picture 2" descr="https://nano.ksu.edu.sa/sites/nano.ksu.edu.sa/files/imce_images/nanob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20811"/>
            <a:ext cx="3310978" cy="216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9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65068" y="764704"/>
            <a:ext cx="6011388" cy="369332"/>
          </a:xfrm>
          <a:prstGeom prst="rect">
            <a:avLst/>
          </a:prstGeom>
        </p:spPr>
        <p:txBody>
          <a:bodyPr wrap="square">
            <a:spAutoFit/>
          </a:bodyPr>
          <a:lstStyle/>
          <a:p>
            <a:r>
              <a:rPr lang="ar-IQ" dirty="0"/>
              <a:t>4- </a:t>
            </a:r>
            <a:r>
              <a:rPr lang="ar-IQ" b="1" dirty="0"/>
              <a:t>الجسيمات النانوية </a:t>
            </a:r>
            <a:r>
              <a:rPr lang="en-US" dirty="0"/>
              <a:t>Nanoparticles</a:t>
            </a:r>
            <a:endParaRPr lang="ar-IQ" dirty="0"/>
          </a:p>
        </p:txBody>
      </p:sp>
      <p:sp>
        <p:nvSpPr>
          <p:cNvPr id="3" name="مستطيل 2"/>
          <p:cNvSpPr/>
          <p:nvPr/>
        </p:nvSpPr>
        <p:spPr>
          <a:xfrm>
            <a:off x="467544" y="1340768"/>
            <a:ext cx="8208912" cy="923330"/>
          </a:xfrm>
          <a:prstGeom prst="rect">
            <a:avLst/>
          </a:prstGeom>
        </p:spPr>
        <p:txBody>
          <a:bodyPr wrap="square">
            <a:spAutoFit/>
          </a:bodyPr>
          <a:lstStyle/>
          <a:p>
            <a:r>
              <a:rPr lang="ar-IQ" dirty="0"/>
              <a:t>يمكن تعريف الجسيمات النانوية على أنها عبارة عن تجمع ذري أو جزيئي ميكروسكوبي يتراوح عددها من بضع ذرات (جزيء) إلي مليون ذرة، مرتبطة ببعضها بشكل كروي تقريبا بنصف قطر أقل من 100 نانومتر.</a:t>
            </a:r>
          </a:p>
        </p:txBody>
      </p:sp>
      <p:pic>
        <p:nvPicPr>
          <p:cNvPr id="3074" name="Picture 2" descr="https://nano.ksu.edu.sa/sites/nano.ksu.edu.sa/files/imce_images/nanoparti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3068960"/>
            <a:ext cx="284797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2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81660" y="908720"/>
            <a:ext cx="5622787" cy="369332"/>
          </a:xfrm>
          <a:prstGeom prst="rect">
            <a:avLst/>
          </a:prstGeom>
        </p:spPr>
        <p:txBody>
          <a:bodyPr wrap="square">
            <a:spAutoFit/>
          </a:bodyPr>
          <a:lstStyle/>
          <a:p>
            <a:r>
              <a:rPr lang="ar-IQ" b="1" dirty="0"/>
              <a:t>5- الأنابيب النانوية </a:t>
            </a:r>
            <a:r>
              <a:rPr lang="en-US" dirty="0"/>
              <a:t>Nanotubes</a:t>
            </a:r>
            <a:endParaRPr lang="ar-IQ" dirty="0"/>
          </a:p>
        </p:txBody>
      </p:sp>
      <p:sp>
        <p:nvSpPr>
          <p:cNvPr id="3" name="مستطيل 2"/>
          <p:cNvSpPr/>
          <p:nvPr/>
        </p:nvSpPr>
        <p:spPr>
          <a:xfrm>
            <a:off x="539553" y="1556792"/>
            <a:ext cx="8064894" cy="2308324"/>
          </a:xfrm>
          <a:prstGeom prst="rect">
            <a:avLst/>
          </a:prstGeom>
        </p:spPr>
        <p:txBody>
          <a:bodyPr wrap="square">
            <a:spAutoFit/>
          </a:bodyPr>
          <a:lstStyle/>
          <a:p>
            <a:r>
              <a:rPr lang="ar-IQ" dirty="0"/>
              <a:t>تصنَع الأنابيب النانوية، أحياناً، من مواد غير عضوية مثل أكاسيد الفلزات (أكسيد </a:t>
            </a:r>
            <a:r>
              <a:rPr lang="ar-IQ" dirty="0" err="1"/>
              <a:t>الفاناديوم</a:t>
            </a:r>
            <a:r>
              <a:rPr lang="ar-IQ" dirty="0"/>
              <a:t>، أكسيد المنجنيز)، </a:t>
            </a:r>
            <a:r>
              <a:rPr lang="ar-IQ" dirty="0" err="1"/>
              <a:t>نيتريد</a:t>
            </a:r>
            <a:r>
              <a:rPr lang="ar-IQ" dirty="0"/>
              <a:t> البورون </a:t>
            </a:r>
            <a:r>
              <a:rPr lang="ar-IQ" dirty="0" err="1"/>
              <a:t>والموليبدينوم</a:t>
            </a:r>
            <a:r>
              <a:rPr lang="ar-IQ" dirty="0"/>
              <a:t>، وهي شبيهة من ناحية تركيبها بأنابيب الكربون </a:t>
            </a:r>
            <a:r>
              <a:rPr lang="ar-IQ" dirty="0" smtClean="0"/>
              <a:t>النانوية تتمتع </a:t>
            </a:r>
            <a:r>
              <a:rPr lang="ar-IQ" dirty="0"/>
              <a:t>هذه الأنابيب بالقوة والصلابة والناقلية الكهربائية, ولكن </a:t>
            </a:r>
            <a:r>
              <a:rPr lang="ar-IQ" dirty="0" smtClean="0"/>
              <a:t>أكاسيد الفلز ات </a:t>
            </a:r>
            <a:r>
              <a:rPr lang="ar-IQ" dirty="0"/>
              <a:t>تكون أثقل وأضعف من أنابيب الكربون</a:t>
            </a:r>
            <a:r>
              <a:rPr lang="ar-IQ" dirty="0" smtClean="0"/>
              <a:t>.</a:t>
            </a:r>
          </a:p>
          <a:p>
            <a:r>
              <a:rPr lang="ar-IQ" dirty="0" smtClean="0"/>
              <a:t> ويتراوح </a:t>
            </a:r>
            <a:r>
              <a:rPr lang="ar-IQ" dirty="0"/>
              <a:t>قطر الأنبوب </a:t>
            </a:r>
            <a:r>
              <a:rPr lang="ar-IQ" dirty="0" err="1"/>
              <a:t>النانوي</a:t>
            </a:r>
            <a:r>
              <a:rPr lang="ar-IQ" dirty="0"/>
              <a:t> بين 1 نانومتر و 100 نانومتر وطولها يبلغ 100 </a:t>
            </a:r>
            <a:r>
              <a:rPr lang="ar-IQ" dirty="0" err="1" smtClean="0"/>
              <a:t>ميكرومتر</a:t>
            </a:r>
            <a:r>
              <a:rPr lang="ar-IQ" dirty="0" smtClean="0"/>
              <a:t> ليشكل </a:t>
            </a:r>
            <a:r>
              <a:rPr lang="ar-IQ" dirty="0"/>
              <a:t>سلك </a:t>
            </a:r>
            <a:r>
              <a:rPr lang="ar-IQ" dirty="0" err="1" smtClean="0"/>
              <a:t>نانوي</a:t>
            </a:r>
            <a:r>
              <a:rPr lang="ar-IQ" dirty="0" smtClean="0"/>
              <a:t>.</a:t>
            </a:r>
          </a:p>
          <a:p>
            <a:r>
              <a:rPr lang="ar-IQ" dirty="0" smtClean="0"/>
              <a:t> </a:t>
            </a:r>
            <a:r>
              <a:rPr lang="ar-IQ" dirty="0"/>
              <a:t>للأنابيب النانوية عدة أشكال، فقد تكون مستقيمة، لولبية، متعرجة، </a:t>
            </a:r>
            <a:r>
              <a:rPr lang="ar-IQ" dirty="0" err="1" smtClean="0"/>
              <a:t>خيزرانية</a:t>
            </a:r>
            <a:r>
              <a:rPr lang="ar-IQ" dirty="0"/>
              <a:t>،</a:t>
            </a:r>
          </a:p>
          <a:p>
            <a:r>
              <a:rPr lang="ar-IQ" dirty="0"/>
              <a:t>أو مخروطية وغير ذلك</a:t>
            </a:r>
          </a:p>
        </p:txBody>
      </p:sp>
      <p:pic>
        <p:nvPicPr>
          <p:cNvPr id="4098" name="Picture 2" descr="https://nano.ksu.edu.sa/sites/nano.ksu.edu.sa/files/imce_images/nanotu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621" y="3861048"/>
            <a:ext cx="466611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7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37766" y="764704"/>
            <a:ext cx="5494674" cy="369332"/>
          </a:xfrm>
          <a:prstGeom prst="rect">
            <a:avLst/>
          </a:prstGeom>
        </p:spPr>
        <p:txBody>
          <a:bodyPr wrap="square">
            <a:spAutoFit/>
          </a:bodyPr>
          <a:lstStyle/>
          <a:p>
            <a:r>
              <a:rPr lang="ar-IQ" dirty="0"/>
              <a:t>6- </a:t>
            </a:r>
            <a:r>
              <a:rPr lang="ar-IQ" b="1" dirty="0"/>
              <a:t>الألياف النانوية </a:t>
            </a:r>
            <a:r>
              <a:rPr lang="en-US" dirty="0" err="1"/>
              <a:t>Nanofibres</a:t>
            </a:r>
            <a:endParaRPr lang="ar-IQ" dirty="0"/>
          </a:p>
        </p:txBody>
      </p:sp>
      <p:sp>
        <p:nvSpPr>
          <p:cNvPr id="3" name="مستطيل 2"/>
          <p:cNvSpPr/>
          <p:nvPr/>
        </p:nvSpPr>
        <p:spPr>
          <a:xfrm>
            <a:off x="539552" y="1340768"/>
            <a:ext cx="8136904" cy="2585323"/>
          </a:xfrm>
          <a:prstGeom prst="rect">
            <a:avLst/>
          </a:prstGeom>
        </p:spPr>
        <p:txBody>
          <a:bodyPr wrap="square">
            <a:spAutoFit/>
          </a:bodyPr>
          <a:lstStyle/>
          <a:p>
            <a:r>
              <a:rPr lang="ar-IQ" dirty="0"/>
              <a:t>لاقت الألياف النانوية اهتماماً كبيراً مؤخراً لتطبيقاتها الصناعية. وقد أُكتشف العديد من أشكالها كالألياف السداسية والحلزونية والألياف الشبيهة بحبة القمح (</a:t>
            </a:r>
            <a:r>
              <a:rPr lang="en-US" dirty="0" smtClean="0"/>
              <a:t>corn- shaped</a:t>
            </a:r>
            <a:r>
              <a:rPr lang="en-US" dirty="0"/>
              <a:t>). </a:t>
            </a:r>
            <a:endParaRPr lang="en-US" dirty="0" smtClean="0"/>
          </a:p>
          <a:p>
            <a:r>
              <a:rPr lang="ar-IQ" dirty="0" smtClean="0"/>
              <a:t>من </a:t>
            </a:r>
            <a:r>
              <a:rPr lang="ar-IQ" dirty="0"/>
              <a:t>أشهر الألياف النانوية تلك المصنوعة من ذرات البوليمرات. إن نسبة مساحة السطح إلى الحجم كبيرة في حالة الألياف النانوية، كما للأنابيب النانوية، حيث أن عدد ذرات السطح كبير مقارنا بالعدد الكلي، وهذا يكسب تلك الألياف خواص ميكانيكية مميزة كالصلابة وقوة الشد وغيرها مما يؤهلها بلا منافس لاستخدامها كمرشحات في تنقية السوائل أو الغازات، وفي الطب الحيوي وزراعة الأعضاء كالمفاصل ونقل الأدوية في الجسم وفي التطبيقات العسكرية كتقليل مقاومة الهواء </a:t>
            </a:r>
            <a:r>
              <a:rPr lang="ar-IQ" dirty="0" smtClean="0"/>
              <a:t>.</a:t>
            </a:r>
            <a:endParaRPr lang="ar-IQ" dirty="0"/>
          </a:p>
        </p:txBody>
      </p:sp>
      <p:pic>
        <p:nvPicPr>
          <p:cNvPr id="5122" name="Picture 2" descr="https://nano.ksu.edu.sa/sites/nano.ksu.edu.sa/files/imce_images/nanofib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91627"/>
            <a:ext cx="5112568" cy="231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3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836712"/>
            <a:ext cx="8064896" cy="2308324"/>
          </a:xfrm>
          <a:prstGeom prst="rect">
            <a:avLst/>
          </a:prstGeom>
        </p:spPr>
        <p:txBody>
          <a:bodyPr wrap="square">
            <a:spAutoFit/>
          </a:bodyPr>
          <a:lstStyle/>
          <a:p>
            <a:r>
              <a:rPr lang="ar-IQ" b="1" dirty="0"/>
              <a:t>7- الأسلاك النانوية </a:t>
            </a:r>
            <a:r>
              <a:rPr lang="en-US" dirty="0"/>
              <a:t>Nanowires</a:t>
            </a:r>
          </a:p>
          <a:p>
            <a:endParaRPr lang="en-US" dirty="0"/>
          </a:p>
          <a:p>
            <a:r>
              <a:rPr lang="ar-IQ" dirty="0"/>
              <a:t>هي أسلاك بقطر قد يقل عن نانومتر واحد وبأطوال مختلفة، أي بنسبة طول إلى عرض تزيد عن 1000 مرة، لذا فهي تُلحق بالمواد ذات البعد الواحد، وكما هو متوقع، فهي تتفوق على الأسلاك التقليدية (ثلاثية الأبعاد</a:t>
            </a:r>
            <a:r>
              <a:rPr lang="ar-IQ" dirty="0" smtClean="0"/>
              <a:t>).</a:t>
            </a:r>
          </a:p>
          <a:p>
            <a:r>
              <a:rPr lang="ar-IQ" dirty="0" smtClean="0"/>
              <a:t> </a:t>
            </a:r>
            <a:r>
              <a:rPr lang="ar-IQ" dirty="0"/>
              <a:t>للأسلاك النانوية العديد من الاستخدامات المستقبلية كربط مكونات الكترونية داخل دائرة </a:t>
            </a:r>
            <a:r>
              <a:rPr lang="ar-IQ" dirty="0" smtClean="0"/>
              <a:t>صغيرة وبناء </a:t>
            </a:r>
            <a:r>
              <a:rPr lang="ar-IQ" dirty="0"/>
              <a:t>الدوائر الالكترونية المنطقية وقد تستخدم مستقبلاً لتصنيع الكمبيوتر الرقمي.</a:t>
            </a:r>
          </a:p>
        </p:txBody>
      </p:sp>
      <p:pic>
        <p:nvPicPr>
          <p:cNvPr id="6146" name="Picture 2" descr="https://nano.ksu.edu.sa/sites/nano.ksu.edu.sa/files/imce_images/nanow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84984"/>
            <a:ext cx="3240360" cy="284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3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836712"/>
            <a:ext cx="8208912" cy="2031325"/>
          </a:xfrm>
          <a:prstGeom prst="rect">
            <a:avLst/>
          </a:prstGeom>
        </p:spPr>
        <p:txBody>
          <a:bodyPr wrap="square">
            <a:spAutoFit/>
          </a:bodyPr>
          <a:lstStyle/>
          <a:p>
            <a:r>
              <a:rPr lang="ar-IQ" b="1" dirty="0"/>
              <a:t>8- المركبات النانوية </a:t>
            </a:r>
            <a:r>
              <a:rPr lang="en-US" dirty="0" err="1"/>
              <a:t>Nanocomposites</a:t>
            </a:r>
            <a:r>
              <a:rPr lang="en-US" dirty="0"/>
              <a:t> </a:t>
            </a:r>
          </a:p>
          <a:p>
            <a:endParaRPr lang="en-US" dirty="0"/>
          </a:p>
          <a:p>
            <a:r>
              <a:rPr lang="ar-IQ" dirty="0"/>
              <a:t>هي عبارة عن مواد يضاف إليها جسيمات نانوية خلال تصنيع تلك المواد، ونتيجة لذلك فإن المادة النانوية تُبدي تحسناً كبيراً في خصائصها. فعلى سبيل المثال، يؤدي إضافة أنابيب الكربون النانوية إلى تغيير خصائص التوصيلية الكهربية والحرارية للمادة. وقد يؤدي إضافة أنواع أخرى من الجسيمات النانوية إلى تحسين الخصائص الضوئية وخصائص العزل الكهربي وكذلك الخصائص الميكانيكية مثل الصلابة </a:t>
            </a:r>
            <a:r>
              <a:rPr lang="ar-IQ" dirty="0" smtClean="0"/>
              <a:t>والقوة</a:t>
            </a:r>
            <a:endParaRPr lang="ar-IQ" dirty="0"/>
          </a:p>
        </p:txBody>
      </p:sp>
    </p:spTree>
    <p:extLst>
      <p:ext uri="{BB962C8B-B14F-4D97-AF65-F5344CB8AC3E}">
        <p14:creationId xmlns:p14="http://schemas.microsoft.com/office/powerpoint/2010/main" val="218410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692697"/>
            <a:ext cx="7416824" cy="369332"/>
          </a:xfrm>
          <a:prstGeom prst="rect">
            <a:avLst/>
          </a:prstGeom>
        </p:spPr>
        <p:txBody>
          <a:bodyPr wrap="square">
            <a:spAutoFit/>
          </a:bodyPr>
          <a:lstStyle/>
          <a:p>
            <a:r>
              <a:rPr lang="ar-SA" b="1" dirty="0" err="1"/>
              <a:t>صنيف</a:t>
            </a:r>
            <a:r>
              <a:rPr lang="ar-SA" b="1" dirty="0"/>
              <a:t> المواد النانوية وفقا لعدد الأبعاد النانوية للمادة</a:t>
            </a:r>
            <a:endParaRPr lang="ar-IQ" dirty="0"/>
          </a:p>
        </p:txBody>
      </p:sp>
      <p:sp>
        <p:nvSpPr>
          <p:cNvPr id="3" name="مستطيل 2"/>
          <p:cNvSpPr/>
          <p:nvPr/>
        </p:nvSpPr>
        <p:spPr>
          <a:xfrm>
            <a:off x="467544" y="877363"/>
            <a:ext cx="8064896" cy="2862322"/>
          </a:xfrm>
          <a:prstGeom prst="rect">
            <a:avLst/>
          </a:prstGeom>
        </p:spPr>
        <p:txBody>
          <a:bodyPr wrap="square">
            <a:spAutoFit/>
          </a:bodyPr>
          <a:lstStyle/>
          <a:p>
            <a:r>
              <a:rPr lang="en-US" b="1" dirty="0"/>
              <a:t/>
            </a:r>
            <a:br>
              <a:rPr lang="en-US" b="1" dirty="0"/>
            </a:br>
            <a:r>
              <a:rPr lang="ar-SA" dirty="0"/>
              <a:t>هي المواد ذات البعد </a:t>
            </a:r>
            <a:r>
              <a:rPr lang="ar-SA" dirty="0" err="1"/>
              <a:t>النانوي</a:t>
            </a:r>
            <a:r>
              <a:rPr lang="ar-SA" dirty="0"/>
              <a:t> الواحد الذي يتراوح ما بين</a:t>
            </a:r>
            <a:r>
              <a:rPr lang="en-US" dirty="0"/>
              <a:t> nm ( 1 -100 ) </a:t>
            </a:r>
            <a:r>
              <a:rPr lang="ar-SA" dirty="0"/>
              <a:t>، ومن امثلتها الأغشية الرقيقة</a:t>
            </a:r>
            <a:r>
              <a:rPr lang="en-US" dirty="0"/>
              <a:t> Thin Films </a:t>
            </a:r>
            <a:r>
              <a:rPr lang="ar-SA" dirty="0"/>
              <a:t>التي تستخدم في طلاء الأسطح لحمايتها من الصدأ والتآكل ، وفي تغليف المنتجات الغذائية بهدف وقايتها من التلوث والتلف . والأسلاك النانوية</a:t>
            </a:r>
            <a:r>
              <a:rPr lang="en-US" dirty="0"/>
              <a:t> </a:t>
            </a:r>
            <a:r>
              <a:rPr lang="en-US" dirty="0" err="1"/>
              <a:t>NanO</a:t>
            </a:r>
            <a:r>
              <a:rPr lang="en-US" dirty="0"/>
              <a:t> wires </a:t>
            </a:r>
            <a:r>
              <a:rPr lang="ar-SA" dirty="0"/>
              <a:t>التي تستخدم في الدوائر الالكترونية والألياف النانوية التي تستخدم في عمل مرشحات </a:t>
            </a:r>
            <a:r>
              <a:rPr lang="ar-SA" dirty="0" smtClean="0"/>
              <a:t>الماء</a:t>
            </a:r>
            <a:endParaRPr lang="en-US" b="1" dirty="0" smtClean="0"/>
          </a:p>
          <a:p>
            <a:endParaRPr lang="en-US" b="1" dirty="0" smtClean="0"/>
          </a:p>
          <a:p>
            <a:r>
              <a:rPr lang="ar-SA" dirty="0" smtClean="0"/>
              <a:t>المواد </a:t>
            </a:r>
            <a:r>
              <a:rPr lang="ar-SA" dirty="0"/>
              <a:t>النانوية ثنائية الأبعاد</a:t>
            </a:r>
            <a:r>
              <a:rPr lang="en-US" dirty="0"/>
              <a:t> </a:t>
            </a:r>
            <a:br>
              <a:rPr lang="en-US" dirty="0"/>
            </a:br>
            <a:r>
              <a:rPr lang="ar-SA" dirty="0"/>
              <a:t>وهي المواد النانوية التي تمتلك بعدين يتراوح ما بين</a:t>
            </a:r>
            <a:r>
              <a:rPr lang="en-US" dirty="0"/>
              <a:t> nm ( 1-100 ) </a:t>
            </a:r>
            <a:r>
              <a:rPr lang="ar-SA" dirty="0"/>
              <a:t>، ومن </a:t>
            </a:r>
            <a:r>
              <a:rPr lang="ar-SA" dirty="0" err="1"/>
              <a:t>امثلتهاأنابيب</a:t>
            </a:r>
            <a:r>
              <a:rPr lang="ar-SA" dirty="0"/>
              <a:t> الكربون النانوية </a:t>
            </a:r>
            <a:endParaRPr lang="ar-IQ" dirty="0"/>
          </a:p>
        </p:txBody>
      </p:sp>
      <p:sp>
        <p:nvSpPr>
          <p:cNvPr id="4" name="مستطيل 3"/>
          <p:cNvSpPr/>
          <p:nvPr/>
        </p:nvSpPr>
        <p:spPr>
          <a:xfrm>
            <a:off x="611560" y="4077072"/>
            <a:ext cx="7920880" cy="2585323"/>
          </a:xfrm>
          <a:prstGeom prst="rect">
            <a:avLst/>
          </a:prstGeom>
        </p:spPr>
        <p:txBody>
          <a:bodyPr wrap="square">
            <a:spAutoFit/>
          </a:bodyPr>
          <a:lstStyle/>
          <a:p>
            <a:r>
              <a:rPr lang="en-US" b="1" dirty="0"/>
              <a:t>3</a:t>
            </a:r>
            <a:r>
              <a:rPr lang="en-US" dirty="0"/>
              <a:t>)</a:t>
            </a:r>
            <a:r>
              <a:rPr lang="ar-SA" dirty="0"/>
              <a:t>المواد النانوية ثلاثية الأبعاد</a:t>
            </a:r>
            <a:r>
              <a:rPr lang="en-US" dirty="0"/>
              <a:t> </a:t>
            </a:r>
            <a:br>
              <a:rPr lang="en-US" dirty="0"/>
            </a:br>
            <a:r>
              <a:rPr lang="ar-SA" dirty="0"/>
              <a:t>وهي المواد التي تمتلك ثلاثة أبعاد نانوية يتراوح ما بين</a:t>
            </a:r>
            <a:r>
              <a:rPr lang="en-US" dirty="0"/>
              <a:t> nm ( 1-100 ) </a:t>
            </a:r>
            <a:r>
              <a:rPr lang="ar-SA" dirty="0"/>
              <a:t>، مثل صدفة النانو وكرات </a:t>
            </a:r>
            <a:r>
              <a:rPr lang="ar-SA" dirty="0" err="1"/>
              <a:t>البوكي</a:t>
            </a:r>
            <a:r>
              <a:rPr lang="en-US" dirty="0"/>
              <a:t> Bucky Balls .</a:t>
            </a:r>
            <a:br>
              <a:rPr lang="en-US" dirty="0"/>
            </a:br>
            <a:r>
              <a:rPr lang="ar-SA" dirty="0"/>
              <a:t>تركيب كرة </a:t>
            </a:r>
            <a:r>
              <a:rPr lang="ar-SA" dirty="0" err="1"/>
              <a:t>البوكي</a:t>
            </a:r>
            <a:r>
              <a:rPr lang="ar-SA" dirty="0"/>
              <a:t> تتكون كرة </a:t>
            </a:r>
            <a:r>
              <a:rPr lang="ar-SA" dirty="0" err="1"/>
              <a:t>البوكي</a:t>
            </a:r>
            <a:r>
              <a:rPr lang="ar-SA" dirty="0"/>
              <a:t> من 60 ذرة من ذرات الكربون ويرمز لها بالرمز</a:t>
            </a:r>
            <a:r>
              <a:rPr lang="en-US" dirty="0"/>
              <a:t> C60</a:t>
            </a:r>
            <a:r>
              <a:rPr lang="ar-SA" dirty="0"/>
              <a:t> ، ولها مجموعة من الخصائص المميزة والتي تعتمد على تركيبها . ونلاحظ ان النموذج الجزيئي لكرات </a:t>
            </a:r>
            <a:r>
              <a:rPr lang="ar-SA" dirty="0" err="1"/>
              <a:t>البوكي</a:t>
            </a:r>
            <a:r>
              <a:rPr lang="ar-SA" dirty="0"/>
              <a:t> يبدو ككرة قدم مجوفة ، وبسبب شكل الكرة المجوف يختبر العلماء الآن فاعلية استخدام كرة </a:t>
            </a:r>
            <a:r>
              <a:rPr lang="ar-SA" dirty="0" err="1"/>
              <a:t>البوكي</a:t>
            </a:r>
            <a:r>
              <a:rPr lang="ar-SA" dirty="0"/>
              <a:t> كحامل للأدوية في الجسم ، فالتركيب المجوف يمكنه أن يتناسب مع </a:t>
            </a:r>
            <a:r>
              <a:rPr lang="ar-SA" dirty="0" err="1"/>
              <a:t>جزىء</a:t>
            </a:r>
            <a:r>
              <a:rPr lang="ar-SA" dirty="0"/>
              <a:t> من دواء معين داخله بينما الجزء الخارجي لكرات </a:t>
            </a:r>
            <a:r>
              <a:rPr lang="ar-SA" dirty="0" err="1"/>
              <a:t>البوكي</a:t>
            </a:r>
            <a:r>
              <a:rPr lang="ar-SA" dirty="0"/>
              <a:t> مقاوم للتفاعل مع جزيئات أخرى داخل</a:t>
            </a:r>
            <a:r>
              <a:rPr lang="en-US" dirty="0"/>
              <a:t> </a:t>
            </a:r>
            <a:endParaRPr lang="ar-IQ" dirty="0"/>
          </a:p>
        </p:txBody>
      </p:sp>
    </p:spTree>
    <p:extLst>
      <p:ext uri="{BB962C8B-B14F-4D97-AF65-F5344CB8AC3E}">
        <p14:creationId xmlns:p14="http://schemas.microsoft.com/office/powerpoint/2010/main" val="228367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1560" y="908720"/>
            <a:ext cx="7992888" cy="1200329"/>
          </a:xfrm>
          <a:prstGeom prst="rect">
            <a:avLst/>
          </a:prstGeom>
        </p:spPr>
        <p:txBody>
          <a:bodyPr wrap="square">
            <a:spAutoFit/>
          </a:bodyPr>
          <a:lstStyle/>
          <a:p>
            <a:r>
              <a:rPr lang="en-US" b="1" dirty="0"/>
              <a:t/>
            </a:r>
            <a:br>
              <a:rPr lang="en-US" b="1" dirty="0"/>
            </a:br>
            <a:r>
              <a:rPr lang="ar-SA" b="1" dirty="0" smtClean="0"/>
              <a:t>ما</a:t>
            </a:r>
            <a:r>
              <a:rPr lang="ar-IQ" b="1" dirty="0" smtClean="0"/>
              <a:t> </a:t>
            </a:r>
            <a:r>
              <a:rPr lang="ar-SA" b="1" dirty="0" smtClean="0"/>
              <a:t>هو </a:t>
            </a:r>
            <a:r>
              <a:rPr lang="ar-SA" b="1" dirty="0"/>
              <a:t>النانو ؟</a:t>
            </a:r>
            <a:r>
              <a:rPr lang="en-US" b="1" dirty="0"/>
              <a:t/>
            </a:r>
            <a:br>
              <a:rPr lang="en-US" b="1" dirty="0"/>
            </a:br>
            <a:r>
              <a:rPr lang="ar-SA" b="1" dirty="0"/>
              <a:t>يعني مصطلح نانو الجزء من المليار ؛ فالنانومتر هو واحد على المليار من المتر ولكي نتخيل صغر النانو متر نذكر ما يلي </a:t>
            </a:r>
            <a:r>
              <a:rPr lang="ar-SA" b="1" dirty="0" smtClean="0"/>
              <a:t>؛</a:t>
            </a:r>
            <a:endParaRPr lang="ar-IQ" b="1" dirty="0" smtClean="0"/>
          </a:p>
        </p:txBody>
      </p:sp>
      <p:sp>
        <p:nvSpPr>
          <p:cNvPr id="4" name="مستطيل 3"/>
          <p:cNvSpPr/>
          <p:nvPr/>
        </p:nvSpPr>
        <p:spPr>
          <a:xfrm>
            <a:off x="467544" y="2204863"/>
            <a:ext cx="8136904" cy="3170099"/>
          </a:xfrm>
          <a:prstGeom prst="rect">
            <a:avLst/>
          </a:prstGeom>
        </p:spPr>
        <p:txBody>
          <a:bodyPr wrap="square">
            <a:spAutoFit/>
          </a:bodyPr>
          <a:lstStyle/>
          <a:p>
            <a:pPr marL="285750" lvl="0" indent="-285750">
              <a:buFont typeface="Arial" pitchFamily="34" charset="0"/>
              <a:buChar char="•"/>
            </a:pPr>
            <a:r>
              <a:rPr lang="ar-SA" sz="2000" dirty="0"/>
              <a:t>النسبة بين 1 نانومتر إلى قطر كرة التنس تعادل تقريبا النسبة بين قطر كرة التنس إلى قطر الكرة الأرضية.</a:t>
            </a:r>
            <a:endParaRPr lang="en-US" sz="2000" dirty="0"/>
          </a:p>
          <a:p>
            <a:pPr marL="285750" lvl="0" indent="-285750">
              <a:buFont typeface="Arial" pitchFamily="34" charset="0"/>
              <a:buChar char="•"/>
            </a:pPr>
            <a:r>
              <a:rPr lang="ar-SA" sz="2000" dirty="0"/>
              <a:t>سمك ذرة الهيدروجين يساوى 1</a:t>
            </a:r>
            <a:r>
              <a:rPr lang="ar-EG" sz="2000" dirty="0"/>
              <a:t>و</a:t>
            </a:r>
            <a:r>
              <a:rPr lang="ar-SA" sz="2000" dirty="0"/>
              <a:t>. نانومتر و يعنى ذلك انه عندما يصطف عشر ذرات من الهيدروجين فان طولها يبلغ واحد نانومتر.</a:t>
            </a:r>
            <a:endParaRPr lang="en-US" sz="2000" dirty="0"/>
          </a:p>
          <a:p>
            <a:pPr marL="285750" lvl="0" indent="-285750">
              <a:buFont typeface="Arial" pitchFamily="34" charset="0"/>
              <a:buChar char="•"/>
            </a:pPr>
            <a:r>
              <a:rPr lang="ar-SA" sz="2000" dirty="0"/>
              <a:t>سمك جزئ الحامض النووي الذي يحمل المعلومات الجينية للكائن الحي (</a:t>
            </a:r>
            <a:r>
              <a:rPr lang="en-US" sz="2000" dirty="0"/>
              <a:t>DNA</a:t>
            </a:r>
            <a:r>
              <a:rPr lang="ar-SA" sz="2000" dirty="0"/>
              <a:t>) يساوى 2 نانومتر.</a:t>
            </a:r>
            <a:endParaRPr lang="en-US" sz="2000" dirty="0"/>
          </a:p>
          <a:p>
            <a:pPr marL="285750" lvl="0" indent="-285750">
              <a:buFont typeface="Arial" pitchFamily="34" charset="0"/>
              <a:buChar char="•"/>
            </a:pPr>
            <a:r>
              <a:rPr lang="ar-SA" sz="2000" dirty="0"/>
              <a:t>طول فيروس ما يتراوح بين 10 نانومتر الى 100 نانومتر.</a:t>
            </a:r>
            <a:endParaRPr lang="en-US" sz="2000" dirty="0"/>
          </a:p>
          <a:p>
            <a:pPr marL="285750" lvl="0" indent="-285750">
              <a:buFont typeface="Arial" pitchFamily="34" charset="0"/>
              <a:buChar char="•"/>
            </a:pPr>
            <a:r>
              <a:rPr lang="ar-SA" sz="2000" dirty="0"/>
              <a:t>قطر خلية الدم الحمراء يبلغ حوالي 5000 نانومتر. </a:t>
            </a:r>
            <a:endParaRPr lang="en-US" sz="2000" dirty="0"/>
          </a:p>
          <a:p>
            <a:pPr marL="285750" lvl="0" indent="-285750">
              <a:buFont typeface="Arial" pitchFamily="34" charset="0"/>
              <a:buChar char="•"/>
            </a:pPr>
            <a:r>
              <a:rPr lang="ar-SA" sz="2000" dirty="0"/>
              <a:t>سمك شعرة الإنسان يتراوح بين </a:t>
            </a:r>
            <a:r>
              <a:rPr lang="ar-SA" sz="2000" dirty="0" smtClean="0"/>
              <a:t>50</a:t>
            </a:r>
            <a:r>
              <a:rPr lang="ar-IQ" sz="2000" dirty="0"/>
              <a:t>,</a:t>
            </a:r>
            <a:r>
              <a:rPr lang="ar-SA" sz="2000" dirty="0" smtClean="0"/>
              <a:t>000 </a:t>
            </a:r>
            <a:r>
              <a:rPr lang="ar-SA" sz="2000" dirty="0"/>
              <a:t>نانومتر إلى </a:t>
            </a:r>
            <a:r>
              <a:rPr lang="ar-SA" sz="2000" dirty="0" smtClean="0"/>
              <a:t>100</a:t>
            </a:r>
            <a:r>
              <a:rPr lang="ar-IQ" sz="2000" dirty="0" smtClean="0"/>
              <a:t>,</a:t>
            </a:r>
            <a:r>
              <a:rPr lang="ar-SA" sz="2000" dirty="0" smtClean="0"/>
              <a:t>000 </a:t>
            </a:r>
            <a:r>
              <a:rPr lang="ar-SA" sz="2000" dirty="0"/>
              <a:t>نانومتر.</a:t>
            </a:r>
            <a:endParaRPr lang="en-US" sz="2000" dirty="0"/>
          </a:p>
          <a:p>
            <a:pPr marL="285750" lvl="0" indent="-285750">
              <a:buFont typeface="Arial" pitchFamily="34" charset="0"/>
              <a:buChar char="•"/>
            </a:pPr>
            <a:r>
              <a:rPr lang="ar-SA" sz="2000" dirty="0"/>
              <a:t>صفحة من الورق يبلغ سمكها 100.000 نانومتر.</a:t>
            </a:r>
            <a:endParaRPr lang="en-US" sz="2000" dirty="0"/>
          </a:p>
        </p:txBody>
      </p:sp>
    </p:spTree>
    <p:extLst>
      <p:ext uri="{BB962C8B-B14F-4D97-AF65-F5344CB8AC3E}">
        <p14:creationId xmlns:p14="http://schemas.microsoft.com/office/powerpoint/2010/main" val="305673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OGGER_PHOTO_ID_5311530406551421426" descr="http://3.bp.blogspot.com/_f3iqsxvjtK4/SbZYw1gvAfI/AAAAAAAAAHA/yv1jilE5xxU/s200/32d0af4bb5.jpg">
            <a:hlinkClick r:id="rId2"/>
          </p:cNvPr>
          <p:cNvPicPr/>
          <p:nvPr/>
        </p:nvPicPr>
        <p:blipFill>
          <a:blip r:embed="rId3"/>
          <a:srcRect/>
          <a:stretch>
            <a:fillRect/>
          </a:stretch>
        </p:blipFill>
        <p:spPr bwMode="auto">
          <a:xfrm>
            <a:off x="1835696" y="1340768"/>
            <a:ext cx="5976664" cy="3040732"/>
          </a:xfrm>
          <a:prstGeom prst="rect">
            <a:avLst/>
          </a:prstGeom>
          <a:noFill/>
          <a:ln w="9525">
            <a:noFill/>
            <a:miter lim="800000"/>
            <a:headEnd/>
            <a:tailEnd/>
          </a:ln>
        </p:spPr>
      </p:pic>
      <p:sp>
        <p:nvSpPr>
          <p:cNvPr id="3" name="مستطيل 2"/>
          <p:cNvSpPr/>
          <p:nvPr/>
        </p:nvSpPr>
        <p:spPr>
          <a:xfrm>
            <a:off x="2411760" y="764704"/>
            <a:ext cx="5616624" cy="461665"/>
          </a:xfrm>
          <a:prstGeom prst="rect">
            <a:avLst/>
          </a:prstGeom>
        </p:spPr>
        <p:txBody>
          <a:bodyPr wrap="square">
            <a:spAutoFit/>
          </a:bodyPr>
          <a:lstStyle/>
          <a:p>
            <a:r>
              <a:rPr lang="ar-SA" sz="2400" dirty="0"/>
              <a:t>طرق تصنيع النانو</a:t>
            </a:r>
            <a:endParaRPr lang="ar-IQ" sz="2400" dirty="0"/>
          </a:p>
        </p:txBody>
      </p:sp>
    </p:spTree>
    <p:extLst>
      <p:ext uri="{BB962C8B-B14F-4D97-AF65-F5344CB8AC3E}">
        <p14:creationId xmlns:p14="http://schemas.microsoft.com/office/powerpoint/2010/main" val="1176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611560" y="764704"/>
            <a:ext cx="7704857" cy="4344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608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10571" y="1124744"/>
            <a:ext cx="3760619" cy="400110"/>
          </a:xfrm>
          <a:prstGeom prst="rect">
            <a:avLst/>
          </a:prstGeom>
        </p:spPr>
        <p:txBody>
          <a:bodyPr wrap="square">
            <a:spAutoFit/>
          </a:bodyPr>
          <a:lstStyle/>
          <a:p>
            <a:r>
              <a:rPr lang="ar-SA" sz="2000" b="1" dirty="0"/>
              <a:t>أولا : طريقة ( </a:t>
            </a:r>
            <a:r>
              <a:rPr lang="en-US" sz="2000" b="1" dirty="0"/>
              <a:t>top-down</a:t>
            </a:r>
            <a:r>
              <a:rPr lang="ar-SA" sz="2000" b="1" dirty="0"/>
              <a:t> )</a:t>
            </a:r>
            <a:endParaRPr lang="ar-IQ" sz="2000" b="1" dirty="0"/>
          </a:p>
        </p:txBody>
      </p:sp>
      <p:pic>
        <p:nvPicPr>
          <p:cNvPr id="3" name="BLOGGER_PHOTO_ID_5310873339438737938" descr="http://2.bp.blogspot.com/_f3iqsxvjtK4/SbQDKfxWqhI/AAAAAAAAAFo/YMSJBRJxiGU/s320/02f9121b8d.jpg">
            <a:hlinkClick r:id="rId2"/>
          </p:cNvPr>
          <p:cNvPicPr/>
          <p:nvPr/>
        </p:nvPicPr>
        <p:blipFill>
          <a:blip r:embed="rId3"/>
          <a:srcRect/>
          <a:stretch>
            <a:fillRect/>
          </a:stretch>
        </p:blipFill>
        <p:spPr bwMode="auto">
          <a:xfrm>
            <a:off x="2123728" y="2996952"/>
            <a:ext cx="5976664" cy="3024336"/>
          </a:xfrm>
          <a:prstGeom prst="rect">
            <a:avLst/>
          </a:prstGeom>
          <a:noFill/>
          <a:ln w="9525">
            <a:noFill/>
            <a:miter lim="800000"/>
            <a:headEnd/>
            <a:tailEnd/>
          </a:ln>
        </p:spPr>
      </p:pic>
      <p:sp>
        <p:nvSpPr>
          <p:cNvPr id="4" name="مستطيل 3"/>
          <p:cNvSpPr/>
          <p:nvPr/>
        </p:nvSpPr>
        <p:spPr>
          <a:xfrm>
            <a:off x="1619672" y="1524854"/>
            <a:ext cx="7056784" cy="1200329"/>
          </a:xfrm>
          <a:prstGeom prst="rect">
            <a:avLst/>
          </a:prstGeom>
        </p:spPr>
        <p:txBody>
          <a:bodyPr wrap="square">
            <a:spAutoFit/>
          </a:bodyPr>
          <a:lstStyle/>
          <a:p>
            <a:r>
              <a:rPr lang="ar-SA" dirty="0"/>
              <a:t>1 -طريقة الطحن </a:t>
            </a:r>
            <a:r>
              <a:rPr lang="en-US" dirty="0"/>
              <a:t>milling</a:t>
            </a:r>
            <a:r>
              <a:rPr lang="ar-SA" dirty="0"/>
              <a:t>: وهى طريقة ميكانيكية تنتج مواد نانوية على شكل مسحوق ( بودر ) حيث يتم وضع المادة تحت طاقة عالية جدا وطحنها عن طريق كرات مصنوعة من الفولاذ تتحرك إما بشكل كوكبي أو </a:t>
            </a:r>
            <a:r>
              <a:rPr lang="ar-SA" dirty="0" err="1"/>
              <a:t>إهتزازي</a:t>
            </a:r>
            <a:r>
              <a:rPr lang="ar-SA" dirty="0"/>
              <a:t> أو رأسي كما في الشكل التالي</a:t>
            </a:r>
            <a:endParaRPr lang="ar-IQ" dirty="0"/>
          </a:p>
        </p:txBody>
      </p:sp>
    </p:spTree>
    <p:extLst>
      <p:ext uri="{BB962C8B-B14F-4D97-AF65-F5344CB8AC3E}">
        <p14:creationId xmlns:p14="http://schemas.microsoft.com/office/powerpoint/2010/main" val="7455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1196752"/>
            <a:ext cx="7776864" cy="2308324"/>
          </a:xfrm>
          <a:prstGeom prst="rect">
            <a:avLst/>
          </a:prstGeom>
        </p:spPr>
        <p:txBody>
          <a:bodyPr wrap="square">
            <a:spAutoFit/>
          </a:bodyPr>
          <a:lstStyle/>
          <a:p>
            <a:r>
              <a:rPr lang="ar-SA" dirty="0"/>
              <a:t>2</a:t>
            </a:r>
            <a:r>
              <a:rPr lang="ar-SA" b="1" dirty="0"/>
              <a:t> - طريقة الحك أو الحفر (</a:t>
            </a:r>
            <a:r>
              <a:rPr lang="en-US" b="1" dirty="0"/>
              <a:t>etching</a:t>
            </a:r>
            <a:r>
              <a:rPr lang="ar-SA" b="1" dirty="0"/>
              <a:t> ) </a:t>
            </a:r>
            <a:r>
              <a:rPr lang="ar-SA" dirty="0"/>
              <a:t>: وهذه الطريقة استخدمها البروفيسور منير نايفة لإنتاج جزيئات السيليكون النانوية وتكون إما بطرق كيميائية أو بطرق </a:t>
            </a:r>
            <a:r>
              <a:rPr lang="ar-SA" dirty="0" err="1"/>
              <a:t>إلكتروكيميائية</a:t>
            </a:r>
            <a:r>
              <a:rPr lang="ar-SA" dirty="0"/>
              <a:t> فالطريقة الكيميائية يتم أخذ شرائح سيليكون ذات سمك نحيف جدا ووضعها في مواد كيميائية مثل </a:t>
            </a:r>
            <a:r>
              <a:rPr lang="en-US" dirty="0"/>
              <a:t>HF</a:t>
            </a:r>
            <a:r>
              <a:rPr lang="ar-SA" dirty="0"/>
              <a:t> (ومواد أخرى ) الذي يقوم بحك شرائح السيليكون ثم تخرج جزيئات السيليكون فتكون على السطح ثم توضع هذه الشرائح في أي محلول تريد مثل </a:t>
            </a:r>
            <a:r>
              <a:rPr lang="ar-SA" dirty="0" err="1"/>
              <a:t>التيترا</a:t>
            </a:r>
            <a:r>
              <a:rPr lang="ar-SA" dirty="0"/>
              <a:t> </a:t>
            </a:r>
            <a:r>
              <a:rPr lang="ar-SA" dirty="0" err="1"/>
              <a:t>هيدروفوران</a:t>
            </a:r>
            <a:r>
              <a:rPr lang="ar-SA" dirty="0"/>
              <a:t> أو الميثانول أو ..... بعد وضعها في المحلول الذي تريده تقوم بوضعها في جهاز الموجات فوق الصوتية لكي تسقط جزيئات السيليكون في المحلول وتتعلق في </a:t>
            </a:r>
            <a:r>
              <a:rPr lang="ar-SA" dirty="0" smtClean="0"/>
              <a:t>المحلول</a:t>
            </a:r>
            <a:endParaRPr lang="ar-IQ" dirty="0"/>
          </a:p>
        </p:txBody>
      </p:sp>
      <p:pic>
        <p:nvPicPr>
          <p:cNvPr id="3" name="BLOGGER_PHOTO_ID_5310878440657131698" descr="http://2.bp.blogspot.com/_f3iqsxvjtK4/SbQHzbSmGLI/AAAAAAAAAF4/1i554w-vTcA/s320/30c69dbce7.jpg">
            <a:hlinkClick r:id="rId2"/>
          </p:cNvPr>
          <p:cNvPicPr/>
          <p:nvPr/>
        </p:nvPicPr>
        <p:blipFill>
          <a:blip r:embed="rId3"/>
          <a:srcRect/>
          <a:stretch>
            <a:fillRect/>
          </a:stretch>
        </p:blipFill>
        <p:spPr bwMode="auto">
          <a:xfrm>
            <a:off x="1691680" y="3645024"/>
            <a:ext cx="4404320" cy="2160240"/>
          </a:xfrm>
          <a:prstGeom prst="rect">
            <a:avLst/>
          </a:prstGeom>
          <a:noFill/>
          <a:ln w="9525">
            <a:noFill/>
            <a:miter lim="800000"/>
            <a:headEnd/>
            <a:tailEnd/>
          </a:ln>
        </p:spPr>
      </p:pic>
    </p:spTree>
    <p:extLst>
      <p:ext uri="{BB962C8B-B14F-4D97-AF65-F5344CB8AC3E}">
        <p14:creationId xmlns:p14="http://schemas.microsoft.com/office/powerpoint/2010/main" val="94465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764704"/>
            <a:ext cx="7830616" cy="1200329"/>
          </a:xfrm>
          <a:prstGeom prst="rect">
            <a:avLst/>
          </a:prstGeom>
        </p:spPr>
        <p:txBody>
          <a:bodyPr wrap="square">
            <a:spAutoFit/>
          </a:bodyPr>
          <a:lstStyle/>
          <a:p>
            <a:r>
              <a:rPr lang="ar-SA" dirty="0"/>
              <a:t>3 </a:t>
            </a:r>
            <a:r>
              <a:rPr lang="ar-SA" b="1" dirty="0"/>
              <a:t>- الطريقة </a:t>
            </a:r>
            <a:r>
              <a:rPr lang="ar-SA" b="1" dirty="0" err="1"/>
              <a:t>الإلكتروكيميائية</a:t>
            </a:r>
            <a:r>
              <a:rPr lang="ar-SA" b="1" dirty="0"/>
              <a:t> : </a:t>
            </a:r>
            <a:r>
              <a:rPr lang="ar-SA" dirty="0"/>
              <a:t>حيث يتم وضع شريحة السيليكون في القطب الموجب وشريحة </a:t>
            </a:r>
            <a:r>
              <a:rPr lang="ar-SA" dirty="0" err="1"/>
              <a:t>بوليكاربونات</a:t>
            </a:r>
            <a:r>
              <a:rPr lang="ar-SA" dirty="0"/>
              <a:t> في القطب السالب وتعريضها لتيار </a:t>
            </a:r>
            <a:r>
              <a:rPr lang="ar-SA" dirty="0" err="1"/>
              <a:t>كهربى</a:t>
            </a:r>
            <a:r>
              <a:rPr lang="ar-SA" dirty="0"/>
              <a:t> ويكون هذا بعد وضعها في محلول كيميائي مكون من مواد كيميائية تساعد على الحك الذي بدورة يخرج جزيئات السيليكون النانوية كما في الشكل التالي</a:t>
            </a:r>
            <a:endParaRPr lang="ar-IQ" dirty="0"/>
          </a:p>
        </p:txBody>
      </p:sp>
      <p:pic>
        <p:nvPicPr>
          <p:cNvPr id="3" name="BLOGGER_PHOTO_ID_5310881508789434946" descr="http://4.bp.blogspot.com/_f3iqsxvjtK4/SbQKmA-VukI/AAAAAAAAAGA/dlMBHq6dr7k/s320/969eac6489.jpg">
            <a:hlinkClick r:id="rId2"/>
          </p:cNvPr>
          <p:cNvPicPr/>
          <p:nvPr/>
        </p:nvPicPr>
        <p:blipFill>
          <a:blip r:embed="rId3"/>
          <a:srcRect/>
          <a:stretch>
            <a:fillRect/>
          </a:stretch>
        </p:blipFill>
        <p:spPr bwMode="auto">
          <a:xfrm>
            <a:off x="3500437" y="2395537"/>
            <a:ext cx="3951883" cy="2905671"/>
          </a:xfrm>
          <a:prstGeom prst="rect">
            <a:avLst/>
          </a:prstGeom>
          <a:noFill/>
          <a:ln w="9525">
            <a:noFill/>
            <a:miter lim="800000"/>
            <a:headEnd/>
            <a:tailEnd/>
          </a:ln>
        </p:spPr>
      </p:pic>
    </p:spTree>
    <p:extLst>
      <p:ext uri="{BB962C8B-B14F-4D97-AF65-F5344CB8AC3E}">
        <p14:creationId xmlns:p14="http://schemas.microsoft.com/office/powerpoint/2010/main" val="417759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836712"/>
            <a:ext cx="7776864" cy="1200329"/>
          </a:xfrm>
          <a:prstGeom prst="rect">
            <a:avLst/>
          </a:prstGeom>
        </p:spPr>
        <p:txBody>
          <a:bodyPr wrap="square">
            <a:spAutoFit/>
          </a:bodyPr>
          <a:lstStyle/>
          <a:p>
            <a:r>
              <a:rPr lang="ar-SA" dirty="0"/>
              <a:t>4 </a:t>
            </a:r>
            <a:r>
              <a:rPr lang="ar-SA" b="1" dirty="0"/>
              <a:t>- طريقة الاستئصال </a:t>
            </a:r>
            <a:r>
              <a:rPr lang="ar-SA" b="1" dirty="0" err="1"/>
              <a:t>الليزري</a:t>
            </a:r>
            <a:r>
              <a:rPr lang="ar-SA" b="1" dirty="0"/>
              <a:t> </a:t>
            </a:r>
            <a:r>
              <a:rPr lang="ar-SA" dirty="0"/>
              <a:t>: يتم استخدام ليزر نبضي ذو طاقة عالية مركز على هدف صلب وموضوع في غرفة مفرغة من الهواء فيتفاعل شعاع الليزر مع الهدف فتتطاير الجزيئات مكونة بلازما وتترسب على القاعدة وتتكون أفلام رقيقة كما في الشكل التالي</a:t>
            </a:r>
            <a:endParaRPr lang="ar-IQ" dirty="0"/>
          </a:p>
        </p:txBody>
      </p:sp>
      <p:pic>
        <p:nvPicPr>
          <p:cNvPr id="3" name="BLOGGER_PHOTO_ID_5310883449129090770" descr="http://1.bp.blogspot.com/_f3iqsxvjtK4/SbQMW9TXPtI/AAAAAAAAAGI/1zIPgQPPBP4/s320/f9b625ff79.jpg">
            <a:hlinkClick r:id="rId2"/>
          </p:cNvPr>
          <p:cNvPicPr/>
          <p:nvPr/>
        </p:nvPicPr>
        <p:blipFill>
          <a:blip r:embed="rId3"/>
          <a:srcRect/>
          <a:stretch>
            <a:fillRect/>
          </a:stretch>
        </p:blipFill>
        <p:spPr bwMode="auto">
          <a:xfrm>
            <a:off x="3563888" y="2204864"/>
            <a:ext cx="4032448" cy="2628304"/>
          </a:xfrm>
          <a:prstGeom prst="rect">
            <a:avLst/>
          </a:prstGeom>
          <a:noFill/>
          <a:ln w="9525">
            <a:noFill/>
            <a:miter lim="800000"/>
            <a:headEnd/>
            <a:tailEnd/>
          </a:ln>
        </p:spPr>
      </p:pic>
    </p:spTree>
    <p:extLst>
      <p:ext uri="{BB962C8B-B14F-4D97-AF65-F5344CB8AC3E}">
        <p14:creationId xmlns:p14="http://schemas.microsoft.com/office/powerpoint/2010/main" val="264737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908721"/>
            <a:ext cx="8136904" cy="1754326"/>
          </a:xfrm>
          <a:prstGeom prst="rect">
            <a:avLst/>
          </a:prstGeom>
        </p:spPr>
        <p:txBody>
          <a:bodyPr wrap="square">
            <a:spAutoFit/>
          </a:bodyPr>
          <a:lstStyle/>
          <a:p>
            <a:r>
              <a:rPr lang="ar-SA" b="1" dirty="0"/>
              <a:t>5 - طريقة </a:t>
            </a:r>
            <a:r>
              <a:rPr lang="ar-SA" b="1" dirty="0" err="1"/>
              <a:t>التتفيل</a:t>
            </a:r>
            <a:r>
              <a:rPr lang="ar-SA" b="1" dirty="0"/>
              <a:t> (</a:t>
            </a:r>
            <a:r>
              <a:rPr lang="en-US" b="1" dirty="0"/>
              <a:t>Sputtering</a:t>
            </a:r>
            <a:r>
              <a:rPr lang="ar-SA" b="1" dirty="0"/>
              <a:t> ) </a:t>
            </a:r>
            <a:r>
              <a:rPr lang="ar-SA" dirty="0"/>
              <a:t>: وتستخدم في صنع الأفلام الرقيقة حيث توضع المادة تحت ضغط منخفض جدا مفرغ من الهواء وبقاعدة باردة معرضة لمجال مغناطيسي كل هذه العوامل تؤدي إلى ان الجزيئات تنتزع من المادة ( أو تتفل ) لتترسب في القاعدة لتكون فيلم رقيق ولا بد من وضع غاز لكي يمنع التكتلات وهذا الشكل يوضح ذلك</a:t>
            </a:r>
            <a:br>
              <a:rPr lang="ar-SA" dirty="0"/>
            </a:br>
            <a:endParaRPr lang="ar-IQ" dirty="0"/>
          </a:p>
        </p:txBody>
      </p:sp>
      <p:pic>
        <p:nvPicPr>
          <p:cNvPr id="3" name="BLOGGER_PHOTO_ID_5310886397880931218" descr="http://2.bp.blogspot.com/_f3iqsxvjtK4/SbQPCmQlk5I/AAAAAAAAAGQ/FdAGIc4UzpQ/s320/5208659b17.jpg">
            <a:hlinkClick r:id="rId2"/>
          </p:cNvPr>
          <p:cNvPicPr/>
          <p:nvPr/>
        </p:nvPicPr>
        <p:blipFill>
          <a:blip r:embed="rId3"/>
          <a:srcRect/>
          <a:stretch>
            <a:fillRect/>
          </a:stretch>
        </p:blipFill>
        <p:spPr bwMode="auto">
          <a:xfrm>
            <a:off x="2483768" y="2497088"/>
            <a:ext cx="4968552" cy="3812232"/>
          </a:xfrm>
          <a:prstGeom prst="rect">
            <a:avLst/>
          </a:prstGeom>
          <a:noFill/>
          <a:ln w="9525">
            <a:noFill/>
            <a:miter lim="800000"/>
            <a:headEnd/>
            <a:tailEnd/>
          </a:ln>
        </p:spPr>
      </p:pic>
    </p:spTree>
    <p:extLst>
      <p:ext uri="{BB962C8B-B14F-4D97-AF65-F5344CB8AC3E}">
        <p14:creationId xmlns:p14="http://schemas.microsoft.com/office/powerpoint/2010/main" val="833839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3808" y="1196752"/>
            <a:ext cx="5616624" cy="369332"/>
          </a:xfrm>
          <a:prstGeom prst="rect">
            <a:avLst/>
          </a:prstGeom>
        </p:spPr>
        <p:txBody>
          <a:bodyPr wrap="square">
            <a:spAutoFit/>
          </a:bodyPr>
          <a:lstStyle/>
          <a:p>
            <a:r>
              <a:rPr lang="ar-SA" b="1" dirty="0"/>
              <a:t>ثانيا : طريقة ( </a:t>
            </a:r>
            <a:r>
              <a:rPr lang="en-US" b="1" dirty="0"/>
              <a:t>Bottom-up</a:t>
            </a:r>
            <a:r>
              <a:rPr lang="ar-SA" b="1" dirty="0"/>
              <a:t> )</a:t>
            </a:r>
            <a:endParaRPr lang="ar-IQ" b="1" dirty="0"/>
          </a:p>
        </p:txBody>
      </p:sp>
      <p:sp>
        <p:nvSpPr>
          <p:cNvPr id="3" name="مستطيل 2"/>
          <p:cNvSpPr/>
          <p:nvPr/>
        </p:nvSpPr>
        <p:spPr>
          <a:xfrm>
            <a:off x="467544" y="1997839"/>
            <a:ext cx="8208912" cy="2031325"/>
          </a:xfrm>
          <a:prstGeom prst="rect">
            <a:avLst/>
          </a:prstGeom>
        </p:spPr>
        <p:txBody>
          <a:bodyPr wrap="square">
            <a:spAutoFit/>
          </a:bodyPr>
          <a:lstStyle/>
          <a:p>
            <a:r>
              <a:rPr lang="ar-SA" dirty="0"/>
              <a:t>الطرق المستخدمة لذلك :</a:t>
            </a:r>
            <a:br>
              <a:rPr lang="ar-SA" dirty="0"/>
            </a:br>
            <a:r>
              <a:rPr lang="ar-SA" dirty="0"/>
              <a:t>1 - طريقة السول - جل ( </a:t>
            </a:r>
            <a:r>
              <a:rPr lang="en-US" dirty="0"/>
              <a:t>sol-gel</a:t>
            </a:r>
            <a:r>
              <a:rPr lang="ar-SA" dirty="0"/>
              <a:t> ) وهى تمر بطورين طور السائل (</a:t>
            </a:r>
            <a:r>
              <a:rPr lang="en-US" dirty="0"/>
              <a:t>sol</a:t>
            </a:r>
            <a:r>
              <a:rPr lang="ar-SA" dirty="0"/>
              <a:t> ) ثم بعد فترة تتبخر المادة لتتحول إلى طور الجل ( </a:t>
            </a:r>
            <a:r>
              <a:rPr lang="en-US" dirty="0"/>
              <a:t>gel</a:t>
            </a:r>
            <a:r>
              <a:rPr lang="ar-SA" dirty="0"/>
              <a:t> ) ولذلك سميت هذه الطريقة طريقه السول - جل </a:t>
            </a:r>
            <a:br>
              <a:rPr lang="ar-SA" dirty="0"/>
            </a:br>
            <a:r>
              <a:rPr lang="ar-SA" dirty="0"/>
              <a:t>2 - طريقة </a:t>
            </a:r>
            <a:r>
              <a:rPr lang="en-US" dirty="0"/>
              <a:t>Aerosol</a:t>
            </a:r>
            <a:r>
              <a:rPr lang="ar-SA" dirty="0"/>
              <a:t> وهذه نفس طريقة السول جل إلا أنها تبدأ بطور الغاز وتنتهي بطور السائل .</a:t>
            </a:r>
            <a:br>
              <a:rPr lang="ar-SA" dirty="0"/>
            </a:br>
            <a:r>
              <a:rPr lang="ar-SA" dirty="0"/>
              <a:t>3 - طريقه ( </a:t>
            </a:r>
            <a:r>
              <a:rPr lang="en-US" dirty="0"/>
              <a:t>CVD</a:t>
            </a:r>
            <a:r>
              <a:rPr lang="ar-SA" dirty="0"/>
              <a:t> ) </a:t>
            </a:r>
            <a:r>
              <a:rPr lang="ar-SA" dirty="0" err="1"/>
              <a:t>أختصارا</a:t>
            </a:r>
            <a:r>
              <a:rPr lang="ar-SA" dirty="0"/>
              <a:t> الي </a:t>
            </a:r>
            <a:r>
              <a:rPr lang="en-US" dirty="0"/>
              <a:t>Chemical </a:t>
            </a:r>
            <a:r>
              <a:rPr lang="en-US" dirty="0" err="1"/>
              <a:t>vapour</a:t>
            </a:r>
            <a:r>
              <a:rPr lang="en-US" dirty="0"/>
              <a:t> deposition</a:t>
            </a:r>
            <a:r>
              <a:rPr lang="ar-SA" dirty="0"/>
              <a:t> .</a:t>
            </a:r>
            <a:endParaRPr lang="ar-IQ" dirty="0"/>
          </a:p>
        </p:txBody>
      </p:sp>
    </p:spTree>
    <p:extLst>
      <p:ext uri="{BB962C8B-B14F-4D97-AF65-F5344CB8AC3E}">
        <p14:creationId xmlns:p14="http://schemas.microsoft.com/office/powerpoint/2010/main" val="274651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971600" y="1556792"/>
            <a:ext cx="6912768" cy="298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733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052736"/>
            <a:ext cx="8208912" cy="2862322"/>
          </a:xfrm>
          <a:prstGeom prst="rect">
            <a:avLst/>
          </a:prstGeom>
        </p:spPr>
        <p:txBody>
          <a:bodyPr wrap="square">
            <a:spAutoFit/>
          </a:bodyPr>
          <a:lstStyle/>
          <a:p>
            <a:r>
              <a:rPr lang="ar-IQ" b="1" dirty="0" smtClean="0">
                <a:solidFill>
                  <a:srgbClr val="FF0000"/>
                </a:solidFill>
              </a:rPr>
              <a:t>في مجال الطب</a:t>
            </a:r>
          </a:p>
          <a:p>
            <a:endParaRPr lang="ar-IQ" b="1" dirty="0" smtClean="0">
              <a:solidFill>
                <a:srgbClr val="FF0000"/>
              </a:solidFill>
            </a:endParaRPr>
          </a:p>
          <a:p>
            <a:r>
              <a:rPr lang="en-US" b="1" dirty="0" smtClean="0"/>
              <a:t>• </a:t>
            </a:r>
            <a:r>
              <a:rPr lang="ar-SA" b="1" dirty="0" smtClean="0"/>
              <a:t>التشخيص </a:t>
            </a:r>
            <a:r>
              <a:rPr lang="ar-SA" b="1" dirty="0"/>
              <a:t>المبكر للأمراض وتصوير الأعضاء والانسجة</a:t>
            </a:r>
            <a:r>
              <a:rPr lang="en-US" b="1" dirty="0"/>
              <a:t> .</a:t>
            </a:r>
            <a:br>
              <a:rPr lang="en-US" b="1" dirty="0"/>
            </a:br>
            <a:r>
              <a:rPr lang="en-US" b="1" dirty="0"/>
              <a:t>• </a:t>
            </a:r>
            <a:r>
              <a:rPr lang="ar-SA" b="1" dirty="0"/>
              <a:t>توصيل الدواء بدقة الى الانسجة والخلايا المصابة مما يزيد من فرص الشفاء ويقلل من الأضرار الجانبية للعلاج التقليدي الذي لا يفرق بين الخلايا المصابة والخلايا السليمة</a:t>
            </a:r>
            <a:r>
              <a:rPr lang="en-US" b="1" dirty="0"/>
              <a:t> .</a:t>
            </a:r>
            <a:br>
              <a:rPr lang="en-US" b="1" dirty="0"/>
            </a:br>
            <a:r>
              <a:rPr lang="en-US" b="1" dirty="0"/>
              <a:t>• </a:t>
            </a:r>
            <a:r>
              <a:rPr lang="ar-SA" b="1" dirty="0"/>
              <a:t>إنتاج أجهزة متناهية الصغر للغسيل الكلوي يتم زراعتها في جسم المريض</a:t>
            </a:r>
            <a:r>
              <a:rPr lang="en-US" b="1" dirty="0"/>
              <a:t> .</a:t>
            </a:r>
            <a:br>
              <a:rPr lang="en-US" b="1" dirty="0"/>
            </a:br>
            <a:r>
              <a:rPr lang="en-US" b="1" dirty="0"/>
              <a:t>• </a:t>
            </a:r>
            <a:r>
              <a:rPr lang="ar-SA" b="1" dirty="0"/>
              <a:t>إنتاج </a:t>
            </a:r>
            <a:r>
              <a:rPr lang="ar-SA" b="1" dirty="0" err="1"/>
              <a:t>ربوتات</a:t>
            </a:r>
            <a:r>
              <a:rPr lang="ar-SA" b="1" dirty="0"/>
              <a:t> نانوية يتم إرسالها الى تيار الدم حيث تقوم بإزالة الجلطات الدموية من جدار الشرايين دون تدخل </a:t>
            </a:r>
            <a:r>
              <a:rPr lang="ar-SA" b="1" dirty="0" smtClean="0"/>
              <a:t>جراحي</a:t>
            </a:r>
            <a:endParaRPr lang="en-US" b="1" dirty="0" smtClean="0"/>
          </a:p>
          <a:p>
            <a:r>
              <a:rPr lang="en-US" b="1" dirty="0" smtClean="0"/>
              <a:t> .</a:t>
            </a:r>
            <a:endParaRPr lang="en-US" dirty="0"/>
          </a:p>
        </p:txBody>
      </p:sp>
      <p:sp>
        <p:nvSpPr>
          <p:cNvPr id="3" name="مستطيل 2"/>
          <p:cNvSpPr/>
          <p:nvPr/>
        </p:nvSpPr>
        <p:spPr>
          <a:xfrm>
            <a:off x="539552" y="3573016"/>
            <a:ext cx="8064896" cy="1200329"/>
          </a:xfrm>
          <a:prstGeom prst="rect">
            <a:avLst/>
          </a:prstGeom>
        </p:spPr>
        <p:txBody>
          <a:bodyPr wrap="square">
            <a:spAutoFit/>
          </a:bodyPr>
          <a:lstStyle/>
          <a:p>
            <a:r>
              <a:rPr lang="ar-SA" b="1" dirty="0" smtClean="0">
                <a:solidFill>
                  <a:srgbClr val="FF0000"/>
                </a:solidFill>
              </a:rPr>
              <a:t>مجال </a:t>
            </a:r>
            <a:r>
              <a:rPr lang="ar-SA" b="1" dirty="0">
                <a:solidFill>
                  <a:srgbClr val="FF0000"/>
                </a:solidFill>
              </a:rPr>
              <a:t>الزراعة</a:t>
            </a:r>
            <a:r>
              <a:rPr lang="en-US" b="1" dirty="0"/>
              <a:t> </a:t>
            </a:r>
            <a:endParaRPr lang="en-US" b="1" dirty="0" smtClean="0"/>
          </a:p>
          <a:p>
            <a:r>
              <a:rPr lang="en-US" b="1" dirty="0"/>
              <a:t/>
            </a:r>
            <a:br>
              <a:rPr lang="en-US" b="1" dirty="0"/>
            </a:br>
            <a:r>
              <a:rPr lang="en-US" b="1" dirty="0"/>
              <a:t>• </a:t>
            </a:r>
            <a:r>
              <a:rPr lang="ar-SA" b="1" dirty="0"/>
              <a:t>التعرف على البكتريا في المواد الغذائية وحفظ الغذاء</a:t>
            </a:r>
            <a:r>
              <a:rPr lang="en-US" b="1" dirty="0"/>
              <a:t> .</a:t>
            </a:r>
            <a:br>
              <a:rPr lang="en-US" b="1" dirty="0"/>
            </a:br>
            <a:r>
              <a:rPr lang="en-US" b="1" dirty="0"/>
              <a:t>• </a:t>
            </a:r>
            <a:r>
              <a:rPr lang="ar-SA" b="1" dirty="0"/>
              <a:t>تطوير مغذيات ومبيدات حشرية وأدوية للنبات والحيوان بمواصفات خاصة</a:t>
            </a:r>
            <a:r>
              <a:rPr lang="en-US" b="1" dirty="0"/>
              <a:t> .</a:t>
            </a:r>
            <a:endParaRPr lang="ar-IQ" dirty="0"/>
          </a:p>
        </p:txBody>
      </p:sp>
    </p:spTree>
    <p:extLst>
      <p:ext uri="{BB962C8B-B14F-4D97-AF65-F5344CB8AC3E}">
        <p14:creationId xmlns:p14="http://schemas.microsoft.com/office/powerpoint/2010/main" val="305453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83568" y="836712"/>
            <a:ext cx="7920880" cy="4708981"/>
          </a:xfrm>
          <a:prstGeom prst="rect">
            <a:avLst/>
          </a:prstGeom>
        </p:spPr>
        <p:txBody>
          <a:bodyPr wrap="square">
            <a:spAutoFit/>
          </a:bodyPr>
          <a:lstStyle/>
          <a:p>
            <a:r>
              <a:rPr lang="ar-SA" sz="1600" b="1" dirty="0" smtClean="0"/>
              <a:t>قد يكون من المفيد أن نذكر التعاريف التالية</a:t>
            </a:r>
            <a:r>
              <a:rPr lang="en-US" sz="1600" b="1" dirty="0" smtClean="0"/>
              <a:t>:</a:t>
            </a:r>
          </a:p>
          <a:p>
            <a:r>
              <a:rPr lang="en-US" sz="1600" b="1" dirty="0" smtClean="0"/>
              <a:t/>
            </a:r>
            <a:br>
              <a:rPr lang="en-US" sz="1600" b="1" dirty="0" smtClean="0"/>
            </a:br>
            <a:r>
              <a:rPr lang="ar-SA" sz="1600" b="1" dirty="0" smtClean="0">
                <a:solidFill>
                  <a:srgbClr val="C00000"/>
                </a:solidFill>
              </a:rPr>
              <a:t>مقياس النانو </a:t>
            </a:r>
            <a:r>
              <a:rPr lang="ar-SA" sz="1600" b="1" dirty="0" smtClean="0"/>
              <a:t>: يشمل الأبعاد التي يبلغ طولها نانومترا واحدا إلى غاية الـ100 نانو متر</a:t>
            </a:r>
            <a:r>
              <a:rPr lang="en-US" sz="1600" b="1" dirty="0" smtClean="0"/>
              <a:t> </a:t>
            </a:r>
            <a:endParaRPr lang="en-US" sz="1600" b="1" dirty="0" smtClean="0"/>
          </a:p>
          <a:p>
            <a:endParaRPr lang="en-US" sz="1600" b="1" dirty="0"/>
          </a:p>
          <a:p>
            <a:endParaRPr lang="en-US" sz="1600" b="1" dirty="0" smtClean="0"/>
          </a:p>
          <a:p>
            <a:pPr algn="l"/>
            <a:r>
              <a:rPr lang="en-US" sz="1600" b="1" dirty="0"/>
              <a:t>Ultrafine particles are the same as nanoparticles and between 1 and 100 nanometers in </a:t>
            </a:r>
            <a:r>
              <a:rPr lang="en-US" sz="1600" b="1" dirty="0" smtClean="0"/>
              <a:t>size</a:t>
            </a:r>
          </a:p>
          <a:p>
            <a:pPr algn="l"/>
            <a:r>
              <a:rPr lang="en-US" sz="1600" b="1" dirty="0" smtClean="0"/>
              <a:t> </a:t>
            </a:r>
            <a:r>
              <a:rPr lang="en-US" sz="1600" b="1" dirty="0"/>
              <a:t>fine particles are sized between 100 and 2,500 nanometers</a:t>
            </a:r>
            <a:r>
              <a:rPr lang="en-US" sz="1600" b="1" dirty="0" smtClean="0"/>
              <a:t>,</a:t>
            </a:r>
          </a:p>
          <a:p>
            <a:pPr algn="l"/>
            <a:r>
              <a:rPr lang="en-US" sz="1600" b="1" dirty="0" smtClean="0"/>
              <a:t> </a:t>
            </a:r>
            <a:r>
              <a:rPr lang="en-US" sz="1600" b="1" dirty="0"/>
              <a:t>and coarse particles cover a range between 2,500 and 10,000 nanometers. </a:t>
            </a:r>
          </a:p>
          <a:p>
            <a:endParaRPr lang="en-US" sz="1600" b="1" dirty="0" smtClean="0"/>
          </a:p>
          <a:p>
            <a:endParaRPr lang="en-US" sz="1600" b="1" dirty="0"/>
          </a:p>
          <a:p>
            <a:endParaRPr lang="en-US" sz="1600" b="1" dirty="0" smtClean="0"/>
          </a:p>
          <a:p>
            <a:endParaRPr lang="en-US" sz="1600" b="1" dirty="0"/>
          </a:p>
          <a:p>
            <a:r>
              <a:rPr lang="en-US" sz="1600" b="1" dirty="0" smtClean="0"/>
              <a:t/>
            </a:r>
            <a:br>
              <a:rPr lang="en-US" sz="1600" b="1" dirty="0" smtClean="0"/>
            </a:br>
            <a:r>
              <a:rPr lang="ar-SA" sz="1600" b="1" dirty="0" smtClean="0">
                <a:solidFill>
                  <a:srgbClr val="C00000"/>
                </a:solidFill>
              </a:rPr>
              <a:t>علم النانو </a:t>
            </a:r>
            <a:r>
              <a:rPr lang="ar-SA" sz="1600" b="1" dirty="0" smtClean="0"/>
              <a:t>: هو دراسة خواص الجزيئات والمركبات التي لا يتجاوز مقاييسها الـ100 نانو متر</a:t>
            </a:r>
            <a:r>
              <a:rPr lang="en-US" sz="1600" b="1" dirty="0" smtClean="0"/>
              <a:t>. </a:t>
            </a:r>
            <a:br>
              <a:rPr lang="en-US" sz="1600" b="1" dirty="0" smtClean="0"/>
            </a:br>
            <a:r>
              <a:rPr lang="ar-SA" sz="1600" b="1" dirty="0" smtClean="0">
                <a:solidFill>
                  <a:srgbClr val="C00000"/>
                </a:solidFill>
              </a:rPr>
              <a:t>تقنية النانو </a:t>
            </a:r>
            <a:r>
              <a:rPr lang="ar-SA" sz="1600" b="1" dirty="0" smtClean="0"/>
              <a:t>: هو تطبيق لهذه العلوم وهندستها لإنتاج مخترعات مفيدة</a:t>
            </a:r>
            <a:r>
              <a:rPr lang="en-US" sz="1600" b="1" dirty="0" smtClean="0"/>
              <a:t>.</a:t>
            </a:r>
            <a:r>
              <a:rPr lang="en-US" sz="2800" b="1" dirty="0" smtClean="0"/>
              <a:t> </a:t>
            </a:r>
            <a:endParaRPr lang="ar-IQ" sz="2800" dirty="0"/>
          </a:p>
        </p:txBody>
      </p:sp>
    </p:spTree>
    <p:extLst>
      <p:ext uri="{BB962C8B-B14F-4D97-AF65-F5344CB8AC3E}">
        <p14:creationId xmlns:p14="http://schemas.microsoft.com/office/powerpoint/2010/main" val="388526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980728"/>
            <a:ext cx="8352928" cy="1477328"/>
          </a:xfrm>
          <a:prstGeom prst="rect">
            <a:avLst/>
          </a:prstGeom>
        </p:spPr>
        <p:txBody>
          <a:bodyPr wrap="square">
            <a:spAutoFit/>
          </a:bodyPr>
          <a:lstStyle/>
          <a:p>
            <a:r>
              <a:rPr lang="ar-SA" b="1" dirty="0" smtClean="0">
                <a:solidFill>
                  <a:srgbClr val="FF0000"/>
                </a:solidFill>
              </a:rPr>
              <a:t>مجال </a:t>
            </a:r>
            <a:r>
              <a:rPr lang="ar-SA" b="1" dirty="0">
                <a:solidFill>
                  <a:srgbClr val="FF0000"/>
                </a:solidFill>
              </a:rPr>
              <a:t>الطاقة </a:t>
            </a:r>
            <a:endParaRPr lang="en-US" b="1" dirty="0" smtClean="0">
              <a:solidFill>
                <a:srgbClr val="FF0000"/>
              </a:solidFill>
            </a:endParaRPr>
          </a:p>
          <a:p>
            <a:r>
              <a:rPr lang="en-US" b="1" dirty="0"/>
              <a:t> </a:t>
            </a:r>
            <a:br>
              <a:rPr lang="en-US" b="1" dirty="0"/>
            </a:br>
            <a:r>
              <a:rPr lang="en-US" b="1" dirty="0"/>
              <a:t>• </a:t>
            </a:r>
            <a:r>
              <a:rPr lang="ar-SA" b="1" dirty="0"/>
              <a:t>إنتاج خلايا شمسية باستخدام نانو السيليكون تتميز بقدرة تحويلية عالية للطاقة فضلاً عن عدم تسرب الطاقة الحرارية</a:t>
            </a:r>
            <a:r>
              <a:rPr lang="en-US" b="1" dirty="0"/>
              <a:t> .</a:t>
            </a:r>
            <a:br>
              <a:rPr lang="en-US" b="1" dirty="0"/>
            </a:br>
            <a:r>
              <a:rPr lang="en-US" b="1" dirty="0"/>
              <a:t>• </a:t>
            </a:r>
            <a:r>
              <a:rPr lang="ar-SA" b="1" dirty="0"/>
              <a:t>إنتاج خلايا وقود هيدروجيني قليلة التكلفة وعالية الكفاءة</a:t>
            </a:r>
            <a:r>
              <a:rPr lang="en-US" b="1" dirty="0"/>
              <a:t> .</a:t>
            </a:r>
            <a:endParaRPr lang="ar-IQ" dirty="0"/>
          </a:p>
        </p:txBody>
      </p:sp>
      <p:sp>
        <p:nvSpPr>
          <p:cNvPr id="3" name="مستطيل 2"/>
          <p:cNvSpPr/>
          <p:nvPr/>
        </p:nvSpPr>
        <p:spPr>
          <a:xfrm>
            <a:off x="467544" y="2492895"/>
            <a:ext cx="8136904" cy="2585323"/>
          </a:xfrm>
          <a:prstGeom prst="rect">
            <a:avLst/>
          </a:prstGeom>
        </p:spPr>
        <p:txBody>
          <a:bodyPr wrap="square">
            <a:spAutoFit/>
          </a:bodyPr>
          <a:lstStyle/>
          <a:p>
            <a:r>
              <a:rPr lang="ar-SA" b="1" dirty="0" smtClean="0">
                <a:solidFill>
                  <a:srgbClr val="FF0000"/>
                </a:solidFill>
              </a:rPr>
              <a:t>مجال الصناعة</a:t>
            </a:r>
            <a:endParaRPr lang="en-US" b="1" dirty="0" smtClean="0">
              <a:solidFill>
                <a:srgbClr val="FF0000"/>
              </a:solidFill>
            </a:endParaRPr>
          </a:p>
          <a:p>
            <a:r>
              <a:rPr lang="en-US" b="1" dirty="0"/>
              <a:t> </a:t>
            </a:r>
            <a:br>
              <a:rPr lang="en-US" b="1" dirty="0"/>
            </a:br>
            <a:r>
              <a:rPr lang="en-US" b="1" dirty="0"/>
              <a:t>• </a:t>
            </a:r>
            <a:r>
              <a:rPr lang="ar-SA" b="1" dirty="0"/>
              <a:t>إنتاج جزيئات نانوية غير مرئية تكسب الزجاج والخزف خاصية التنظيف التلقائي</a:t>
            </a:r>
            <a:r>
              <a:rPr lang="en-US" b="1" dirty="0"/>
              <a:t> .</a:t>
            </a:r>
            <a:br>
              <a:rPr lang="en-US" b="1" dirty="0"/>
            </a:br>
            <a:r>
              <a:rPr lang="en-US" b="1" dirty="0"/>
              <a:t>• </a:t>
            </a:r>
            <a:r>
              <a:rPr lang="ar-SA" b="1" dirty="0"/>
              <a:t>تصنيع مواد نانوية </a:t>
            </a:r>
            <a:r>
              <a:rPr lang="ar-SA" b="1" dirty="0" smtClean="0"/>
              <a:t>بهدف </a:t>
            </a:r>
            <a:r>
              <a:rPr lang="ar-SA" b="1" dirty="0"/>
              <a:t>تحسين نوعية مستحضرات التجميل والكريمات المضادة لأشعة الشمس</a:t>
            </a:r>
            <a:r>
              <a:rPr lang="en-US" b="1" dirty="0"/>
              <a:t> </a:t>
            </a:r>
            <a:r>
              <a:rPr lang="en-US" b="1" dirty="0" smtClean="0"/>
              <a:t> </a:t>
            </a:r>
            <a:r>
              <a:rPr lang="ar-IQ" b="1" dirty="0" smtClean="0"/>
              <a:t>فوق البنفسجية</a:t>
            </a:r>
            <a:r>
              <a:rPr lang="en-US" b="1" dirty="0"/>
              <a:t/>
            </a:r>
            <a:br>
              <a:rPr lang="en-US" b="1" dirty="0"/>
            </a:br>
            <a:r>
              <a:rPr lang="en-US" b="1" dirty="0"/>
              <a:t>• </a:t>
            </a:r>
            <a:r>
              <a:rPr lang="ar-SA" b="1" dirty="0"/>
              <a:t>تكنولوجيا التغليف بالنانو على شكل طلاءات وبخاخات تعمل على تكوين طبقات تغليف </a:t>
            </a:r>
            <a:r>
              <a:rPr lang="ar-SA" b="1" dirty="0" smtClean="0"/>
              <a:t>تحمي</a:t>
            </a:r>
            <a:r>
              <a:rPr lang="ar-IQ" b="1" dirty="0" smtClean="0"/>
              <a:t> </a:t>
            </a:r>
            <a:r>
              <a:rPr lang="ar-SA" b="1" dirty="0" smtClean="0"/>
              <a:t>شاشات </a:t>
            </a:r>
            <a:r>
              <a:rPr lang="ar-SA" b="1" dirty="0"/>
              <a:t>الأجهزة الالكترونية من الخدش</a:t>
            </a:r>
            <a:r>
              <a:rPr lang="en-US" b="1" dirty="0"/>
              <a:t> .</a:t>
            </a:r>
            <a:br>
              <a:rPr lang="en-US" b="1" dirty="0"/>
            </a:br>
            <a:r>
              <a:rPr lang="en-US" b="1" dirty="0"/>
              <a:t>• </a:t>
            </a:r>
            <a:r>
              <a:rPr lang="ar-SA" b="1" dirty="0"/>
              <a:t>تصنيع أنسجة طاردة للبقع وتتميز بالتنظيف الذاتي</a:t>
            </a:r>
            <a:r>
              <a:rPr lang="en-US" b="1" dirty="0"/>
              <a:t> .</a:t>
            </a:r>
            <a:r>
              <a:rPr lang="ar-SA" b="1" dirty="0" smtClean="0"/>
              <a:t> </a:t>
            </a:r>
            <a:endParaRPr lang="ar-IQ" dirty="0"/>
          </a:p>
        </p:txBody>
      </p:sp>
    </p:spTree>
    <p:extLst>
      <p:ext uri="{BB962C8B-B14F-4D97-AF65-F5344CB8AC3E}">
        <p14:creationId xmlns:p14="http://schemas.microsoft.com/office/powerpoint/2010/main" val="1088034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720840"/>
            <a:ext cx="8208912" cy="2862322"/>
          </a:xfrm>
          <a:prstGeom prst="rect">
            <a:avLst/>
          </a:prstGeom>
        </p:spPr>
        <p:txBody>
          <a:bodyPr wrap="square">
            <a:spAutoFit/>
          </a:bodyPr>
          <a:lstStyle/>
          <a:p>
            <a:r>
              <a:rPr lang="en-US" b="1" dirty="0">
                <a:solidFill>
                  <a:srgbClr val="FF0000"/>
                </a:solidFill>
              </a:rPr>
              <a:t>5) </a:t>
            </a:r>
            <a:r>
              <a:rPr lang="ar-SA" b="1" dirty="0">
                <a:solidFill>
                  <a:srgbClr val="FF0000"/>
                </a:solidFill>
              </a:rPr>
              <a:t>مجال وسائل </a:t>
            </a:r>
            <a:r>
              <a:rPr lang="ar-SA" b="1" dirty="0" smtClean="0">
                <a:solidFill>
                  <a:srgbClr val="FF0000"/>
                </a:solidFill>
              </a:rPr>
              <a:t>الاتصالات</a:t>
            </a:r>
            <a:endParaRPr lang="en-US" b="1" dirty="0" smtClean="0">
              <a:solidFill>
                <a:srgbClr val="FF0000"/>
              </a:solidFill>
            </a:endParaRPr>
          </a:p>
          <a:p>
            <a:r>
              <a:rPr lang="en-US" b="1" dirty="0"/>
              <a:t> </a:t>
            </a:r>
            <a:br>
              <a:rPr lang="en-US" b="1" dirty="0"/>
            </a:br>
            <a:r>
              <a:rPr lang="en-US" b="1" dirty="0"/>
              <a:t>• </a:t>
            </a:r>
            <a:r>
              <a:rPr lang="ar-SA" b="1" dirty="0"/>
              <a:t>أجهزة النانو اللاسلكية والهواتف المحمولة والأقمار الصناعية</a:t>
            </a:r>
            <a:r>
              <a:rPr lang="en-US" b="1" dirty="0"/>
              <a:t> .</a:t>
            </a:r>
            <a:br>
              <a:rPr lang="en-US" b="1" dirty="0"/>
            </a:br>
            <a:r>
              <a:rPr lang="en-US" b="1" dirty="0"/>
              <a:t>• </a:t>
            </a:r>
            <a:r>
              <a:rPr lang="ar-SA" b="1" dirty="0"/>
              <a:t>تقليص حجم الترانزستور</a:t>
            </a:r>
            <a:r>
              <a:rPr lang="en-US" b="1" dirty="0"/>
              <a:t>.</a:t>
            </a:r>
            <a:br>
              <a:rPr lang="en-US" b="1" dirty="0"/>
            </a:br>
            <a:r>
              <a:rPr lang="en-US" b="1" dirty="0"/>
              <a:t>• </a:t>
            </a:r>
            <a:r>
              <a:rPr lang="ar-SA" b="1" dirty="0"/>
              <a:t>تصنيع شرائح إلكترونية تتميز بقدرة عالية على التخزين</a:t>
            </a:r>
            <a:r>
              <a:rPr lang="en-US" b="1" dirty="0"/>
              <a:t> .</a:t>
            </a:r>
            <a:endParaRPr lang="en-US" dirty="0"/>
          </a:p>
          <a:p>
            <a:r>
              <a:rPr lang="en-US" b="1" dirty="0"/>
              <a:t/>
            </a:r>
            <a:br>
              <a:rPr lang="en-US" b="1" dirty="0"/>
            </a:br>
            <a:r>
              <a:rPr lang="en-US" b="1" dirty="0">
                <a:solidFill>
                  <a:srgbClr val="FF0000"/>
                </a:solidFill>
              </a:rPr>
              <a:t>(6) </a:t>
            </a:r>
            <a:r>
              <a:rPr lang="ar-SA" b="1" dirty="0">
                <a:solidFill>
                  <a:srgbClr val="FF0000"/>
                </a:solidFill>
              </a:rPr>
              <a:t>مجال </a:t>
            </a:r>
            <a:r>
              <a:rPr lang="ar-SA" b="1" dirty="0" smtClean="0">
                <a:solidFill>
                  <a:srgbClr val="FF0000"/>
                </a:solidFill>
              </a:rPr>
              <a:t>البيئة</a:t>
            </a:r>
            <a:endParaRPr lang="en-US" b="1" dirty="0" smtClean="0">
              <a:solidFill>
                <a:srgbClr val="FF0000"/>
              </a:solidFill>
            </a:endParaRPr>
          </a:p>
          <a:p>
            <a:r>
              <a:rPr lang="en-US" b="1" dirty="0"/>
              <a:t> </a:t>
            </a:r>
            <a:br>
              <a:rPr lang="en-US" b="1" dirty="0"/>
            </a:br>
            <a:r>
              <a:rPr lang="en-US" b="1" dirty="0"/>
              <a:t>• </a:t>
            </a:r>
            <a:r>
              <a:rPr lang="ar-SA" b="1" dirty="0"/>
              <a:t>مثل المرشحات النانوية التي تعمل على تنقية الهواء والماء ، وتحلية الماء وحل مشكلة النفايات النووية ، إزالة العناصر الخطيرة من النفايات الصناعية</a:t>
            </a:r>
            <a:r>
              <a:rPr lang="en-US" b="1" dirty="0"/>
              <a:t> .</a:t>
            </a:r>
            <a:endParaRPr lang="ar-IQ" dirty="0"/>
          </a:p>
        </p:txBody>
      </p:sp>
    </p:spTree>
    <p:extLst>
      <p:ext uri="{BB962C8B-B14F-4D97-AF65-F5344CB8AC3E}">
        <p14:creationId xmlns:p14="http://schemas.microsoft.com/office/powerpoint/2010/main" val="278669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نتيجة بحث الصور عن شكرا لحسن استماعك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43" y="275822"/>
            <a:ext cx="8468013" cy="624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2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980728"/>
            <a:ext cx="7992888" cy="1354217"/>
          </a:xfrm>
          <a:prstGeom prst="rect">
            <a:avLst/>
          </a:prstGeom>
        </p:spPr>
        <p:txBody>
          <a:bodyPr wrap="square">
            <a:spAutoFit/>
          </a:bodyPr>
          <a:lstStyle/>
          <a:p>
            <a:pPr marL="342900" indent="-342900">
              <a:buAutoNum type="arabicPlain"/>
            </a:pPr>
            <a:r>
              <a:rPr lang="ar-IQ" sz="2800" b="1" dirty="0" smtClean="0"/>
              <a:t>تاريخ </a:t>
            </a:r>
            <a:r>
              <a:rPr lang="ar-IQ" sz="2800" b="1" dirty="0"/>
              <a:t>تقنية </a:t>
            </a:r>
            <a:r>
              <a:rPr lang="ar-IQ" sz="2800" b="1" dirty="0" smtClean="0"/>
              <a:t>النانو:</a:t>
            </a:r>
            <a:endParaRPr lang="ar-IQ" dirty="0"/>
          </a:p>
          <a:p>
            <a:r>
              <a:rPr lang="ar-IQ" dirty="0" smtClean="0">
                <a:latin typeface="Times New Roman" panose="02020603050405020304" pitchFamily="18" charset="0"/>
                <a:cs typeface="Times New Roman" panose="02020603050405020304" pitchFamily="18" charset="0"/>
              </a:rPr>
              <a:t>ويعود استخدام تقنية النانو إلى </a:t>
            </a:r>
            <a:r>
              <a:rPr lang="ar-IQ" dirty="0">
                <a:latin typeface="Times New Roman" panose="02020603050405020304" pitchFamily="18" charset="0"/>
                <a:cs typeface="Times New Roman" panose="02020603050405020304" pitchFamily="18" charset="0"/>
              </a:rPr>
              <a:t>الحضارة الإغريقية والحضارة الصينية في صناعة </a:t>
            </a:r>
            <a:r>
              <a:rPr lang="ar-IQ" dirty="0" smtClean="0">
                <a:latin typeface="Times New Roman" panose="02020603050405020304" pitchFamily="18" charset="0"/>
                <a:cs typeface="Times New Roman" panose="02020603050405020304" pitchFamily="18" charset="0"/>
              </a:rPr>
              <a:t>الزجاج </a:t>
            </a:r>
            <a:r>
              <a:rPr lang="ar-IQ" dirty="0">
                <a:latin typeface="Times New Roman" panose="02020603050405020304" pitchFamily="18" charset="0"/>
                <a:cs typeface="Times New Roman" panose="02020603050405020304" pitchFamily="18" charset="0"/>
              </a:rPr>
              <a:t>ولعل الإناء الإغريقي الشهير "</a:t>
            </a:r>
            <a:r>
              <a:rPr lang="ar-IQ" dirty="0" err="1">
                <a:latin typeface="Times New Roman" panose="02020603050405020304" pitchFamily="18" charset="0"/>
                <a:cs typeface="Times New Roman" panose="02020603050405020304" pitchFamily="18" charset="0"/>
              </a:rPr>
              <a:t>ليكوروجز</a:t>
            </a:r>
            <a:r>
              <a:rPr lang="ar-IQ" dirty="0">
                <a:latin typeface="Times New Roman" panose="02020603050405020304" pitchFamily="18" charset="0"/>
                <a:cs typeface="Times New Roman" panose="02020603050405020304" pitchFamily="18" charset="0"/>
              </a:rPr>
              <a:t>"- </a:t>
            </a:r>
            <a:r>
              <a:rPr lang="ar-IQ" dirty="0" smtClean="0">
                <a:latin typeface="Times New Roman" panose="02020603050405020304" pitchFamily="18" charset="0"/>
                <a:cs typeface="Times New Roman" panose="02020603050405020304" pitchFamily="18" charset="0"/>
              </a:rPr>
              <a:t>والذي </a:t>
            </a:r>
            <a:r>
              <a:rPr lang="ar-IQ" dirty="0">
                <a:latin typeface="Times New Roman" panose="02020603050405020304" pitchFamily="18" charset="0"/>
                <a:cs typeface="Times New Roman" panose="02020603050405020304" pitchFamily="18" charset="0"/>
              </a:rPr>
              <a:t>يغير لونه </a:t>
            </a:r>
            <a:r>
              <a:rPr lang="ar-IQ" dirty="0" smtClean="0">
                <a:latin typeface="Times New Roman" panose="02020603050405020304" pitchFamily="18" charset="0"/>
                <a:cs typeface="Times New Roman" panose="02020603050405020304" pitchFamily="18" charset="0"/>
              </a:rPr>
              <a:t>تبعا لزاوية السقوط للضوء- </a:t>
            </a:r>
            <a:r>
              <a:rPr lang="ar-IQ" dirty="0">
                <a:latin typeface="Times New Roman" panose="02020603050405020304" pitchFamily="18" charset="0"/>
                <a:cs typeface="Times New Roman" panose="02020603050405020304" pitchFamily="18" charset="0"/>
              </a:rPr>
              <a:t>أحد أقدم التطبيقات لهذه التقنية والذي استخدم في صناعته جسيمات نانو من الذهب تم خلطها  </a:t>
            </a:r>
            <a:r>
              <a:rPr lang="ar-IQ" dirty="0" smtClean="0">
                <a:latin typeface="Times New Roman" panose="02020603050405020304" pitchFamily="18" charset="0"/>
                <a:cs typeface="Times New Roman" panose="02020603050405020304" pitchFamily="18" charset="0"/>
              </a:rPr>
              <a:t>بالزجاج</a:t>
            </a:r>
            <a:r>
              <a:rPr lang="ar-IQ" dirty="0">
                <a:latin typeface="Times New Roman" panose="02020603050405020304" pitchFamily="18" charset="0"/>
                <a:cs typeface="Times New Roman" panose="02020603050405020304" pitchFamily="18" charset="0"/>
              </a:rPr>
              <a:t>.</a:t>
            </a:r>
          </a:p>
        </p:txBody>
      </p:sp>
      <p:pic>
        <p:nvPicPr>
          <p:cNvPr id="9218" name="Picture 2" descr="http://2.bp.blogspot.com/-7sjwZiDgSo4/UOH7-lMNScI/AAAAAAAAAfA/ZICqo4W1OZA/s1600/2007073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3284984"/>
            <a:ext cx="3463188" cy="28098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1.bp.blogspot.com/-tka5KndYubw/UOH79otS4GI/AAAAAAAAAe8/T1lQT1k1uTM/s1600/2007073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3270470"/>
            <a:ext cx="374441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6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اشكال النان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59886"/>
            <a:ext cx="8136904" cy="266545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539552" y="1305342"/>
            <a:ext cx="8064896" cy="2554545"/>
          </a:xfrm>
          <a:prstGeom prst="rect">
            <a:avLst/>
          </a:prstGeom>
        </p:spPr>
        <p:txBody>
          <a:bodyPr wrap="square">
            <a:spAutoFit/>
          </a:bodyPr>
          <a:lstStyle/>
          <a:p>
            <a:r>
              <a:rPr lang="ar-IQ" sz="2000" dirty="0">
                <a:solidFill>
                  <a:srgbClr val="000000"/>
                </a:solidFill>
                <a:latin typeface="Simplified Arabic"/>
                <a:cs typeface="Simplified Arabic"/>
              </a:rPr>
              <a:t>كما أن السيف الدمشقي المعروف بصلابته ومرونته يعد أحد أقدم التطبيقات لتقنية النانو حيث</a:t>
            </a:r>
          </a:p>
          <a:p>
            <a:r>
              <a:rPr lang="ar-IQ" sz="2000" dirty="0">
                <a:solidFill>
                  <a:srgbClr val="000000"/>
                </a:solidFill>
                <a:latin typeface="Simplified Arabic"/>
                <a:cs typeface="Simplified Arabic"/>
              </a:rPr>
              <a:t>نشر فريق برئاسة بيتر </a:t>
            </a:r>
            <a:r>
              <a:rPr lang="ar-IQ" sz="2000" dirty="0" err="1">
                <a:solidFill>
                  <a:srgbClr val="000000"/>
                </a:solidFill>
                <a:latin typeface="Simplified Arabic"/>
                <a:cs typeface="Simplified Arabic"/>
              </a:rPr>
              <a:t>باوفلير</a:t>
            </a:r>
            <a:r>
              <a:rPr lang="ar-IQ" sz="2000" dirty="0">
                <a:solidFill>
                  <a:srgbClr val="000000"/>
                </a:solidFill>
                <a:latin typeface="Simplified Arabic"/>
                <a:cs typeface="Simplified Arabic"/>
              </a:rPr>
              <a:t> الباحث في علوم المواد في جامعة </a:t>
            </a:r>
            <a:r>
              <a:rPr lang="ar-IQ" sz="2000" dirty="0" err="1">
                <a:solidFill>
                  <a:srgbClr val="000000"/>
                </a:solidFill>
                <a:latin typeface="Simplified Arabic"/>
                <a:cs typeface="Simplified Arabic"/>
              </a:rPr>
              <a:t>درزدن</a:t>
            </a:r>
            <a:r>
              <a:rPr lang="ar-IQ" sz="2000" dirty="0">
                <a:solidFill>
                  <a:srgbClr val="000000"/>
                </a:solidFill>
                <a:latin typeface="Simplified Arabic"/>
                <a:cs typeface="Simplified Arabic"/>
              </a:rPr>
              <a:t> التقنية في ألمانيا بحثاً</a:t>
            </a:r>
          </a:p>
          <a:p>
            <a:r>
              <a:rPr lang="ar-IQ" sz="2000" dirty="0">
                <a:solidFill>
                  <a:srgbClr val="000000"/>
                </a:solidFill>
                <a:latin typeface="Simplified Arabic"/>
                <a:cs typeface="Simplified Arabic"/>
              </a:rPr>
              <a:t>يشير إلى أن الأنابيب الكربونية </a:t>
            </a:r>
            <a:r>
              <a:rPr lang="ar-IQ" sz="2000" dirty="0" smtClean="0">
                <a:solidFill>
                  <a:srgbClr val="000000"/>
                </a:solidFill>
                <a:latin typeface="Simplified Arabic"/>
                <a:cs typeface="Simplified Arabic"/>
              </a:rPr>
              <a:t>النانوية </a:t>
            </a:r>
            <a:r>
              <a:rPr lang="ar-IQ" sz="2000" dirty="0">
                <a:solidFill>
                  <a:srgbClr val="000000"/>
                </a:solidFill>
                <a:latin typeface="Simplified Arabic"/>
                <a:cs typeface="Simplified Arabic"/>
              </a:rPr>
              <a:t>كانت موجودة في تصاميم السيوف الدمشقية .</a:t>
            </a:r>
          </a:p>
          <a:p>
            <a:r>
              <a:rPr lang="ar-IQ" sz="2000" dirty="0">
                <a:solidFill>
                  <a:srgbClr val="000000"/>
                </a:solidFill>
                <a:latin typeface="Simplified Arabic"/>
                <a:cs typeface="Simplified Arabic"/>
              </a:rPr>
              <a:t>وقد صنعت السيوف الدمشقية من فولاذ أطلق عليه اسم "</a:t>
            </a:r>
            <a:r>
              <a:rPr lang="ar-IQ" sz="2000" dirty="0" err="1">
                <a:solidFill>
                  <a:srgbClr val="000000"/>
                </a:solidFill>
                <a:latin typeface="Simplified Arabic"/>
                <a:cs typeface="Simplified Arabic"/>
              </a:rPr>
              <a:t>الووتز</a:t>
            </a:r>
            <a:r>
              <a:rPr lang="ar-IQ" sz="2000" dirty="0">
                <a:solidFill>
                  <a:srgbClr val="000000"/>
                </a:solidFill>
                <a:latin typeface="Simplified Arabic"/>
                <a:cs typeface="Simplified Arabic"/>
              </a:rPr>
              <a:t>" "</a:t>
            </a:r>
            <a:r>
              <a:rPr lang="en-US" sz="2000" dirty="0" err="1">
                <a:solidFill>
                  <a:srgbClr val="000000"/>
                </a:solidFill>
                <a:latin typeface="Simplified Arabic"/>
                <a:cs typeface="Simplified Arabic"/>
              </a:rPr>
              <a:t>wootz</a:t>
            </a:r>
            <a:r>
              <a:rPr lang="en-US" sz="2000" dirty="0">
                <a:solidFill>
                  <a:srgbClr val="000000"/>
                </a:solidFill>
                <a:latin typeface="Simplified Arabic"/>
                <a:cs typeface="Simplified Arabic"/>
              </a:rPr>
              <a:t>" </a:t>
            </a:r>
            <a:r>
              <a:rPr lang="ar-IQ" sz="2000" dirty="0">
                <a:solidFill>
                  <a:srgbClr val="000000"/>
                </a:solidFill>
                <a:latin typeface="Simplified Arabic"/>
                <a:cs typeface="Simplified Arabic"/>
              </a:rPr>
              <a:t>وهو فولاذ يصنع في</a:t>
            </a:r>
          </a:p>
          <a:p>
            <a:r>
              <a:rPr lang="ar-IQ" sz="2000" dirty="0">
                <a:solidFill>
                  <a:srgbClr val="000000"/>
                </a:solidFill>
                <a:latin typeface="Simplified Arabic"/>
                <a:cs typeface="Simplified Arabic"/>
              </a:rPr>
              <a:t>الهند بطريقة خاصة, وقد درس الباحث الألماني </a:t>
            </a:r>
            <a:r>
              <a:rPr lang="ar-IQ" sz="2000" dirty="0" smtClean="0">
                <a:solidFill>
                  <a:srgbClr val="000000"/>
                </a:solidFill>
                <a:latin typeface="Simplified Arabic"/>
                <a:cs typeface="Simplified Arabic"/>
              </a:rPr>
              <a:t>صور للسيوف </a:t>
            </a:r>
            <a:r>
              <a:rPr lang="ar-IQ" sz="2000" dirty="0">
                <a:solidFill>
                  <a:srgbClr val="000000"/>
                </a:solidFill>
                <a:latin typeface="Simplified Arabic"/>
                <a:cs typeface="Simplified Arabic"/>
              </a:rPr>
              <a:t>الدمشقية التقطها بالمجهر</a:t>
            </a:r>
          </a:p>
          <a:p>
            <a:r>
              <a:rPr lang="ar-IQ" sz="2000" dirty="0">
                <a:solidFill>
                  <a:srgbClr val="000000"/>
                </a:solidFill>
                <a:latin typeface="Simplified Arabic"/>
                <a:cs typeface="Simplified Arabic"/>
              </a:rPr>
              <a:t>الإلكتروني وعثر فريقه على </a:t>
            </a:r>
            <a:r>
              <a:rPr lang="ar-IQ" sz="2000" dirty="0" smtClean="0">
                <a:solidFill>
                  <a:srgbClr val="000000"/>
                </a:solidFill>
                <a:latin typeface="Simplified Arabic"/>
                <a:cs typeface="Simplified Arabic"/>
              </a:rPr>
              <a:t>ترا</a:t>
            </a:r>
            <a:r>
              <a:rPr lang="en-US" sz="2000" dirty="0" smtClean="0">
                <a:solidFill>
                  <a:srgbClr val="000000"/>
                </a:solidFill>
                <a:latin typeface="Simplified Arabic"/>
                <a:cs typeface="Simplified Arabic"/>
              </a:rPr>
              <a:t> </a:t>
            </a:r>
            <a:r>
              <a:rPr lang="ar-IQ" sz="2000" dirty="0" smtClean="0">
                <a:solidFill>
                  <a:srgbClr val="000000"/>
                </a:solidFill>
                <a:latin typeface="Simplified Arabic"/>
                <a:cs typeface="Simplified Arabic"/>
              </a:rPr>
              <a:t>كيب </a:t>
            </a:r>
            <a:r>
              <a:rPr lang="ar-IQ" sz="2000" dirty="0">
                <a:solidFill>
                  <a:srgbClr val="000000"/>
                </a:solidFill>
                <a:latin typeface="Simplified Arabic"/>
                <a:cs typeface="Simplified Arabic"/>
              </a:rPr>
              <a:t>لأنابيب بأحجام نانوية داخل هذا الفولاذ, تشبه الأنابيب</a:t>
            </a:r>
          </a:p>
          <a:p>
            <a:r>
              <a:rPr lang="ar-IQ" sz="2000" dirty="0">
                <a:solidFill>
                  <a:srgbClr val="000000"/>
                </a:solidFill>
                <a:latin typeface="Simplified Arabic"/>
                <a:cs typeface="Simplified Arabic"/>
              </a:rPr>
              <a:t>الكربونية النانوية التي يوظفها المصممون في التقيات الحديثة لصنع منتجات متينة تتصف بخفة</a:t>
            </a:r>
          </a:p>
          <a:p>
            <a:r>
              <a:rPr lang="ar-IQ" sz="2000" dirty="0" smtClean="0">
                <a:solidFill>
                  <a:srgbClr val="17365D"/>
                </a:solidFill>
                <a:latin typeface="Simplified Arabic"/>
                <a:cs typeface="Simplified Arabic"/>
              </a:rPr>
              <a:t>( </a:t>
            </a:r>
            <a:r>
              <a:rPr lang="ar-IQ" sz="2000" dirty="0">
                <a:solidFill>
                  <a:srgbClr val="000000"/>
                </a:solidFill>
                <a:latin typeface="Simplified Arabic"/>
                <a:cs typeface="Simplified Arabic"/>
              </a:rPr>
              <a:t>وزنها.</a:t>
            </a:r>
            <a:r>
              <a:rPr lang="ar-IQ" sz="2000" dirty="0">
                <a:solidFill>
                  <a:srgbClr val="17365D"/>
                </a:solidFill>
                <a:latin typeface="Simplified Arabic"/>
                <a:cs typeface="Simplified Arabic"/>
              </a:rPr>
              <a:t>)</a:t>
            </a:r>
            <a:endParaRPr lang="ar-IQ" sz="2000" dirty="0"/>
          </a:p>
        </p:txBody>
      </p:sp>
    </p:spTree>
    <p:extLst>
      <p:ext uri="{BB962C8B-B14F-4D97-AF65-F5344CB8AC3E}">
        <p14:creationId xmlns:p14="http://schemas.microsoft.com/office/powerpoint/2010/main" val="209101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268760"/>
            <a:ext cx="7992888" cy="1754326"/>
          </a:xfrm>
          <a:prstGeom prst="rect">
            <a:avLst/>
          </a:prstGeom>
        </p:spPr>
        <p:txBody>
          <a:bodyPr wrap="square">
            <a:spAutoFit/>
          </a:bodyPr>
          <a:lstStyle/>
          <a:p>
            <a:r>
              <a:rPr lang="ar-IQ" dirty="0" smtClean="0"/>
              <a:t> 1959قام </a:t>
            </a:r>
            <a:r>
              <a:rPr lang="ar-IQ" dirty="0"/>
              <a:t>الفيزيائي الأمريكي "</a:t>
            </a:r>
            <a:r>
              <a:rPr lang="ar-IQ" b="1" dirty="0"/>
              <a:t>ريتشارد </a:t>
            </a:r>
            <a:r>
              <a:rPr lang="ar-IQ" b="1" dirty="0" err="1"/>
              <a:t>فاينمان</a:t>
            </a:r>
            <a:r>
              <a:rPr lang="ar-IQ" dirty="0"/>
              <a:t>" بإلقاء محاضرة </a:t>
            </a:r>
            <a:r>
              <a:rPr lang="ar-IQ" dirty="0" smtClean="0"/>
              <a:t>بعنوان»» </a:t>
            </a:r>
            <a:r>
              <a:rPr lang="ar-IQ" dirty="0"/>
              <a:t>هناك متسع </a:t>
            </a:r>
            <a:r>
              <a:rPr lang="ar-IQ" dirty="0" smtClean="0"/>
              <a:t>كبير في القاع» </a:t>
            </a:r>
            <a:r>
              <a:rPr lang="ar-IQ" dirty="0"/>
              <a:t>أمام الجمعية الفيزيائية الأمريكية وتساءل فيها (ماذا سيمكن للعلماء </a:t>
            </a:r>
            <a:r>
              <a:rPr lang="ar-IQ" dirty="0" smtClean="0"/>
              <a:t>فعله </a:t>
            </a:r>
            <a:r>
              <a:rPr lang="ar-IQ" dirty="0"/>
              <a:t>إذا استطاعوا التحكم في تحريك الذرة الواحدة </a:t>
            </a:r>
            <a:r>
              <a:rPr lang="ar-IQ" dirty="0" smtClean="0"/>
              <a:t>و ا </a:t>
            </a:r>
            <a:r>
              <a:rPr lang="ar-IQ" dirty="0"/>
              <a:t>عادة ترتيبها كما يريدون؟؟) كما وصف </a:t>
            </a:r>
            <a:r>
              <a:rPr lang="ar-IQ" dirty="0" smtClean="0"/>
              <a:t>مجال جديد  </a:t>
            </a:r>
            <a:r>
              <a:rPr lang="ar-IQ" dirty="0"/>
              <a:t>يتعامل مع </a:t>
            </a:r>
            <a:r>
              <a:rPr lang="ar-IQ" dirty="0" smtClean="0"/>
              <a:t>الذرا ت </a:t>
            </a:r>
            <a:r>
              <a:rPr lang="ar-IQ" dirty="0"/>
              <a:t>والجزيئات المنفردة لصنع مواد وآلات دقيقة بخصائص مميزة ً </a:t>
            </a:r>
            <a:r>
              <a:rPr lang="ar-IQ" dirty="0" smtClean="0"/>
              <a:t>. وهذا كان بداية الاعلان عن  مجال جديد عرف فيما بعد بتقنية النانو</a:t>
            </a:r>
            <a:endParaRPr lang="ar-IQ" dirty="0"/>
          </a:p>
        </p:txBody>
      </p:sp>
      <p:sp>
        <p:nvSpPr>
          <p:cNvPr id="3" name="مستطيل 2"/>
          <p:cNvSpPr/>
          <p:nvPr/>
        </p:nvSpPr>
        <p:spPr>
          <a:xfrm>
            <a:off x="179512" y="3068960"/>
            <a:ext cx="8424936" cy="2031325"/>
          </a:xfrm>
          <a:prstGeom prst="rect">
            <a:avLst/>
          </a:prstGeom>
        </p:spPr>
        <p:txBody>
          <a:bodyPr wrap="square">
            <a:spAutoFit/>
          </a:bodyPr>
          <a:lstStyle/>
          <a:p>
            <a:r>
              <a:rPr lang="ar-IQ" dirty="0" smtClean="0"/>
              <a:t>1974أطلق </a:t>
            </a:r>
            <a:r>
              <a:rPr lang="ar-IQ" dirty="0"/>
              <a:t>الباحث الياباني "</a:t>
            </a:r>
            <a:r>
              <a:rPr lang="ar-IQ" b="1" dirty="0"/>
              <a:t>نوريو </a:t>
            </a:r>
            <a:r>
              <a:rPr lang="ar-IQ" b="1" dirty="0" err="1"/>
              <a:t>تاينغوشي</a:t>
            </a:r>
            <a:r>
              <a:rPr lang="ar-IQ" b="1" dirty="0"/>
              <a:t>" </a:t>
            </a:r>
            <a:r>
              <a:rPr lang="ar-IQ" dirty="0"/>
              <a:t>تسمية المصطلح </a:t>
            </a:r>
            <a:r>
              <a:rPr lang="en-US" dirty="0"/>
              <a:t>Nano Technology </a:t>
            </a:r>
            <a:r>
              <a:rPr lang="ar-IQ" dirty="0" smtClean="0"/>
              <a:t>(</a:t>
            </a:r>
            <a:r>
              <a:rPr lang="ar-IQ" dirty="0"/>
              <a:t>تقنية </a:t>
            </a:r>
            <a:r>
              <a:rPr lang="ar-IQ" dirty="0" smtClean="0"/>
              <a:t>النانو)لأول </a:t>
            </a:r>
            <a:r>
              <a:rPr lang="ar-IQ" dirty="0"/>
              <a:t>مرة للتعبير عن طرق تصنيع عناصر ميكانيكية وكهربائية </a:t>
            </a:r>
            <a:r>
              <a:rPr lang="ar-IQ" dirty="0" smtClean="0"/>
              <a:t>متناهية </a:t>
            </a:r>
            <a:r>
              <a:rPr lang="ar-IQ" dirty="0"/>
              <a:t>الصغر بدقة عالية </a:t>
            </a:r>
            <a:r>
              <a:rPr lang="ar-IQ" dirty="0" smtClean="0"/>
              <a:t>.</a:t>
            </a:r>
          </a:p>
          <a:p>
            <a:r>
              <a:rPr lang="ar-IQ" dirty="0" smtClean="0"/>
              <a:t> 1976 </a:t>
            </a:r>
            <a:r>
              <a:rPr lang="ar-IQ" dirty="0"/>
              <a:t>استحدث الفيزيائي الفلسطيني "</a:t>
            </a:r>
            <a:r>
              <a:rPr lang="ar-IQ" b="1" dirty="0"/>
              <a:t>منير نايفة</a:t>
            </a:r>
            <a:r>
              <a:rPr lang="ar-IQ" dirty="0"/>
              <a:t>" طريقة ليزرية تسمى (التأين </a:t>
            </a:r>
            <a:r>
              <a:rPr lang="ar-IQ" dirty="0" err="1"/>
              <a:t>الرنيني</a:t>
            </a:r>
            <a:r>
              <a:rPr lang="ar-IQ" dirty="0"/>
              <a:t>) </a:t>
            </a:r>
            <a:r>
              <a:rPr lang="ar-IQ" dirty="0" smtClean="0"/>
              <a:t>لكشف الذرات </a:t>
            </a:r>
            <a:r>
              <a:rPr lang="ar-IQ" dirty="0"/>
              <a:t>المنفردة وقياسها بأعلى مستويات الدقة والتحكم, ورصد بها ذرة واحدة من بين ملايين </a:t>
            </a:r>
            <a:r>
              <a:rPr lang="ar-IQ" dirty="0" smtClean="0"/>
              <a:t>الذرا ت </a:t>
            </a:r>
            <a:r>
              <a:rPr lang="ar-IQ" dirty="0"/>
              <a:t>وكشف هويتها لأول مرة في التاريخ, وتعمل هذه </a:t>
            </a:r>
            <a:r>
              <a:rPr lang="ar-IQ" dirty="0" smtClean="0"/>
              <a:t>الطريقة </a:t>
            </a:r>
            <a:r>
              <a:rPr lang="ar-IQ" dirty="0"/>
              <a:t>على إثارة </a:t>
            </a:r>
            <a:r>
              <a:rPr lang="ar-IQ" dirty="0" smtClean="0"/>
              <a:t>الذرات </a:t>
            </a:r>
            <a:r>
              <a:rPr lang="ar-IQ" dirty="0"/>
              <a:t>بليزر محدد اللون وتأيينها ثم تحسس الشحنات الصابغة.</a:t>
            </a:r>
          </a:p>
        </p:txBody>
      </p:sp>
    </p:spTree>
    <p:extLst>
      <p:ext uri="{BB962C8B-B14F-4D97-AF65-F5344CB8AC3E}">
        <p14:creationId xmlns:p14="http://schemas.microsoft.com/office/powerpoint/2010/main" val="48699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6511" y="1151207"/>
            <a:ext cx="8136904" cy="1477328"/>
          </a:xfrm>
          <a:prstGeom prst="rect">
            <a:avLst/>
          </a:prstGeom>
        </p:spPr>
        <p:txBody>
          <a:bodyPr wrap="square">
            <a:spAutoFit/>
          </a:bodyPr>
          <a:lstStyle/>
          <a:p>
            <a:r>
              <a:rPr lang="ar-IQ" dirty="0"/>
              <a:t>وفي عام </a:t>
            </a:r>
            <a:r>
              <a:rPr lang="ar-IQ" dirty="0" smtClean="0"/>
              <a:t>1981 </a:t>
            </a:r>
            <a:r>
              <a:rPr lang="ar-IQ" dirty="0"/>
              <a:t>اخترع الباحثان السويسريان "</a:t>
            </a:r>
            <a:r>
              <a:rPr lang="ar-IQ" b="1" dirty="0" err="1"/>
              <a:t>جيرد</a:t>
            </a:r>
            <a:r>
              <a:rPr lang="ar-IQ" b="1" dirty="0"/>
              <a:t> </a:t>
            </a:r>
            <a:r>
              <a:rPr lang="ar-IQ" b="1" dirty="0" err="1"/>
              <a:t>بينغ</a:t>
            </a:r>
            <a:r>
              <a:rPr lang="ar-IQ" b="1" dirty="0"/>
              <a:t>" و "</a:t>
            </a:r>
            <a:r>
              <a:rPr lang="ar-IQ" b="1" dirty="0" err="1"/>
              <a:t>هنريك</a:t>
            </a:r>
            <a:r>
              <a:rPr lang="ar-IQ" b="1" dirty="0"/>
              <a:t> </a:t>
            </a:r>
            <a:r>
              <a:rPr lang="ar-IQ" b="1" dirty="0" err="1"/>
              <a:t>روهر</a:t>
            </a:r>
            <a:r>
              <a:rPr lang="ar-IQ" dirty="0"/>
              <a:t>" جهاز المجهر </a:t>
            </a:r>
            <a:r>
              <a:rPr lang="ar-IQ" dirty="0" err="1" smtClean="0"/>
              <a:t>النفقي</a:t>
            </a:r>
            <a:r>
              <a:rPr lang="ar-IQ" dirty="0" smtClean="0"/>
              <a:t> الماسح وقد </a:t>
            </a:r>
            <a:r>
              <a:rPr lang="ar-IQ" dirty="0"/>
              <a:t>مكن هذا المجهر العلماء لأول مرة من </a:t>
            </a:r>
            <a:r>
              <a:rPr lang="ar-IQ" dirty="0" smtClean="0"/>
              <a:t>التعامل </a:t>
            </a:r>
            <a:r>
              <a:rPr lang="ar-IQ" dirty="0"/>
              <a:t>المباشر مع </a:t>
            </a:r>
            <a:r>
              <a:rPr lang="ar-IQ" dirty="0" smtClean="0"/>
              <a:t>الذرات </a:t>
            </a:r>
            <a:r>
              <a:rPr lang="ar-IQ" dirty="0"/>
              <a:t>والجزيئات وتصويرها وتحريكها لتكوين جسيمات </a:t>
            </a:r>
            <a:r>
              <a:rPr lang="ar-IQ" dirty="0" smtClean="0"/>
              <a:t>نانوية.</a:t>
            </a:r>
          </a:p>
          <a:p>
            <a:endParaRPr lang="ar-IQ" dirty="0"/>
          </a:p>
          <a:p>
            <a:endParaRPr lang="ar-IQ" dirty="0"/>
          </a:p>
        </p:txBody>
      </p:sp>
      <p:sp>
        <p:nvSpPr>
          <p:cNvPr id="3" name="مستطيل 2"/>
          <p:cNvSpPr/>
          <p:nvPr/>
        </p:nvSpPr>
        <p:spPr>
          <a:xfrm>
            <a:off x="431865" y="4365104"/>
            <a:ext cx="8136904" cy="1754326"/>
          </a:xfrm>
          <a:prstGeom prst="rect">
            <a:avLst/>
          </a:prstGeom>
        </p:spPr>
        <p:txBody>
          <a:bodyPr wrap="square">
            <a:spAutoFit/>
          </a:bodyPr>
          <a:lstStyle/>
          <a:p>
            <a:r>
              <a:rPr lang="ar-IQ" dirty="0" smtClean="0"/>
              <a:t>1991اكتشف </a:t>
            </a:r>
            <a:r>
              <a:rPr lang="ar-IQ" dirty="0"/>
              <a:t>الباحث الياباني "</a:t>
            </a:r>
            <a:r>
              <a:rPr lang="ar-IQ" b="1" dirty="0" err="1"/>
              <a:t>سوميو</a:t>
            </a:r>
            <a:r>
              <a:rPr lang="ar-IQ" b="1" dirty="0"/>
              <a:t> </a:t>
            </a:r>
            <a:r>
              <a:rPr lang="ar-IQ" b="1" dirty="0" err="1"/>
              <a:t>ليجيما</a:t>
            </a:r>
            <a:r>
              <a:rPr lang="ar-IQ" dirty="0"/>
              <a:t>" أنابيب الكربون النانوية </a:t>
            </a:r>
            <a:r>
              <a:rPr lang="ar-IQ" dirty="0" smtClean="0"/>
              <a:t>وهي </a:t>
            </a:r>
            <a:r>
              <a:rPr lang="ar-IQ" dirty="0"/>
              <a:t>عبارة عن اسطوانات من الكربون قطرها عدة نانو </a:t>
            </a:r>
            <a:r>
              <a:rPr lang="ar-IQ" dirty="0" smtClean="0"/>
              <a:t>مترات   </a:t>
            </a:r>
            <a:r>
              <a:rPr lang="ar-IQ" dirty="0"/>
              <a:t>ولها خصائص إلكترونية </a:t>
            </a:r>
            <a:r>
              <a:rPr lang="en-US" dirty="0" smtClean="0"/>
              <a:t> </a:t>
            </a:r>
            <a:r>
              <a:rPr lang="ar-IQ" dirty="0"/>
              <a:t>وميكانيكية متميزة مما يجعلها مهمة لصناعة مواد وآلات نانوية مدهشة</a:t>
            </a:r>
            <a:r>
              <a:rPr lang="ar-IQ" dirty="0" smtClean="0"/>
              <a:t>.</a:t>
            </a:r>
          </a:p>
          <a:p>
            <a:endParaRPr lang="ar-IQ" dirty="0"/>
          </a:p>
          <a:p>
            <a:endParaRPr lang="ar-IQ" dirty="0" smtClean="0"/>
          </a:p>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32856"/>
            <a:ext cx="259228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3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052736"/>
            <a:ext cx="8136904" cy="923330"/>
          </a:xfrm>
          <a:prstGeom prst="rect">
            <a:avLst/>
          </a:prstGeom>
        </p:spPr>
        <p:txBody>
          <a:bodyPr wrap="square">
            <a:spAutoFit/>
          </a:bodyPr>
          <a:lstStyle/>
          <a:p>
            <a:r>
              <a:rPr lang="ar-IQ" dirty="0" smtClean="0"/>
              <a:t>1992كتب </a:t>
            </a:r>
            <a:r>
              <a:rPr lang="ar-IQ" dirty="0"/>
              <a:t>العالم </a:t>
            </a:r>
            <a:r>
              <a:rPr lang="ar-IQ" b="1" dirty="0"/>
              <a:t>منير نايفة </a:t>
            </a:r>
            <a:r>
              <a:rPr lang="ar-IQ" dirty="0" smtClean="0"/>
              <a:t>بالذرا ت </a:t>
            </a:r>
            <a:r>
              <a:rPr lang="ar-IQ" dirty="0"/>
              <a:t>أصغر خط في </a:t>
            </a:r>
            <a:r>
              <a:rPr lang="ar-IQ" dirty="0" smtClean="0"/>
              <a:t>التاريخ وقد استخدم المجهر </a:t>
            </a:r>
            <a:r>
              <a:rPr lang="ar-IQ" dirty="0" err="1" smtClean="0"/>
              <a:t>النفقي</a:t>
            </a:r>
            <a:r>
              <a:rPr lang="ar-IQ" dirty="0" smtClean="0"/>
              <a:t> الماسح  والفائدة من هذا الرسم انه استطاع التحكم بالذرات الدقيقة واعاد ترتيبها كما يشاء</a:t>
            </a:r>
            <a:endParaRPr lang="ar-IQ" dirty="0"/>
          </a:p>
        </p:txBody>
      </p:sp>
      <p:sp>
        <p:nvSpPr>
          <p:cNvPr id="3" name="AutoShape 2" descr="نتيجة بحث الصور عن اصغر خط في التاريخ منير نايف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نتيجة بحث الصور عن اصغر خط في التاريخ منير نايفة"/>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246" name="Picture 6" descr="نتيجة بحث الصور عن اصغر خط في التاريخ منير نايف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0818" y="2090006"/>
            <a:ext cx="3439614" cy="35760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54" y="2376588"/>
            <a:ext cx="4680519" cy="32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64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620688"/>
            <a:ext cx="7920880" cy="6186309"/>
          </a:xfrm>
          <a:prstGeom prst="rect">
            <a:avLst/>
          </a:prstGeom>
        </p:spPr>
        <p:txBody>
          <a:bodyPr wrap="square">
            <a:spAutoFit/>
          </a:bodyPr>
          <a:lstStyle/>
          <a:p>
            <a:r>
              <a:rPr lang="ar-IQ" b="1" dirty="0"/>
              <a:t> </a:t>
            </a:r>
            <a:r>
              <a:rPr lang="ar-IQ" b="1" dirty="0" smtClean="0"/>
              <a:t>المبادئ التي تميز النانو </a:t>
            </a:r>
          </a:p>
          <a:p>
            <a:r>
              <a:rPr lang="ar-IQ" b="1" dirty="0"/>
              <a:t> </a:t>
            </a:r>
            <a:endParaRPr lang="ar-IQ" b="1" dirty="0" smtClean="0"/>
          </a:p>
          <a:p>
            <a:r>
              <a:rPr lang="ar-IQ" dirty="0" smtClean="0">
                <a:latin typeface="Simplified Arabic"/>
                <a:cs typeface="Simplified Arabic"/>
              </a:rPr>
              <a:t> </a:t>
            </a:r>
            <a:r>
              <a:rPr lang="ar-IQ" dirty="0">
                <a:latin typeface="Simplified Arabic"/>
                <a:cs typeface="Simplified Arabic"/>
              </a:rPr>
              <a:t>هناك العديد من المبادئ التي تتميز بها تقنية النانو عن التقنيات المعروفة لدينا وهي </a:t>
            </a:r>
            <a:r>
              <a:rPr lang="ar-IQ" dirty="0" smtClean="0">
                <a:latin typeface="Simplified Arabic"/>
                <a:cs typeface="Simplified Arabic"/>
              </a:rPr>
              <a:t>سبب اهتمام </a:t>
            </a:r>
            <a:r>
              <a:rPr lang="ar-IQ" dirty="0">
                <a:latin typeface="Simplified Arabic"/>
                <a:cs typeface="Simplified Arabic"/>
              </a:rPr>
              <a:t>العلماء بالوصول إلى هذا الحجم </a:t>
            </a:r>
            <a:r>
              <a:rPr lang="ar-IQ" dirty="0" err="1">
                <a:latin typeface="Simplified Arabic"/>
                <a:cs typeface="Simplified Arabic"/>
              </a:rPr>
              <a:t>النانوي</a:t>
            </a:r>
            <a:r>
              <a:rPr lang="ar-IQ" dirty="0">
                <a:latin typeface="Simplified Arabic"/>
                <a:cs typeface="Simplified Arabic"/>
              </a:rPr>
              <a:t> فقد يخطر على بال الإنسان ما الفائدة من </a:t>
            </a:r>
            <a:r>
              <a:rPr lang="ar-IQ" dirty="0" smtClean="0">
                <a:latin typeface="Simplified Arabic"/>
                <a:cs typeface="Simplified Arabic"/>
              </a:rPr>
              <a:t>هذه التقنية </a:t>
            </a:r>
            <a:r>
              <a:rPr lang="ar-IQ" dirty="0">
                <a:latin typeface="Simplified Arabic"/>
                <a:cs typeface="Simplified Arabic"/>
              </a:rPr>
              <a:t>ولماذا نحتاج إلى الوصول لهذا الحجم الدقيق</a:t>
            </a:r>
            <a:endParaRPr lang="ar-IQ" b="1" dirty="0" smtClean="0"/>
          </a:p>
          <a:p>
            <a:endParaRPr lang="ar-IQ" b="1" dirty="0"/>
          </a:p>
          <a:p>
            <a:pPr marL="285750" indent="-285750">
              <a:buFont typeface="Wingdings" panose="05000000000000000000" pitchFamily="2" charset="2"/>
              <a:buChar char="v"/>
            </a:pPr>
            <a:r>
              <a:rPr lang="ar-IQ" b="1" dirty="0" smtClean="0"/>
              <a:t> المبدأ </a:t>
            </a:r>
            <a:r>
              <a:rPr lang="ar-IQ" dirty="0"/>
              <a:t>ا</a:t>
            </a:r>
            <a:r>
              <a:rPr lang="ar-IQ" dirty="0" smtClean="0"/>
              <a:t>مكانية </a:t>
            </a:r>
            <a:r>
              <a:rPr lang="ar-IQ" dirty="0"/>
              <a:t>التحكم بتحريك </a:t>
            </a:r>
            <a:r>
              <a:rPr lang="ar-IQ" dirty="0" smtClean="0"/>
              <a:t>الذرا ت </a:t>
            </a:r>
            <a:r>
              <a:rPr lang="ar-IQ" dirty="0"/>
              <a:t>منفردة  </a:t>
            </a:r>
            <a:r>
              <a:rPr lang="ar-IQ" dirty="0" smtClean="0"/>
              <a:t>و  اعادة ترتيبها</a:t>
            </a:r>
          </a:p>
          <a:p>
            <a:r>
              <a:rPr lang="ar-IQ" dirty="0" smtClean="0"/>
              <a:t>ا</a:t>
            </a:r>
            <a:r>
              <a:rPr lang="ar-IQ" b="1" dirty="0" smtClean="0"/>
              <a:t>لميزة </a:t>
            </a:r>
            <a:r>
              <a:rPr lang="ar-IQ" dirty="0" smtClean="0"/>
              <a:t>لمكانية بناء اي مادة في الكون لان الذرة هي وحدة البناء لكل المواد</a:t>
            </a:r>
            <a:endParaRPr lang="ar-IQ" dirty="0"/>
          </a:p>
          <a:p>
            <a:endParaRPr lang="ar-IQ" b="1" dirty="0" smtClean="0"/>
          </a:p>
          <a:p>
            <a:pPr marL="285750" indent="-285750">
              <a:buFont typeface="Wingdings" panose="05000000000000000000" pitchFamily="2" charset="2"/>
              <a:buChar char="v"/>
            </a:pPr>
            <a:r>
              <a:rPr lang="ar-IQ" b="1" dirty="0" err="1" smtClean="0"/>
              <a:t>المبدا</a:t>
            </a:r>
            <a:r>
              <a:rPr lang="ar-IQ" b="1" dirty="0" smtClean="0"/>
              <a:t> </a:t>
            </a:r>
            <a:r>
              <a:rPr lang="ar-IQ" dirty="0" smtClean="0"/>
              <a:t>الخصائص </a:t>
            </a:r>
            <a:r>
              <a:rPr lang="ar-IQ" dirty="0"/>
              <a:t>الفيزيائية والكيميائية للمادة عند مقياس النانو تختلف عن الخصائص لنفس المادة في الحجم  الطبيعي </a:t>
            </a:r>
            <a:endParaRPr lang="ar-IQ" dirty="0" smtClean="0"/>
          </a:p>
          <a:p>
            <a:r>
              <a:rPr lang="ar-IQ" b="1" dirty="0" smtClean="0"/>
              <a:t>الميزة</a:t>
            </a:r>
            <a:r>
              <a:rPr lang="ar-IQ" dirty="0" smtClean="0"/>
              <a:t> اكتشاف خصائص مميزة للمواد يستفاد منها في الكثير  من الاختراعات والمجالات التطبيقية</a:t>
            </a:r>
          </a:p>
          <a:p>
            <a:endParaRPr lang="ar-IQ" b="1" dirty="0" smtClean="0"/>
          </a:p>
          <a:p>
            <a:pPr marL="285750" indent="-285750">
              <a:buFont typeface="Wingdings" panose="05000000000000000000" pitchFamily="2" charset="2"/>
              <a:buChar char="v"/>
            </a:pPr>
            <a:r>
              <a:rPr lang="ar-IQ" b="1" dirty="0" err="1" smtClean="0"/>
              <a:t>المبدا</a:t>
            </a:r>
            <a:r>
              <a:rPr lang="ar-IQ" dirty="0" smtClean="0"/>
              <a:t> اعتماد </a:t>
            </a:r>
            <a:r>
              <a:rPr lang="ar-IQ" dirty="0"/>
              <a:t>تقنية النانو على مبادئ الفيزياء والكيمياء والأحياء والهندسة الكهربية  </a:t>
            </a:r>
            <a:r>
              <a:rPr lang="ar-IQ" dirty="0" smtClean="0"/>
              <a:t>والالكترونية</a:t>
            </a:r>
          </a:p>
          <a:p>
            <a:r>
              <a:rPr lang="ar-IQ" b="1" dirty="0" smtClean="0"/>
              <a:t>الميزة</a:t>
            </a:r>
            <a:r>
              <a:rPr lang="ar-IQ" dirty="0" smtClean="0"/>
              <a:t> ربط العلوم مع بعضها وتشجيع الجميع للدخول في مجال النانو والتعاون فيما بينهم </a:t>
            </a:r>
          </a:p>
          <a:p>
            <a:pPr marL="285750" indent="-285750">
              <a:buFont typeface="Wingdings" panose="05000000000000000000" pitchFamily="2" charset="2"/>
              <a:buChar char="v"/>
            </a:pPr>
            <a:r>
              <a:rPr lang="ar-IQ" b="1" dirty="0" err="1" smtClean="0"/>
              <a:t>المبدا</a:t>
            </a:r>
            <a:r>
              <a:rPr lang="ar-IQ" b="1" dirty="0" smtClean="0"/>
              <a:t> </a:t>
            </a:r>
            <a:r>
              <a:rPr lang="ar-IQ" dirty="0" smtClean="0"/>
              <a:t>امكانية التحكم بالذرات ادى الى صنع مواد و </a:t>
            </a:r>
            <a:r>
              <a:rPr lang="ar-IQ" dirty="0" err="1" smtClean="0"/>
              <a:t>الالات</a:t>
            </a:r>
            <a:r>
              <a:rPr lang="ar-IQ" dirty="0" smtClean="0"/>
              <a:t> خالية من الشوائب والعيوب</a:t>
            </a:r>
          </a:p>
          <a:p>
            <a:r>
              <a:rPr lang="ar-IQ" b="1" dirty="0" smtClean="0"/>
              <a:t>الميزة </a:t>
            </a:r>
            <a:r>
              <a:rPr lang="ar-IQ" dirty="0" smtClean="0"/>
              <a:t>تصبح خصائص المواد </a:t>
            </a:r>
            <a:r>
              <a:rPr lang="ar-IQ" dirty="0" err="1" smtClean="0"/>
              <a:t>والالات</a:t>
            </a:r>
            <a:r>
              <a:rPr lang="ar-IQ" dirty="0" smtClean="0"/>
              <a:t> افضل  فهي اصغر واخف  واقوى واسرع وارخص واقل استهلاكا  للطاقة</a:t>
            </a:r>
            <a:endParaRPr lang="ar-IQ" dirty="0"/>
          </a:p>
        </p:txBody>
      </p:sp>
    </p:spTree>
    <p:extLst>
      <p:ext uri="{BB962C8B-B14F-4D97-AF65-F5344CB8AC3E}">
        <p14:creationId xmlns:p14="http://schemas.microsoft.com/office/powerpoint/2010/main" val="2481726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1365</TotalTime>
  <Words>1928</Words>
  <Application>Microsoft Office PowerPoint</Application>
  <PresentationFormat>عرض على الشاشة (3:4)‏</PresentationFormat>
  <Paragraphs>117</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أوستن</vt:lpstr>
      <vt:lpstr>النانوتكنولوجي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the moon</dc:creator>
  <cp:lastModifiedBy>the moon</cp:lastModifiedBy>
  <cp:revision>43</cp:revision>
  <dcterms:created xsi:type="dcterms:W3CDTF">2017-03-11T19:13:34Z</dcterms:created>
  <dcterms:modified xsi:type="dcterms:W3CDTF">2018-04-14T20:40:33Z</dcterms:modified>
</cp:coreProperties>
</file>