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notesMasterIdLst>
    <p:notesMasterId r:id="rId19"/>
  </p:notesMasterIdLst>
  <p:sldIdLst>
    <p:sldId id="256" r:id="rId2"/>
    <p:sldId id="274" r:id="rId3"/>
    <p:sldId id="257" r:id="rId4"/>
    <p:sldId id="270" r:id="rId5"/>
    <p:sldId id="259" r:id="rId6"/>
    <p:sldId id="273" r:id="rId7"/>
    <p:sldId id="258" r:id="rId8"/>
    <p:sldId id="260" r:id="rId9"/>
    <p:sldId id="261" r:id="rId10"/>
    <p:sldId id="271" r:id="rId11"/>
    <p:sldId id="262" r:id="rId12"/>
    <p:sldId id="266" r:id="rId13"/>
    <p:sldId id="267" r:id="rId14"/>
    <p:sldId id="268" r:id="rId15"/>
    <p:sldId id="276" r:id="rId16"/>
    <p:sldId id="269" r:id="rId17"/>
    <p:sldId id="275" r:id="rId1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BC80686-F5C0-4678-BB60-47F73E4D1E88}" type="datetimeFigureOut">
              <a:rPr lang="ar-IQ" smtClean="0"/>
              <a:t>23/02/1439</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68B2D81-60F6-494E-94C3-5887638F211D}" type="slidenum">
              <a:rPr lang="ar-IQ" smtClean="0"/>
              <a:t>‹#›</a:t>
            </a:fld>
            <a:endParaRPr lang="ar-IQ"/>
          </a:p>
        </p:txBody>
      </p:sp>
    </p:spTree>
    <p:extLst>
      <p:ext uri="{BB962C8B-B14F-4D97-AF65-F5344CB8AC3E}">
        <p14:creationId xmlns:p14="http://schemas.microsoft.com/office/powerpoint/2010/main" val="205927822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F68B2D81-60F6-494E-94C3-5887638F211D}" type="slidenum">
              <a:rPr lang="ar-IQ" smtClean="0"/>
              <a:t>1</a:t>
            </a:fld>
            <a:endParaRPr lang="ar-IQ"/>
          </a:p>
        </p:txBody>
      </p:sp>
    </p:spTree>
    <p:extLst>
      <p:ext uri="{BB962C8B-B14F-4D97-AF65-F5344CB8AC3E}">
        <p14:creationId xmlns:p14="http://schemas.microsoft.com/office/powerpoint/2010/main" val="1916507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F68B2D81-60F6-494E-94C3-5887638F211D}" type="slidenum">
              <a:rPr lang="ar-IQ" smtClean="0"/>
              <a:t>7</a:t>
            </a:fld>
            <a:endParaRPr lang="ar-IQ"/>
          </a:p>
        </p:txBody>
      </p:sp>
    </p:spTree>
    <p:extLst>
      <p:ext uri="{BB962C8B-B14F-4D97-AF65-F5344CB8AC3E}">
        <p14:creationId xmlns:p14="http://schemas.microsoft.com/office/powerpoint/2010/main" val="382303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32E8DB0F-8853-4249-89EF-BDB7B664E33F}" type="datetimeFigureOut">
              <a:rPr lang="ar-IQ" smtClean="0"/>
              <a:t>23/02/1439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a:xfrm>
            <a:off x="7991475" y="6429375"/>
            <a:ext cx="876300" cy="292100"/>
          </a:xfrm>
        </p:spPr>
        <p:txBody>
          <a:bodyPr/>
          <a:lstStyle/>
          <a:p>
            <a:fld id="{DBA05EA0-E29D-4AA5-9B5C-B3FAB8D298C2}" type="slidenum">
              <a:rPr lang="ar-IQ" smtClean="0"/>
              <a:t>‹#›</a:t>
            </a:fld>
            <a:endParaRPr lang="ar-IQ"/>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ar-SA" smtClean="0"/>
              <a:t>انقر لتحرير نمط العنوان الرئيسي</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32E8DB0F-8853-4249-89EF-BDB7B664E33F}" type="datetimeFigureOut">
              <a:rPr lang="ar-IQ" smtClean="0"/>
              <a:t>23/02/1439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BA05EA0-E29D-4AA5-9B5C-B3FAB8D298C2}"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32E8DB0F-8853-4249-89EF-BDB7B664E33F}" type="datetimeFigureOut">
              <a:rPr lang="ar-IQ" smtClean="0"/>
              <a:t>23/02/1439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BA05EA0-E29D-4AA5-9B5C-B3FAB8D298C2}"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32E8DB0F-8853-4249-89EF-BDB7B664E33F}" type="datetimeFigureOut">
              <a:rPr lang="ar-IQ" smtClean="0"/>
              <a:t>23/02/1439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BA05EA0-E29D-4AA5-9B5C-B3FAB8D298C2}" type="slidenum">
              <a:rPr lang="ar-IQ" smtClean="0"/>
              <a:t>‹#›</a:t>
            </a:fld>
            <a:endParaRPr lang="ar-IQ"/>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32E8DB0F-8853-4249-89EF-BDB7B664E33F}" type="datetimeFigureOut">
              <a:rPr lang="ar-IQ" smtClean="0"/>
              <a:t>23/02/1439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BA05EA0-E29D-4AA5-9B5C-B3FAB8D298C2}" type="slidenum">
              <a:rPr lang="ar-IQ" smtClean="0"/>
              <a:t>‹#›</a:t>
            </a:fld>
            <a:endParaRPr lang="ar-IQ"/>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ar-SA" smtClean="0"/>
              <a:t>انقر لتحرير نمط العنوان الرئيسي</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2E8DB0F-8853-4249-89EF-BDB7B664E33F}" type="datetimeFigureOut">
              <a:rPr lang="ar-IQ" smtClean="0"/>
              <a:t>23/02/1439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BA05EA0-E29D-4AA5-9B5C-B3FAB8D298C2}" type="slidenum">
              <a:rPr lang="ar-IQ" smtClean="0"/>
              <a:t>‹#›</a:t>
            </a:fld>
            <a:endParaRPr lang="ar-IQ"/>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E8DB0F-8853-4249-89EF-BDB7B664E33F}" type="datetimeFigureOut">
              <a:rPr lang="ar-IQ" smtClean="0"/>
              <a:t>23/02/1439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DBA05EA0-E29D-4AA5-9B5C-B3FAB8D298C2}" type="slidenum">
              <a:rPr lang="ar-IQ" smtClean="0"/>
              <a:t>‹#›</a:t>
            </a:fld>
            <a:endParaRPr lang="ar-IQ"/>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32E8DB0F-8853-4249-89EF-BDB7B664E33F}" type="datetimeFigureOut">
              <a:rPr lang="ar-IQ" smtClean="0"/>
              <a:t>23/02/1439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DBA05EA0-E29D-4AA5-9B5C-B3FAB8D298C2}" type="slidenum">
              <a:rPr lang="ar-IQ" smtClean="0"/>
              <a:t>‹#›</a:t>
            </a:fld>
            <a:endParaRPr lang="ar-IQ"/>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E8DB0F-8853-4249-89EF-BDB7B664E33F}" type="datetimeFigureOut">
              <a:rPr lang="ar-IQ" smtClean="0"/>
              <a:t>23/02/1439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DBA05EA0-E29D-4AA5-9B5C-B3FAB8D298C2}"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32E8DB0F-8853-4249-89EF-BDB7B664E33F}" type="datetimeFigureOut">
              <a:rPr lang="ar-IQ" smtClean="0"/>
              <a:t>23/02/1439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BA05EA0-E29D-4AA5-9B5C-B3FAB8D298C2}" type="slidenum">
              <a:rPr lang="ar-IQ" smtClean="0"/>
              <a:t>‹#›</a:t>
            </a:fld>
            <a:endParaRPr lang="ar-IQ"/>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ar-SA" smtClean="0"/>
              <a:t>انقر لتحرير نمط العنوان الرئيسي</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32E8DB0F-8853-4249-89EF-BDB7B664E33F}" type="datetimeFigureOut">
              <a:rPr lang="ar-IQ" smtClean="0"/>
              <a:t>23/02/1439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BA05EA0-E29D-4AA5-9B5C-B3FAB8D298C2}" type="slidenum">
              <a:rPr lang="ar-IQ" smtClean="0"/>
              <a:t>‹#›</a:t>
            </a:fld>
            <a:endParaRPr lang="ar-IQ"/>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ar-SA" smtClean="0"/>
              <a:t>انقر لتحرير نمط العنوان الرئيسي</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32E8DB0F-8853-4249-89EF-BDB7B664E33F}" type="datetimeFigureOut">
              <a:rPr lang="ar-IQ" smtClean="0"/>
              <a:t>23/02/1439</a:t>
            </a:fld>
            <a:endParaRPr lang="ar-IQ"/>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ar-IQ"/>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DBA05EA0-E29D-4AA5-9B5C-B3FAB8D298C2}"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1"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r" defTabSz="914400" rtl="1"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r" defTabSz="914400" rtl="1"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r" defTabSz="914400" rtl="1"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r" defTabSz="914400" rtl="1"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r" defTabSz="914400" rtl="1"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r" defTabSz="914400" rtl="1"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r" defTabSz="914400" rtl="1"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r" defTabSz="914400" rtl="1"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r" defTabSz="914400" rtl="1"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r>
              <a:rPr lang="ar-IQ" sz="4000" dirty="0" smtClean="0">
                <a:solidFill>
                  <a:srgbClr val="FF0000"/>
                </a:solidFill>
              </a:rPr>
              <a:t>الطاعون</a:t>
            </a:r>
            <a:endParaRPr lang="en-US" sz="4000" dirty="0" smtClean="0">
              <a:solidFill>
                <a:srgbClr val="FF0000"/>
              </a:solidFill>
            </a:endParaRPr>
          </a:p>
          <a:p>
            <a:r>
              <a:rPr lang="en-US" dirty="0" smtClean="0">
                <a:solidFill>
                  <a:srgbClr val="FF0000"/>
                </a:solidFill>
              </a:rPr>
              <a:t>plague</a:t>
            </a:r>
            <a:endParaRPr lang="ar-IQ" dirty="0">
              <a:solidFill>
                <a:srgbClr val="FF0000"/>
              </a:solidFill>
            </a:endParaRPr>
          </a:p>
        </p:txBody>
      </p:sp>
      <p:sp>
        <p:nvSpPr>
          <p:cNvPr id="2" name="عنوان 1"/>
          <p:cNvSpPr>
            <a:spLocks noGrp="1"/>
          </p:cNvSpPr>
          <p:nvPr>
            <p:ph type="title"/>
          </p:nvPr>
        </p:nvSpPr>
        <p:spPr/>
        <p:txBody>
          <a:bodyPr/>
          <a:lstStyle/>
          <a:p>
            <a:r>
              <a:rPr lang="ar-IQ" dirty="0" smtClean="0"/>
              <a:t>الموت الاسود</a:t>
            </a:r>
            <a:endParaRPr lang="ar-IQ"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4986002"/>
            <a:ext cx="2664296" cy="6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53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10952"/>
            <a:ext cx="8064896"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492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548680"/>
            <a:ext cx="8568952" cy="2585323"/>
          </a:xfrm>
          <a:prstGeom prst="rect">
            <a:avLst/>
          </a:prstGeom>
        </p:spPr>
        <p:txBody>
          <a:bodyPr wrap="square">
            <a:spAutoFit/>
          </a:bodyPr>
          <a:lstStyle/>
          <a:p>
            <a:r>
              <a:rPr lang="ar-IQ" sz="2400" b="1" dirty="0">
                <a:solidFill>
                  <a:srgbClr val="FF0000"/>
                </a:solidFill>
              </a:rPr>
              <a:t>2- الطاعون الرئوي: </a:t>
            </a:r>
            <a:endParaRPr lang="ar-IQ" sz="2400" b="1" dirty="0" smtClean="0">
              <a:solidFill>
                <a:srgbClr val="FF0000"/>
              </a:solidFill>
            </a:endParaRPr>
          </a:p>
          <a:p>
            <a:endParaRPr lang="ar-IQ" b="1" dirty="0"/>
          </a:p>
          <a:p>
            <a:r>
              <a:rPr lang="ar-IQ" sz="2000" dirty="0"/>
              <a:t>وهو أكثر أنواع الطاعون خطورة لسهولة انتقاله وانتشاره بين المخالطين للمريض خاصة في الظروف المناخية والبيئة غير الصحية، كما ينتقل عن طريق فضلات الشخص المريض إلى الشخص السليم.</a:t>
            </a:r>
          </a:p>
          <a:p>
            <a:r>
              <a:rPr lang="ar-IQ" sz="2000" dirty="0"/>
              <a:t>و ينشأ هذا النوع نتيجة استنشاق الميكروب الموجود بالهواء عند تلوثه بالرذاذ الصادر من المصابين بالطاعون الرئوي نتيجة السعال، و يسبب هذا النوع وفاة 100 بالمائة من الحالات المصابة خلال 24 ساعة من الإصابة إذا تركت دون </a:t>
            </a:r>
            <a:r>
              <a:rPr lang="ar-IQ" sz="2000" dirty="0" smtClean="0"/>
              <a:t>علاج .فترة الحضانة بين </a:t>
            </a:r>
            <a:r>
              <a:rPr lang="ar-IQ" sz="2000" dirty="0"/>
              <a:t>2-4 </a:t>
            </a:r>
            <a:r>
              <a:rPr lang="ar-IQ" sz="2000" dirty="0" smtClean="0"/>
              <a:t>أيام.</a:t>
            </a:r>
            <a:endParaRPr lang="ar-IQ" sz="2000" dirty="0"/>
          </a:p>
          <a:p>
            <a:endParaRPr lang="ar-IQ" sz="2000" dirty="0"/>
          </a:p>
        </p:txBody>
      </p:sp>
      <p:sp>
        <p:nvSpPr>
          <p:cNvPr id="4" name="مستطيل 3"/>
          <p:cNvSpPr/>
          <p:nvPr/>
        </p:nvSpPr>
        <p:spPr>
          <a:xfrm>
            <a:off x="611560" y="2996952"/>
            <a:ext cx="8136904" cy="1446550"/>
          </a:xfrm>
          <a:prstGeom prst="rect">
            <a:avLst/>
          </a:prstGeom>
        </p:spPr>
        <p:txBody>
          <a:bodyPr wrap="square">
            <a:spAutoFit/>
          </a:bodyPr>
          <a:lstStyle/>
          <a:p>
            <a:r>
              <a:rPr lang="ar-IQ" sz="2400" dirty="0">
                <a:solidFill>
                  <a:srgbClr val="FF0000"/>
                </a:solidFill>
              </a:rPr>
              <a:t>3- الطاعون </a:t>
            </a:r>
            <a:r>
              <a:rPr lang="ar-IQ" sz="2400" dirty="0" err="1">
                <a:solidFill>
                  <a:srgbClr val="FF0000"/>
                </a:solidFill>
              </a:rPr>
              <a:t>التسممي</a:t>
            </a:r>
            <a:r>
              <a:rPr lang="ar-IQ" sz="2400" dirty="0" smtClean="0">
                <a:solidFill>
                  <a:srgbClr val="FF0000"/>
                </a:solidFill>
              </a:rPr>
              <a:t>:</a:t>
            </a:r>
          </a:p>
          <a:p>
            <a:endParaRPr lang="ar-IQ" sz="2400" dirty="0">
              <a:solidFill>
                <a:srgbClr val="FF0000"/>
              </a:solidFill>
            </a:endParaRPr>
          </a:p>
          <a:p>
            <a:r>
              <a:rPr lang="ar-IQ" sz="2000" dirty="0"/>
              <a:t>وهو النوع الذي يلوث فيه الميكروب الدم بالجسم كله، ويكون مصدر تلوث الدم إما العض المباشر للبراغيث الناقلة أو انتشاره إلى الدم من الأنواع السابق </a:t>
            </a:r>
            <a:r>
              <a:rPr lang="ar-IQ" sz="2000" dirty="0" smtClean="0"/>
              <a:t>ذكرها.</a:t>
            </a:r>
            <a:endParaRPr lang="ar-IQ" sz="2000" dirty="0"/>
          </a:p>
        </p:txBody>
      </p:sp>
      <p:sp>
        <p:nvSpPr>
          <p:cNvPr id="3" name="مستطيل 2"/>
          <p:cNvSpPr/>
          <p:nvPr/>
        </p:nvSpPr>
        <p:spPr>
          <a:xfrm>
            <a:off x="2286000" y="4757519"/>
            <a:ext cx="6462464" cy="461665"/>
          </a:xfrm>
          <a:prstGeom prst="rect">
            <a:avLst/>
          </a:prstGeom>
        </p:spPr>
        <p:txBody>
          <a:bodyPr wrap="square">
            <a:spAutoFit/>
          </a:bodyPr>
          <a:lstStyle/>
          <a:p>
            <a:r>
              <a:rPr lang="ar-IQ" sz="2400" dirty="0">
                <a:solidFill>
                  <a:srgbClr val="2E2224"/>
                </a:solidFill>
              </a:rPr>
              <a:t>فترة الحضانة ما بين 1-7 </a:t>
            </a:r>
            <a:r>
              <a:rPr lang="ar-IQ" sz="2400" dirty="0" smtClean="0">
                <a:solidFill>
                  <a:srgbClr val="2E2224"/>
                </a:solidFill>
              </a:rPr>
              <a:t>أيام.</a:t>
            </a:r>
            <a:endParaRPr lang="ar-IQ" dirty="0"/>
          </a:p>
        </p:txBody>
      </p:sp>
    </p:spTree>
    <p:extLst>
      <p:ext uri="{BB962C8B-B14F-4D97-AF65-F5344CB8AC3E}">
        <p14:creationId xmlns:p14="http://schemas.microsoft.com/office/powerpoint/2010/main" val="2757815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solidFill>
                  <a:srgbClr val="FF0000"/>
                </a:solidFill>
              </a:rPr>
              <a:t>اعراض المرض</a:t>
            </a:r>
            <a:endParaRPr lang="ar-IQ" dirty="0">
              <a:solidFill>
                <a:srgbClr val="FF0000"/>
              </a:solidFill>
            </a:endParaRPr>
          </a:p>
        </p:txBody>
      </p:sp>
      <p:sp>
        <p:nvSpPr>
          <p:cNvPr id="3" name="مستطيل 2"/>
          <p:cNvSpPr/>
          <p:nvPr/>
        </p:nvSpPr>
        <p:spPr>
          <a:xfrm>
            <a:off x="0" y="1412776"/>
            <a:ext cx="8892480" cy="3170099"/>
          </a:xfrm>
          <a:prstGeom prst="rect">
            <a:avLst/>
          </a:prstGeom>
        </p:spPr>
        <p:txBody>
          <a:bodyPr wrap="square">
            <a:spAutoFit/>
          </a:bodyPr>
          <a:lstStyle/>
          <a:p>
            <a:r>
              <a:rPr lang="ar-IQ" sz="2000" dirty="0"/>
              <a:t>يتميز مرض الطاعون بظهور الأعراض العامة للإصابة بالبكتيريا وكذلك أعراض مميزة لكل نوع من أنواعه الثلاثة</a:t>
            </a:r>
            <a:r>
              <a:rPr lang="ar-IQ" sz="2000" dirty="0" smtClean="0"/>
              <a:t>،</a:t>
            </a:r>
          </a:p>
          <a:p>
            <a:r>
              <a:rPr lang="ar-IQ" sz="2000" dirty="0" smtClean="0"/>
              <a:t> </a:t>
            </a:r>
            <a:r>
              <a:rPr lang="ar-IQ" sz="2000" dirty="0"/>
              <a:t>أما الأعراض العامة فتتمثل </a:t>
            </a:r>
            <a:endParaRPr lang="ar-IQ" sz="2000" dirty="0" smtClean="0"/>
          </a:p>
          <a:p>
            <a:r>
              <a:rPr lang="ar-IQ" sz="2000" dirty="0" smtClean="0"/>
              <a:t>في </a:t>
            </a:r>
            <a:r>
              <a:rPr lang="ar-IQ" sz="2000" dirty="0"/>
              <a:t>ارتفاع درجة الحرارة </a:t>
            </a:r>
            <a:endParaRPr lang="ar-IQ" sz="2000" dirty="0" smtClean="0"/>
          </a:p>
          <a:p>
            <a:r>
              <a:rPr lang="ar-IQ" sz="2000" dirty="0" smtClean="0"/>
              <a:t>والإعياء </a:t>
            </a:r>
            <a:r>
              <a:rPr lang="ar-IQ" sz="2000" dirty="0"/>
              <a:t>الشديد </a:t>
            </a:r>
            <a:endParaRPr lang="ar-IQ" sz="2000" dirty="0" smtClean="0"/>
          </a:p>
          <a:p>
            <a:r>
              <a:rPr lang="ar-IQ" sz="2000" dirty="0" smtClean="0"/>
              <a:t>والرجفة</a:t>
            </a:r>
          </a:p>
          <a:p>
            <a:r>
              <a:rPr lang="ar-IQ" sz="2000" dirty="0" smtClean="0"/>
              <a:t> </a:t>
            </a:r>
            <a:r>
              <a:rPr lang="ar-IQ" sz="2000" dirty="0"/>
              <a:t>وآلام العضلات </a:t>
            </a:r>
            <a:r>
              <a:rPr lang="ar-IQ" sz="2000" dirty="0" smtClean="0"/>
              <a:t>والمفاصل</a:t>
            </a:r>
          </a:p>
          <a:p>
            <a:r>
              <a:rPr lang="ar-IQ" sz="2000" dirty="0" smtClean="0"/>
              <a:t> والغثيان</a:t>
            </a:r>
          </a:p>
          <a:p>
            <a:r>
              <a:rPr lang="ar-IQ" sz="2000" dirty="0" smtClean="0"/>
              <a:t> </a:t>
            </a:r>
            <a:r>
              <a:rPr lang="ar-IQ" sz="2000" dirty="0"/>
              <a:t>وآلام الحلق </a:t>
            </a:r>
            <a:r>
              <a:rPr lang="ar-IQ" sz="2000" dirty="0" smtClean="0"/>
              <a:t>والبلعوم</a:t>
            </a:r>
          </a:p>
          <a:p>
            <a:r>
              <a:rPr lang="ar-IQ" sz="2000" dirty="0" smtClean="0"/>
              <a:t> </a:t>
            </a:r>
            <a:r>
              <a:rPr lang="ar-IQ" sz="2000" dirty="0"/>
              <a:t>واضطرابات ذهنية وغيبوبة</a:t>
            </a:r>
            <a:r>
              <a:rPr lang="ar-IQ" sz="2000" dirty="0" smtClean="0"/>
              <a:t>.</a:t>
            </a:r>
            <a:endParaRPr lang="ar-IQ" sz="2000" dirty="0"/>
          </a:p>
        </p:txBody>
      </p:sp>
    </p:spTree>
    <p:extLst>
      <p:ext uri="{BB962C8B-B14F-4D97-AF65-F5344CB8AC3E}">
        <p14:creationId xmlns:p14="http://schemas.microsoft.com/office/powerpoint/2010/main" val="3918320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06934" y="404664"/>
            <a:ext cx="6013538" cy="523220"/>
          </a:xfrm>
          <a:prstGeom prst="rect">
            <a:avLst/>
          </a:prstGeom>
        </p:spPr>
        <p:txBody>
          <a:bodyPr wrap="square">
            <a:spAutoFit/>
          </a:bodyPr>
          <a:lstStyle/>
          <a:p>
            <a:r>
              <a:rPr lang="ar-IQ" sz="2800" b="1" dirty="0" smtClean="0">
                <a:solidFill>
                  <a:srgbClr val="FF0000"/>
                </a:solidFill>
              </a:rPr>
              <a:t>اما</a:t>
            </a:r>
            <a:r>
              <a:rPr lang="ar-IQ" sz="2800" b="1" dirty="0" smtClean="0"/>
              <a:t> </a:t>
            </a:r>
            <a:r>
              <a:rPr lang="ar-IQ" sz="2800" b="1" dirty="0">
                <a:solidFill>
                  <a:srgbClr val="FF0000"/>
                </a:solidFill>
              </a:rPr>
              <a:t>العلامات المميزة لكل نوع منها فهي كالتالي</a:t>
            </a:r>
          </a:p>
        </p:txBody>
      </p:sp>
      <p:sp>
        <p:nvSpPr>
          <p:cNvPr id="3" name="مستطيل 2"/>
          <p:cNvSpPr/>
          <p:nvPr/>
        </p:nvSpPr>
        <p:spPr>
          <a:xfrm>
            <a:off x="539552" y="1124744"/>
            <a:ext cx="8424936" cy="923330"/>
          </a:xfrm>
          <a:prstGeom prst="rect">
            <a:avLst/>
          </a:prstGeom>
        </p:spPr>
        <p:txBody>
          <a:bodyPr wrap="square">
            <a:spAutoFit/>
          </a:bodyPr>
          <a:lstStyle/>
          <a:p>
            <a:r>
              <a:rPr lang="ar-IQ" b="1" dirty="0"/>
              <a:t>الطاعون الدملي</a:t>
            </a:r>
            <a:r>
              <a:rPr lang="ar-IQ" dirty="0"/>
              <a:t>:</a:t>
            </a:r>
          </a:p>
          <a:p>
            <a:endParaRPr lang="ar-IQ" dirty="0"/>
          </a:p>
          <a:p>
            <a:r>
              <a:rPr lang="ar-IQ" b="1" dirty="0"/>
              <a:t>يصاب المريض بالتهابات حادة وتورم مؤلم في الغدد اللمفاوية القريبة من مكان لدغ البرغوث.</a:t>
            </a:r>
          </a:p>
        </p:txBody>
      </p:sp>
      <p:sp>
        <p:nvSpPr>
          <p:cNvPr id="4" name="مستطيل 3"/>
          <p:cNvSpPr/>
          <p:nvPr/>
        </p:nvSpPr>
        <p:spPr>
          <a:xfrm>
            <a:off x="1547664" y="2420888"/>
            <a:ext cx="7416824" cy="923330"/>
          </a:xfrm>
          <a:prstGeom prst="rect">
            <a:avLst/>
          </a:prstGeom>
        </p:spPr>
        <p:txBody>
          <a:bodyPr wrap="square">
            <a:spAutoFit/>
          </a:bodyPr>
          <a:lstStyle/>
          <a:p>
            <a:r>
              <a:rPr lang="ar-IQ" b="1" dirty="0"/>
              <a:t>الطاعون الرئوي:</a:t>
            </a:r>
          </a:p>
          <a:p>
            <a:endParaRPr lang="ar-IQ" b="1" dirty="0"/>
          </a:p>
          <a:p>
            <a:r>
              <a:rPr lang="ar-IQ" b="1" dirty="0"/>
              <a:t>يتميز هذا النوع </a:t>
            </a:r>
            <a:r>
              <a:rPr lang="ar-IQ" b="1" dirty="0" smtClean="0"/>
              <a:t>بسعال </a:t>
            </a:r>
            <a:r>
              <a:rPr lang="ar-IQ" b="1" dirty="0"/>
              <a:t>وبلغم غزير، بالإضافة للأعراض العامة للمرض.</a:t>
            </a:r>
          </a:p>
        </p:txBody>
      </p:sp>
      <p:sp>
        <p:nvSpPr>
          <p:cNvPr id="5" name="مستطيل 4"/>
          <p:cNvSpPr/>
          <p:nvPr/>
        </p:nvSpPr>
        <p:spPr>
          <a:xfrm>
            <a:off x="323528" y="3789039"/>
            <a:ext cx="8496944" cy="1200329"/>
          </a:xfrm>
          <a:prstGeom prst="rect">
            <a:avLst/>
          </a:prstGeom>
        </p:spPr>
        <p:txBody>
          <a:bodyPr wrap="square">
            <a:spAutoFit/>
          </a:bodyPr>
          <a:lstStyle/>
          <a:p>
            <a:r>
              <a:rPr lang="ar-IQ" b="1" dirty="0"/>
              <a:t>الطاعون </a:t>
            </a:r>
            <a:r>
              <a:rPr lang="ar-IQ" b="1" dirty="0" err="1"/>
              <a:t>التسممي</a:t>
            </a:r>
            <a:r>
              <a:rPr lang="ar-IQ" b="1" dirty="0"/>
              <a:t>:</a:t>
            </a:r>
          </a:p>
          <a:p>
            <a:endParaRPr lang="ar-IQ" b="1" dirty="0"/>
          </a:p>
          <a:p>
            <a:r>
              <a:rPr lang="ar-IQ" b="1" dirty="0"/>
              <a:t>يحدث هذا النوع في غالب الأحيان كمضاعفات مرضية للنوعين السابقين - الدملي والرئوي - يتميز بارتفاع شديد في درجة </a:t>
            </a:r>
            <a:r>
              <a:rPr lang="ar-IQ" b="1" dirty="0" smtClean="0"/>
              <a:t>الحرارة - </a:t>
            </a:r>
            <a:r>
              <a:rPr lang="ar-IQ" b="1" dirty="0"/>
              <a:t>صداع – إحساس بالضعف والهزال </a:t>
            </a:r>
            <a:r>
              <a:rPr lang="ar-IQ" b="1" dirty="0" smtClean="0"/>
              <a:t>وهبوط </a:t>
            </a:r>
            <a:r>
              <a:rPr lang="ar-IQ" b="1" dirty="0"/>
              <a:t>حاد في </a:t>
            </a:r>
            <a:r>
              <a:rPr lang="ar-IQ" b="1" dirty="0" smtClean="0"/>
              <a:t>القلب.</a:t>
            </a:r>
            <a:endParaRPr lang="ar-IQ" b="1" dirty="0"/>
          </a:p>
        </p:txBody>
      </p:sp>
    </p:spTree>
    <p:extLst>
      <p:ext uri="{BB962C8B-B14F-4D97-AF65-F5344CB8AC3E}">
        <p14:creationId xmlns:p14="http://schemas.microsoft.com/office/powerpoint/2010/main" val="3746555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18864" y="269776"/>
            <a:ext cx="8229600" cy="1143000"/>
          </a:xfrm>
        </p:spPr>
        <p:txBody>
          <a:bodyPr/>
          <a:lstStyle/>
          <a:p>
            <a:pPr algn="ctr"/>
            <a:r>
              <a:rPr lang="ar-IQ" dirty="0" smtClean="0">
                <a:solidFill>
                  <a:srgbClr val="FF0000"/>
                </a:solidFill>
              </a:rPr>
              <a:t>الاجراءات الوقائية</a:t>
            </a:r>
            <a:endParaRPr lang="ar-IQ" dirty="0">
              <a:solidFill>
                <a:srgbClr val="FF0000"/>
              </a:solidFill>
            </a:endParaRPr>
          </a:p>
        </p:txBody>
      </p:sp>
      <p:sp>
        <p:nvSpPr>
          <p:cNvPr id="3" name="مستطيل 2"/>
          <p:cNvSpPr/>
          <p:nvPr/>
        </p:nvSpPr>
        <p:spPr>
          <a:xfrm>
            <a:off x="3262187" y="1412776"/>
            <a:ext cx="5486277" cy="461665"/>
          </a:xfrm>
          <a:prstGeom prst="rect">
            <a:avLst/>
          </a:prstGeom>
        </p:spPr>
        <p:txBody>
          <a:bodyPr wrap="square">
            <a:spAutoFit/>
          </a:bodyPr>
          <a:lstStyle/>
          <a:p>
            <a:r>
              <a:rPr lang="ar-IQ" sz="2400" b="1" dirty="0">
                <a:solidFill>
                  <a:srgbClr val="FF0000"/>
                </a:solidFill>
              </a:rPr>
              <a:t>الإجراءات الوقائية تجاه المريض</a:t>
            </a:r>
            <a:r>
              <a:rPr lang="ar-IQ" dirty="0"/>
              <a:t>:</a:t>
            </a:r>
          </a:p>
        </p:txBody>
      </p:sp>
      <p:sp>
        <p:nvSpPr>
          <p:cNvPr id="4" name="مستطيل 3"/>
          <p:cNvSpPr/>
          <p:nvPr/>
        </p:nvSpPr>
        <p:spPr>
          <a:xfrm>
            <a:off x="251520" y="1782108"/>
            <a:ext cx="8640960" cy="1323439"/>
          </a:xfrm>
          <a:prstGeom prst="rect">
            <a:avLst/>
          </a:prstGeom>
        </p:spPr>
        <p:txBody>
          <a:bodyPr wrap="square">
            <a:spAutoFit/>
          </a:bodyPr>
          <a:lstStyle/>
          <a:p>
            <a:endParaRPr lang="ar-IQ" sz="2000" b="1" dirty="0"/>
          </a:p>
          <a:p>
            <a:r>
              <a:rPr lang="ar-IQ" sz="2000" b="1" dirty="0"/>
              <a:t>العزل الإجباري للمريض في أماكن خاصة في المستشفيات حتى يتم الشفاء التام، كذلك يجب تطهير إفرازات المريض </a:t>
            </a:r>
            <a:r>
              <a:rPr lang="ar-IQ" sz="2000" b="1" dirty="0" err="1"/>
              <a:t>ومتعلقاته</a:t>
            </a:r>
            <a:r>
              <a:rPr lang="ar-IQ" sz="2000" b="1" dirty="0"/>
              <a:t> والتخلص منها بالحرق، ويتم تطهير أدوات المريض بالغلي أو بالبخار تحت الضغط العالي، أيضا يتم تطهير غرفة المريض جيدا بعد انتهاء </a:t>
            </a:r>
            <a:r>
              <a:rPr lang="ar-IQ" sz="2000" b="1" dirty="0" smtClean="0"/>
              <a:t>الحالة</a:t>
            </a:r>
            <a:endParaRPr lang="ar-IQ" sz="2000" b="1" dirty="0"/>
          </a:p>
        </p:txBody>
      </p:sp>
      <p:sp>
        <p:nvSpPr>
          <p:cNvPr id="5" name="مستطيل 4"/>
          <p:cNvSpPr/>
          <p:nvPr/>
        </p:nvSpPr>
        <p:spPr>
          <a:xfrm>
            <a:off x="251520" y="3212976"/>
            <a:ext cx="8496944" cy="2308324"/>
          </a:xfrm>
          <a:prstGeom prst="rect">
            <a:avLst/>
          </a:prstGeom>
        </p:spPr>
        <p:txBody>
          <a:bodyPr wrap="square">
            <a:spAutoFit/>
          </a:bodyPr>
          <a:lstStyle/>
          <a:p>
            <a:r>
              <a:rPr lang="ar-IQ" sz="2400" b="1" dirty="0">
                <a:solidFill>
                  <a:srgbClr val="FF0000"/>
                </a:solidFill>
              </a:rPr>
              <a:t>الإجراءات الوقائية تجاه المخالطين:</a:t>
            </a:r>
            <a:endParaRPr lang="ar-IQ" sz="2800" b="1" dirty="0">
              <a:solidFill>
                <a:srgbClr val="FF0000"/>
              </a:solidFill>
            </a:endParaRPr>
          </a:p>
          <a:p>
            <a:endParaRPr lang="ar-IQ" sz="2000" b="1" dirty="0"/>
          </a:p>
          <a:p>
            <a:r>
              <a:rPr lang="ar-IQ" sz="2000" b="1" dirty="0"/>
              <a:t>يتم حصر وفحص كافة المخالطين المباشرين وغير المباشرين للمريض وفحص عينات من </a:t>
            </a:r>
            <a:r>
              <a:rPr lang="ar-IQ" sz="2000" b="1" dirty="0" smtClean="0"/>
              <a:t>الدم بحثا عن عصيات الطاعون، </a:t>
            </a:r>
            <a:r>
              <a:rPr lang="ar-IQ" sz="2000" b="1" dirty="0"/>
              <a:t>وكذلك يتم تحصينهم باللقاح </a:t>
            </a:r>
            <a:r>
              <a:rPr lang="ar-IQ" sz="2000" b="1" dirty="0" smtClean="0"/>
              <a:t>الواقي. عطائهم كبسول </a:t>
            </a:r>
            <a:r>
              <a:rPr lang="ar-IQ" sz="2000" b="1" dirty="0" err="1" smtClean="0"/>
              <a:t>تتراسيكلين</a:t>
            </a:r>
            <a:r>
              <a:rPr lang="ar-IQ" sz="2000" b="1" dirty="0" smtClean="0"/>
              <a:t> كأجراء وقائيا</a:t>
            </a:r>
            <a:endParaRPr lang="ar-IQ" sz="2000" b="1" dirty="0"/>
          </a:p>
          <a:p>
            <a:pPr marL="342900" indent="-342900">
              <a:buFont typeface="Arial" panose="020B0604020202020204" pitchFamily="34" charset="0"/>
              <a:buChar char="•"/>
            </a:pPr>
            <a:r>
              <a:rPr lang="ar-IQ" sz="2000" b="1" dirty="0"/>
              <a:t>في حالات الطاعون الرئوي ، يتم عزل جميع المخالطين للمريض إجباريا لمدة عشرة أيام.</a:t>
            </a:r>
          </a:p>
          <a:p>
            <a:pPr marL="342900" indent="-342900">
              <a:buFont typeface="Arial" panose="020B0604020202020204" pitchFamily="34" charset="0"/>
              <a:buChar char="•"/>
            </a:pPr>
            <a:r>
              <a:rPr lang="ar-IQ" sz="2000" b="1" dirty="0"/>
              <a:t>أما في حالات الطاعون الدملي </a:t>
            </a:r>
            <a:r>
              <a:rPr lang="ar-IQ" sz="2000" b="1" dirty="0" err="1"/>
              <a:t>والتسممي</a:t>
            </a:r>
            <a:r>
              <a:rPr lang="ar-IQ" sz="2000" b="1" dirty="0"/>
              <a:t> فيتم مراقبة المخالطين لمدة عشرة أيام ترقبا لظهور أي حالات مرضية جديدة فيما بينهم</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635896" y="5542690"/>
            <a:ext cx="4824536" cy="1115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1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79712" y="977208"/>
            <a:ext cx="6696744" cy="163121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smtClean="0">
                <a:ln>
                  <a:noFill/>
                </a:ln>
                <a:solidFill>
                  <a:srgbClr val="FF0000"/>
                </a:solidFill>
                <a:effectLst/>
                <a:uLnTx/>
                <a:uFillTx/>
                <a:latin typeface="Adobe Arabic" pitchFamily="18" charset="-78"/>
                <a:cs typeface="Adobe Arabic" pitchFamily="18" charset="-78"/>
              </a:rPr>
              <a:t>العلاج:</a:t>
            </a:r>
            <a:endParaRPr kumimoji="0" lang="en-US" sz="2400" b="1" i="0" u="none" strike="noStrike" kern="0" cap="none" spc="0" normalizeH="0" baseline="0" noProof="0" dirty="0" smtClean="0">
              <a:ln>
                <a:noFill/>
              </a:ln>
              <a:solidFill>
                <a:srgbClr val="FF0000"/>
              </a:solidFill>
              <a:effectLst/>
              <a:uLnTx/>
              <a:uFillTx/>
              <a:latin typeface="Adobe Arabic" pitchFamily="18" charset="-78"/>
              <a:cs typeface="Adobe Arabic" pitchFamily="18" charset="-7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ar-SA" sz="2400" b="0" i="0" u="none" strike="noStrike" kern="0" cap="none" spc="0" normalizeH="0" baseline="0" noProof="0" dirty="0" smtClean="0">
                <a:ln>
                  <a:noFill/>
                </a:ln>
                <a:solidFill>
                  <a:prstClr val="black"/>
                </a:solidFill>
                <a:effectLst/>
                <a:uLnTx/>
                <a:uFillTx/>
                <a:latin typeface="Adobe Arabic" pitchFamily="18" charset="-78"/>
                <a:cs typeface="Adobe Arabic" pitchFamily="18" charset="-78"/>
              </a:rPr>
              <a:t>يتمثل علاج المرض في الراحة التامة للمريض بالإضافة إلى التمريض الجيد </a:t>
            </a:r>
            <a:endParaRPr kumimoji="0" lang="ar-IQ" sz="2400" b="0" i="0" u="none" strike="noStrike" kern="0" cap="none" spc="0" normalizeH="0" baseline="0" noProof="0" dirty="0" smtClean="0">
              <a:ln>
                <a:noFill/>
              </a:ln>
              <a:solidFill>
                <a:prstClr val="black"/>
              </a:solidFill>
              <a:effectLst/>
              <a:uLnTx/>
              <a:uFillTx/>
              <a:latin typeface="Adobe Arabic" pitchFamily="18" charset="-78"/>
              <a:cs typeface="Adobe Arabic" pitchFamily="18" charset="-7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ar-SA" sz="2400" b="0" i="0" u="none" strike="noStrike" kern="0" cap="none" spc="0" normalizeH="0" baseline="0" noProof="0" dirty="0" smtClean="0">
                <a:ln>
                  <a:noFill/>
                </a:ln>
                <a:solidFill>
                  <a:prstClr val="black"/>
                </a:solidFill>
                <a:effectLst/>
                <a:uLnTx/>
                <a:uFillTx/>
                <a:latin typeface="Adobe Arabic" pitchFamily="18" charset="-78"/>
                <a:cs typeface="Adobe Arabic" pitchFamily="18" charset="-78"/>
              </a:rPr>
              <a:t> كذلك تناول المضادات الحيوية واسعة المفعول</a:t>
            </a:r>
            <a:endParaRPr kumimoji="0" lang="ar-IQ" sz="1600" b="0" i="0" u="none" strike="noStrike" kern="0" cap="none" spc="0" normalizeH="0" baseline="0" noProof="0" dirty="0" smtClean="0">
              <a:ln>
                <a:noFill/>
              </a:ln>
              <a:solidFill>
                <a:sysClr val="windowText" lastClr="000000"/>
              </a:solidFill>
              <a:effectLst/>
              <a:uLnTx/>
              <a:uFillTx/>
            </a:endParaRPr>
          </a:p>
        </p:txBody>
      </p:sp>
      <p:sp>
        <p:nvSpPr>
          <p:cNvPr id="3" name="مستطيل 2"/>
          <p:cNvSpPr/>
          <p:nvPr/>
        </p:nvSpPr>
        <p:spPr>
          <a:xfrm>
            <a:off x="179512" y="3410856"/>
            <a:ext cx="8775802" cy="2369880"/>
          </a:xfrm>
          <a:prstGeom prst="rect">
            <a:avLst/>
          </a:prstGeom>
        </p:spPr>
        <p:txBody>
          <a:bodyPr wrap="square">
            <a:spAutoFit/>
          </a:bodyPr>
          <a:lstStyle/>
          <a:p>
            <a:r>
              <a:rPr lang="ar-IQ" sz="2800" dirty="0">
                <a:solidFill>
                  <a:srgbClr val="FF0000"/>
                </a:solidFill>
                <a:latin typeface="verdana"/>
              </a:rPr>
              <a:t>هل يمكن استئصال الوباء</a:t>
            </a:r>
            <a:r>
              <a:rPr lang="ar-IQ" dirty="0">
                <a:solidFill>
                  <a:srgbClr val="000000"/>
                </a:solidFill>
                <a:latin typeface="verdana"/>
              </a:rPr>
              <a:t/>
            </a:r>
            <a:br>
              <a:rPr lang="ar-IQ" dirty="0">
                <a:solidFill>
                  <a:srgbClr val="000000"/>
                </a:solidFill>
                <a:latin typeface="verdana"/>
              </a:rPr>
            </a:br>
            <a:r>
              <a:rPr lang="ar-IQ" sz="2400" dirty="0">
                <a:solidFill>
                  <a:srgbClr val="000000"/>
                </a:solidFill>
                <a:latin typeface="verdana"/>
              </a:rPr>
              <a:t>وهذا الوباء على خلاف الجدري ليس من الممكن إزالته أو القضاء عليه أو استئصاله, حيث يوجد الميكروب حيا في ملايين الحيوانات وبلايين البراغيث التي تعيش على أجسام تلك الحيوانات وأيضا لتواجد الطاعون في الصحراء و السهول أو الوديان والمرتفعات الجبلية و الغابات. وهذا المرض يصيب الحيوان العائل للمرض ويسبب وفاته وبعد وفاته تخرج البراغيث من جسمه لتكون معدية لمدة أشهر لاحقة</a:t>
            </a:r>
            <a:endParaRPr lang="ar-IQ" sz="2400" dirty="0"/>
          </a:p>
        </p:txBody>
      </p:sp>
      <p:sp>
        <p:nvSpPr>
          <p:cNvPr id="4" name="مستطيل 3"/>
          <p:cNvSpPr/>
          <p:nvPr/>
        </p:nvSpPr>
        <p:spPr>
          <a:xfrm>
            <a:off x="179512" y="2793090"/>
            <a:ext cx="8640960" cy="461665"/>
          </a:xfrm>
          <a:prstGeom prst="rect">
            <a:avLst/>
          </a:prstGeom>
        </p:spPr>
        <p:txBody>
          <a:bodyPr wrap="square">
            <a:spAutoFit/>
          </a:bodyPr>
          <a:lstStyle/>
          <a:p>
            <a:r>
              <a:rPr lang="ar-IQ" sz="2400" b="1" dirty="0" err="1" smtClean="0">
                <a:solidFill>
                  <a:srgbClr val="FF0000"/>
                </a:solidFill>
                <a:latin typeface="Arabic Transparent"/>
              </a:rPr>
              <a:t>استربتومايسين</a:t>
            </a:r>
            <a:r>
              <a:rPr lang="ar-IQ" sz="2400" b="1" dirty="0" smtClean="0">
                <a:latin typeface="Arabic Transparent"/>
              </a:rPr>
              <a:t>  </a:t>
            </a:r>
            <a:r>
              <a:rPr lang="ar-IQ" sz="2400" dirty="0">
                <a:latin typeface="Arabic Transparent"/>
              </a:rPr>
              <a:t>هو الدواء المفضل، ويمكن استعمال </a:t>
            </a:r>
            <a:r>
              <a:rPr lang="ar-IQ" sz="2400" dirty="0" smtClean="0">
                <a:latin typeface="Arabic Transparent"/>
              </a:rPr>
              <a:t> </a:t>
            </a:r>
            <a:r>
              <a:rPr lang="ar-IQ" sz="2400" b="1" dirty="0" err="1" smtClean="0">
                <a:solidFill>
                  <a:srgbClr val="FF0000"/>
                </a:solidFill>
                <a:latin typeface="Arabic Transparent"/>
              </a:rPr>
              <a:t>الجنتامايسين</a:t>
            </a:r>
            <a:r>
              <a:rPr lang="ar-IQ" sz="2400" b="1" dirty="0" smtClean="0">
                <a:latin typeface="Arabic Transparent"/>
              </a:rPr>
              <a:t> ، و </a:t>
            </a:r>
            <a:r>
              <a:rPr lang="ar-IQ" sz="2400" b="1" dirty="0" err="1" smtClean="0">
                <a:solidFill>
                  <a:srgbClr val="FF0000"/>
                </a:solidFill>
                <a:latin typeface="Arabic Transparent"/>
              </a:rPr>
              <a:t>الكلورامفنيكول</a:t>
            </a:r>
            <a:r>
              <a:rPr lang="ar-IQ" sz="2400" b="1" dirty="0" smtClean="0">
                <a:solidFill>
                  <a:srgbClr val="FF0000"/>
                </a:solidFill>
                <a:latin typeface="Arabic Transparent"/>
              </a:rPr>
              <a:t> </a:t>
            </a:r>
            <a:endParaRPr lang="ar-IQ" sz="2400" b="1" dirty="0">
              <a:solidFill>
                <a:srgbClr val="FF0000"/>
              </a:solidFill>
            </a:endParaRPr>
          </a:p>
        </p:txBody>
      </p:sp>
    </p:spTree>
    <p:extLst>
      <p:ext uri="{BB962C8B-B14F-4D97-AF65-F5344CB8AC3E}">
        <p14:creationId xmlns:p14="http://schemas.microsoft.com/office/powerpoint/2010/main" val="3083352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solidFill>
                  <a:srgbClr val="FF0000"/>
                </a:solidFill>
              </a:rPr>
              <a:t>مضاعفات</a:t>
            </a:r>
            <a:r>
              <a:rPr lang="ar-IQ" dirty="0" smtClean="0"/>
              <a:t> </a:t>
            </a:r>
            <a:r>
              <a:rPr lang="ar-IQ" dirty="0" smtClean="0">
                <a:solidFill>
                  <a:srgbClr val="FF0000"/>
                </a:solidFill>
              </a:rPr>
              <a:t>مرض</a:t>
            </a:r>
            <a:r>
              <a:rPr lang="ar-IQ" dirty="0" smtClean="0"/>
              <a:t> </a:t>
            </a:r>
            <a:r>
              <a:rPr lang="ar-IQ" dirty="0" smtClean="0">
                <a:solidFill>
                  <a:srgbClr val="FF0000"/>
                </a:solidFill>
              </a:rPr>
              <a:t>الطاعون</a:t>
            </a:r>
            <a:endParaRPr lang="ar-IQ" dirty="0">
              <a:solidFill>
                <a:srgbClr val="FF0000"/>
              </a:solidFill>
            </a:endParaRPr>
          </a:p>
        </p:txBody>
      </p:sp>
      <p:sp>
        <p:nvSpPr>
          <p:cNvPr id="3" name="مستطيل 2"/>
          <p:cNvSpPr/>
          <p:nvPr/>
        </p:nvSpPr>
        <p:spPr>
          <a:xfrm>
            <a:off x="179512" y="1772816"/>
            <a:ext cx="8856984" cy="3231654"/>
          </a:xfrm>
          <a:prstGeom prst="rect">
            <a:avLst/>
          </a:prstGeom>
        </p:spPr>
        <p:txBody>
          <a:bodyPr wrap="square">
            <a:spAutoFit/>
          </a:bodyPr>
          <a:lstStyle/>
          <a:p>
            <a:endParaRPr lang="ar-IQ" dirty="0"/>
          </a:p>
          <a:p>
            <a:endParaRPr lang="ar-IQ" b="1" dirty="0"/>
          </a:p>
          <a:p>
            <a:r>
              <a:rPr lang="ar-IQ" sz="2400" b="1" dirty="0"/>
              <a:t>قد يصاب مريض الطاعون </a:t>
            </a:r>
            <a:r>
              <a:rPr lang="ar-IQ" sz="2400" b="1"/>
              <a:t>بالالتهاب </a:t>
            </a:r>
            <a:r>
              <a:rPr lang="ar-IQ" sz="2400" b="1" smtClean="0"/>
              <a:t>السحايا </a:t>
            </a:r>
            <a:r>
              <a:rPr lang="en-US" sz="2400" b="1" dirty="0">
                <a:solidFill>
                  <a:srgbClr val="FF0000"/>
                </a:solidFill>
              </a:rPr>
              <a:t>meningitis</a:t>
            </a:r>
            <a:r>
              <a:rPr lang="en-US" sz="2400" b="1" dirty="0"/>
              <a:t> </a:t>
            </a:r>
            <a:r>
              <a:rPr lang="ar-IQ" sz="2400" b="1" dirty="0"/>
              <a:t>كأحد </a:t>
            </a:r>
            <a:r>
              <a:rPr lang="ar-IQ" sz="2400" b="1" dirty="0" smtClean="0"/>
              <a:t>المضاعفات</a:t>
            </a:r>
          </a:p>
          <a:p>
            <a:endParaRPr lang="ar-IQ" sz="2400" b="1" dirty="0" smtClean="0"/>
          </a:p>
          <a:p>
            <a:r>
              <a:rPr lang="ar-IQ" sz="2400" b="1" dirty="0" smtClean="0"/>
              <a:t> </a:t>
            </a:r>
            <a:r>
              <a:rPr lang="ar-IQ" sz="2400" b="1" dirty="0"/>
              <a:t>وقد يصاب أيضا بهبوط شديد بضغط الدم والناشئ من العدوى بميكروب الطاعون </a:t>
            </a:r>
            <a:r>
              <a:rPr lang="en-US" sz="2400" b="1" dirty="0">
                <a:solidFill>
                  <a:srgbClr val="FF0000"/>
                </a:solidFill>
              </a:rPr>
              <a:t>septic shock </a:t>
            </a:r>
            <a:endParaRPr lang="en-US" sz="2400" b="1" dirty="0" smtClean="0">
              <a:solidFill>
                <a:srgbClr val="FF0000"/>
              </a:solidFill>
            </a:endParaRPr>
          </a:p>
          <a:p>
            <a:endParaRPr lang="ar-IQ" sz="2400" b="1" dirty="0" smtClean="0"/>
          </a:p>
          <a:p>
            <a:r>
              <a:rPr lang="ar-IQ" sz="2400" b="1" dirty="0" smtClean="0"/>
              <a:t>كما </a:t>
            </a:r>
            <a:r>
              <a:rPr lang="ar-IQ" sz="2400" b="1" dirty="0"/>
              <a:t>قد يحدث موت للأنسجة و نزف أو التهاب الأغشية حول القلب </a:t>
            </a:r>
            <a:r>
              <a:rPr lang="en-US" sz="2400" b="1" dirty="0">
                <a:solidFill>
                  <a:srgbClr val="FF0000"/>
                </a:solidFill>
              </a:rPr>
              <a:t>pericarditis</a:t>
            </a:r>
            <a:r>
              <a:rPr lang="en-US" sz="2400" b="1" dirty="0"/>
              <a:t> </a:t>
            </a:r>
            <a:r>
              <a:rPr lang="ar-IQ" sz="2400" b="1" dirty="0"/>
              <a:t>وكل ذلك قد يؤدى للوفاة </a:t>
            </a:r>
          </a:p>
        </p:txBody>
      </p:sp>
    </p:spTree>
    <p:extLst>
      <p:ext uri="{BB962C8B-B14F-4D97-AF65-F5344CB8AC3E}">
        <p14:creationId xmlns:p14="http://schemas.microsoft.com/office/powerpoint/2010/main" val="4161058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138" y="2823702"/>
            <a:ext cx="6181725"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645024"/>
            <a:ext cx="8151813"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8291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5576" y="980728"/>
            <a:ext cx="8064896" cy="4401205"/>
          </a:xfrm>
          <a:prstGeom prst="rect">
            <a:avLst/>
          </a:prstGeom>
        </p:spPr>
        <p:txBody>
          <a:bodyPr wrap="square">
            <a:spAutoFit/>
          </a:bodyPr>
          <a:lstStyle/>
          <a:p>
            <a:pPr marL="285750" lvl="0" indent="-285750">
              <a:buFont typeface="Arial" panose="020B0604020202020204" pitchFamily="34" charset="0"/>
              <a:buChar char="•"/>
            </a:pPr>
            <a:r>
              <a:rPr lang="ar-IQ" sz="4000" dirty="0" smtClean="0">
                <a:solidFill>
                  <a:srgbClr val="FF0000"/>
                </a:solidFill>
              </a:rPr>
              <a:t>الطاعون</a:t>
            </a:r>
            <a:r>
              <a:rPr lang="ar-IQ" sz="4000" dirty="0" smtClean="0">
                <a:solidFill>
                  <a:prstClr val="black"/>
                </a:solidFill>
              </a:rPr>
              <a:t> : </a:t>
            </a:r>
            <a:r>
              <a:rPr lang="ar-IQ" sz="4000" dirty="0">
                <a:solidFill>
                  <a:prstClr val="black"/>
                </a:solidFill>
              </a:rPr>
              <a:t>مرض بكتيري معدي حاد، وهو من الأمراض المشتركة بين الإنسان والحيوان ويصنف كأحد الأمراض  </a:t>
            </a:r>
            <a:r>
              <a:rPr lang="ar-IQ" sz="4000" dirty="0" err="1" smtClean="0">
                <a:solidFill>
                  <a:prstClr val="black"/>
                </a:solidFill>
              </a:rPr>
              <a:t>المحجريه</a:t>
            </a:r>
            <a:r>
              <a:rPr lang="ar-IQ" sz="4000" dirty="0" smtClean="0">
                <a:solidFill>
                  <a:prstClr val="black"/>
                </a:solidFill>
              </a:rPr>
              <a:t> الخطيرة </a:t>
            </a:r>
            <a:r>
              <a:rPr lang="ar-IQ" sz="4000" dirty="0">
                <a:solidFill>
                  <a:prstClr val="black"/>
                </a:solidFill>
              </a:rPr>
              <a:t>التي تسبب </a:t>
            </a:r>
            <a:r>
              <a:rPr lang="ar-IQ" sz="4000" dirty="0" smtClean="0">
                <a:solidFill>
                  <a:prstClr val="black"/>
                </a:solidFill>
              </a:rPr>
              <a:t>  </a:t>
            </a:r>
            <a:r>
              <a:rPr lang="ar-IQ" sz="4000" dirty="0" err="1" smtClean="0">
                <a:solidFill>
                  <a:prstClr val="black"/>
                </a:solidFill>
              </a:rPr>
              <a:t>الأوبئه</a:t>
            </a:r>
            <a:r>
              <a:rPr lang="ar-IQ" sz="4000" dirty="0" smtClean="0">
                <a:solidFill>
                  <a:prstClr val="black"/>
                </a:solidFill>
              </a:rPr>
              <a:t> </a:t>
            </a:r>
            <a:r>
              <a:rPr lang="ar-IQ" sz="4000" dirty="0">
                <a:solidFill>
                  <a:prstClr val="black"/>
                </a:solidFill>
              </a:rPr>
              <a:t>في حالة عدم السيطرة </a:t>
            </a:r>
            <a:r>
              <a:rPr lang="ar-IQ" sz="4000" dirty="0" smtClean="0">
                <a:solidFill>
                  <a:prstClr val="black"/>
                </a:solidFill>
              </a:rPr>
              <a:t>عليها.</a:t>
            </a:r>
          </a:p>
          <a:p>
            <a:pPr marL="285750" lvl="0" indent="-285750">
              <a:buFont typeface="Arial" panose="020B0604020202020204" pitchFamily="34" charset="0"/>
              <a:buChar char="•"/>
            </a:pPr>
            <a:r>
              <a:rPr lang="ar-IQ" sz="4000" dirty="0" smtClean="0">
                <a:solidFill>
                  <a:prstClr val="black"/>
                </a:solidFill>
              </a:rPr>
              <a:t>  سمي </a:t>
            </a:r>
            <a:r>
              <a:rPr lang="ar-IQ" sz="4000" dirty="0">
                <a:solidFill>
                  <a:srgbClr val="FF0000"/>
                </a:solidFill>
              </a:rPr>
              <a:t>بالموت الاسود </a:t>
            </a:r>
            <a:r>
              <a:rPr lang="ar-IQ" sz="4000" dirty="0">
                <a:solidFill>
                  <a:prstClr val="black"/>
                </a:solidFill>
              </a:rPr>
              <a:t>لأنه من اكثر الاوبئة ضراوة  في التاريخ </a:t>
            </a:r>
            <a:r>
              <a:rPr lang="ar-IQ" sz="4000" dirty="0" smtClean="0">
                <a:solidFill>
                  <a:prstClr val="black"/>
                </a:solidFill>
              </a:rPr>
              <a:t>الانساني.</a:t>
            </a:r>
            <a:endParaRPr lang="ar-IQ" sz="4000" dirty="0">
              <a:solidFill>
                <a:prstClr val="black"/>
              </a:solidFill>
            </a:endParaRPr>
          </a:p>
        </p:txBody>
      </p:sp>
    </p:spTree>
    <p:extLst>
      <p:ext uri="{BB962C8B-B14F-4D97-AF65-F5344CB8AC3E}">
        <p14:creationId xmlns:p14="http://schemas.microsoft.com/office/powerpoint/2010/main" val="1361234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93204" y="346646"/>
            <a:ext cx="8229600" cy="562074"/>
          </a:xfrm>
        </p:spPr>
        <p:txBody>
          <a:bodyPr>
            <a:noAutofit/>
          </a:bodyPr>
          <a:lstStyle/>
          <a:p>
            <a:pPr algn="ctr"/>
            <a:r>
              <a:rPr lang="ar-IQ" sz="4000" dirty="0" smtClean="0">
                <a:solidFill>
                  <a:srgbClr val="FF0000"/>
                </a:solidFill>
              </a:rPr>
              <a:t>تاريخ المرض</a:t>
            </a:r>
            <a:endParaRPr lang="ar-IQ" sz="4000" dirty="0">
              <a:solidFill>
                <a:srgbClr val="FF0000"/>
              </a:solidFill>
            </a:endParaRPr>
          </a:p>
        </p:txBody>
      </p:sp>
      <p:sp>
        <p:nvSpPr>
          <p:cNvPr id="3" name="عنصر نائب للمحتوى 2"/>
          <p:cNvSpPr>
            <a:spLocks noGrp="1"/>
          </p:cNvSpPr>
          <p:nvPr>
            <p:ph sz="quarter" idx="13"/>
          </p:nvPr>
        </p:nvSpPr>
        <p:spPr>
          <a:xfrm>
            <a:off x="602299" y="1484784"/>
            <a:ext cx="8218173" cy="4705994"/>
          </a:xfrm>
        </p:spPr>
        <p:txBody>
          <a:bodyPr>
            <a:noAutofit/>
          </a:bodyPr>
          <a:lstStyle/>
          <a:p>
            <a:r>
              <a:rPr lang="ar-IQ" sz="2800" dirty="0" smtClean="0"/>
              <a:t>  انتشر </a:t>
            </a:r>
            <a:r>
              <a:rPr lang="ar-IQ" dirty="0" smtClean="0"/>
              <a:t>من منطقة الشرق الأوسط إلى حوض البحر المتوسط خلال القرن الخامس والسادس وتسبب في مقتل نصف سكان هذه المناطق.</a:t>
            </a:r>
          </a:p>
          <a:p>
            <a:pPr marL="342900" indent="-342900"/>
            <a:r>
              <a:rPr lang="ar-IQ" dirty="0" smtClean="0"/>
              <a:t>   ضرب أوروبا ما بين القرن الثامن والرابع عشر, وتسبب في وفاة حوالي 40 بالمائة من شعوب أوروبا</a:t>
            </a:r>
            <a:r>
              <a:rPr lang="ar-IQ" sz="2800" dirty="0" smtClean="0"/>
              <a:t>.</a:t>
            </a:r>
          </a:p>
          <a:p>
            <a:r>
              <a:rPr lang="ar-IQ" dirty="0" smtClean="0"/>
              <a:t>   بدأ من الصين عام 1855 ميلادي وانتشر إلى القارات الأخرى</a:t>
            </a:r>
            <a:endParaRPr lang="ar-IQ" dirty="0"/>
          </a:p>
        </p:txBody>
      </p:sp>
    </p:spTree>
    <p:extLst>
      <p:ext uri="{BB962C8B-B14F-4D97-AF65-F5344CB8AC3E}">
        <p14:creationId xmlns:p14="http://schemas.microsoft.com/office/powerpoint/2010/main" val="3365897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196752"/>
            <a:ext cx="8280920" cy="576064"/>
          </a:xfrm>
        </p:spPr>
        <p:txBody>
          <a:bodyPr>
            <a:noAutofit/>
          </a:bodyPr>
          <a:lstStyle/>
          <a:p>
            <a:pPr marL="342900" indent="-342900" algn="r">
              <a:buFont typeface="Arial" panose="020B0604020202020204" pitchFamily="34" charset="0"/>
              <a:buChar char="•"/>
            </a:pPr>
            <a:r>
              <a:rPr lang="ar-IQ" sz="2400" dirty="0">
                <a:cs typeface="+mn-cs"/>
              </a:rPr>
              <a:t>1689م وعاشت بغداد بمأتم , وفي خلال ثلاثة اشهر او اربعة اهلك المرض اكثر من مئة الف نسمة , اول ما ظهر في مندلي , ثم أتى الى بغداد </a:t>
            </a:r>
          </a:p>
        </p:txBody>
      </p:sp>
      <p:sp>
        <p:nvSpPr>
          <p:cNvPr id="3" name="مستطيل 2"/>
          <p:cNvSpPr/>
          <p:nvPr/>
        </p:nvSpPr>
        <p:spPr>
          <a:xfrm>
            <a:off x="1115616" y="3578826"/>
            <a:ext cx="7546043" cy="2308324"/>
          </a:xfrm>
          <a:prstGeom prst="rect">
            <a:avLst/>
          </a:prstGeom>
        </p:spPr>
        <p:txBody>
          <a:bodyPr wrap="square">
            <a:spAutoFit/>
          </a:bodyPr>
          <a:lstStyle/>
          <a:p>
            <a:pPr marL="342900" indent="-342900">
              <a:buFont typeface="Arial" panose="020B0604020202020204" pitchFamily="34" charset="0"/>
              <a:buChar char="•"/>
            </a:pPr>
            <a:r>
              <a:rPr lang="ar-IQ" sz="2400" dirty="0"/>
              <a:t>في عام </a:t>
            </a:r>
            <a:r>
              <a:rPr lang="ar-IQ" sz="2400" dirty="0" smtClean="0"/>
              <a:t>1831 م حدث </a:t>
            </a:r>
            <a:r>
              <a:rPr lang="ar-IQ" sz="2400" dirty="0"/>
              <a:t>طاعون في بغداد وقد ظل المعمرون من أهل بغداد يتحدثون عن مآسيه حتى عهد متأخر , وكان الموت يحصد الناس بالآلاف ويزداد كل يوم , حتى بلغ عدد الموتى تسعة آلاف في اليوم </a:t>
            </a:r>
            <a:r>
              <a:rPr lang="ar-IQ" sz="2400" dirty="0" smtClean="0"/>
              <a:t>الواحد.</a:t>
            </a:r>
          </a:p>
          <a:p>
            <a:endParaRPr lang="ar-IQ" sz="2400" dirty="0" smtClean="0"/>
          </a:p>
          <a:p>
            <a:endParaRPr lang="ar-IQ" sz="2400" dirty="0"/>
          </a:p>
          <a:p>
            <a:pPr marL="342900" indent="-342900">
              <a:buFont typeface="Arial" panose="020B0604020202020204" pitchFamily="34" charset="0"/>
              <a:buChar char="•"/>
            </a:pPr>
            <a:endParaRPr lang="ar-IQ" sz="2400" dirty="0"/>
          </a:p>
        </p:txBody>
      </p:sp>
      <p:sp>
        <p:nvSpPr>
          <p:cNvPr id="4" name="مستطيل 3"/>
          <p:cNvSpPr/>
          <p:nvPr/>
        </p:nvSpPr>
        <p:spPr>
          <a:xfrm rot="10800000" flipV="1">
            <a:off x="1547664" y="4714514"/>
            <a:ext cx="6768752" cy="646331"/>
          </a:xfrm>
          <a:prstGeom prst="rect">
            <a:avLst/>
          </a:prstGeom>
        </p:spPr>
        <p:txBody>
          <a:bodyPr wrap="square">
            <a:spAutoFit/>
          </a:bodyPr>
          <a:lstStyle/>
          <a:p>
            <a:pPr marL="285750" indent="-285750">
              <a:buFont typeface="Arial" panose="020B0604020202020204" pitchFamily="34" charset="0"/>
              <a:buChar char="•"/>
            </a:pPr>
            <a:r>
              <a:rPr lang="ar-IQ" b="1" dirty="0"/>
              <a:t>والد جد الدكتور علي الوردي كما ذكر ذلك في كتابه لمحات اجتماعية من تاريخ العراق بجزئه الأول .</a:t>
            </a:r>
          </a:p>
        </p:txBody>
      </p:sp>
      <p:sp>
        <p:nvSpPr>
          <p:cNvPr id="5" name="مستطيل 4"/>
          <p:cNvSpPr/>
          <p:nvPr/>
        </p:nvSpPr>
        <p:spPr>
          <a:xfrm>
            <a:off x="539553" y="2060848"/>
            <a:ext cx="8122106" cy="830997"/>
          </a:xfrm>
          <a:prstGeom prst="rect">
            <a:avLst/>
          </a:prstGeom>
        </p:spPr>
        <p:txBody>
          <a:bodyPr wrap="square">
            <a:spAutoFit/>
          </a:bodyPr>
          <a:lstStyle/>
          <a:p>
            <a:pPr marL="342900" indent="-342900">
              <a:buFont typeface="Arial" panose="020B0604020202020204" pitchFamily="34" charset="0"/>
              <a:buChar char="•"/>
            </a:pPr>
            <a:r>
              <a:rPr lang="ar-IQ" sz="2400" dirty="0"/>
              <a:t>وفي اواسط سنة 1690م عاد مرض الطاعون مرة اخرى وظهر ببغداد , فكان أشد واكبر </a:t>
            </a:r>
            <a:r>
              <a:rPr lang="ar-IQ" sz="2400" dirty="0" smtClean="0"/>
              <a:t>فبلغت </a:t>
            </a:r>
            <a:r>
              <a:rPr lang="ar-IQ" sz="2400" dirty="0"/>
              <a:t>الوفيات نحو الف نسمة يومياً وربما تجاوزت ذلك</a:t>
            </a:r>
          </a:p>
        </p:txBody>
      </p:sp>
      <p:sp>
        <p:nvSpPr>
          <p:cNvPr id="6" name="مستطيل 5"/>
          <p:cNvSpPr/>
          <p:nvPr/>
        </p:nvSpPr>
        <p:spPr>
          <a:xfrm>
            <a:off x="539552" y="2747829"/>
            <a:ext cx="8122107" cy="830997"/>
          </a:xfrm>
          <a:prstGeom prst="rect">
            <a:avLst/>
          </a:prstGeom>
        </p:spPr>
        <p:txBody>
          <a:bodyPr wrap="square">
            <a:spAutoFit/>
          </a:bodyPr>
          <a:lstStyle/>
          <a:p>
            <a:pPr marL="342900" indent="-342900">
              <a:buFont typeface="Arial" panose="020B0604020202020204" pitchFamily="34" charset="0"/>
              <a:buChar char="•"/>
            </a:pPr>
            <a:r>
              <a:rPr lang="ar-IQ" sz="2400" dirty="0"/>
              <a:t>1772م , جاء الى العراق من اسطنبول , وهلك فيه </a:t>
            </a:r>
            <a:r>
              <a:rPr lang="ar-IQ" sz="2400" dirty="0" smtClean="0"/>
              <a:t>اعداد </a:t>
            </a:r>
            <a:r>
              <a:rPr lang="ar-IQ" sz="2400" dirty="0"/>
              <a:t>لا يحصى عددهم , وفي مدينة بغداد قضي على عوائل بكاملها </a:t>
            </a:r>
            <a:r>
              <a:rPr lang="ar-IQ" sz="2400" dirty="0" smtClean="0"/>
              <a:t>.</a:t>
            </a:r>
            <a:endParaRPr lang="ar-IQ" sz="2400" dirty="0"/>
          </a:p>
        </p:txBody>
      </p:sp>
      <p:sp>
        <p:nvSpPr>
          <p:cNvPr id="7" name="مستطيل 6"/>
          <p:cNvSpPr/>
          <p:nvPr/>
        </p:nvSpPr>
        <p:spPr>
          <a:xfrm rot="10800000" flipV="1">
            <a:off x="539552" y="5298648"/>
            <a:ext cx="8122105" cy="830997"/>
          </a:xfrm>
          <a:prstGeom prst="rect">
            <a:avLst/>
          </a:prstGeom>
        </p:spPr>
        <p:txBody>
          <a:bodyPr wrap="square">
            <a:spAutoFit/>
          </a:bodyPr>
          <a:lstStyle/>
          <a:p>
            <a:pPr marL="342900" indent="-342900">
              <a:buFont typeface="Arial" panose="020B0604020202020204" pitchFamily="34" charset="0"/>
              <a:buChar char="•"/>
            </a:pPr>
            <a:r>
              <a:rPr lang="ar-IQ" sz="2400" dirty="0"/>
              <a:t>1889م </a:t>
            </a:r>
            <a:r>
              <a:rPr lang="ar-IQ" sz="2400" dirty="0" smtClean="0"/>
              <a:t>هرب </a:t>
            </a:r>
            <a:r>
              <a:rPr lang="ar-IQ" sz="2400" dirty="0"/>
              <a:t>غالبية السكان, لاسيما اليهود </a:t>
            </a:r>
            <a:r>
              <a:rPr lang="ar-IQ" sz="2400" dirty="0" err="1"/>
              <a:t>واغنياؤها</a:t>
            </a:r>
            <a:r>
              <a:rPr lang="ar-IQ" sz="2400" dirty="0"/>
              <a:t> الى المناطق الريفية واستمر المرض ثلاثين يوماً , وبلغ عدد الوفيات في كل يوم </a:t>
            </a:r>
            <a:r>
              <a:rPr lang="ar-IQ" sz="2400" dirty="0" smtClean="0"/>
              <a:t>1300 </a:t>
            </a:r>
            <a:r>
              <a:rPr lang="ar-IQ" sz="2400" dirty="0"/>
              <a:t>شخصاً.</a:t>
            </a:r>
          </a:p>
        </p:txBody>
      </p:sp>
      <p:sp>
        <p:nvSpPr>
          <p:cNvPr id="8" name="مستطيل 7"/>
          <p:cNvSpPr/>
          <p:nvPr/>
        </p:nvSpPr>
        <p:spPr>
          <a:xfrm>
            <a:off x="1972700" y="180951"/>
            <a:ext cx="6126059" cy="461665"/>
          </a:xfrm>
          <a:prstGeom prst="rect">
            <a:avLst/>
          </a:prstGeom>
        </p:spPr>
        <p:txBody>
          <a:bodyPr wrap="square">
            <a:spAutoFit/>
          </a:bodyPr>
          <a:lstStyle/>
          <a:p>
            <a:pPr algn="ctr"/>
            <a:r>
              <a:rPr lang="ar-IQ" sz="2400" b="1" dirty="0">
                <a:solidFill>
                  <a:srgbClr val="FF0000"/>
                </a:solidFill>
              </a:rPr>
              <a:t>مرض </a:t>
            </a:r>
            <a:r>
              <a:rPr lang="ar-IQ" sz="2400" b="1" dirty="0" smtClean="0">
                <a:solidFill>
                  <a:srgbClr val="FF0000"/>
                </a:solidFill>
              </a:rPr>
              <a:t>الطاعون في العراق </a:t>
            </a:r>
            <a:endParaRPr lang="ar-IQ" sz="2400" b="1" dirty="0">
              <a:solidFill>
                <a:srgbClr val="FF0000"/>
              </a:solidFill>
            </a:endParaRPr>
          </a:p>
        </p:txBody>
      </p:sp>
    </p:spTree>
    <p:extLst>
      <p:ext uri="{BB962C8B-B14F-4D97-AF65-F5344CB8AC3E}">
        <p14:creationId xmlns:p14="http://schemas.microsoft.com/office/powerpoint/2010/main" val="110355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404664"/>
            <a:ext cx="8229600" cy="576064"/>
          </a:xfrm>
        </p:spPr>
        <p:txBody>
          <a:bodyPr>
            <a:noAutofit/>
          </a:bodyPr>
          <a:lstStyle/>
          <a:p>
            <a:pPr algn="ctr"/>
            <a:r>
              <a:rPr lang="ar-IQ" sz="4000" dirty="0" smtClean="0">
                <a:solidFill>
                  <a:srgbClr val="FF0000"/>
                </a:solidFill>
              </a:rPr>
              <a:t>اسباب</a:t>
            </a:r>
            <a:r>
              <a:rPr lang="ar-IQ" sz="4000" dirty="0" smtClean="0"/>
              <a:t> </a:t>
            </a:r>
            <a:r>
              <a:rPr lang="ar-IQ" sz="4000" dirty="0" smtClean="0">
                <a:solidFill>
                  <a:srgbClr val="FF0000"/>
                </a:solidFill>
              </a:rPr>
              <a:t>المرض</a:t>
            </a:r>
            <a:endParaRPr lang="ar-IQ" sz="4000" dirty="0">
              <a:solidFill>
                <a:srgbClr val="FF0000"/>
              </a:solidFill>
            </a:endParaRPr>
          </a:p>
        </p:txBody>
      </p:sp>
      <p:sp>
        <p:nvSpPr>
          <p:cNvPr id="3" name="عنصر نائب للمحتوى 2"/>
          <p:cNvSpPr>
            <a:spLocks noGrp="1"/>
          </p:cNvSpPr>
          <p:nvPr>
            <p:ph sz="quarter" idx="13"/>
          </p:nvPr>
        </p:nvSpPr>
        <p:spPr/>
        <p:txBody>
          <a:bodyPr>
            <a:normAutofit/>
          </a:bodyPr>
          <a:lstStyle/>
          <a:p>
            <a:pPr marL="0" indent="0">
              <a:buNone/>
            </a:pPr>
            <a:r>
              <a:rPr lang="ar-IQ" sz="2400" dirty="0" smtClean="0"/>
              <a:t> تسمى  البكتريا المسببة للطاعون </a:t>
            </a:r>
            <a:r>
              <a:rPr lang="ar-IQ" sz="2400" dirty="0" err="1" smtClean="0">
                <a:solidFill>
                  <a:srgbClr val="FF0000"/>
                </a:solidFill>
              </a:rPr>
              <a:t>يرسينيا</a:t>
            </a:r>
            <a:r>
              <a:rPr lang="ar-IQ" sz="2400" dirty="0" smtClean="0">
                <a:solidFill>
                  <a:srgbClr val="FF0000"/>
                </a:solidFill>
              </a:rPr>
              <a:t> </a:t>
            </a:r>
            <a:r>
              <a:rPr lang="ar-IQ" sz="2400" dirty="0" err="1" smtClean="0">
                <a:solidFill>
                  <a:srgbClr val="FF0000"/>
                </a:solidFill>
              </a:rPr>
              <a:t>بستس</a:t>
            </a:r>
            <a:r>
              <a:rPr lang="ar-IQ" sz="2400" dirty="0" smtClean="0">
                <a:solidFill>
                  <a:srgbClr val="FF0000"/>
                </a:solidFill>
              </a:rPr>
              <a:t> </a:t>
            </a:r>
            <a:r>
              <a:rPr lang="en-US" sz="2400" dirty="0" err="1" smtClean="0">
                <a:solidFill>
                  <a:srgbClr val="FF0000"/>
                </a:solidFill>
              </a:rPr>
              <a:t>yersenia</a:t>
            </a:r>
            <a:r>
              <a:rPr lang="en-US" sz="2400" dirty="0" smtClean="0">
                <a:solidFill>
                  <a:srgbClr val="FF0000"/>
                </a:solidFill>
              </a:rPr>
              <a:t> </a:t>
            </a:r>
            <a:r>
              <a:rPr lang="en-US" sz="2400" dirty="0" err="1" smtClean="0">
                <a:solidFill>
                  <a:srgbClr val="FF0000"/>
                </a:solidFill>
              </a:rPr>
              <a:t>pestis</a:t>
            </a:r>
            <a:r>
              <a:rPr lang="en-US" sz="2400" dirty="0" smtClean="0">
                <a:solidFill>
                  <a:srgbClr val="FF0000"/>
                </a:solidFill>
              </a:rPr>
              <a:t> </a:t>
            </a:r>
            <a:r>
              <a:rPr lang="ar-IQ" sz="2400" dirty="0" smtClean="0"/>
              <a:t>نسبة إلى مكتشفها الأول </a:t>
            </a:r>
            <a:r>
              <a:rPr lang="ar-IQ" sz="2400" dirty="0" err="1" smtClean="0"/>
              <a:t>أليكساندر</a:t>
            </a:r>
            <a:r>
              <a:rPr lang="ar-IQ" sz="2400" dirty="0" smtClean="0"/>
              <a:t> </a:t>
            </a:r>
            <a:r>
              <a:rPr lang="ar-IQ" sz="2400" dirty="0" err="1" smtClean="0"/>
              <a:t>بستس</a:t>
            </a:r>
            <a:r>
              <a:rPr lang="ar-IQ" sz="2400" dirty="0" smtClean="0"/>
              <a:t> ، وهذه </a:t>
            </a:r>
            <a:r>
              <a:rPr lang="ar-IQ" sz="2400" dirty="0" smtClean="0"/>
              <a:t>البكتيريا</a:t>
            </a:r>
          </a:p>
          <a:p>
            <a:pPr marL="342900" indent="-342900"/>
            <a:r>
              <a:rPr lang="ar-IQ" sz="2400" dirty="0" smtClean="0"/>
              <a:t> </a:t>
            </a:r>
            <a:r>
              <a:rPr lang="ar-IQ" sz="2400" dirty="0" smtClean="0"/>
              <a:t>تحتفظ بها القوارض مثل الفئران ,القطط ,السنجاب ,الكلاب الارانب ,الجمال ,</a:t>
            </a:r>
            <a:r>
              <a:rPr lang="ar-IQ" sz="2400" dirty="0" smtClean="0"/>
              <a:t>الخرفان .  وتتكاثر </a:t>
            </a:r>
            <a:r>
              <a:rPr lang="ar-IQ" sz="2400" dirty="0" smtClean="0"/>
              <a:t>بداخلها وتنمو، </a:t>
            </a:r>
            <a:r>
              <a:rPr lang="ar-IQ" sz="2400" dirty="0" smtClean="0"/>
              <a:t>وتنقل </a:t>
            </a:r>
            <a:r>
              <a:rPr lang="ar-IQ" sz="2400" dirty="0" smtClean="0"/>
              <a:t>عدواها إلى الإنسان عن طريق</a:t>
            </a:r>
          </a:p>
          <a:p>
            <a:pPr marL="342900" indent="-342900"/>
            <a:r>
              <a:rPr lang="ar-IQ" sz="2400" dirty="0" smtClean="0"/>
              <a:t> البراغيث ,القمل والقراد التي تلدغ الفأر المعدِي ثم تلدغ الإنسان .</a:t>
            </a:r>
          </a:p>
          <a:p>
            <a:pPr marL="342900" indent="-342900"/>
            <a:r>
              <a:rPr lang="ar-IQ" sz="2400" dirty="0" smtClean="0"/>
              <a:t>أو نتيجة عض الفئران المعدية للإنسان بشكل مباشر .</a:t>
            </a:r>
          </a:p>
          <a:p>
            <a:pPr marL="342900" indent="-342900"/>
            <a:r>
              <a:rPr lang="ar-IQ" sz="2400" dirty="0" smtClean="0"/>
              <a:t>من إنسان إلى آخر بشكل مباشر أيضاً عن طريق الرذاذ والسعال والعطاس.</a:t>
            </a:r>
          </a:p>
          <a:p>
            <a:endParaRPr lang="ar-IQ" sz="2800" dirty="0"/>
          </a:p>
        </p:txBody>
      </p:sp>
    </p:spTree>
    <p:extLst>
      <p:ext uri="{BB962C8B-B14F-4D97-AF65-F5344CB8AC3E}">
        <p14:creationId xmlns:p14="http://schemas.microsoft.com/office/powerpoint/2010/main" val="3071923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476672"/>
            <a:ext cx="8117134" cy="5688632"/>
          </a:xfrm>
          <a:prstGeom prst="rect">
            <a:avLst/>
          </a:prstGeom>
          <a:solidFill>
            <a:srgbClr val="92D050"/>
          </a:solidFill>
          <a:ln>
            <a:solidFill>
              <a:srgbClr val="00B050"/>
            </a:solidFill>
          </a:ln>
          <a:effectLst/>
          <a:extLst/>
        </p:spPr>
      </p:pic>
    </p:spTree>
    <p:extLst>
      <p:ext uri="{BB962C8B-B14F-4D97-AF65-F5344CB8AC3E}">
        <p14:creationId xmlns:p14="http://schemas.microsoft.com/office/powerpoint/2010/main" val="2597596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738" y="620689"/>
            <a:ext cx="6479678" cy="430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475656" y="5013176"/>
            <a:ext cx="7328100" cy="1200329"/>
          </a:xfrm>
          <a:prstGeom prst="rect">
            <a:avLst/>
          </a:prstGeom>
        </p:spPr>
        <p:txBody>
          <a:bodyPr wrap="square">
            <a:spAutoFit/>
          </a:bodyPr>
          <a:lstStyle/>
          <a:p>
            <a:r>
              <a:rPr lang="ar-IQ" dirty="0" smtClean="0"/>
              <a:t>في براغيث الفئران الشرقية (الأصلم </a:t>
            </a:r>
            <a:r>
              <a:rPr lang="en-US" dirty="0" smtClean="0"/>
              <a:t>(</a:t>
            </a:r>
            <a:r>
              <a:rPr lang="en-US" dirty="0" err="1" smtClean="0"/>
              <a:t>cheopsis</a:t>
            </a:r>
            <a:r>
              <a:rPr lang="en-US" dirty="0" smtClean="0"/>
              <a:t>) </a:t>
            </a:r>
            <a:r>
              <a:rPr lang="ar-IQ" dirty="0" smtClean="0"/>
              <a:t>تحتقن بعد تناول وجبة الدم. هذا النوع من البراغيث هو من </a:t>
            </a:r>
            <a:r>
              <a:rPr lang="ar-IQ" dirty="0" smtClean="0">
                <a:solidFill>
                  <a:srgbClr val="FF0000"/>
                </a:solidFill>
              </a:rPr>
              <a:t>الناقلات الأساسية لنقل الطاعون </a:t>
            </a:r>
            <a:r>
              <a:rPr lang="ar-IQ" dirty="0" err="1" smtClean="0"/>
              <a:t>يرسينيا</a:t>
            </a:r>
            <a:r>
              <a:rPr lang="ar-IQ" dirty="0" smtClean="0"/>
              <a:t> إلى الكائن الحي وهى مسؤولة عن الطاعون الدبلي في معظم أوبئة الطاعون في آسيا وأفريقيا ، وأمريكا الجنوبية. كل من البراغيث من الذكور والإناث تتغذى على الدم ويمكنها أن تنقل العدوى</a:t>
            </a:r>
            <a:endParaRPr lang="ar-IQ" dirty="0"/>
          </a:p>
        </p:txBody>
      </p:sp>
    </p:spTree>
    <p:extLst>
      <p:ext uri="{BB962C8B-B14F-4D97-AF65-F5344CB8AC3E}">
        <p14:creationId xmlns:p14="http://schemas.microsoft.com/office/powerpoint/2010/main" val="3502436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764705"/>
            <a:ext cx="5616623" cy="4069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مستطيل 1"/>
          <p:cNvSpPr/>
          <p:nvPr/>
        </p:nvSpPr>
        <p:spPr>
          <a:xfrm>
            <a:off x="1691681" y="4833939"/>
            <a:ext cx="6264696" cy="646331"/>
          </a:xfrm>
          <a:prstGeom prst="rect">
            <a:avLst/>
          </a:prstGeom>
        </p:spPr>
        <p:txBody>
          <a:bodyPr wrap="square">
            <a:spAutoFit/>
          </a:bodyPr>
          <a:lstStyle/>
          <a:p>
            <a:pPr algn="l" rtl="0"/>
            <a:r>
              <a:rPr lang="en-US" dirty="0"/>
              <a:t>The microbes that cause the plague are a type of bacteria known </a:t>
            </a:r>
            <a:r>
              <a:rPr lang="en-US" dirty="0" smtClean="0"/>
              <a:t>as the Yersinia </a:t>
            </a:r>
            <a:r>
              <a:rPr lang="en-US" dirty="0" err="1"/>
              <a:t>pestis</a:t>
            </a:r>
            <a:endParaRPr lang="ar-IQ" dirty="0"/>
          </a:p>
        </p:txBody>
      </p:sp>
    </p:spTree>
    <p:extLst>
      <p:ext uri="{BB962C8B-B14F-4D97-AF65-F5344CB8AC3E}">
        <p14:creationId xmlns:p14="http://schemas.microsoft.com/office/powerpoint/2010/main" val="1698574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116633"/>
            <a:ext cx="8730299" cy="461665"/>
          </a:xfrm>
          <a:prstGeom prst="rect">
            <a:avLst/>
          </a:prstGeom>
        </p:spPr>
        <p:txBody>
          <a:bodyPr wrap="square">
            <a:spAutoFit/>
          </a:bodyPr>
          <a:lstStyle/>
          <a:p>
            <a:r>
              <a:rPr lang="ar-IQ" sz="2400" b="1" dirty="0">
                <a:solidFill>
                  <a:srgbClr val="FF0000"/>
                </a:solidFill>
              </a:rPr>
              <a:t>ينقسم مرض الطاعون إلى ثلاثة أنواع تختلف طرق انتقالها وانتشارها من نوع إلى </a:t>
            </a:r>
            <a:r>
              <a:rPr lang="ar-IQ" sz="2400" b="1" dirty="0" smtClean="0">
                <a:solidFill>
                  <a:srgbClr val="FF0000"/>
                </a:solidFill>
              </a:rPr>
              <a:t>اخر</a:t>
            </a:r>
            <a:endParaRPr lang="ar-IQ" sz="2400" b="1" dirty="0">
              <a:solidFill>
                <a:srgbClr val="FF0000"/>
              </a:solidFill>
            </a:endParaRPr>
          </a:p>
        </p:txBody>
      </p:sp>
      <p:sp>
        <p:nvSpPr>
          <p:cNvPr id="5" name="مستطيل 4"/>
          <p:cNvSpPr/>
          <p:nvPr/>
        </p:nvSpPr>
        <p:spPr>
          <a:xfrm>
            <a:off x="179512" y="1052736"/>
            <a:ext cx="8784976" cy="3200876"/>
          </a:xfrm>
          <a:prstGeom prst="rect">
            <a:avLst/>
          </a:prstGeom>
        </p:spPr>
        <p:txBody>
          <a:bodyPr wrap="square">
            <a:spAutoFit/>
          </a:bodyPr>
          <a:lstStyle/>
          <a:p>
            <a:r>
              <a:rPr lang="ar-IQ" sz="2400" b="1" dirty="0" smtClean="0">
                <a:solidFill>
                  <a:srgbClr val="FF0000"/>
                </a:solidFill>
              </a:rPr>
              <a:t>1- الطاعون الدملي</a:t>
            </a:r>
            <a:r>
              <a:rPr lang="ar-IQ" sz="2000" dirty="0" smtClean="0">
                <a:solidFill>
                  <a:srgbClr val="FF0000"/>
                </a:solidFill>
              </a:rPr>
              <a:t>:</a:t>
            </a:r>
            <a:r>
              <a:rPr lang="en-US" sz="2000" b="1" dirty="0" smtClean="0">
                <a:solidFill>
                  <a:srgbClr val="FF0000"/>
                </a:solidFill>
              </a:rPr>
              <a:t>Bubonic plague </a:t>
            </a:r>
            <a:endParaRPr lang="ar-IQ" sz="2000" b="1" dirty="0" smtClean="0">
              <a:solidFill>
                <a:srgbClr val="FF0000"/>
              </a:solidFill>
            </a:endParaRPr>
          </a:p>
          <a:p>
            <a:r>
              <a:rPr lang="ar-IQ" dirty="0" smtClean="0"/>
              <a:t> </a:t>
            </a:r>
            <a:endParaRPr lang="ar-IQ" sz="2000" dirty="0" smtClean="0"/>
          </a:p>
          <a:p>
            <a:r>
              <a:rPr lang="ar-IQ" sz="2000" dirty="0"/>
              <a:t>هو أكثر الأنواع حدوثاً، وهذا النوع يصيب الغدد الليمفاوية، ويمثل حوالى ٨٤% من الإصابات بالطاعون، ويحدث عندما يلدغ البرغوث </a:t>
            </a:r>
            <a:r>
              <a:rPr lang="ar-IQ" sz="2000" dirty="0" err="1"/>
              <a:t>المعدى</a:t>
            </a:r>
            <a:r>
              <a:rPr lang="ar-IQ" sz="2000" dirty="0"/>
              <a:t> الإنسان بعد أن يلدغ الفأر المصاب بالعدوى، </a:t>
            </a:r>
            <a:r>
              <a:rPr lang="ar-IQ" sz="2000" dirty="0" smtClean="0"/>
              <a:t>فينقل </a:t>
            </a:r>
            <a:r>
              <a:rPr lang="ar-IQ" sz="2000" dirty="0"/>
              <a:t>إليه عدوى بكتيريا الطاعون، </a:t>
            </a:r>
            <a:r>
              <a:rPr lang="ar-IQ" sz="2000" dirty="0" err="1"/>
              <a:t>التى</a:t>
            </a:r>
            <a:r>
              <a:rPr lang="ar-IQ" sz="2000" dirty="0"/>
              <a:t> تتكاثر وتنتشر </a:t>
            </a:r>
            <a:r>
              <a:rPr lang="ar-IQ" sz="2000" dirty="0" err="1"/>
              <a:t>فى</a:t>
            </a:r>
            <a:r>
              <a:rPr lang="ar-IQ" sz="2000" dirty="0"/>
              <a:t> مكان اللدغة، ثم تنتشر عن طريق السائل </a:t>
            </a:r>
            <a:r>
              <a:rPr lang="ar-IQ" sz="2000" dirty="0" err="1"/>
              <a:t>الليمفاوى</a:t>
            </a:r>
            <a:r>
              <a:rPr lang="ar-IQ" sz="2000" dirty="0"/>
              <a:t> إلى الغدد الليمفاوية </a:t>
            </a:r>
            <a:r>
              <a:rPr lang="ar-IQ" sz="2000" dirty="0" smtClean="0"/>
              <a:t>الموجودة </a:t>
            </a:r>
            <a:r>
              <a:rPr lang="ar-IQ" sz="2000" dirty="0" err="1"/>
              <a:t>فى</a:t>
            </a:r>
            <a:r>
              <a:rPr lang="ar-IQ" sz="2000" dirty="0"/>
              <a:t> هذه المنطقة، </a:t>
            </a:r>
          </a:p>
          <a:p>
            <a:r>
              <a:rPr lang="ar-IQ" sz="2000" dirty="0" smtClean="0"/>
              <a:t>تكون </a:t>
            </a:r>
            <a:r>
              <a:rPr lang="ar-IQ" sz="2000" dirty="0" err="1" smtClean="0"/>
              <a:t>الأدمال</a:t>
            </a:r>
            <a:r>
              <a:rPr lang="ar-IQ" sz="2000" dirty="0" smtClean="0"/>
              <a:t> تحت الإبطين و في أعلى الفخذ و الرقبة</a:t>
            </a:r>
          </a:p>
          <a:p>
            <a:r>
              <a:rPr lang="ar-IQ" sz="2000" dirty="0" smtClean="0"/>
              <a:t>يسبب غرغرينا في أطراف الجسم. (مثال: أصابع اليدين و القدمين الشفاه و الأنف.)</a:t>
            </a:r>
          </a:p>
          <a:p>
            <a:r>
              <a:rPr lang="ar-IQ" sz="2000" dirty="0" smtClean="0"/>
              <a:t>ويسبب هذا النوع وفاة من 1 إلى 15 بالمائة من الحالات التي يتم علاجها، بينما يسبب وفاة من 40 إلى 60 بالمائة من الحالات إذا تركت دون علاج</a:t>
            </a:r>
            <a:endParaRPr lang="ar-IQ" sz="2000" dirty="0"/>
          </a:p>
        </p:txBody>
      </p:sp>
      <p:sp>
        <p:nvSpPr>
          <p:cNvPr id="2" name="مستطيل 1"/>
          <p:cNvSpPr/>
          <p:nvPr/>
        </p:nvSpPr>
        <p:spPr>
          <a:xfrm>
            <a:off x="935090" y="4149080"/>
            <a:ext cx="8029398" cy="461665"/>
          </a:xfrm>
          <a:prstGeom prst="rect">
            <a:avLst/>
          </a:prstGeom>
        </p:spPr>
        <p:txBody>
          <a:bodyPr wrap="square">
            <a:spAutoFit/>
          </a:bodyPr>
          <a:lstStyle/>
          <a:p>
            <a:r>
              <a:rPr lang="ar-IQ" sz="2400" dirty="0"/>
              <a:t>فترة الحضانة ما بين 1-7 </a:t>
            </a:r>
            <a:r>
              <a:rPr lang="ar-IQ" sz="2400" dirty="0" smtClean="0"/>
              <a:t>أيام</a:t>
            </a:r>
            <a:r>
              <a:rPr lang="ar-IQ" dirty="0" smtClean="0"/>
              <a:t>.</a:t>
            </a:r>
            <a:endParaRPr lang="ar-IQ" dirty="0"/>
          </a:p>
        </p:txBody>
      </p:sp>
    </p:spTree>
    <p:extLst>
      <p:ext uri="{BB962C8B-B14F-4D97-AF65-F5344CB8AC3E}">
        <p14:creationId xmlns:p14="http://schemas.microsoft.com/office/powerpoint/2010/main" val="9780888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TM01790493[[fn=الرياض]]</Template>
  <TotalTime>1469</TotalTime>
  <Words>1003</Words>
  <Application>Microsoft Office PowerPoint</Application>
  <PresentationFormat>عرض على الشاشة (3:4)‏</PresentationFormat>
  <Paragraphs>85</Paragraphs>
  <Slides>17</Slides>
  <Notes>2</Notes>
  <HiddenSlides>0</HiddenSlides>
  <MMClips>0</MMClips>
  <ScaleCrop>false</ScaleCrop>
  <HeadingPairs>
    <vt:vector size="4" baseType="variant">
      <vt:variant>
        <vt:lpstr>نسق</vt:lpstr>
      </vt:variant>
      <vt:variant>
        <vt:i4>1</vt:i4>
      </vt:variant>
      <vt:variant>
        <vt:lpstr>عناوين الشرائح</vt:lpstr>
      </vt:variant>
      <vt:variant>
        <vt:i4>17</vt:i4>
      </vt:variant>
    </vt:vector>
  </HeadingPairs>
  <TitlesOfParts>
    <vt:vector size="18" baseType="lpstr">
      <vt:lpstr>Soho</vt:lpstr>
      <vt:lpstr>الموت الاسود</vt:lpstr>
      <vt:lpstr>عرض تقديمي في PowerPoint</vt:lpstr>
      <vt:lpstr>تاريخ المرض</vt:lpstr>
      <vt:lpstr>1689م وعاشت بغداد بمأتم , وفي خلال ثلاثة اشهر او اربعة اهلك المرض اكثر من مئة الف نسمة , اول ما ظهر في مندلي , ثم أتى الى بغداد </vt:lpstr>
      <vt:lpstr>اسباب المرض</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اعراض المرض</vt:lpstr>
      <vt:lpstr>عرض تقديمي في PowerPoint</vt:lpstr>
      <vt:lpstr>الاجراءات الوقائية</vt:lpstr>
      <vt:lpstr>عرض تقديمي في PowerPoint</vt:lpstr>
      <vt:lpstr>مضاعفات مرض الطاعون</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الموت الاسود</dc:title>
  <dc:creator>the moon</dc:creator>
  <cp:lastModifiedBy>the moon</cp:lastModifiedBy>
  <cp:revision>66</cp:revision>
  <dcterms:created xsi:type="dcterms:W3CDTF">2017-09-14T13:28:05Z</dcterms:created>
  <dcterms:modified xsi:type="dcterms:W3CDTF">2017-11-12T20:09:39Z</dcterms:modified>
</cp:coreProperties>
</file>