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Lst>
  <p:notesMasterIdLst>
    <p:notesMasterId r:id="rId63"/>
  </p:notesMasterIdLst>
  <p:sldIdLst>
    <p:sldId id="265" r:id="rId2"/>
    <p:sldId id="320" r:id="rId3"/>
    <p:sldId id="316" r:id="rId4"/>
    <p:sldId id="317" r:id="rId5"/>
    <p:sldId id="318" r:id="rId6"/>
    <p:sldId id="257" r:id="rId7"/>
    <p:sldId id="258" r:id="rId8"/>
    <p:sldId id="259" r:id="rId9"/>
    <p:sldId id="260" r:id="rId10"/>
    <p:sldId id="261" r:id="rId11"/>
    <p:sldId id="322" r:id="rId12"/>
    <p:sldId id="300" r:id="rId13"/>
    <p:sldId id="319" r:id="rId14"/>
    <p:sldId id="310" r:id="rId15"/>
    <p:sldId id="311" r:id="rId16"/>
    <p:sldId id="263" r:id="rId17"/>
    <p:sldId id="308" r:id="rId18"/>
    <p:sldId id="312" r:id="rId19"/>
    <p:sldId id="309" r:id="rId20"/>
    <p:sldId id="268" r:id="rId21"/>
    <p:sldId id="273" r:id="rId22"/>
    <p:sldId id="283" r:id="rId23"/>
    <p:sldId id="326" r:id="rId24"/>
    <p:sldId id="284" r:id="rId25"/>
    <p:sldId id="285" r:id="rId26"/>
    <p:sldId id="331" r:id="rId27"/>
    <p:sldId id="327" r:id="rId28"/>
    <p:sldId id="302" r:id="rId29"/>
    <p:sldId id="304" r:id="rId30"/>
    <p:sldId id="303" r:id="rId31"/>
    <p:sldId id="286" r:id="rId32"/>
    <p:sldId id="306" r:id="rId33"/>
    <p:sldId id="307" r:id="rId34"/>
    <p:sldId id="314" r:id="rId35"/>
    <p:sldId id="274" r:id="rId36"/>
    <p:sldId id="256" r:id="rId37"/>
    <p:sldId id="275" r:id="rId38"/>
    <p:sldId id="321" r:id="rId39"/>
    <p:sldId id="328" r:id="rId40"/>
    <p:sldId id="276" r:id="rId41"/>
    <p:sldId id="277" r:id="rId42"/>
    <p:sldId id="324" r:id="rId43"/>
    <p:sldId id="329" r:id="rId44"/>
    <p:sldId id="278" r:id="rId45"/>
    <p:sldId id="333" r:id="rId46"/>
    <p:sldId id="279" r:id="rId47"/>
    <p:sldId id="330" r:id="rId48"/>
    <p:sldId id="282"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332" r:id="rId6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ha"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2535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3673" autoAdjust="0"/>
    <p:restoredTop sz="93833" autoAdjust="0"/>
  </p:normalViewPr>
  <p:slideViewPr>
    <p:cSldViewPr>
      <p:cViewPr>
        <p:scale>
          <a:sx n="84" d="100"/>
          <a:sy n="84" d="100"/>
        </p:scale>
        <p:origin x="-732"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li%207901554070\Desktop\Book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li%207901554070\Desktop\kingston2\&#1571;&#1604;&#1571;&#1591;&#1585;&#1608;&#1581;&#1577;\previous\AMN3%20ion%20exchan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7857174103237144"/>
          <c:y val="0.14304588073934607"/>
          <c:w val="0.78651159230096157"/>
          <c:h val="0.64123740734392165"/>
        </c:manualLayout>
      </c:layout>
      <c:lineChart>
        <c:grouping val="standard"/>
        <c:varyColors val="0"/>
        <c:ser>
          <c:idx val="0"/>
          <c:order val="0"/>
          <c:val>
            <c:numRef>
              <c:f>Sheet1!$BU$1:$BU$50</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1.6000000000000118E-2</c:v>
                </c:pt>
                <c:pt idx="15">
                  <c:v>1.9000000000000263E-2</c:v>
                </c:pt>
                <c:pt idx="16">
                  <c:v>1.8000000000000092E-2</c:v>
                </c:pt>
                <c:pt idx="17">
                  <c:v>1.7000000000000133E-2</c:v>
                </c:pt>
                <c:pt idx="18">
                  <c:v>1.8000000000000092E-2</c:v>
                </c:pt>
                <c:pt idx="19">
                  <c:v>1.9000000000000263E-2</c:v>
                </c:pt>
                <c:pt idx="20">
                  <c:v>2.5000000000000102E-2</c:v>
                </c:pt>
                <c:pt idx="21">
                  <c:v>1.8000000000000092E-2</c:v>
                </c:pt>
                <c:pt idx="22">
                  <c:v>4.2000000000000114E-2</c:v>
                </c:pt>
                <c:pt idx="23">
                  <c:v>4.0000000000000112E-2</c:v>
                </c:pt>
                <c:pt idx="24">
                  <c:v>2.1000000000000126E-2</c:v>
                </c:pt>
                <c:pt idx="25">
                  <c:v>2.2000000000000148E-2</c:v>
                </c:pt>
                <c:pt idx="26">
                  <c:v>1.7000000000000133E-2</c:v>
                </c:pt>
                <c:pt idx="27">
                  <c:v>8.0000000000000227E-3</c:v>
                </c:pt>
                <c:pt idx="28">
                  <c:v>5.00000000000004E-3</c:v>
                </c:pt>
                <c:pt idx="29">
                  <c:v>5.00000000000004E-3</c:v>
                </c:pt>
                <c:pt idx="30">
                  <c:v>4.0000000000000114E-3</c:v>
                </c:pt>
                <c:pt idx="31">
                  <c:v>2.6000000000000148E-2</c:v>
                </c:pt>
                <c:pt idx="32">
                  <c:v>1.0000000000000059E-2</c:v>
                </c:pt>
                <c:pt idx="33">
                  <c:v>7.0000000000000522E-3</c:v>
                </c:pt>
                <c:pt idx="34">
                  <c:v>1.6000000000000118E-2</c:v>
                </c:pt>
                <c:pt idx="35">
                  <c:v>1.0999999999999999E-2</c:v>
                </c:pt>
                <c:pt idx="36">
                  <c:v>1.4999999999999998E-2</c:v>
                </c:pt>
                <c:pt idx="37">
                  <c:v>1.2999999999999998E-2</c:v>
                </c:pt>
                <c:pt idx="38">
                  <c:v>2.1000000000000126E-2</c:v>
                </c:pt>
                <c:pt idx="39">
                  <c:v>2.4000000000000042E-2</c:v>
                </c:pt>
                <c:pt idx="40">
                  <c:v>1.4000000000000005E-2</c:v>
                </c:pt>
                <c:pt idx="41">
                  <c:v>6.0000000000000426E-3</c:v>
                </c:pt>
                <c:pt idx="42">
                  <c:v>8.0000000000000227E-3</c:v>
                </c:pt>
                <c:pt idx="43">
                  <c:v>1.0000000000000041E-3</c:v>
                </c:pt>
                <c:pt idx="44">
                  <c:v>3.0000000000000296E-3</c:v>
                </c:pt>
                <c:pt idx="45">
                  <c:v>6.0000000000000426E-3</c:v>
                </c:pt>
                <c:pt idx="46">
                  <c:v>8.0000000000000227E-3</c:v>
                </c:pt>
                <c:pt idx="47">
                  <c:v>0</c:v>
                </c:pt>
                <c:pt idx="48">
                  <c:v>0</c:v>
                </c:pt>
                <c:pt idx="49">
                  <c:v>2.0000000000000052E-3</c:v>
                </c:pt>
              </c:numCache>
            </c:numRef>
          </c:val>
          <c:smooth val="0"/>
        </c:ser>
        <c:dLbls>
          <c:showLegendKey val="0"/>
          <c:showVal val="0"/>
          <c:showCatName val="0"/>
          <c:showSerName val="0"/>
          <c:showPercent val="0"/>
          <c:showBubbleSize val="0"/>
        </c:dLbls>
        <c:marker val="1"/>
        <c:smooth val="0"/>
        <c:axId val="141259136"/>
        <c:axId val="141261056"/>
      </c:lineChart>
      <c:catAx>
        <c:axId val="141259136"/>
        <c:scaling>
          <c:orientation val="minMax"/>
        </c:scaling>
        <c:delete val="0"/>
        <c:axPos val="b"/>
        <c:title>
          <c:tx>
            <c:rich>
              <a:bodyPr/>
              <a:lstStyle/>
              <a:p>
                <a:pPr>
                  <a:defRPr lang="en-US"/>
                </a:pPr>
                <a:r>
                  <a:rPr lang="en-US" sz="1200" i="1">
                    <a:latin typeface="+mj-lt"/>
                  </a:rPr>
                  <a:t>Fraction Numbre</a:t>
                </a:r>
              </a:p>
            </c:rich>
          </c:tx>
          <c:layout/>
          <c:overlay val="0"/>
        </c:title>
        <c:majorTickMark val="out"/>
        <c:minorTickMark val="none"/>
        <c:tickLblPos val="nextTo"/>
        <c:txPr>
          <a:bodyPr/>
          <a:lstStyle/>
          <a:p>
            <a:pPr>
              <a:defRPr lang="en-US" sz="1200"/>
            </a:pPr>
            <a:endParaRPr lang="en-US"/>
          </a:p>
        </c:txPr>
        <c:crossAx val="141261056"/>
        <c:crosses val="autoZero"/>
        <c:auto val="1"/>
        <c:lblAlgn val="ctr"/>
        <c:lblOffset val="100"/>
        <c:noMultiLvlLbl val="0"/>
      </c:catAx>
      <c:valAx>
        <c:axId val="141261056"/>
        <c:scaling>
          <c:orientation val="minMax"/>
        </c:scaling>
        <c:delete val="0"/>
        <c:axPos val="l"/>
        <c:title>
          <c:tx>
            <c:rich>
              <a:bodyPr rot="-5400000" vert="horz"/>
              <a:lstStyle/>
              <a:p>
                <a:pPr>
                  <a:defRPr lang="en-US" sz="1200" i="1">
                    <a:latin typeface="+mj-lt"/>
                  </a:defRPr>
                </a:pPr>
                <a:r>
                  <a:rPr lang="en-US" sz="1200" i="1">
                    <a:latin typeface="+mj-lt"/>
                  </a:rPr>
                  <a:t>Absorbance 280 nm</a:t>
                </a:r>
              </a:p>
            </c:rich>
          </c:tx>
          <c:layout/>
          <c:overlay val="0"/>
        </c:title>
        <c:numFmt formatCode="General" sourceLinked="1"/>
        <c:majorTickMark val="out"/>
        <c:minorTickMark val="none"/>
        <c:tickLblPos val="nextTo"/>
        <c:txPr>
          <a:bodyPr/>
          <a:lstStyle/>
          <a:p>
            <a:pPr>
              <a:defRPr lang="en-US" sz="1200">
                <a:latin typeface="+mj-lt"/>
              </a:defRPr>
            </a:pPr>
            <a:endParaRPr lang="en-US"/>
          </a:p>
        </c:txPr>
        <c:crossAx val="141259136"/>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manualLayout>
          <c:layoutTarget val="inner"/>
          <c:xMode val="edge"/>
          <c:yMode val="edge"/>
          <c:x val="0.21693092536970651"/>
          <c:y val="8.1602540015585145E-2"/>
          <c:w val="0.64034613961845765"/>
          <c:h val="0.5461520997204875"/>
        </c:manualLayout>
      </c:layout>
      <c:scatterChart>
        <c:scatterStyle val="lineMarker"/>
        <c:varyColors val="0"/>
        <c:ser>
          <c:idx val="0"/>
          <c:order val="0"/>
          <c:tx>
            <c:v>Rm</c:v>
          </c:tx>
          <c:spPr>
            <a:ln w="47625">
              <a:noFill/>
            </a:ln>
          </c:spPr>
          <c:dLbls>
            <c:dLbl>
              <c:idx val="0"/>
              <c:layout>
                <c:manualLayout>
                  <c:x val="-2.0117820679452992E-2"/>
                  <c:y val="-5.0856766219329511E-2"/>
                </c:manualLayout>
              </c:layout>
              <c:tx>
                <c:rich>
                  <a:bodyPr/>
                  <a:lstStyle/>
                  <a:p>
                    <a:r>
                      <a:rPr lang="en-US" sz="1200" b="0" i="0" baseline="0">
                        <a:latin typeface="+mj-lt"/>
                      </a:rPr>
                      <a:t> phosphorelase </a:t>
                    </a:r>
                  </a:p>
                  <a:p>
                    <a:endParaRPr lang="en-US" sz="1200" b="0" i="0" baseline="0">
                      <a:latin typeface="+mj-lt"/>
                    </a:endParaRPr>
                  </a:p>
                </c:rich>
              </c:tx>
              <c:showLegendKey val="0"/>
              <c:showVal val="1"/>
              <c:showCatName val="0"/>
              <c:showSerName val="0"/>
              <c:showPercent val="0"/>
              <c:showBubbleSize val="0"/>
            </c:dLbl>
            <c:dLbl>
              <c:idx val="1"/>
              <c:layout>
                <c:manualLayout>
                  <c:x val="-7.1894412891331236E-2"/>
                  <c:y val="-4.6846542406306674E-2"/>
                </c:manualLayout>
              </c:layout>
              <c:tx>
                <c:rich>
                  <a:bodyPr/>
                  <a:lstStyle/>
                  <a:p>
                    <a:r>
                      <a:rPr lang="en-US" sz="1200" b="0" i="0" baseline="0">
                        <a:latin typeface="+mj-lt"/>
                      </a:rPr>
                      <a:t>albumin </a:t>
                    </a:r>
                  </a:p>
                </c:rich>
              </c:tx>
              <c:showLegendKey val="0"/>
              <c:showVal val="1"/>
              <c:showCatName val="0"/>
              <c:showSerName val="0"/>
              <c:showPercent val="0"/>
              <c:showBubbleSize val="0"/>
            </c:dLbl>
            <c:dLbl>
              <c:idx val="2"/>
              <c:layout>
                <c:manualLayout>
                  <c:x val="-8.1504213497877745E-2"/>
                  <c:y val="-6.3851684475188894E-2"/>
                </c:manualLayout>
              </c:layout>
              <c:tx>
                <c:rich>
                  <a:bodyPr/>
                  <a:lstStyle/>
                  <a:p>
                    <a:r>
                      <a:rPr lang="en-US" sz="1200" b="0" i="0" baseline="0">
                        <a:latin typeface="+mj-lt"/>
                      </a:rPr>
                      <a:t>ovalbumin </a:t>
                    </a:r>
                  </a:p>
                </c:rich>
              </c:tx>
              <c:showLegendKey val="0"/>
              <c:showVal val="1"/>
              <c:showCatName val="0"/>
              <c:showSerName val="0"/>
              <c:showPercent val="0"/>
              <c:showBubbleSize val="0"/>
            </c:dLbl>
            <c:dLbl>
              <c:idx val="3"/>
              <c:layout>
                <c:manualLayout>
                  <c:x val="-5.4640656404435925E-2"/>
                  <c:y val="-7.0713528358628902E-2"/>
                </c:manualLayout>
              </c:layout>
              <c:tx>
                <c:rich>
                  <a:bodyPr/>
                  <a:lstStyle/>
                  <a:p>
                    <a:r>
                      <a:rPr lang="en-US" sz="1200" b="0" i="0" baseline="0">
                        <a:latin typeface="+mj-lt"/>
                      </a:rPr>
                      <a:t>carbonic anhydrase </a:t>
                    </a:r>
                  </a:p>
                </c:rich>
              </c:tx>
              <c:showLegendKey val="0"/>
              <c:showVal val="1"/>
              <c:showCatName val="0"/>
              <c:showSerName val="0"/>
              <c:showPercent val="0"/>
              <c:showBubbleSize val="0"/>
            </c:dLbl>
            <c:dLbl>
              <c:idx val="4"/>
              <c:layout>
                <c:manualLayout>
                  <c:x val="2.1538582758770012E-3"/>
                  <c:y val="-7.5038832899633132E-2"/>
                </c:manualLayout>
              </c:layout>
              <c:tx>
                <c:rich>
                  <a:bodyPr/>
                  <a:lstStyle/>
                  <a:p>
                    <a:r>
                      <a:rPr lang="en-US" sz="1200" b="0" i="0" baseline="0">
                        <a:latin typeface="+mj-lt"/>
                      </a:rPr>
                      <a:t>trypsin inhibitor </a:t>
                    </a:r>
                  </a:p>
                </c:rich>
              </c:tx>
              <c:showLegendKey val="0"/>
              <c:showVal val="1"/>
              <c:showCatName val="0"/>
              <c:showSerName val="0"/>
              <c:showPercent val="0"/>
              <c:showBubbleSize val="0"/>
            </c:dLbl>
            <c:dLbl>
              <c:idx val="5"/>
              <c:layout>
                <c:manualLayout>
                  <c:x val="5.2221349823156966E-2"/>
                  <c:y val="-3.3953037956487866E-2"/>
                </c:manualLayout>
              </c:layout>
              <c:tx>
                <c:rich>
                  <a:bodyPr/>
                  <a:lstStyle/>
                  <a:p>
                    <a:r>
                      <a:rPr lang="el-GR" sz="1200" b="0" i="0" baseline="0">
                        <a:latin typeface="+mj-lt"/>
                      </a:rPr>
                      <a:t>α</a:t>
                    </a:r>
                    <a:r>
                      <a:rPr lang="en-US" sz="1200" b="0" i="0" baseline="0">
                        <a:latin typeface="+mj-lt"/>
                      </a:rPr>
                      <a:t>-lactalbumin </a:t>
                    </a:r>
                  </a:p>
                </c:rich>
              </c:tx>
              <c:showLegendKey val="0"/>
              <c:showVal val="1"/>
              <c:showCatName val="0"/>
              <c:showSerName val="0"/>
              <c:showPercent val="0"/>
              <c:showBubbleSize val="0"/>
            </c:dLbl>
            <c:txPr>
              <a:bodyPr/>
              <a:lstStyle/>
              <a:p>
                <a:pPr>
                  <a:defRPr lang="en-US"/>
                </a:pPr>
                <a:endParaRPr lang="en-US"/>
              </a:p>
            </c:txPr>
            <c:showLegendKey val="0"/>
            <c:showVal val="1"/>
            <c:showCatName val="0"/>
            <c:showSerName val="0"/>
            <c:showPercent val="0"/>
            <c:showBubbleSize val="0"/>
            <c:showLeaderLines val="0"/>
          </c:dLbls>
          <c:xVal>
            <c:numLit>
              <c:formatCode>General</c:formatCode>
              <c:ptCount val="6"/>
              <c:pt idx="0">
                <c:v>0.44000000000000478</c:v>
              </c:pt>
              <c:pt idx="1">
                <c:v>0.62000000000000965</c:v>
              </c:pt>
              <c:pt idx="2">
                <c:v>0.74000000000000365</c:v>
              </c:pt>
              <c:pt idx="3">
                <c:v>0.8</c:v>
              </c:pt>
              <c:pt idx="4">
                <c:v>0.87000000000000965</c:v>
              </c:pt>
              <c:pt idx="5">
                <c:v>0.91</c:v>
              </c:pt>
            </c:numLit>
          </c:xVal>
          <c:yVal>
            <c:numLit>
              <c:formatCode>General</c:formatCode>
              <c:ptCount val="6"/>
              <c:pt idx="0">
                <c:v>4.9729999999999999</c:v>
              </c:pt>
              <c:pt idx="1">
                <c:v>4.8199999999999985</c:v>
              </c:pt>
              <c:pt idx="2">
                <c:v>4.633</c:v>
              </c:pt>
              <c:pt idx="3">
                <c:v>4.4700000000000024</c:v>
              </c:pt>
              <c:pt idx="4">
                <c:v>4.3</c:v>
              </c:pt>
              <c:pt idx="5">
                <c:v>4.1499999999999995</c:v>
              </c:pt>
            </c:numLit>
          </c:yVal>
          <c:smooth val="0"/>
        </c:ser>
        <c:dLbls>
          <c:showLegendKey val="0"/>
          <c:showVal val="1"/>
          <c:showCatName val="0"/>
          <c:showSerName val="0"/>
          <c:showPercent val="0"/>
          <c:showBubbleSize val="0"/>
        </c:dLbls>
        <c:axId val="142531584"/>
        <c:axId val="142537856"/>
      </c:scatterChart>
      <c:valAx>
        <c:axId val="142531584"/>
        <c:scaling>
          <c:orientation val="minMax"/>
          <c:max val="1"/>
          <c:min val="0.4"/>
        </c:scaling>
        <c:delete val="0"/>
        <c:axPos val="b"/>
        <c:title>
          <c:tx>
            <c:rich>
              <a:bodyPr/>
              <a:lstStyle/>
              <a:p>
                <a:pPr>
                  <a:defRPr lang="en-US"/>
                </a:pPr>
                <a:r>
                  <a:rPr lang="en-US" sz="1200" b="0" i="1">
                    <a:latin typeface="+mj-lt"/>
                  </a:rPr>
                  <a:t>Relative mobility (Rm</a:t>
                </a:r>
                <a:r>
                  <a:rPr lang="en-US" sz="1000" b="0" i="1">
                    <a:latin typeface="+mj-lt"/>
                  </a:rPr>
                  <a:t>) </a:t>
                </a:r>
              </a:p>
            </c:rich>
          </c:tx>
          <c:layout>
            <c:manualLayout>
              <c:xMode val="edge"/>
              <c:yMode val="edge"/>
              <c:x val="0.35018094042169284"/>
              <c:y val="0.84713321779294759"/>
            </c:manualLayout>
          </c:layout>
          <c:overlay val="0"/>
        </c:title>
        <c:numFmt formatCode="General" sourceLinked="1"/>
        <c:majorTickMark val="out"/>
        <c:minorTickMark val="none"/>
        <c:tickLblPos val="nextTo"/>
        <c:txPr>
          <a:bodyPr/>
          <a:lstStyle/>
          <a:p>
            <a:pPr>
              <a:defRPr lang="en-US"/>
            </a:pPr>
            <a:endParaRPr lang="en-US"/>
          </a:p>
        </c:txPr>
        <c:crossAx val="142537856"/>
        <c:crosses val="autoZero"/>
        <c:crossBetween val="midCat"/>
        <c:majorUnit val="5.0000000000000114E-2"/>
        <c:minorUnit val="5.0000000000000114E-2"/>
      </c:valAx>
      <c:valAx>
        <c:axId val="142537856"/>
        <c:scaling>
          <c:orientation val="minMax"/>
        </c:scaling>
        <c:delete val="0"/>
        <c:axPos val="l"/>
        <c:title>
          <c:tx>
            <c:rich>
              <a:bodyPr rot="-5400000" vert="horz"/>
              <a:lstStyle/>
              <a:p>
                <a:pPr>
                  <a:defRPr lang="en-US"/>
                </a:pPr>
                <a:r>
                  <a:rPr lang="en-US" sz="1200" b="0" i="1">
                    <a:latin typeface="+mj-lt"/>
                  </a:rPr>
                  <a:t>Log MW</a:t>
                </a:r>
              </a:p>
            </c:rich>
          </c:tx>
          <c:layout>
            <c:manualLayout>
              <c:xMode val="edge"/>
              <c:yMode val="edge"/>
              <c:x val="8.4418751078082666E-2"/>
              <c:y val="0.28323982567852829"/>
            </c:manualLayout>
          </c:layout>
          <c:overlay val="0"/>
        </c:title>
        <c:numFmt formatCode="General" sourceLinked="1"/>
        <c:majorTickMark val="out"/>
        <c:minorTickMark val="none"/>
        <c:tickLblPos val="nextTo"/>
        <c:txPr>
          <a:bodyPr/>
          <a:lstStyle/>
          <a:p>
            <a:pPr>
              <a:defRPr lang="en-US"/>
            </a:pPr>
            <a:endParaRPr lang="en-US"/>
          </a:p>
        </c:txPr>
        <c:crossAx val="142531584"/>
        <c:crosses val="autoZero"/>
        <c:crossBetween val="midCat"/>
      </c:valAx>
    </c:plotArea>
    <c:plotVisOnly val="1"/>
    <c:dispBlanksAs val="gap"/>
    <c:showDLblsOverMax val="0"/>
  </c:chart>
  <c:spPr>
    <a:solidFill>
      <a:schemeClr val="lt1"/>
    </a:solidFill>
    <a:ln w="28575" cap="flat" cmpd="sng" algn="ctr">
      <a:solidFill>
        <a:schemeClr val="tx1"/>
      </a:solidFill>
      <a:prstDash val="solid"/>
    </a:ln>
    <a:effectLst/>
  </c:spPr>
  <c:txPr>
    <a:bodyPr/>
    <a:lstStyle/>
    <a:p>
      <a:pPr>
        <a:defRPr>
          <a:ln>
            <a:solidFill>
              <a:sysClr val="windowText" lastClr="000000"/>
            </a:solidFill>
          </a:ln>
          <a:solidFill>
            <a:sysClr val="windowText" lastClr="000000"/>
          </a:solidFill>
          <a:latin typeface="+mn-lt"/>
          <a:ea typeface="+mn-ea"/>
          <a:cs typeface="+mn-cs"/>
        </a:defRPr>
      </a:pPr>
      <a:endParaRPr lang="en-US"/>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2-06-20T13:13:25.038" idx="1">
    <p:pos x="0" y="-495"/>
    <p:text/>
  </p:cm>
</p:cmLst>
</file>

<file path=ppt/drawings/_rels/drawing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rawings/drawing1.xml><?xml version="1.0" encoding="utf-8"?>
<c:userShapes xmlns:c="http://schemas.openxmlformats.org/drawingml/2006/chart">
  <cdr:relSizeAnchor xmlns:cdr="http://schemas.openxmlformats.org/drawingml/2006/chartDrawing">
    <cdr:from>
      <cdr:x>0.6844</cdr:x>
      <cdr:y>0.45593</cdr:y>
    </cdr:from>
    <cdr:to>
      <cdr:x>0.7183</cdr:x>
      <cdr:y>0.5195</cdr:y>
    </cdr:to>
    <cdr:sp macro="" textlink="">
      <cdr:nvSpPr>
        <cdr:cNvPr id="6" name="5-Point Star 5"/>
        <cdr:cNvSpPr/>
      </cdr:nvSpPr>
      <cdr:spPr>
        <a:xfrm xmlns:a="http://schemas.openxmlformats.org/drawingml/2006/main">
          <a:off x="3853258" y="1485955"/>
          <a:ext cx="190862" cy="207185"/>
        </a:xfrm>
        <a:prstGeom xmlns:a="http://schemas.openxmlformats.org/drawingml/2006/main" prst="star5">
          <a:avLst/>
        </a:prstGeom>
        <a:solidFill xmlns:a="http://schemas.openxmlformats.org/drawingml/2006/main">
          <a:sysClr val="windowText" lastClr="000000"/>
        </a:solidFill>
        <a:ln xmlns:a="http://schemas.openxmlformats.org/drawingml/2006/main" w="25400" cap="flat" cmpd="sng" algn="ctr">
          <a:solidFill>
            <a:sysClr val="windowText" lastClr="000000">
              <a:shade val="50000"/>
            </a:sysClr>
          </a:solidFill>
          <a:prstDash val="solid"/>
        </a:ln>
        <a:effectLst xmlns:a="http://schemas.openxmlformats.org/drawingml/2006/main"/>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r" rtl="1"/>
          <a:endParaRPr lang="en-US" sz="1100"/>
        </a:p>
      </cdr:txBody>
    </cdr:sp>
  </cdr:relSizeAnchor>
  <cdr:relSizeAnchor xmlns:cdr="http://schemas.openxmlformats.org/drawingml/2006/chartDrawing">
    <cdr:from>
      <cdr:x>0.65138</cdr:x>
      <cdr:y>0.43387</cdr:y>
    </cdr:from>
    <cdr:to>
      <cdr:x>0.68528</cdr:x>
      <cdr:y>0.49744</cdr:y>
    </cdr:to>
    <cdr:sp macro="" textlink="">
      <cdr:nvSpPr>
        <cdr:cNvPr id="7" name="5-Point Star 6"/>
        <cdr:cNvSpPr/>
      </cdr:nvSpPr>
      <cdr:spPr>
        <a:xfrm xmlns:a="http://schemas.openxmlformats.org/drawingml/2006/main">
          <a:off x="3667381" y="1414058"/>
          <a:ext cx="190863" cy="207185"/>
        </a:xfrm>
        <a:prstGeom xmlns:a="http://schemas.openxmlformats.org/drawingml/2006/main" prst="star5">
          <a:avLst/>
        </a:prstGeom>
        <a:solidFill xmlns:a="http://schemas.openxmlformats.org/drawingml/2006/main">
          <a:sysClr val="windowText" lastClr="000000"/>
        </a:solidFill>
        <a:ln xmlns:a="http://schemas.openxmlformats.org/drawingml/2006/main" w="25400" cap="flat" cmpd="sng" algn="ctr">
          <a:solidFill>
            <a:sysClr val="windowText" lastClr="000000">
              <a:shade val="50000"/>
            </a:sysClr>
          </a:solidFill>
          <a:prstDash val="solid"/>
        </a:ln>
        <a:effectLst xmlns:a="http://schemas.openxmlformats.org/drawingml/2006/main"/>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r" rtl="1"/>
          <a:endParaRPr lang="en-US" sz="1100"/>
        </a:p>
      </cdr:txBody>
    </cdr:sp>
  </cdr:relSizeAnchor>
  <cdr:relSizeAnchor xmlns:cdr="http://schemas.openxmlformats.org/drawingml/2006/chartDrawing">
    <cdr:from>
      <cdr:x>0.44569</cdr:x>
      <cdr:y>0.27185</cdr:y>
    </cdr:from>
    <cdr:to>
      <cdr:x>0.47959</cdr:x>
      <cdr:y>0.33543</cdr:y>
    </cdr:to>
    <cdr:sp macro="" textlink="">
      <cdr:nvSpPr>
        <cdr:cNvPr id="8" name="5-Point Star 7"/>
        <cdr:cNvSpPr/>
      </cdr:nvSpPr>
      <cdr:spPr>
        <a:xfrm xmlns:a="http://schemas.openxmlformats.org/drawingml/2006/main">
          <a:off x="2509277" y="886011"/>
          <a:ext cx="190862" cy="207218"/>
        </a:xfrm>
        <a:prstGeom xmlns:a="http://schemas.openxmlformats.org/drawingml/2006/main" prst="star5">
          <a:avLst/>
        </a:prstGeom>
        <a:solidFill xmlns:a="http://schemas.openxmlformats.org/drawingml/2006/main">
          <a:sysClr val="windowText" lastClr="000000"/>
        </a:solidFill>
        <a:ln xmlns:a="http://schemas.openxmlformats.org/drawingml/2006/main" w="25400" cap="flat" cmpd="sng" algn="ctr">
          <a:solidFill>
            <a:sysClr val="windowText" lastClr="000000">
              <a:shade val="50000"/>
            </a:sysClr>
          </a:solidFill>
          <a:prstDash val="solid"/>
        </a:ln>
        <a:effectLst xmlns:a="http://schemas.openxmlformats.org/drawingml/2006/main"/>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r" rtl="1"/>
          <a:endParaRPr lang="en-US" sz="1100"/>
        </a:p>
      </cdr:txBody>
    </cdr:sp>
  </cdr:relSizeAnchor>
  <cdr:relSizeAnchor xmlns:cdr="http://schemas.openxmlformats.org/drawingml/2006/chartDrawing">
    <cdr:from>
      <cdr:x>0.35253</cdr:x>
      <cdr:y>0.19737</cdr:y>
    </cdr:from>
    <cdr:to>
      <cdr:x>0.38643</cdr:x>
      <cdr:y>0.26095</cdr:y>
    </cdr:to>
    <cdr:sp macro="" textlink="">
      <cdr:nvSpPr>
        <cdr:cNvPr id="9" name="5-Point Star 8"/>
        <cdr:cNvSpPr/>
      </cdr:nvSpPr>
      <cdr:spPr>
        <a:xfrm xmlns:a="http://schemas.openxmlformats.org/drawingml/2006/main">
          <a:off x="1984821" y="643279"/>
          <a:ext cx="190862" cy="207218"/>
        </a:xfrm>
        <a:prstGeom xmlns:a="http://schemas.openxmlformats.org/drawingml/2006/main" prst="star5">
          <a:avLst/>
        </a:prstGeom>
        <a:solidFill xmlns:a="http://schemas.openxmlformats.org/drawingml/2006/main">
          <a:sysClr val="windowText" lastClr="000000"/>
        </a:solidFill>
        <a:ln xmlns:a="http://schemas.openxmlformats.org/drawingml/2006/main" w="25400" cap="flat" cmpd="sng" algn="ctr">
          <a:solidFill>
            <a:sysClr val="windowText" lastClr="000000">
              <a:shade val="50000"/>
            </a:sysClr>
          </a:solidFill>
          <a:prstDash val="solid"/>
        </a:ln>
        <a:effectLst xmlns:a="http://schemas.openxmlformats.org/drawingml/2006/main"/>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r" rtl="1"/>
          <a:endParaRPr lang="en-US" sz="1100"/>
        </a:p>
      </cdr:txBody>
    </cdr:sp>
  </cdr:relSizeAnchor>
  <cdr:relSizeAnchor xmlns:cdr="http://schemas.openxmlformats.org/drawingml/2006/chartDrawing">
    <cdr:from>
      <cdr:x>0.28202</cdr:x>
      <cdr:y>0.14836</cdr:y>
    </cdr:from>
    <cdr:to>
      <cdr:x>0.31591</cdr:x>
      <cdr:y>0.21194</cdr:y>
    </cdr:to>
    <cdr:sp macro="" textlink="">
      <cdr:nvSpPr>
        <cdr:cNvPr id="10" name="5-Point Star 9"/>
        <cdr:cNvSpPr/>
      </cdr:nvSpPr>
      <cdr:spPr>
        <a:xfrm xmlns:a="http://schemas.openxmlformats.org/drawingml/2006/main">
          <a:off x="1587835" y="483516"/>
          <a:ext cx="190805" cy="207218"/>
        </a:xfrm>
        <a:prstGeom xmlns:a="http://schemas.openxmlformats.org/drawingml/2006/main" prst="star5">
          <a:avLst/>
        </a:prstGeom>
        <a:solidFill xmlns:a="http://schemas.openxmlformats.org/drawingml/2006/main">
          <a:sysClr val="windowText" lastClr="000000"/>
        </a:solidFill>
        <a:ln xmlns:a="http://schemas.openxmlformats.org/drawingml/2006/main" w="25400" cap="flat" cmpd="sng" algn="ctr">
          <a:solidFill>
            <a:sysClr val="windowText" lastClr="000000">
              <a:shade val="50000"/>
            </a:sysClr>
          </a:solidFill>
          <a:prstDash val="solid"/>
        </a:ln>
        <a:effectLst xmlns:a="http://schemas.openxmlformats.org/drawingml/2006/main"/>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r" rtl="1"/>
          <a:endParaRPr lang="en-US" sz="1100"/>
        </a:p>
      </cdr:txBody>
    </cdr:sp>
  </cdr:relSizeAnchor>
  <cdr:relSizeAnchor xmlns:cdr="http://schemas.openxmlformats.org/drawingml/2006/chartDrawing">
    <cdr:from>
      <cdr:x>0.22306</cdr:x>
      <cdr:y>0.20167</cdr:y>
    </cdr:from>
    <cdr:to>
      <cdr:x>0.33155</cdr:x>
      <cdr:y>0.28432</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55849" y="657280"/>
          <a:ext cx="610815" cy="269371"/>
        </a:xfrm>
        <a:prstGeom xmlns:a="http://schemas.openxmlformats.org/drawingml/2006/main" prst="rect">
          <a:avLst/>
        </a:prstGeom>
      </cdr:spPr>
    </cdr:pic>
  </cdr:relSizeAnchor>
  <cdr:relSizeAnchor xmlns:cdr="http://schemas.openxmlformats.org/drawingml/2006/chartDrawing">
    <cdr:from>
      <cdr:x>0.31885</cdr:x>
      <cdr:y>0.26528</cdr:y>
    </cdr:from>
    <cdr:to>
      <cdr:x>0.4262</cdr:x>
      <cdr:y>0.34794</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795161" y="864588"/>
          <a:ext cx="604397" cy="269403"/>
        </a:xfrm>
        <a:prstGeom xmlns:a="http://schemas.openxmlformats.org/drawingml/2006/main" prst="rect">
          <a:avLst/>
        </a:prstGeom>
      </cdr:spPr>
    </cdr:pic>
  </cdr:relSizeAnchor>
  <cdr:relSizeAnchor xmlns:cdr="http://schemas.openxmlformats.org/drawingml/2006/chartDrawing">
    <cdr:from>
      <cdr:x>0.43954</cdr:x>
      <cdr:y>0</cdr:y>
    </cdr:from>
    <cdr:to>
      <cdr:x>0.54915</cdr:x>
      <cdr:y>0.08265</cdr:y>
    </cdr:to>
    <cdr:pic>
      <cdr:nvPicPr>
        <cdr:cNvPr id="13"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3081334" y="-1023958"/>
          <a:ext cx="768410" cy="321194"/>
        </a:xfrm>
        <a:prstGeom xmlns:a="http://schemas.openxmlformats.org/drawingml/2006/main" prst="rect">
          <a:avLst/>
        </a:prstGeom>
      </cdr:spPr>
    </cdr:pic>
  </cdr:relSizeAnchor>
  <cdr:relSizeAnchor xmlns:cdr="http://schemas.openxmlformats.org/drawingml/2006/chartDrawing">
    <cdr:from>
      <cdr:x>0.55615</cdr:x>
      <cdr:y>0.4657</cdr:y>
    </cdr:from>
    <cdr:to>
      <cdr:x>0.66238</cdr:x>
      <cdr:y>0.54836</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3131212" y="1517793"/>
          <a:ext cx="598092" cy="269404"/>
        </a:xfrm>
        <a:prstGeom xmlns:a="http://schemas.openxmlformats.org/drawingml/2006/main" prst="rect">
          <a:avLst/>
        </a:prstGeom>
      </cdr:spPr>
    </cdr:pic>
  </cdr:relSizeAnchor>
  <cdr:relSizeAnchor xmlns:cdr="http://schemas.openxmlformats.org/drawingml/2006/chartDrawing">
    <cdr:from>
      <cdr:x>0.6194</cdr:x>
      <cdr:y>0.52187</cdr:y>
    </cdr:from>
    <cdr:to>
      <cdr:x>0.72562</cdr:x>
      <cdr:y>0.60453</cdr:y>
    </cdr:to>
    <cdr:pic>
      <cdr:nvPicPr>
        <cdr:cNvPr id="15" name="chart"/>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3487330" y="1700879"/>
          <a:ext cx="598035" cy="269403"/>
        </a:xfrm>
        <a:prstGeom xmlns:a="http://schemas.openxmlformats.org/drawingml/2006/main" prst="rect">
          <a:avLst/>
        </a:prstGeom>
      </cdr:spPr>
    </cdr:pic>
  </cdr:relSizeAnchor>
  <cdr:relSizeAnchor xmlns:cdr="http://schemas.openxmlformats.org/drawingml/2006/chartDrawing">
    <cdr:from>
      <cdr:x>0.25926</cdr:x>
      <cdr:y>0.14937</cdr:y>
    </cdr:from>
    <cdr:to>
      <cdr:x>0.81481</cdr:x>
      <cdr:y>0.54864</cdr:y>
    </cdr:to>
    <cdr:sp macro="" textlink="">
      <cdr:nvSpPr>
        <cdr:cNvPr id="17" name="Straight Connector 16"/>
        <cdr:cNvSpPr/>
      </cdr:nvSpPr>
      <cdr:spPr>
        <a:xfrm xmlns:a="http://schemas.openxmlformats.org/drawingml/2006/main">
          <a:off x="2133600" y="655637"/>
          <a:ext cx="4572000" cy="1752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2E11A39-A73E-4C9E-B5A2-DE87600C0554}" type="datetimeFigureOut">
              <a:rPr lang="ar-IQ" smtClean="0"/>
              <a:pPr/>
              <a:t>20/04/1441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A0B8F2E-8927-4946-9097-C0D6C3A8864C}" type="slidenum">
              <a:rPr lang="ar-IQ" smtClean="0"/>
              <a:pPr/>
              <a:t>‹#›</a:t>
            </a:fld>
            <a:endParaRPr lang="ar-IQ"/>
          </a:p>
        </p:txBody>
      </p:sp>
    </p:spTree>
    <p:extLst>
      <p:ext uri="{BB962C8B-B14F-4D97-AF65-F5344CB8AC3E}">
        <p14:creationId xmlns:p14="http://schemas.microsoft.com/office/powerpoint/2010/main" val="687221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5A0B8F2E-8927-4946-9097-C0D6C3A8864C}" type="slidenum">
              <a:rPr lang="ar-IQ" smtClean="0"/>
              <a:pPr/>
              <a:t>1</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5A0B8F2E-8927-4946-9097-C0D6C3A8864C}" type="slidenum">
              <a:rPr lang="ar-IQ" smtClean="0"/>
              <a:pPr/>
              <a:t>9</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5A0B8F2E-8927-4946-9097-C0D6C3A8864C}" type="slidenum">
              <a:rPr lang="ar-IQ" smtClean="0"/>
              <a:pPr/>
              <a:t>21</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5A0B8F2E-8927-4946-9097-C0D6C3A8864C}" type="slidenum">
              <a:rPr lang="ar-IQ" smtClean="0"/>
              <a:pPr/>
              <a:t>44</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9684E11E-B41F-4DF8-8E4B-BA9633571289}" type="datetimeFigureOut">
              <a:rPr lang="ar-IQ" smtClean="0"/>
              <a:pPr/>
              <a:t>20/04/1441</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5B61DB98-0A5B-446F-BDE5-633E07E1AF61}"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684E11E-B41F-4DF8-8E4B-BA9633571289}" type="datetimeFigureOut">
              <a:rPr lang="ar-IQ" smtClean="0"/>
              <a:pPr/>
              <a:t>20/04/1441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61DB98-0A5B-446F-BDE5-633E07E1AF61}" type="slidenum">
              <a:rPr lang="ar-IQ" smtClean="0"/>
              <a:pPr/>
              <a:t>‹#›</a:t>
            </a:fld>
            <a:endParaRPr lang="ar-IQ"/>
          </a:p>
        </p:txBody>
      </p:sp>
    </p:spTree>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684E11E-B41F-4DF8-8E4B-BA9633571289}" type="datetimeFigureOut">
              <a:rPr lang="ar-IQ" smtClean="0"/>
              <a:pPr/>
              <a:t>20/04/1441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61DB98-0A5B-446F-BDE5-633E07E1AF61}" type="slidenum">
              <a:rPr lang="ar-IQ" smtClean="0"/>
              <a:pPr/>
              <a:t>‹#›</a:t>
            </a:fld>
            <a:endParaRPr lang="ar-IQ"/>
          </a:p>
        </p:txBody>
      </p:sp>
    </p:spTree>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684E11E-B41F-4DF8-8E4B-BA9633571289}" type="datetimeFigureOut">
              <a:rPr lang="ar-IQ" smtClean="0"/>
              <a:pPr/>
              <a:t>20/04/1441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61DB98-0A5B-446F-BDE5-633E07E1AF61}" type="slidenum">
              <a:rPr lang="ar-IQ" smtClean="0"/>
              <a:pPr/>
              <a:t>‹#›</a:t>
            </a:fld>
            <a:endParaRPr lang="ar-IQ"/>
          </a:p>
        </p:txBody>
      </p:sp>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684E11E-B41F-4DF8-8E4B-BA9633571289}" type="datetimeFigureOut">
              <a:rPr lang="ar-IQ" smtClean="0"/>
              <a:pPr/>
              <a:t>20/04/1441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61DB98-0A5B-446F-BDE5-633E07E1AF61}"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9684E11E-B41F-4DF8-8E4B-BA9633571289}" type="datetimeFigureOut">
              <a:rPr lang="ar-IQ" smtClean="0"/>
              <a:pPr/>
              <a:t>20/04/1441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B61DB98-0A5B-446F-BDE5-633E07E1AF61}" type="slidenum">
              <a:rPr lang="ar-IQ" smtClean="0"/>
              <a:pPr/>
              <a:t>‹#›</a:t>
            </a:fld>
            <a:endParaRPr lang="ar-IQ"/>
          </a:p>
        </p:txBody>
      </p:sp>
    </p:spTree>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9684E11E-B41F-4DF8-8E4B-BA9633571289}" type="datetimeFigureOut">
              <a:rPr lang="ar-IQ" smtClean="0"/>
              <a:pPr/>
              <a:t>20/04/1441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5B61DB98-0A5B-446F-BDE5-633E07E1AF61}" type="slidenum">
              <a:rPr lang="ar-IQ" smtClean="0"/>
              <a:pPr/>
              <a:t>‹#›</a:t>
            </a:fld>
            <a:endParaRPr lang="ar-IQ"/>
          </a:p>
        </p:txBody>
      </p: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9684E11E-B41F-4DF8-8E4B-BA9633571289}" type="datetimeFigureOut">
              <a:rPr lang="ar-IQ" smtClean="0"/>
              <a:pPr/>
              <a:t>20/04/1441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5B61DB98-0A5B-446F-BDE5-633E07E1AF61}" type="slidenum">
              <a:rPr lang="ar-IQ" smtClean="0"/>
              <a:pPr/>
              <a:t>‹#›</a:t>
            </a:fld>
            <a:endParaRPr lang="ar-IQ"/>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684E11E-B41F-4DF8-8E4B-BA9633571289}" type="datetimeFigureOut">
              <a:rPr lang="ar-IQ" smtClean="0"/>
              <a:pPr/>
              <a:t>20/04/1441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B61DB98-0A5B-446F-BDE5-633E07E1AF61}" type="slidenum">
              <a:rPr lang="ar-IQ" smtClean="0"/>
              <a:pPr/>
              <a:t>‹#›</a:t>
            </a:fld>
            <a:endParaRPr lang="ar-IQ"/>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9684E11E-B41F-4DF8-8E4B-BA9633571289}" type="datetimeFigureOut">
              <a:rPr lang="ar-IQ" smtClean="0"/>
              <a:pPr/>
              <a:t>20/04/1441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B61DB98-0A5B-446F-BDE5-633E07E1AF61}" type="slidenum">
              <a:rPr lang="ar-IQ" smtClean="0"/>
              <a:pPr/>
              <a:t>‹#›</a:t>
            </a:fld>
            <a:endParaRPr lang="ar-IQ"/>
          </a:p>
        </p:txBody>
      </p: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684E11E-B41F-4DF8-8E4B-BA9633571289}" type="datetimeFigureOut">
              <a:rPr lang="ar-IQ" smtClean="0"/>
              <a:pPr/>
              <a:t>20/04/1441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5B61DB98-0A5B-446F-BDE5-633E07E1AF61}"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684E11E-B41F-4DF8-8E4B-BA9633571289}" type="datetimeFigureOut">
              <a:rPr lang="ar-IQ" smtClean="0"/>
              <a:pPr/>
              <a:t>20/04/1441</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B61DB98-0A5B-446F-BDE5-633E07E1AF61}"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wipe dir="r"/>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i.sdsu.edu/TFrey/Protein%20Structures/AlphaHelix.PDB"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upload.wikimedia.org/wikipedia/commons/0/06/Proteinstructur-ar.sv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upload.wikimedia.org/wikipedia/commons/8/87/Gas_chromatograph.png" TargetMode="Externa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upload.wikimedia.org/wikipedia/commons/5/59/Motion_by_electrophoresis_of_a_charged_particle.sv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en.wikipedia.org/wiki/Agarose" TargetMode="External"/><Relationship Id="rId3" Type="http://schemas.openxmlformats.org/officeDocument/2006/relationships/hyperlink" Target="http://en.wikipedia.org/wiki/Molecular_biology" TargetMode="External"/><Relationship Id="rId7" Type="http://schemas.openxmlformats.org/officeDocument/2006/relationships/hyperlink" Target="http://en.wikipedia.org/wiki/Electric_field" TargetMode="External"/><Relationship Id="rId2" Type="http://schemas.openxmlformats.org/officeDocument/2006/relationships/hyperlink" Target="http://en.wikipedia.org/wiki/Biochemistry" TargetMode="External"/><Relationship Id="rId1" Type="http://schemas.openxmlformats.org/officeDocument/2006/relationships/slideLayout" Target="../slideLayouts/slideLayout7.xml"/><Relationship Id="rId6" Type="http://schemas.openxmlformats.org/officeDocument/2006/relationships/hyperlink" Target="http://en.wikipedia.org/wiki/Protein" TargetMode="External"/><Relationship Id="rId5" Type="http://schemas.openxmlformats.org/officeDocument/2006/relationships/hyperlink" Target="http://en.wikipedia.org/wiki/RNA" TargetMode="External"/><Relationship Id="rId4" Type="http://schemas.openxmlformats.org/officeDocument/2006/relationships/hyperlink" Target="http://en.wikipedia.org/wiki/DN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baha\Desktop\Chemistry 365 - Summer 99 Lecture 2-Protein Purification_files\ProtStHelix.gif">
            <a:hlinkClick r:id="rId3"/>
          </p:cNvPr>
          <p:cNvPicPr>
            <a:picLocks noChangeAspect="1" noChangeArrowheads="1"/>
          </p:cNvPicPr>
          <p:nvPr/>
        </p:nvPicPr>
        <p:blipFill>
          <a:blip r:embed="rId4"/>
          <a:srcRect/>
          <a:stretch>
            <a:fillRect/>
          </a:stretch>
        </p:blipFill>
        <p:spPr bwMode="auto">
          <a:xfrm>
            <a:off x="611560" y="-531440"/>
            <a:ext cx="8064896" cy="7488832"/>
          </a:xfrm>
          <a:prstGeom prst="rect">
            <a:avLst/>
          </a:prstGeom>
          <a:noFill/>
        </p:spPr>
      </p:pic>
      <p:sp>
        <p:nvSpPr>
          <p:cNvPr id="2" name="عنوان 1"/>
          <p:cNvSpPr>
            <a:spLocks noGrp="1"/>
          </p:cNvSpPr>
          <p:nvPr>
            <p:ph type="ctrTitle"/>
          </p:nvPr>
        </p:nvSpPr>
        <p:spPr/>
        <p:txBody>
          <a:bodyPr>
            <a:prstTxWarp prst="textDeflateBottom">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IQ" sz="6000" dirty="0" smtClean="0">
                <a:effectLst/>
              </a:rPr>
              <a:t/>
            </a:r>
            <a:br>
              <a:rPr lang="ar-IQ" sz="6000" dirty="0" smtClean="0">
                <a:effectLst/>
              </a:rPr>
            </a:br>
            <a:endParaRPr lang="ar-IQ" sz="6000" b="1" spc="50" dirty="0">
              <a:ln w="11430"/>
              <a:gradFill>
                <a:gsLst>
                  <a:gs pos="25000">
                    <a:schemeClr val="accent2">
                      <a:satMod val="155000"/>
                    </a:schemeClr>
                  </a:gs>
                  <a:gs pos="100000">
                    <a:schemeClr val="accent2">
                      <a:shade val="45000"/>
                      <a:satMod val="165000"/>
                    </a:schemeClr>
                  </a:gs>
                </a:gsLst>
                <a:lin ang="5400000"/>
              </a:gradFill>
              <a:effectLst/>
            </a:endParaRPr>
          </a:p>
        </p:txBody>
      </p:sp>
      <p:sp>
        <p:nvSpPr>
          <p:cNvPr id="3" name="عنوان فرعي 2"/>
          <p:cNvSpPr>
            <a:spLocks noGrp="1"/>
          </p:cNvSpPr>
          <p:nvPr>
            <p:ph type="subTitle" idx="1"/>
          </p:nvPr>
        </p:nvSpPr>
        <p:spPr/>
        <p:txBody>
          <a:bodyPr>
            <a:normAutofit fontScale="47500" lnSpcReduction="20000"/>
            <a:scene3d>
              <a:camera prst="orthographicFront"/>
              <a:lightRig rig="threePt" dir="t"/>
            </a:scene3d>
            <a:sp3d extrusionH="57150">
              <a:bevelT w="82550" h="38100" prst="coolSlant"/>
            </a:sp3d>
          </a:bodyPr>
          <a:lstStyle/>
          <a:p>
            <a:pPr algn="ct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en-US" sz="5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PURIFICATION AND ELECTROPHORESIS OF PROTEIN</a:t>
            </a:r>
          </a:p>
          <a:p>
            <a:pPr algn="ctr"/>
            <a:r>
              <a:rPr lang="ar-IQ" sz="5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المدرس المساعد:نيران علي </a:t>
            </a:r>
            <a:r>
              <a:rPr lang="ar-IQ" sz="51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ثامر</a:t>
            </a:r>
            <a:endParaRPr lang="ar-IQ" sz="5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ar-IQ" sz="5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ماجستير كيمياء حياتية </a:t>
            </a:r>
            <a:r>
              <a:rPr lang="ar-IQ" sz="51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سريرية</a:t>
            </a:r>
            <a:endParaRPr lang="ar-IQ" sz="5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357166"/>
            <a:ext cx="6000776" cy="1631216"/>
          </a:xfrm>
          <a:prstGeom prst="rect">
            <a:avLst/>
          </a:prstGeom>
        </p:spPr>
        <p:txBody>
          <a:bodyPr wrap="square">
            <a:spAutoFit/>
          </a:bodyPr>
          <a:lstStyle/>
          <a:p>
            <a:pPr algn="l" rtl="0">
              <a:tabLst>
                <a:tab pos="449263" algn="l"/>
              </a:tabLst>
            </a:pPr>
            <a:r>
              <a:rPr lang="en-US" sz="2400" b="1" dirty="0" smtClean="0">
                <a:solidFill>
                  <a:schemeClr val="accent6">
                    <a:lumMod val="50000"/>
                  </a:schemeClr>
                </a:solidFill>
              </a:rPr>
              <a:t>3. Size</a:t>
            </a:r>
            <a:endParaRPr lang="en-US" sz="2400" dirty="0" smtClean="0">
              <a:solidFill>
                <a:schemeClr val="accent6">
                  <a:lumMod val="50000"/>
                </a:schemeClr>
              </a:solidFill>
            </a:endParaRPr>
          </a:p>
          <a:p>
            <a:pPr marL="261938" algn="l" rtl="0">
              <a:buFont typeface="Arial" pitchFamily="34" charset="0"/>
              <a:buChar char="•"/>
            </a:pPr>
            <a:r>
              <a:rPr lang="en-US" dirty="0" smtClean="0"/>
              <a:t>gel electrophoresis </a:t>
            </a:r>
          </a:p>
          <a:p>
            <a:pPr marL="261938" algn="l" rtl="0">
              <a:buFont typeface="Arial" pitchFamily="34" charset="0"/>
              <a:buChar char="•"/>
            </a:pPr>
            <a:r>
              <a:rPr lang="en-US" dirty="0" smtClean="0"/>
              <a:t>gel filtration chromatography </a:t>
            </a:r>
          </a:p>
          <a:p>
            <a:pPr marL="261938" algn="l" rtl="0">
              <a:buFont typeface="Arial" pitchFamily="34" charset="0"/>
              <a:buChar char="•"/>
            </a:pPr>
            <a:r>
              <a:rPr lang="en-US" dirty="0" smtClean="0"/>
              <a:t>ultracentrifugation </a:t>
            </a:r>
          </a:p>
          <a:p>
            <a:pPr marL="261938" algn="l" rtl="0">
              <a:buFont typeface="Arial" pitchFamily="34" charset="0"/>
              <a:buChar char="•"/>
            </a:pPr>
            <a:r>
              <a:rPr lang="en-US" dirty="0" smtClean="0"/>
              <a:t>dialysis and </a:t>
            </a:r>
            <a:r>
              <a:rPr lang="en-US" dirty="0" err="1" smtClean="0"/>
              <a:t>ultrafiltration</a:t>
            </a:r>
            <a:r>
              <a:rPr lang="en-US" dirty="0" smtClean="0"/>
              <a:t>  </a:t>
            </a:r>
          </a:p>
        </p:txBody>
      </p:sp>
      <p:sp>
        <p:nvSpPr>
          <p:cNvPr id="4097" name="Rectangle 1"/>
          <p:cNvSpPr>
            <a:spLocks noChangeArrowheads="1"/>
          </p:cNvSpPr>
          <p:nvPr/>
        </p:nvSpPr>
        <p:spPr bwMode="auto">
          <a:xfrm>
            <a:off x="214282" y="2000240"/>
            <a:ext cx="8215402"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0000CC"/>
                </a:solidFill>
                <a:effectLst/>
                <a:latin typeface="Times"/>
                <a:cs typeface="Arial" pitchFamily="34" charset="0"/>
              </a:rPr>
              <a:t>II. Solubilities of Proteins</a:t>
            </a:r>
            <a:endParaRPr kumimoji="0" lang="ar-IQ" sz="24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lphaUcPeriod"/>
              <a:tabLst/>
            </a:pPr>
            <a:r>
              <a:rPr kumimoji="0" lang="ar-IQ" sz="2000" b="1" i="0" u="none" strike="noStrike" cap="none" normalizeH="0" baseline="0" dirty="0" smtClean="0">
                <a:ln>
                  <a:noFill/>
                </a:ln>
                <a:effectLst/>
                <a:latin typeface="Times"/>
                <a:cs typeface="Arial" pitchFamily="34" charset="0"/>
              </a:rPr>
              <a:t>Effects of Salt Concentration</a:t>
            </a:r>
          </a:p>
          <a:p>
            <a:pPr marL="457200" marR="0" lvl="0" indent="-457200" algn="l" defTabSz="914400" rtl="0" eaLnBrk="0" fontAlgn="base" latinLnBrk="0" hangingPunct="0">
              <a:lnSpc>
                <a:spcPct val="100000"/>
              </a:lnSpc>
              <a:spcBef>
                <a:spcPct val="0"/>
              </a:spcBef>
              <a:spcAft>
                <a:spcPct val="0"/>
              </a:spcAft>
              <a:buClrTx/>
              <a:buSzTx/>
              <a:buFontTx/>
              <a:buAutoNum type="alphaUcPeriod"/>
              <a:tabLst/>
            </a:pPr>
            <a:endParaRPr kumimoji="0" lang="ar-IQ" sz="2400" b="0" i="0" u="none" strike="noStrike" cap="none" normalizeH="0" baseline="0" dirty="0" smtClean="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latin typeface="Times"/>
                <a:cs typeface="Arial" pitchFamily="34" charset="0"/>
              </a:rPr>
              <a:t>1</a:t>
            </a:r>
            <a:r>
              <a:rPr kumimoji="0" lang="ar-IQ" sz="1800" b="0" i="0" u="none" strike="noStrike" cap="none" normalizeH="0" baseline="0" dirty="0" smtClean="0">
                <a:ln>
                  <a:noFill/>
                </a:ln>
                <a:solidFill>
                  <a:schemeClr val="tx1"/>
                </a:solidFill>
                <a:effectLst/>
                <a:latin typeface="Times"/>
                <a:cs typeface="Arial" pitchFamily="34" charset="0"/>
              </a:rPr>
              <a:t> </a:t>
            </a:r>
            <a:r>
              <a:rPr kumimoji="0" lang="ar-IQ" sz="2000" b="0" i="0" u="none" strike="noStrike" cap="none" normalizeH="0" baseline="0" dirty="0" smtClean="0">
                <a:ln>
                  <a:noFill/>
                </a:ln>
                <a:solidFill>
                  <a:schemeClr val="tx1"/>
                </a:solidFill>
                <a:effectLst/>
                <a:latin typeface="Times"/>
                <a:cs typeface="Arial" pitchFamily="34" charset="0"/>
              </a:rPr>
              <a:t>. </a:t>
            </a:r>
            <a:r>
              <a:rPr kumimoji="0" lang="ar-IQ" sz="2000" b="1" i="0" u="none" strike="noStrike" cap="none" normalizeH="0" baseline="0" dirty="0" smtClean="0">
                <a:ln>
                  <a:noFill/>
                </a:ln>
                <a:solidFill>
                  <a:schemeClr val="tx1"/>
                </a:solidFill>
                <a:effectLst/>
                <a:latin typeface="Times"/>
                <a:cs typeface="Arial" pitchFamily="34" charset="0"/>
              </a:rPr>
              <a:t>salting i</a:t>
            </a:r>
            <a:r>
              <a:rPr kumimoji="0" lang="en-US" sz="2000" b="1" i="0" u="none" strike="noStrike" cap="none" normalizeH="0" baseline="0" dirty="0" smtClean="0">
                <a:ln>
                  <a:noFill/>
                </a:ln>
                <a:solidFill>
                  <a:schemeClr val="tx1"/>
                </a:solidFill>
                <a:effectLst/>
                <a:latin typeface="Times"/>
                <a:cs typeface="Arial" pitchFamily="34" charset="0"/>
              </a:rPr>
              <a:t>n : at</a:t>
            </a:r>
            <a:r>
              <a:rPr kumimoji="0" lang="ar-IQ" sz="2000" b="1" i="0" u="none" strike="noStrike" cap="none" normalizeH="0" baseline="0" dirty="0" smtClean="0">
                <a:ln>
                  <a:noFill/>
                </a:ln>
                <a:solidFill>
                  <a:schemeClr val="tx1"/>
                </a:solidFill>
                <a:effectLst/>
                <a:latin typeface="Times"/>
                <a:cs typeface="Arial" pitchFamily="34" charset="0"/>
              </a:rPr>
              <a:t> </a:t>
            </a:r>
            <a:r>
              <a:rPr kumimoji="0" lang="en-US" sz="2000" b="1" i="0" u="none" strike="noStrike" cap="none" normalizeH="0" baseline="0" dirty="0" smtClean="0">
                <a:ln>
                  <a:noFill/>
                </a:ln>
                <a:solidFill>
                  <a:schemeClr val="tx1"/>
                </a:solidFill>
                <a:effectLst/>
                <a:latin typeface="Times"/>
                <a:cs typeface="Arial" pitchFamily="34" charset="0"/>
              </a:rPr>
              <a:t>low</a:t>
            </a:r>
            <a:r>
              <a:rPr kumimoji="0" lang="ar-IQ" sz="2000" b="0" i="0" u="none" strike="noStrike" cap="none" normalizeH="0" baseline="0" dirty="0" smtClean="0">
                <a:ln>
                  <a:noFill/>
                </a:ln>
                <a:solidFill>
                  <a:schemeClr val="tx1"/>
                </a:solidFill>
                <a:effectLst/>
                <a:latin typeface="Times"/>
                <a:cs typeface="Arial" pitchFamily="34" charset="0"/>
              </a:rPr>
              <a:t> concentrat</a:t>
            </a:r>
            <a:r>
              <a:rPr kumimoji="0" lang="en-US" sz="2000" b="0" i="0" u="none" strike="noStrike" cap="none" normalizeH="0" baseline="0" dirty="0" err="1" smtClean="0">
                <a:ln>
                  <a:noFill/>
                </a:ln>
                <a:solidFill>
                  <a:schemeClr val="tx1"/>
                </a:solidFill>
                <a:effectLst/>
                <a:latin typeface="Times"/>
                <a:cs typeface="Arial" pitchFamily="34" charset="0"/>
              </a:rPr>
              <a:t>i</a:t>
            </a:r>
            <a:r>
              <a:rPr kumimoji="0" lang="ar-IQ" sz="2000" b="0" i="0" u="none" strike="noStrike" cap="none" normalizeH="0" baseline="0" dirty="0" smtClean="0">
                <a:ln>
                  <a:noFill/>
                </a:ln>
                <a:solidFill>
                  <a:schemeClr val="tx1"/>
                </a:solidFill>
                <a:effectLst/>
                <a:latin typeface="Times"/>
                <a:cs typeface="Arial" pitchFamily="34" charset="0"/>
              </a:rPr>
              <a:t>ons </a:t>
            </a:r>
            <a:r>
              <a:rPr lang="en-US" sz="2000" dirty="0" smtClean="0">
                <a:latin typeface="Times"/>
                <a:cs typeface="Arial" pitchFamily="34" charset="0"/>
              </a:rPr>
              <a:t>of</a:t>
            </a:r>
            <a:r>
              <a:rPr kumimoji="0" lang="ar-IQ" sz="2000" b="0" i="0" u="none" strike="noStrike" cap="none" normalizeH="0" baseline="0" dirty="0" smtClean="0">
                <a:ln>
                  <a:noFill/>
                </a:ln>
                <a:solidFill>
                  <a:schemeClr val="tx1"/>
                </a:solidFill>
                <a:effectLst/>
                <a:latin typeface="Times"/>
                <a:cs typeface="Arial" pitchFamily="34" charset="0"/>
              </a:rPr>
              <a:t>  </a:t>
            </a:r>
            <a:r>
              <a:rPr kumimoji="0" lang="en-US" sz="2000" b="0" i="0" u="none" strike="noStrike" cap="none" normalizeH="0" dirty="0" smtClean="0">
                <a:ln>
                  <a:noFill/>
                </a:ln>
                <a:solidFill>
                  <a:schemeClr val="tx1"/>
                </a:solidFill>
                <a:effectLst/>
                <a:latin typeface="Times"/>
                <a:cs typeface="Arial" pitchFamily="34" charset="0"/>
              </a:rPr>
              <a:t> salt, solubility of the proteins usually increase.</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Times"/>
                <a:cs typeface="Arial" pitchFamily="34" charset="0"/>
              </a:rPr>
              <a:t>2</a:t>
            </a:r>
            <a:r>
              <a:rPr kumimoji="0" lang="ar-IQ" sz="2000" b="0" i="0" u="none" strike="noStrike" cap="none" normalizeH="0" baseline="0" dirty="0" smtClean="0">
                <a:ln>
                  <a:noFill/>
                </a:ln>
                <a:solidFill>
                  <a:schemeClr val="tx1"/>
                </a:solidFill>
                <a:effectLst/>
                <a:latin typeface="Times"/>
                <a:cs typeface="Arial" pitchFamily="34" charset="0"/>
              </a:rPr>
              <a:t>. </a:t>
            </a:r>
            <a:r>
              <a:rPr kumimoji="0" lang="ar-IQ" sz="2000" b="1" i="0" u="none" strike="noStrike" cap="none" normalizeH="0" baseline="0" dirty="0" smtClean="0">
                <a:ln>
                  <a:noFill/>
                </a:ln>
                <a:solidFill>
                  <a:schemeClr val="tx1"/>
                </a:solidFill>
                <a:effectLst/>
                <a:latin typeface="Times"/>
                <a:cs typeface="Arial" pitchFamily="34" charset="0"/>
              </a:rPr>
              <a:t>salting out</a:t>
            </a:r>
            <a:r>
              <a:rPr kumimoji="0" lang="ar-IQ" sz="2000" b="0" i="0" u="none" strike="noStrike" cap="none" normalizeH="0" baseline="0" dirty="0" smtClean="0">
                <a:ln>
                  <a:noFill/>
                </a:ln>
                <a:solidFill>
                  <a:schemeClr val="tx1"/>
                </a:solidFill>
                <a:effectLst/>
                <a:latin typeface="Times"/>
                <a:cs typeface="Arial" pitchFamily="34" charset="0"/>
              </a:rPr>
              <a:t> –</a:t>
            </a:r>
            <a:r>
              <a:rPr kumimoji="0" lang="en-US" sz="2000" b="1" i="0" u="none" strike="noStrike" cap="none" normalizeH="0" baseline="0" dirty="0" smtClean="0">
                <a:ln>
                  <a:noFill/>
                </a:ln>
                <a:solidFill>
                  <a:schemeClr val="tx1"/>
                </a:solidFill>
                <a:effectLst/>
                <a:latin typeface="Times"/>
                <a:cs typeface="Arial" pitchFamily="34" charset="0"/>
              </a:rPr>
              <a:t>at high </a:t>
            </a:r>
            <a:r>
              <a:rPr kumimoji="0" lang="en-US" sz="2000" b="0" i="0" u="none" strike="noStrike" cap="none" normalizeH="0" baseline="0" dirty="0" smtClean="0">
                <a:ln>
                  <a:noFill/>
                </a:ln>
                <a:solidFill>
                  <a:schemeClr val="tx1"/>
                </a:solidFill>
                <a:effectLst/>
                <a:latin typeface="Times"/>
                <a:cs typeface="Arial" pitchFamily="34" charset="0"/>
              </a:rPr>
              <a:t>concentrations of salt</a:t>
            </a:r>
            <a:r>
              <a:rPr kumimoji="0" lang="ar-IQ" sz="2000" b="0" i="0" u="none" strike="noStrike" cap="none" normalizeH="0" baseline="0" dirty="0" smtClean="0">
                <a:ln>
                  <a:noFill/>
                </a:ln>
                <a:solidFill>
                  <a:schemeClr val="tx1"/>
                </a:solidFill>
                <a:effectLst/>
                <a:latin typeface="Times"/>
                <a:cs typeface="Arial" pitchFamily="34" charset="0"/>
              </a:rPr>
              <a:t> </a:t>
            </a:r>
            <a:r>
              <a:rPr lang="en-US" sz="2000" dirty="0" smtClean="0">
                <a:latin typeface="Times"/>
                <a:cs typeface="Arial" pitchFamily="34" charset="0"/>
              </a:rPr>
              <a:t>,</a:t>
            </a:r>
            <a:r>
              <a:rPr kumimoji="0" lang="ar-IQ" sz="2000" b="0" i="0" u="none" strike="noStrike" cap="none" normalizeH="0" baseline="0" dirty="0" smtClean="0">
                <a:ln>
                  <a:noFill/>
                </a:ln>
                <a:solidFill>
                  <a:schemeClr val="tx1"/>
                </a:solidFill>
                <a:effectLst/>
                <a:latin typeface="Times"/>
                <a:cs typeface="Arial" pitchFamily="34" charset="0"/>
              </a:rPr>
              <a:t> </a:t>
            </a:r>
            <a:r>
              <a:rPr kumimoji="0" lang="en-US" sz="2000" b="0" i="0" u="none" strike="noStrike" cap="none" normalizeH="0" baseline="0" dirty="0" smtClean="0">
                <a:ln>
                  <a:noFill/>
                </a:ln>
                <a:solidFill>
                  <a:schemeClr val="tx1"/>
                </a:solidFill>
                <a:effectLst/>
                <a:latin typeface="Times"/>
                <a:cs typeface="Arial" pitchFamily="34" charset="0"/>
              </a:rPr>
              <a:t>solubility</a:t>
            </a:r>
            <a:r>
              <a:rPr kumimoji="0" lang="en-US" sz="2000" b="0" i="0" u="none" strike="noStrike" cap="none" normalizeH="0" dirty="0" smtClean="0">
                <a:ln>
                  <a:noFill/>
                </a:ln>
                <a:solidFill>
                  <a:schemeClr val="tx1"/>
                </a:solidFill>
                <a:effectLst/>
                <a:latin typeface="Times"/>
                <a:cs typeface="Arial" pitchFamily="34" charset="0"/>
              </a:rPr>
              <a:t> of the protein decreased</a:t>
            </a:r>
            <a:r>
              <a:rPr kumimoji="0" lang="ar-IQ" sz="2000" b="0" i="0" u="none" strike="noStrike" cap="none" normalizeH="0" baseline="0" dirty="0" smtClean="0">
                <a:ln>
                  <a:noFill/>
                </a:ln>
                <a:solidFill>
                  <a:schemeClr val="tx1"/>
                </a:solidFill>
                <a:effectLst/>
                <a:latin typeface="Times"/>
                <a:cs typeface="Arial" pitchFamily="34" charset="0"/>
              </a:rPr>
              <a:t> </a:t>
            </a:r>
            <a:r>
              <a:rPr kumimoji="0" lang="en-US" sz="2000" b="0" i="0" u="none" strike="noStrike" cap="none" normalizeH="0" dirty="0" smtClean="0">
                <a:ln>
                  <a:noFill/>
                </a:ln>
                <a:solidFill>
                  <a:schemeClr val="tx1"/>
                </a:solidFill>
                <a:effectLst/>
                <a:latin typeface="Times"/>
                <a:cs typeface="Arial" pitchFamily="34" charset="0"/>
              </a:rPr>
              <a:t> sharply (precipitate),because </a:t>
            </a:r>
            <a:r>
              <a:rPr kumimoji="0" lang="ar-IQ" sz="2000" b="0" i="0" u="none" strike="noStrike" cap="none" normalizeH="0" baseline="0" dirty="0" smtClean="0">
                <a:ln>
                  <a:noFill/>
                </a:ln>
                <a:solidFill>
                  <a:schemeClr val="tx1"/>
                </a:solidFill>
                <a:effectLst/>
                <a:latin typeface="Times"/>
                <a:cs typeface="Arial" pitchFamily="34" charset="0"/>
              </a:rPr>
              <a:t>the salt ions bind most of the water molecules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sz="2000" b="0" i="0" u="none" strike="noStrike" cap="none" normalizeH="0" baseline="0" dirty="0" smtClean="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000" b="0" i="0" u="none" strike="noStrike" cap="none" normalizeH="0" baseline="0" dirty="0" smtClean="0">
                <a:ln>
                  <a:noFill/>
                </a:ln>
                <a:solidFill>
                  <a:schemeClr val="tx1"/>
                </a:solidFill>
                <a:effectLst/>
                <a:latin typeface="Times"/>
                <a:cs typeface="Arial" pitchFamily="34" charset="0"/>
              </a:rPr>
              <a:t> </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مستطيل 3"/>
          <p:cNvSpPr/>
          <p:nvPr/>
        </p:nvSpPr>
        <p:spPr>
          <a:xfrm>
            <a:off x="285720" y="4826675"/>
            <a:ext cx="8215370" cy="923330"/>
          </a:xfrm>
          <a:prstGeom prst="rect">
            <a:avLst/>
          </a:prstGeom>
        </p:spPr>
        <p:txBody>
          <a:bodyPr wrap="square">
            <a:spAutoFit/>
          </a:bodyPr>
          <a:lstStyle/>
          <a:p>
            <a:pPr algn="l"/>
            <a:r>
              <a:rPr lang="en-US" b="1" dirty="0" smtClean="0"/>
              <a:t>Salt ions compete with protein globules for water and, eventually, at a sufficiently high concentration, strip the water of aqueous shell. Aqueous salt solution becomes a poor solvent for proteins, which precipitate out. </a:t>
            </a:r>
            <a:endParaRPr lang="ar-IQ" b="1" dirty="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sbu.ac.uk/water/images/salt.gif"/>
          <p:cNvPicPr>
            <a:picLocks noChangeAspect="1" noChangeArrowheads="1"/>
          </p:cNvPicPr>
          <p:nvPr/>
        </p:nvPicPr>
        <p:blipFill>
          <a:blip r:embed="rId2"/>
          <a:srcRect/>
          <a:stretch>
            <a:fillRect/>
          </a:stretch>
        </p:blipFill>
        <p:spPr bwMode="auto">
          <a:xfrm>
            <a:off x="5286380" y="785794"/>
            <a:ext cx="3643322" cy="2793214"/>
          </a:xfrm>
          <a:prstGeom prst="rect">
            <a:avLst/>
          </a:prstGeom>
          <a:noFill/>
        </p:spPr>
      </p:pic>
      <p:pic>
        <p:nvPicPr>
          <p:cNvPr id="1028" name="Picture 4" descr="http://uc.exteenblog.com/linjah/images/salting_out_high_salt_conc.gif"/>
          <p:cNvPicPr>
            <a:picLocks noChangeAspect="1" noChangeArrowheads="1"/>
          </p:cNvPicPr>
          <p:nvPr/>
        </p:nvPicPr>
        <p:blipFill>
          <a:blip r:embed="rId3"/>
          <a:srcRect/>
          <a:stretch>
            <a:fillRect/>
          </a:stretch>
        </p:blipFill>
        <p:spPr bwMode="auto">
          <a:xfrm>
            <a:off x="0" y="571480"/>
            <a:ext cx="4643438" cy="3000396"/>
          </a:xfrm>
          <a:prstGeom prst="rect">
            <a:avLst/>
          </a:prstGeom>
          <a:noFill/>
        </p:spPr>
      </p:pic>
      <p:sp>
        <p:nvSpPr>
          <p:cNvPr id="1030" name="AutoShape 6" descr="data:image/jpeg;base64,/9j/4AAQSkZJRgABAQAAAQABAAD/2wCEAAkGBhAQEBIQEBEWFRQWFxcUFxQRFBQVFRoVFRUVGRUXFRQXGyYeGBkjGxgVHy8hJCcpLCwtFR8xNjAtOCYrLCkBCQoKDgwOGg8PGiwkHyQsLDAsKS0sLCw0LDAsLCkwLCwsLCwqLDQvKSwsLCw0LCwsKS8sLCwpLCosLCksLCwsLP/AABEIAMABBgMBIgACEQEDEQH/xAAbAAACAwEBAQAAAAAAAAAAAAAABQMEBgECB//EAEcQAAIBAwIDBAQLBgMIAgMAAAECAwAREgQhBRMxBiJBURQyYXEVI1JTVHOBkZLR0zNCcoKTsmKUswckg6GjsdLUNGNDosH/xAAaAQEAAwEBAQAAAAAAAAAAAAAAAQIDBAUG/8QALxEAAgIBAwIEBQMFAQAAAAAAAAECAxEEEjEhQRNRcYEiMpGh0WGxwRRCUuHwBf/aAAwDAQACEQMRAD8A+40UUUAUUUUAUUVl347LpnlGpzLksYkHLEDoZkjjKOFzVhzIgwc+JIBFAai9FY/iXaeWOUFksYecskauTG7CPSuhDFb2AmHUdb++rOu4xO2sWKFRdJJY8XkZUe2mglBYhCRYyW6Hpf2UBp6Kwmu7Xu8azxmRFAMmIKXxPDdRMFHdsbMoPeyFwD02prF2jmjkmMypyE1KQZhiGRXhiZWYFbEZuoO+2Z8BuBpqKq8M1TSwxysmBdQ2N7kBtwCbDe1r+2rVAFFFFAFFFFAFFFFAFFFFAFcvXaTS6US6qVXeQBY4SojmljF2afI2jYXJsOvlQDi9F6Vngcfy5/8ANan9SuHgkfy5/wDNan9SpwRka3ovSn4Fj+XP/mtT+pVeDR6eQkRzyOV6hNZqGI99pdqnaRuQ+vRek/wNH85P/mtT+pR8DJ8uf/Nan9Sm1jchxei9Y6HieiacQCXUXJADHVT4kk4jbnZAFtgxUAkix3FOhwWP5c/+a1P6lNrG5De9F6VDgkfy5/8ANan9Sujgcfy5/wDNan9SowTkaXopaOBxfLn/AM1qf1K5UE5GlFFFAFFFFAFURwTT3djEpMgKtkMrqbEjfoCQCQPIVeooBf8AAGmxxMKEWcd4ZXEgAe5O7XAFyfIV5PZzSlceStr5eN7lQhJa9zdVVTfqBY1c1cjLG7ImbhSVQEDJgDZbnYXNhc+dZX/ZhJrjo2GvQhxLIVYsjZK7lj6pNrOXG/ha1AaGbgOmcENChB6jHb9k0XT6tmT3GoOJdnYplkUKq80qJu7lmi2utr2BIVRlY7D3WbUUAUUUUAUUUUAUUUUAUUUUAUUUUAUrg/8Amaj6qD+7UU0pXD/8zUfVQf3aipQZH2iklGnYxZXutyly4TIZlbAm9vLcC5G4FZLst2nnQSJMGlYW2ViUVt7jmyE22tcAk9DYXNbLjWqaOCR09YLZSfBmIVT9hIP2VkmhxGIvt4nck+JJ8STuT4mubU6l1LCXVnRptOrXl8FziHGtRNFLEsca5oyBuc+QyUi/7K1xeqPZHQOurd5GKmzERs1+61hjERty128jsndHU+4Qan1D4JzvGI82/sW+Y+1Mh9tctOus3Ylwzpv0cFF7eTWXovXltqL17B42RBp+xUKagT5E4kEKQL91gyAt4hSq+APcUEkDfx2p7VPpGVUQHZCTiXN5DIFAUMth8Wd77kqALmr0XabSsSOZYAFsmV1QgAklXIs2wJ26gbXpRxPiQ1BB5CBV6NNnzCD1GCMuKnbusxvbdRWdlsK+s2bVVTseIofJxCSXRmaJbSmNiqizfGAMBa+zDIbX67Ug7H6vVtqZBIzNF3vWMh2v3C2fqyeYFurXWwU1c0nHpUsGjRkAAtCCjKBt3UJIYDyBHTYHpVDWdv3WYctM4e/YqrG6x3yu+XdY2Nlx2JUH1toqtjans6lp1TreJI3IorgoqShLRVXiGvEKqSrMWYIqoAWLG/mQPA9T4VW+GH+iT/dD+pVS4zopZ8Mv9Fn+6H9Sj4Zb6LP90X6lAM6KWfDL/RZ/ui/Uo+GX+iz/AHQ/qUAzrN8DY8gb/vzf68tMfhl/os/3Q/qUn4bqHijRJYJUykdQzCIreSV2S5WQncEeFANsj50ZHzooqSAyPnRkfOiigDI+dGR86KKAMj50ZHzoooAyPnRkfOiigDI+dGR86KKAMj51Bw0/7zqPq4P+89T0i4nxV9M+oeMAsVgUXBbw1TbKCMmONgLjdh7jK6sMVdru0Wp5ksCDud9dlBAKqGXMkXyZrWsV9ZfWN6vx98XIswOLIequPWU+7/mLHoRVzstxL0wNLNAokQrZzGA1jlYG9yGFidrbOpsL1Q7c6pomRokbmYliYhd3Cuq4WKsGUZXN1Yi4ta5NY6nTeMklyjXT3+E/0ZOkFRcUgeSJoIf2sisB02UDvMb9B0W/m49tS8E0088KytMqglh3YQD3WK5Bi5Xe1/VI9/UxcG7R6YT8lFbJyt5HbKRrgcvMW7oOS2UHu8xbqt65KdDJSzPhHRdrE4tRIOyui1SamRnDLESxsysux9UNkBm/TvAt0bvWYCtc6ggg9CLH3Gg0CvYPJbMHreyKwTRsXDFnVjYEMRAndLd6wseUDYbk+AuDcZDenHaEBTFMxARckYnYLzCmLE+V0sf4gfA1UMNeF/6G529fI9zQSSrIoBVzgPDYefLlEpa6TKxUbM2Sn7QUy9hY+dREBQWYgKOpY2A+00y4DAxZ5iCqsqogYWYqpYlyDuASRYHey38ajRKXidOBrJJwHYooFFeweSUuNddN9en9r1LqeJwxsqSSorN0VmUE+4E1Fxrrp/r0/tes12j7JTz6gyRv3WIYguVHqIhWRcTkllv/ADuNr5CIrJZs2JNeGlUEAkAnYAkAk+Q86hDLFGM3AVFALuQBZQBkxPSvnvahmn1BkizkS6nuxXDIFUGO72IGQdshcHm3G6ipzFfM8EKMpcI+lXoBpVwri8bhIi55mAvzFdCxVRkRkO94k2386ZA0TUllFXlPDJQaW8dPch+vh/vqeTicKOImlRXNrIzqGN+mxN96r8cPdh+vh/vo0WTPddrldqpYKKKX6/iDh10+nUPOwuAb4InTmSkdF8h1Y7CobwXhBzeET63iEUK5SuqA7DI9T5KOrH2Cs52o7T62OASaDQzSnIAtJC+OJvuIwRI19t7Ab1quFdnY4m5rkyznrNIBf3IvSNfYv23ptaqrLNJeHFYXV+fC9l+foZCPjOsESvLwzUAlQWETaeSxIFxjzA3W/heveh7QmcExaeQ22Zc9MGU+TI0oKn3itbalfF+ARz2kBMcy+pMgGY9jfLTzU7e7rUvIj4b6S6fr+V+H7MoenTfRZP6ml/Wo9Om+iyf1NL+tXOH69yzQTqFnQAsB6rqekkZPVD94Oxq/Up5M5wcHhlH06b6LJ/U0v61Hp030WT+ppf1qvUVJQqQaqRmAbTug+UzwEDbySQn2dPGjSadJJ9SjqGUxwXVgCD3p/A1bqDhn/wAnUfVwf956AtiKLTxtiqoigsQq2FgLsbDqbD30gg7UaTVO0U0agLdvjcGVSoYnPwRrK/mO6wvfatNNCrqyMLqwKkHoQRYj7qxHEuzUMOojClmNmlOWG5UqiFiqguRkxu1z09t07FXByfYiuG+SiMJ+0bGy6eNUQbBpQeg6Ywi1h/EQfZSPR8KwlWZZO8u4BjjKi3qjYByq+AL7beQtdePepIUrxZay5vnB7UdJTGPA44fxYswilAVyCVK3we3rWB3VgN8STtuCbGzO1ZnU7JkNirIyn/EHXH7+n8xrUla9bSXu2Hxco8fVUqufw8GY7YcGnnCGEnZSu2JKsWU5AMR1UFSQbi/kTVjgvZdEhRZAyvdiRHLIgGTEgERsFJtboLDoNgKfgV6ArpklJYZgpNcGH7V9mZMkOmQnZQGbOcggvlcOWIJvHZv8BF1vetfwSKRYI1lvmBvc5EbnEFvEhbAnfcdT1q2BXoVXhYRbLfJ6FFdFFQWKPG+un+vT+16tGqvG+un+vT+16smkSJmY7QTGSbln1IgrW8DI1yCfPEAW9rE+AsvRjemfF4cdRc9JVFj4Zx3yX3lSCPPFvKoBpq8PV7vFeT2tI4qpYItUSIXcesgMi/xRjJd/DcW9xNMG7VAn4qIsng7MEB9qrYnHyJtfytvS/ii/Fcv5xhH9huX/AP0V6haM3qK9ROqOI9yZaeF0sy7Cziuhlmn5jExo7tdllug5iKt5VxBONtj06XxtetxxodyEf/fD16+v40jhiBGJFwdiD4g7EH7Ktyzt6HpmIZ2WaJSFK5MUkKdXIFza+5HjXo6bUStTUuxwamiNTTjwN6Ko/CL/AEWf79L+vXDxJ/os/wB+l/XrqOY7xbiXIQFVykc4Rp8pz0HsUdSfAA0w4Hwf0dDk2crnOWTxZ/Z5KOgHgBWE7E9pW4nqNRPJCycoLHFc3UK5bPe37Q4re3hYe/6dWSeZP9DeU1GOyPv+PRfv6IKKKK0MQooooBN2k4YZEWWLaeI5Rnzv60bf4HGx8jY+FRcO1yzxLKnRh0PVSNmVvaCCD7qb6v1azUY9H1ZT/wDHqLuvkJ0Hxg/nWze9G86rw8nVFeJVjuuq9O6/n6+Y3oooq5yBVPS6pIp9S8jBVEcFyfa04HvJNhbxvVykfEOHieTUJzFRgsDrk2IJ/wB5UgkbjZjYjobGxtaiA31PGFbTTTach2RTti1wwF+8hAbpva2499YrQcT1eonLOGkWMSA25btyy0eLrylHjvjvcBrXsRWl7IcEXRRsrTISbAAODZVLkd6y3N3booA29pLxZoVviyC5ubFRc+Zt41M4xlFxfcRk4SUkZVHR7FWVr9LMD/2rh1EanHIFj0RO+59yLdj91Ue0/ApZtUzxlGVyN7xHJcEUKzMwKYsHOw/fuLkWrZaXkxqFVoxsASpRbkDc2FcH9Av8jseueODG6TtBG2qjSVSqggqhPfyzKrJILWxDC4UNf94jYAbq1JvgHRc7nZC4OQXNMb5ZfxWy72N8b72pt6VH84n4l/Ou+EI1rbE4bJubyyS1dtUfpUfzifiX866NVH84n4l/Or5KYJQK9gVCNVH84n4l/OvQ1cfzifiX86q2WSJhXK8DVx/OJ+JfzoqpbBU4310/16f2vVg1X4310/16f2vVkirRKzKmu08boVltj6xJNrY75BhupHW99qyMuqlv8Q/c8G1CKzMPMKgUgeRY38x41pO0Y/3dh4M0at/C0iAg+wjb7aQzRk152vsxiKXud+hq3ZbfsU5Y9Q5V2aORkYMos0YHUPjYndlJF2v18N6uwaxXYry5Q4AJTlOxAN7G6Aqw2O4JrsEZq5GtpIXHUSBfesgKsPdfE/yiuGtqySjP7HbavCi3A5DFM+0cLC/70wMaj2lT3z7gu/mKva3SCKHTxgk4zQ7nqSXuxPvJJ+2m6iqHG/Vh+vh/vr2a6IVL4Tx53Sta3ElKu0MpKLp0NnnPLuOqxgXlf7F297CmtJeHnnaibU/ur/u8X8KG8rD3vt7o6i2WIm1Pwt2P+39+359ExnFEFUKosqgAAdAALAfdT2klO6zo7nOnkKKKK6CwUUUUBBq/VpD2g0rPAxj/AGkZE0f8ce4H2i6/zU+1fq1SpjKwdVEtuJLzINJqlljSRPVdQw9zC4qalHAhy2n0vzT5J9VLd0t7Ac1/lpvSLyjG6GybiuO3p2+wVDNo43N3jRj0u6Kxt5XIqaipMir8GQfMRf0o/wAqPgyD5iL+lH+VWqKAT8d4bANLORDF+yfpEnyD7K0I4Pp/mIv6aflWK7baqUFI0dgjRSllVkXMgoFQswNssiL/AGdSCEx7T63lZDUvmL91pYALkx3UtiB3bsBuL3I3KG9lBsZPp3wNpvmIv6aflR8Dab5iL+mn5V8x1PaHWIiSHXPi1zlnFYAu4UMBpyS1kc3BAsMmAr3Hx7XRtzZtROYeuLAR4qiMJAZBAbnPH1cr22sDTYxuPpfwNpvmIv6aflR8Dab5iL+mn5V8tXtNrSRINXLy8blSEAvcHLmtEFC4vH1YN3gMbm49xdpNaZLemPh3SLNDmygWkyBXY5eFhvsL9anw2RuPp/wNpvmIv6aflR8Dab5iL+mn5V8tj7QcRVSJNXKXGS3KCOMyA2CZvCgBHe22uQFv1J7J2l16AF9TIL3LEtCoRQqkFA0d5VLZgEXvhYb708Nk7j6j8Dab5iL+mn5UV82Ha7UoSzvMy2W3eCJ31yHLkxOYA26b9dulFVcGhlH0LjfXT/Xp/a9WyKqca66b69P7XqV5TzlTwMbt9oaMD/kTRESRl+33EJo4xHGLq6tcXRS5yUFc3BAspLWAufC1jUHCNLqmgSRlEoN7EFVkxDEBiDZXuADkCL+W9bSSIMLMAR5EXH3GjGq21QtWJImu2VbzEy6I4/8AwTX8sP8A+3t/zq9ouGyM6vKoRUOSpcMxaxAZyO6LAmygncgk7Wp1jXbVjXpa4PcjSzUzmsMi56ZiMuuZFwmQyt5hetqp8c9WH6+H++sxreymrfWcxWIQuWyBTG5dmWQ97LNQVAGJ/ZqAQpNajjw7sP18P99dUjFIpcd1rRQMU/aMRHH9ZIcV+7dvcpr3odGsMSRL0RQo9tupPtJuftqnKedrAP3NOuR8udKNvwx3P/EpnXn2yzI6LfhhGHu/fj7dfcKd0kp3WlPcwiFFFFdBYKKKKAg1fq1Sq7q/VqlUo6K+BRxL4rVaef8Ade+mf+bvQk/zgr/xKa1V4zoTPBJGNmIuh8nU5IfsYCu8L1wnhjmG2agkeTfvD7DcfZVeHgvet0Iy8uj/AHX8/QtUUUVY4wooooDE9vkymgF7DlT3utx1itc/um9iLbkgKNzSCNVLyEyEMMrIHzIfB0ZISFxjZAS1zdfigLjAsNP2z0iPNCXK7RsoVr97mT6YECzA+AvbfwFr5DKNMCpLRPd2scoe+RKGRuYiMl8rHvesSLC1iW3hwVZ5hRslAVnysDk0bEsmRiurBsme6qrAmwK2Jxan+m7G6gT2ZCI1FiVEYJIHfIl3aTmWIsQf2m4GIp/2eh0+j0kcrkXcAiwLNkQe5ELlmv3je5JuSbDp7l7STNfCNEHhzSXb7VQgD7GNZW6iFfzPBauqdnyIw4u5ELA4bAGytzC4Q90KY2XF1jW+fdtY26VY4fohqbnTsFSMLKx5hCsqCxDDlgmMLjYBdlfbLLKtU+rLKwmhjZXtm2nBjluCCGCkksQQCO9fba/Qo+NcEaLFtHdo5FQhrPgQTIX206gXN4zuNwWtv0mu6NvWDInXKt4khFEirMuJOUaomYZg4VbyJmAuKHJVuyswG97Hermp1k+ohLSzgMvxYxlBeM3aR7OCThggLHIkbC7WxqXURS6OWFhkslkuXaFWVSGGbFkvIyqcLXNrMP3qXsr5rmzp+z64YIwCiTBixNy2SMWUAGRwWfatihFy+YO5iDkzfs1kup2GIdMks6yXGAuW67CuV70+kMqMpV1vgeXFIiMuHNUDNVCBbNfGwNzffc0VJOT7JxLQGVVCuUZHDqwAbcXG4PUWJpa+h1PpCD0nflvvyU6Zx+2ncsyqLsQASFFyBuxAUb+JJAA9teF5bOSCC6DE2NyuWLWI8L907+yuQ0KXwfqfpX/RT8658H6n6V/0U/Or82qRCgZgC7YKD4tizWHtsrH7KkvQCz4P1P0r/op+dd+D9T9K/wCin50xVwdwQfd7K9UAs9A1P0r/AKKfnSnUtJy+bPqLxxMZSBEq35LNbe58q1NYzih5nK0vzksjyfVRSFmH2tgv2mqyltTZpVBSkk+O/our+xPwHTssIeQfGSkzP7Gk3x/lXFf5aY0UVwmVk3OTk+4U7pJTuuinuREKKKK6CwUUUUBBq/VqlV3V+rVKpR0V8BSfhfxWo1Gn8CfSI/4ZSeYB7pAx/nFOKUce+KeDVeEbYSfUzWVif4Wwb7DVZeZ0QW9OHnx69vx7jaiiirHnBRRRQGI7fxkzaexNhHNkgxsy5REhyzAKlgbne3vsaR6NEMyHuhMgHZkYZAuDk0gGJiMWFxkVtcWPrDTdtOVmvM68ia3yccouZn442A6b3xtWSdISYmVepWONiDszixA3HdsBuwLBi91axreHBVm74suWofyjVEQWsFDLkxA9t1H/AAxVLA3plrI81i1kSMVeJM0AJcLbJGAG7FciCOtjcdLGGFFcBkIZT4qbj7xXz+srkrG33PY0lsfDSXYIBXvR8bSASRWLssjFUS3dVwr99jsoyZreNugNq5POsK5N13so9ZrC5xH/AHPQdTYClekVuWGYWd/jH/ifcj7Lhfco8qpVbKlbl3LWVxve19h0O0MhIJ06mxuAJbsPaMkAv9opQ3ZqOZpdVA13QMRE0Z5oa7SLG3fxKljscd1Ng3jUkINWRI8bLJGbNtGb9CJO6t/c5Vvv8zXXp9bNyxPuc9+jhGOYdjPaPT6rUzOEJOGQU9yQFMtiysbRtf8Adsh3cY929FWdJBxUyyCFnDd39oXuBbvcwyd0uTjYi/RrWG1Feu21wzzDcdp9I8sCJHllz9MboASoXURMzAMCO6ATuCNqzur0ur08k0iSSM0kywhnwUMJ9NFGsmKBVPLlVTcC+IkrV8Z1zwwmSOPMgi4AY2UkBnKqCzBRvZQTtWeh4wfSGlZUli9IVI3yLMgfQwyXi2tge90tfMn34GhHqdFqDOoKzs0c5KMWdouQNJKqMN8TJmdyRldvIijlatRo0VJ8gNNJJI0k73LSKNSjDLEYrckOD63dAIuKvEO1M88UbqskIKyOrASoGV9Dq3Vbuq5MjIpuLi5UittoGJijJ3JRSSetyooDDRcO1ccawx86JctUGa2okKytNeBwFkBZMCx8UJJyFzet9GDYXNzYXNrb+O3hXqigCsdwmFmn1EzgjvtDHcW7iOzMw/idj9iitjSCDof4n/1GrG7glTcU0u/QltXKz2t1SwasuxEmSnuqWaaEJCzEiIGzRtj5A5OOtxZLreKzToSHN0Oo5UicrOzcOaQWMRKkhiQLb/aK51HJlg3dO6+d6XiMjTLHHOGEjQIZgEckNp9U5IA7lwY1Gw873qy/a2flgtKkbrHGyjFfjmad4pLBj0UKuy7gvubWFb0rGS0Td0VluJ8SlXWmGNgmZ0yFrZGzrrCbBiVv8Wvh53vtZv2e1jy6dXkILBpEJAtflSvGGt4Ehb29tblhlRRRQEGr9WqVXdX6tUqlHRXwFRavTLLG8bi6upU+5hY1LRQ1Tw8oWcA1LPCEkPxkRMMn8Ue2X8y4t/NTKlE3xGsV/wBzUARt5CaMExn+ZMl96LTaqx8jLURSnuXD6/n6PJ2iiirHMZHts5EkdlueVLYggHINHZASCAX3XcG4uLXItlwzPGEQKJPUsWe7E7tHKIbZEKUCrYCwYABga0fbtLyRD/6ZRcAHG8mn3sSF813IPf23rO6MKksWUhVQd7MFGKn42Qw2FnDK7EDYMtwTgQd4fKUfJtn4jOkEMFyspTJ2a2aR5MIxvtzGAA36YsTvalPoMRYsUuxNyzFi5J8S5ORP2044uhGqlB/eVGX2qBiQPc3+oPOqfJ3rwNZbN2Ndkezo64KtPHVlfkNFFNyFD5oylGsXN1t3ZT3v5WJB9nWrendZUWRDdWFx+RHgR0I8CKmhSp+E8FjdZGBZDzZO9G1r73OSm6mzFhe19rdBUVxnqFszxwRZKND3JckCw1HrZUACFgpLRsSd8VEinIj2kYqOpYgC+9e+Ky6bTqrSaiVwbnuPCospUEtIAoAuyjre52rMcZ41mCsEZWFWkNlABzWNk+PkN2zfM2OQ9ZCM/Hrp0ElJOTOe3WKUcRRH6JJm0nMAB7vr8s5qF5h5iXla5IbvD98XtZbleODxIHdFkAKDltdpLDB37uSIpvk8nQYkKNhiMivWbS5f2PP6n17V6RJVKSKGU9VYXG1eBw2G9+Wl8hJ6o9dUCK3vCALfyFqs0VzGhQTgOlAxEEYW7GwRbXZWRrDwurMvuY1eRAAABYDYAeQ6V2igCiiigCkGn6H+J/8AUan9INP0P8Un+o1Y3cFZElFFFcpUKucQ4Qk5XmM+IsTGHIRsWyXJR13A8d7b3qnTuuinuWiFFFFdBYKKKz/Ep5ItUkkjMYGMUa8uTHCR2K/GRbcxWLJvuV8gLmgHOr9WqVZubtFJqJoUVhhzYpI3VJEV45tPrcclZryLeINfYG/QWvVXh3HtQI9OXZXeSHSNlZlS+onWMkoGN2GV7ggHpYVKN63hGuorLy9p5gsq2iEkKamRiwfB/R3KARrlcE7E3JxuOt6u8W45JFfAJ3NO2qbmZd4KbYIQRY+bG9rrsb1JpuRa7Q6fPSzAKxZULoE9fmRjOPH/ABZAUh7GdstRroGkfRsGR8Dg8ag91TfGV1YHfytVrX9o5cHCYq3N1EIJBJURaWSZWK5etdRfw3qVdPOEi1iESSmNOciDESpYEWBY2lW+xvvuNri1H06k48T4M+nr0GPp030WT+ppf1q9R6yUkA6aRQTuxfTkAeZCyk/cCak0WtSZBJG11P2EEdQw6hh0IPSrFWORpxeGYj/aJDm0YxZxypCUjF3NpYLEGxIt42B6+HWkmpxAjaNGkZbh1WNWJLSSBipZSREQtiqki8tsl3Yuf9oRHO04OP7OWwe1y2cGGIJse/iDfbEm9qzGk1cSZcnkE98rGHjdWJaLLF5k2soBxC7ges29t4cGbPo8PFNPro4ld8JjfFkVgBILhuW7DBg1icSTce0bcl4dqI/Wi5g+VCRv743IIPuLe+vnKa+ON1kWSMSAcqJuapyEeBjNwMVs/LGR2bEkBblqd6TWTxmSVZgsZtc5gOIz8om5d/VuwyIAc5bgVz26aFnJpXdOv5TWRwTtskDA/KlxVB7SASzW8gN/MdQm4z2gSJfQUTKx3LNZ5MJCZjjjiAxSXYsL2Pgd1Wm4tqdTpWvPGwuTtMsq52YCxLsZEG11u4BZTbYgU9bGYIUZpI82uwVp1jUteMsfXGHRnwut7kkbY1NOnhVwLLZWfMScN0sRkMOpdmZhbZUybvqEzj3HrBcSGyGY2C2q9wriDDKH0VJPi2xZ4Va5eN5O4wF2Au11HUXtjsCpTimMqyqyu13KuxiABV2MascQ/eYI43Au6EKQLUz0fDpUld0kjUAW7skKMVIPMVZQ2Ts5sbk9RclTtXQ8dzIu9jpJPSJcYuaArAFpFkuoZbPkNlLAC99zYfINFXewkjQvKZ5oghvtkqAtdcSEJFiO/c23zUXbG9FZTfUskb+iiisywUUUUAUUUUAUg0/Q/wAUn+o1P6zoEyFl9FlbvPZlOmsQXYgjKYHofECsrU2uhDJ6Kg5s30Sf79L/AOxRzZvok/36X/2K59kvIphk9O6zvNm+iT/fpf8A2KYfCsv0Of8AFpf162qi1nJZDKilvwrL9Dn/ABaX9ej4Vl+hz/i0v69blhlVdtBEZBKY0MgFg5VcwPINa4FVfhWX6HP+LS/r0fCsv0Of8Wl/XoD1JwyBBdIY1OWV1RQcu9vsOvebf/EfM1Tj4dCvqxRjcHuxoNw2QOw65d7379amm4jMwt6HP+LS/r1X9Jm+iT/i0v69SjaEkl1K3F+AR6hcDZVOeVoomJ5gs5VmUlGIJ7w33q7Lo43xzRWwIK5qGxI6FbjY+2o/SZvok/4tL+vR6TN9En/Fpf16kvuiSegxZ8zlpmf38Fz6Ebta/Qke417g06RqERVVR0VFCqPcBsKg9Jm+iT/i0v69HpM30Sf8Wl/XoN8SprOEurmfSsEkPro1+VLb5YHqv/jG/nejT9oIywjmBgl+RNYA/Vyeq49xv7Kt+kzfRJ/xaX/2K8Tl5FKSaGVlPVX9EYfcZ7VTGODR2QmsT+vf/f8A3Ui7QRq2knJAPxUliQD+4elaH0VPkL+EVitf2aVo3EOgmjdlIBSWFFvY2yC6mxXzFjt4VuhRZ7nNNQXyPPtj+WReip8hfwiuehx/Nr+EflU1FSZkJ0kZ6ov4R+VA0kY6Iv4R+VTUUBF6JH8hfwj8q56HH82v4R+VTUUBD6FH82n4R+VFTUUAUUUUAUUUUAUUUUAUUUUAUUUUBQk4qBqBp1Qs2AkYgoAqMzKDZmBbdTewNtvMXg1PaSFSAjBzzUicK26cy9mItuNj77HyrvFeENPJC10URurhsCZQVYEqj5WVWAxYW3BP2LNL2RlDiSXUcx8tOxYhyW9HeZr2ZyFLc3otlBBsN6AbcP7QaebTjUq9ovFpO5bp1v7x99SLxvTkovNW72xBNiciQux6XIIF+pG1L4+zsg0iabmrlE6PG+Bt8VIroJFy3vaxsR5i1eJ+zcsjSZSrjM0LyhUa+UJWwjJbYEIo3vbcjrsAyi49pWyxnjOKlm7w2UGxa/kDsT4GurxrTnD41fjNkBNiTe3Q+3b2nak8vY9mjiTnAGNZQDgSMn1ME6ErluoMIBF9w3UVNP2bklnSeWRSbRB0Uzql4ZHkjZFWUAm7fvhh3R03BAsartbo40d+crBcbiPvGzOEBAHUZbX9lWPh7Td745e4AWHioIUjIdQbMpt17wpPL2OcxRoJheOKSMHA2LPPDMpIy6DlWI/xdRVuXgU5WXGcK0kyzNiHUFRFHG0d1cOASmVwQeg87gSntVpi7Ro2ZVIpLqVCFZmIQrIxCnpfr4i1ztVp+N6dS6mZAYwWe7DuhbZE+64v5XF+tI4OxjpGIhMpXlaeMkoxN9NO0oI7/Rg7A3udgb161vY5pVePnAL/ALyY+4cg2qZmfM5d4Lk1gLX2v03A0Gj18cwJicMASpxPRh1B8juPvFWKVpwYh9Q3NZedIkg5dlYYwxx4km974X6eNevgY/SZ/wAa/wDhQDKilvwMfpM/41/8KPgY/SZ/xr/4UAxDXrtYng3+zl4NbNrDr57SSF+VGQqEH529w59wFbagCiiigCiiigCiiigCiiigP//Z"/>
          <p:cNvSpPr>
            <a:spLocks noChangeAspect="1" noChangeArrowheads="1"/>
          </p:cNvSpPr>
          <p:nvPr/>
        </p:nvSpPr>
        <p:spPr bwMode="auto">
          <a:xfrm>
            <a:off x="9017000" y="-889000"/>
            <a:ext cx="2495550" cy="1828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1032" name="Picture 8" descr="http://cacingkecil.files.wordpress.com/2010/01/fraksinasi.jpg"/>
          <p:cNvPicPr>
            <a:picLocks noChangeAspect="1" noChangeArrowheads="1"/>
          </p:cNvPicPr>
          <p:nvPr/>
        </p:nvPicPr>
        <p:blipFill>
          <a:blip r:embed="rId4"/>
          <a:srcRect/>
          <a:stretch>
            <a:fillRect/>
          </a:stretch>
        </p:blipFill>
        <p:spPr bwMode="auto">
          <a:xfrm>
            <a:off x="2857488" y="3857628"/>
            <a:ext cx="5786478" cy="2571768"/>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2643182"/>
            <a:ext cx="8786874" cy="3693319"/>
          </a:xfrm>
          <a:prstGeom prst="rect">
            <a:avLst/>
          </a:prstGeom>
        </p:spPr>
        <p:txBody>
          <a:bodyPr wrap="square">
            <a:spAutoFit/>
          </a:bodyPr>
          <a:lstStyle/>
          <a:p>
            <a:pPr algn="l" rtl="0"/>
            <a:r>
              <a:rPr lang="en-US" b="1" dirty="0" smtClean="0"/>
              <a:t>B. Effects of pH</a:t>
            </a:r>
          </a:p>
          <a:p>
            <a:pPr algn="l" rtl="0"/>
            <a:endParaRPr lang="en-US" dirty="0" smtClean="0"/>
          </a:p>
          <a:p>
            <a:pPr algn="l" rtl="0"/>
            <a:r>
              <a:rPr lang="en-US" dirty="0" smtClean="0"/>
              <a:t>All proteins have an </a:t>
            </a:r>
            <a:r>
              <a:rPr lang="en-US" b="1" dirty="0" err="1" smtClean="0"/>
              <a:t>isoelectric</a:t>
            </a:r>
            <a:r>
              <a:rPr lang="en-US" b="1" dirty="0" smtClean="0"/>
              <a:t> point</a:t>
            </a:r>
            <a:r>
              <a:rPr lang="en-US" dirty="0" smtClean="0"/>
              <a:t>, </a:t>
            </a:r>
            <a:r>
              <a:rPr lang="en-US" b="1" dirty="0" err="1" smtClean="0"/>
              <a:t>pI</a:t>
            </a:r>
            <a:r>
              <a:rPr lang="en-US" dirty="0" smtClean="0"/>
              <a:t>, a pH at which they have no net charge, and they are least soluble at their </a:t>
            </a:r>
            <a:r>
              <a:rPr lang="en-US" dirty="0" err="1" smtClean="0"/>
              <a:t>pI</a:t>
            </a:r>
            <a:r>
              <a:rPr lang="en-US" dirty="0" smtClean="0"/>
              <a:t> because there are no net electrostatic repulsions between protein molecules:. Different proteins have different </a:t>
            </a:r>
            <a:r>
              <a:rPr lang="en-US" b="1" dirty="0" err="1" smtClean="0"/>
              <a:t>pI</a:t>
            </a:r>
            <a:r>
              <a:rPr lang="en-US" dirty="0" err="1" smtClean="0"/>
              <a:t>'s</a:t>
            </a:r>
            <a:r>
              <a:rPr lang="en-US" dirty="0" smtClean="0"/>
              <a:t>, so one can manipulate the relative </a:t>
            </a:r>
            <a:r>
              <a:rPr lang="en-US" dirty="0" err="1" smtClean="0"/>
              <a:t>solubilities</a:t>
            </a:r>
            <a:r>
              <a:rPr lang="en-US" dirty="0" smtClean="0"/>
              <a:t> of a mixture of proteins by changing the </a:t>
            </a:r>
            <a:r>
              <a:rPr lang="en-US" dirty="0" err="1" smtClean="0"/>
              <a:t>pH.</a:t>
            </a:r>
            <a:endParaRPr lang="en-US" dirty="0" smtClean="0"/>
          </a:p>
          <a:p>
            <a:pPr algn="l" rtl="0"/>
            <a:endParaRPr lang="en-US" dirty="0" smtClean="0"/>
          </a:p>
          <a:p>
            <a:pPr algn="l" rtl="0"/>
            <a:r>
              <a:rPr lang="en-US" b="1" dirty="0" smtClean="0"/>
              <a:t>C. Crystallization</a:t>
            </a:r>
          </a:p>
          <a:p>
            <a:pPr algn="l" rtl="0"/>
            <a:endParaRPr lang="en-US" b="1" dirty="0" smtClean="0"/>
          </a:p>
          <a:p>
            <a:pPr algn="l" rtl="0"/>
            <a:endParaRPr lang="en-US" dirty="0" smtClean="0"/>
          </a:p>
          <a:p>
            <a:pPr algn="l" rtl="0"/>
            <a:r>
              <a:rPr lang="en-US" dirty="0" smtClean="0"/>
              <a:t>Once a protein is reasonably pure, one may try to crystallize it which is the ultimate criterion of purity.</a:t>
            </a:r>
            <a:endParaRPr lang="en-US" dirty="0"/>
          </a:p>
        </p:txBody>
      </p:sp>
      <p:sp>
        <p:nvSpPr>
          <p:cNvPr id="7" name="مستطيل 6"/>
          <p:cNvSpPr/>
          <p:nvPr/>
        </p:nvSpPr>
        <p:spPr>
          <a:xfrm>
            <a:off x="214282" y="285728"/>
            <a:ext cx="8429684" cy="369332"/>
          </a:xfrm>
          <a:prstGeom prst="rect">
            <a:avLst/>
          </a:prstGeom>
        </p:spPr>
        <p:txBody>
          <a:bodyPr wrap="square">
            <a:spAutoFit/>
          </a:bodyPr>
          <a:lstStyle/>
          <a:p>
            <a:pPr algn="l" defTabSz="754063" rtl="0">
              <a:tabLst>
                <a:tab pos="8069263" algn="l"/>
              </a:tabLst>
            </a:pPr>
            <a:endParaRPr lang="ar-IQ" dirty="0"/>
          </a:p>
        </p:txBody>
      </p:sp>
      <p:sp>
        <p:nvSpPr>
          <p:cNvPr id="4" name="مستطيل 3"/>
          <p:cNvSpPr/>
          <p:nvPr/>
        </p:nvSpPr>
        <p:spPr>
          <a:xfrm>
            <a:off x="285720" y="357166"/>
            <a:ext cx="7786742" cy="2031325"/>
          </a:xfrm>
          <a:prstGeom prst="rect">
            <a:avLst/>
          </a:prstGeom>
        </p:spPr>
        <p:txBody>
          <a:bodyPr wrap="square">
            <a:spAutoFit/>
          </a:bodyPr>
          <a:lstStyle/>
          <a:p>
            <a:pPr algn="l" rtl="0">
              <a:buFont typeface="Arial" pitchFamily="34" charset="0"/>
              <a:buChar char="•"/>
            </a:pPr>
            <a:r>
              <a:rPr lang="en-US" dirty="0" smtClean="0"/>
              <a:t>   The number and distribution of charges,</a:t>
            </a:r>
          </a:p>
          <a:p>
            <a:pPr algn="l" rtl="0">
              <a:buFont typeface="Arial" pitchFamily="34" charset="0"/>
              <a:buChar char="•"/>
            </a:pPr>
            <a:r>
              <a:rPr lang="en-US" dirty="0" smtClean="0"/>
              <a:t> nonionic polar groups, </a:t>
            </a:r>
          </a:p>
          <a:p>
            <a:pPr algn="l" rtl="0">
              <a:buFont typeface="Arial" pitchFamily="34" charset="0"/>
              <a:buChar char="•"/>
            </a:pPr>
            <a:r>
              <a:rPr lang="en-US" dirty="0" smtClean="0"/>
              <a:t>and hydrophobic residues on the surface of the protein </a:t>
            </a:r>
          </a:p>
          <a:p>
            <a:pPr algn="l" rtl="0">
              <a:buFont typeface="Arial" pitchFamily="34" charset="0"/>
              <a:buChar char="•"/>
            </a:pPr>
            <a:r>
              <a:rPr lang="en-US" dirty="0" smtClean="0"/>
              <a:t>The size and shape of the protein .</a:t>
            </a:r>
          </a:p>
          <a:p>
            <a:pPr algn="l" rtl="0">
              <a:buFont typeface="Arial" pitchFamily="34" charset="0"/>
              <a:buChar char="•"/>
            </a:pPr>
            <a:r>
              <a:rPr lang="en-US" dirty="0" smtClean="0"/>
              <a:t>determines the concentration of the salt needed to cause precipitation of the protein.</a:t>
            </a:r>
          </a:p>
          <a:p>
            <a:pPr algn="l" rtl="0"/>
            <a:endParaRPr lang="ar-IQ"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www.takween.com/materiaux/peptides-pHi-solubilite.GIF"/>
          <p:cNvPicPr>
            <a:picLocks noChangeAspect="1" noChangeArrowheads="1"/>
          </p:cNvPicPr>
          <p:nvPr/>
        </p:nvPicPr>
        <p:blipFill>
          <a:blip r:embed="rId2"/>
          <a:srcRect/>
          <a:stretch>
            <a:fillRect/>
          </a:stretch>
        </p:blipFill>
        <p:spPr bwMode="auto">
          <a:xfrm>
            <a:off x="0" y="0"/>
            <a:ext cx="8929718" cy="6357958"/>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1857364"/>
            <a:ext cx="8643998" cy="3416320"/>
          </a:xfrm>
          <a:prstGeom prst="rect">
            <a:avLst/>
          </a:prstGeom>
        </p:spPr>
        <p:txBody>
          <a:bodyPr wrap="square">
            <a:spAutoFit/>
          </a:bodyPr>
          <a:lstStyle/>
          <a:p>
            <a:pPr algn="l"/>
            <a:r>
              <a:rPr lang="en-US" dirty="0" smtClean="0">
                <a:solidFill>
                  <a:srgbClr val="FF0000"/>
                </a:solidFill>
              </a:rPr>
              <a:t>First</a:t>
            </a:r>
            <a:r>
              <a:rPr lang="en-US" dirty="0" smtClean="0"/>
              <a:t>, the protein environment is altered by the addition of a precipitating agent, causing the solution to become unstable </a:t>
            </a:r>
            <a:r>
              <a:rPr lang="en-US" dirty="0" smtClean="0">
                <a:solidFill>
                  <a:srgbClr val="FF0000"/>
                </a:solidFill>
              </a:rPr>
              <a:t>disrupting bipolarity </a:t>
            </a:r>
            <a:r>
              <a:rPr lang="en-US" dirty="0" smtClean="0"/>
              <a:t>.</a:t>
            </a:r>
          </a:p>
          <a:p>
            <a:pPr algn="l"/>
            <a:r>
              <a:rPr lang="en-US" dirty="0" smtClean="0"/>
              <a:t> </a:t>
            </a:r>
          </a:p>
          <a:p>
            <a:pPr algn="l"/>
            <a:r>
              <a:rPr lang="en-US" dirty="0" smtClean="0">
                <a:solidFill>
                  <a:srgbClr val="FF0000"/>
                </a:solidFill>
              </a:rPr>
              <a:t>Second</a:t>
            </a:r>
            <a:r>
              <a:rPr lang="en-US" dirty="0" smtClean="0"/>
              <a:t>,  </a:t>
            </a:r>
            <a:r>
              <a:rPr lang="en-US" dirty="0" smtClean="0">
                <a:solidFill>
                  <a:srgbClr val="FF0000"/>
                </a:solidFill>
              </a:rPr>
              <a:t>solid phase appears</a:t>
            </a:r>
            <a:r>
              <a:rPr lang="en-US" dirty="0" smtClean="0"/>
              <a:t> as small spherical ‘‘primary’’ particles of solid protein, which grow by </a:t>
            </a:r>
            <a:r>
              <a:rPr lang="en-US" dirty="0" err="1" smtClean="0">
                <a:solidFill>
                  <a:srgbClr val="FF0000"/>
                </a:solidFill>
              </a:rPr>
              <a:t>diffusional</a:t>
            </a:r>
            <a:r>
              <a:rPr lang="en-US" dirty="0" smtClean="0">
                <a:solidFill>
                  <a:srgbClr val="FF0000"/>
                </a:solidFill>
              </a:rPr>
              <a:t> transport </a:t>
            </a:r>
            <a:r>
              <a:rPr lang="en-US" dirty="0" smtClean="0"/>
              <a:t>of protein molecules to the solid surface.</a:t>
            </a:r>
          </a:p>
          <a:p>
            <a:pPr algn="l"/>
            <a:endParaRPr lang="en-US" dirty="0" smtClean="0"/>
          </a:p>
          <a:p>
            <a:pPr algn="l"/>
            <a:r>
              <a:rPr lang="en-US" dirty="0" smtClean="0"/>
              <a:t> </a:t>
            </a:r>
            <a:r>
              <a:rPr lang="en-US" dirty="0" smtClean="0">
                <a:solidFill>
                  <a:srgbClr val="FF0000"/>
                </a:solidFill>
              </a:rPr>
              <a:t>Third</a:t>
            </a:r>
            <a:r>
              <a:rPr lang="en-US" dirty="0" smtClean="0"/>
              <a:t>, </a:t>
            </a:r>
            <a:r>
              <a:rPr lang="en-US" dirty="0" smtClean="0">
                <a:solidFill>
                  <a:srgbClr val="FF0000"/>
                </a:solidFill>
              </a:rPr>
              <a:t>primary particles aggregate </a:t>
            </a:r>
            <a:r>
              <a:rPr lang="en-US" dirty="0" smtClean="0"/>
              <a:t>as a result of convective transport and lead to </a:t>
            </a:r>
            <a:r>
              <a:rPr lang="en-US" dirty="0" err="1" smtClean="0"/>
              <a:t>floc</a:t>
            </a:r>
            <a:r>
              <a:rPr lang="en-US" dirty="0" smtClean="0"/>
              <a:t> formation. </a:t>
            </a:r>
          </a:p>
          <a:p>
            <a:pPr algn="l"/>
            <a:endParaRPr lang="en-US" dirty="0" smtClean="0"/>
          </a:p>
          <a:p>
            <a:pPr algn="l"/>
            <a:r>
              <a:rPr lang="en-US" dirty="0" smtClean="0">
                <a:solidFill>
                  <a:srgbClr val="FF0000"/>
                </a:solidFill>
              </a:rPr>
              <a:t>Finally</a:t>
            </a:r>
            <a:r>
              <a:rPr lang="en-US" dirty="0" smtClean="0"/>
              <a:t>, the aggregate (</a:t>
            </a:r>
            <a:r>
              <a:rPr lang="en-US" dirty="0" err="1" smtClean="0"/>
              <a:t>floc</a:t>
            </a:r>
            <a:r>
              <a:rPr lang="en-US" dirty="0" smtClean="0"/>
              <a:t>) size is limited by hydrodynamic disruption of the aggregates, generating smooth and uniform precipitate particles. maximizing the aggregate’s size and density.</a:t>
            </a:r>
            <a:endParaRPr lang="en-US" dirty="0"/>
          </a:p>
        </p:txBody>
      </p:sp>
      <p:sp>
        <p:nvSpPr>
          <p:cNvPr id="3" name="مستطيل 2"/>
          <p:cNvSpPr/>
          <p:nvPr/>
        </p:nvSpPr>
        <p:spPr>
          <a:xfrm>
            <a:off x="357158" y="1214423"/>
            <a:ext cx="7000924" cy="369332"/>
          </a:xfrm>
          <a:prstGeom prst="rect">
            <a:avLst/>
          </a:prstGeom>
        </p:spPr>
        <p:txBody>
          <a:bodyPr wrap="square">
            <a:spAutoFit/>
          </a:bodyPr>
          <a:lstStyle/>
          <a:p>
            <a:r>
              <a:rPr lang="en-US" b="1" dirty="0" smtClean="0">
                <a:solidFill>
                  <a:schemeClr val="accent2">
                    <a:lumMod val="75000"/>
                  </a:schemeClr>
                </a:solidFill>
              </a:rPr>
              <a:t>kinetic of protein precipitation involve the following.</a:t>
            </a:r>
            <a:endParaRPr lang="ar-IQ" dirty="0">
              <a:solidFill>
                <a:schemeClr val="accent2">
                  <a:lumMod val="75000"/>
                </a:schemeClr>
              </a:solidFill>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2400" y="2133600"/>
            <a:ext cx="8991600" cy="3429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857231"/>
            <a:ext cx="8643998" cy="4431983"/>
          </a:xfrm>
          <a:prstGeom prst="rect">
            <a:avLst/>
          </a:prstGeom>
        </p:spPr>
        <p:txBody>
          <a:bodyPr wrap="square">
            <a:spAutoFit/>
          </a:bodyPr>
          <a:lstStyle/>
          <a:p>
            <a:pPr algn="l" rtl="0"/>
            <a:r>
              <a:rPr lang="en-US" sz="2400" b="1" dirty="0" smtClean="0">
                <a:solidFill>
                  <a:srgbClr val="002060"/>
                </a:solidFill>
              </a:rPr>
              <a:t>III. Chromatographic Separations</a:t>
            </a:r>
          </a:p>
          <a:p>
            <a:pPr algn="l" rtl="0"/>
            <a:endParaRPr lang="en-US" sz="2400" b="1" dirty="0" smtClean="0">
              <a:solidFill>
                <a:schemeClr val="accent5">
                  <a:lumMod val="50000"/>
                </a:schemeClr>
              </a:solidFill>
            </a:endParaRPr>
          </a:p>
          <a:p>
            <a:pPr algn="l" rtl="0"/>
            <a:r>
              <a:rPr lang="en-US" dirty="0" smtClean="0"/>
              <a:t>One of the most power class of separation procedures  is chromatography; this technique can take various forms based upon the physical apparatus</a:t>
            </a:r>
          </a:p>
          <a:p>
            <a:pPr algn="l" rtl="0"/>
            <a:endParaRPr lang="en-US" dirty="0" smtClean="0"/>
          </a:p>
          <a:p>
            <a:pPr algn="l" rtl="0"/>
            <a:endParaRPr lang="en-US" dirty="0" smtClean="0"/>
          </a:p>
          <a:p>
            <a:pPr algn="l" rtl="0"/>
            <a:r>
              <a:rPr lang="en-US" dirty="0" smtClean="0">
                <a:solidFill>
                  <a:srgbClr val="C00000"/>
                </a:solidFill>
              </a:rPr>
              <a:t>column chromatography,</a:t>
            </a:r>
          </a:p>
          <a:p>
            <a:pPr algn="l" rtl="0"/>
            <a:r>
              <a:rPr lang="en-US" dirty="0" smtClean="0">
                <a:solidFill>
                  <a:srgbClr val="C00000"/>
                </a:solidFill>
              </a:rPr>
              <a:t> paper chromatography,</a:t>
            </a:r>
          </a:p>
          <a:p>
            <a:pPr algn="l" rtl="0"/>
            <a:r>
              <a:rPr lang="en-US" dirty="0" smtClean="0">
                <a:solidFill>
                  <a:srgbClr val="C00000"/>
                </a:solidFill>
              </a:rPr>
              <a:t> or thin layer chromatography –</a:t>
            </a:r>
          </a:p>
          <a:p>
            <a:pPr algn="l" rtl="0"/>
            <a:r>
              <a:rPr lang="en-US" dirty="0" smtClean="0"/>
              <a:t>. All depend upon having a </a:t>
            </a:r>
            <a:r>
              <a:rPr lang="en-US" dirty="0" smtClean="0">
                <a:solidFill>
                  <a:srgbClr val="C00000"/>
                </a:solidFill>
              </a:rPr>
              <a:t>mobile phase</a:t>
            </a:r>
            <a:r>
              <a:rPr lang="en-US" dirty="0" smtClean="0"/>
              <a:t>, usually a liquid, and </a:t>
            </a:r>
            <a:r>
              <a:rPr lang="en-US" dirty="0" smtClean="0">
                <a:solidFill>
                  <a:srgbClr val="C00000"/>
                </a:solidFill>
              </a:rPr>
              <a:t>a stationary phase</a:t>
            </a:r>
            <a:r>
              <a:rPr lang="en-US" dirty="0" smtClean="0"/>
              <a:t>, usually a solid coated with a liquid. The sample is applied in the mobile phase which passes down the column (or paper or thin layer plate) </a:t>
            </a:r>
            <a:r>
              <a:rPr lang="en-US" dirty="0" smtClean="0">
                <a:solidFill>
                  <a:srgbClr val="C00000"/>
                </a:solidFill>
              </a:rPr>
              <a:t>and the different solutes move at different speeds depending upon their relative affinities for the mobile and stationary phases; </a:t>
            </a:r>
            <a:r>
              <a:rPr lang="en-US" dirty="0" smtClean="0"/>
              <a:t>we say that they </a:t>
            </a:r>
            <a:r>
              <a:rPr lang="en-US" b="1" dirty="0" smtClean="0"/>
              <a:t>partition</a:t>
            </a:r>
            <a:r>
              <a:rPr lang="en-US" dirty="0" smtClean="0"/>
              <a:t> between the mobile and stationary phases.</a:t>
            </a: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t3.gstatic.com/images?q=tbn:ANd9GcSr3NI_Id16q1EcHhftUah3-HUKbapZQXSJsFE7GYiUXMR4KO49"/>
          <p:cNvPicPr>
            <a:picLocks noChangeAspect="1" noChangeArrowheads="1"/>
          </p:cNvPicPr>
          <p:nvPr/>
        </p:nvPicPr>
        <p:blipFill>
          <a:blip r:embed="rId2"/>
          <a:srcRect/>
          <a:stretch>
            <a:fillRect/>
          </a:stretch>
        </p:blipFill>
        <p:spPr bwMode="auto">
          <a:xfrm>
            <a:off x="2000233" y="571480"/>
            <a:ext cx="6500857" cy="5143536"/>
          </a:xfrm>
          <a:prstGeom prst="rect">
            <a:avLst/>
          </a:prstGeom>
          <a:noFill/>
        </p:spPr>
      </p:pic>
      <p:sp>
        <p:nvSpPr>
          <p:cNvPr id="4" name="مربع نص 3"/>
          <p:cNvSpPr txBox="1"/>
          <p:nvPr/>
        </p:nvSpPr>
        <p:spPr>
          <a:xfrm>
            <a:off x="1797413" y="6357958"/>
            <a:ext cx="2459263" cy="369332"/>
          </a:xfrm>
          <a:prstGeom prst="rect">
            <a:avLst/>
          </a:prstGeom>
          <a:noFill/>
        </p:spPr>
        <p:txBody>
          <a:bodyPr wrap="none" rtlCol="1">
            <a:spAutoFit/>
          </a:bodyPr>
          <a:lstStyle/>
          <a:p>
            <a:r>
              <a:rPr lang="en-US" dirty="0" smtClean="0"/>
              <a:t>Paper </a:t>
            </a:r>
            <a:r>
              <a:rPr lang="en-US" dirty="0" err="1" smtClean="0"/>
              <a:t>chromotography</a:t>
            </a:r>
            <a:endParaRPr lang="ar-IQ"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ers.rcn.com/jkimball.ma.ultranet/BiologyPages/P/paper_chromatography.gif"/>
          <p:cNvPicPr>
            <a:picLocks noChangeAspect="1" noChangeArrowheads="1"/>
          </p:cNvPicPr>
          <p:nvPr/>
        </p:nvPicPr>
        <p:blipFill>
          <a:blip r:embed="rId2"/>
          <a:srcRect/>
          <a:stretch>
            <a:fillRect/>
          </a:stretch>
        </p:blipFill>
        <p:spPr bwMode="auto">
          <a:xfrm>
            <a:off x="0" y="428604"/>
            <a:ext cx="8572528" cy="6429396"/>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m2c3.com/chemistry/VLI/M4_Topic2/la_16_07.jpg"/>
          <p:cNvPicPr>
            <a:picLocks noChangeAspect="1" noChangeArrowheads="1"/>
          </p:cNvPicPr>
          <p:nvPr/>
        </p:nvPicPr>
        <p:blipFill>
          <a:blip r:embed="rId2"/>
          <a:srcRect/>
          <a:stretch>
            <a:fillRect/>
          </a:stretch>
        </p:blipFill>
        <p:spPr bwMode="auto">
          <a:xfrm>
            <a:off x="0" y="428604"/>
            <a:ext cx="9144000" cy="5715040"/>
          </a:xfrm>
          <a:prstGeom prst="rect">
            <a:avLst/>
          </a:prstGeom>
          <a:noFill/>
        </p:spPr>
      </p:pic>
      <p:sp>
        <p:nvSpPr>
          <p:cNvPr id="4" name="مربع نص 3"/>
          <p:cNvSpPr txBox="1"/>
          <p:nvPr/>
        </p:nvSpPr>
        <p:spPr>
          <a:xfrm>
            <a:off x="703229" y="6429396"/>
            <a:ext cx="2696187" cy="369332"/>
          </a:xfrm>
          <a:prstGeom prst="rect">
            <a:avLst/>
          </a:prstGeom>
          <a:noFill/>
        </p:spPr>
        <p:txBody>
          <a:bodyPr wrap="none" rtlCol="1">
            <a:spAutoFit/>
          </a:bodyPr>
          <a:lstStyle/>
          <a:p>
            <a:r>
              <a:rPr lang="en-US" dirty="0" smtClean="0"/>
              <a:t>Column </a:t>
            </a:r>
            <a:r>
              <a:rPr lang="en-US" dirty="0" err="1" smtClean="0"/>
              <a:t>chromotography</a:t>
            </a:r>
            <a:endParaRPr lang="ar-IQ" dirty="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57224" y="1285860"/>
            <a:ext cx="7786743" cy="2554545"/>
          </a:xfrm>
          <a:prstGeom prst="rect">
            <a:avLst/>
          </a:prstGeom>
          <a:noFill/>
        </p:spPr>
        <p:txBody>
          <a:bodyPr wrap="square" rtlCol="1">
            <a:spAutoFit/>
          </a:bodyPr>
          <a:lstStyle/>
          <a:p>
            <a:pPr algn="l" rtl="0"/>
            <a:r>
              <a:rPr lang="en-US" sz="3200" dirty="0" smtClean="0"/>
              <a:t>protein; isolation ;purification</a:t>
            </a:r>
          </a:p>
          <a:p>
            <a:pPr algn="l" rtl="0"/>
            <a:endParaRPr lang="en-US" sz="3200" dirty="0" smtClean="0"/>
          </a:p>
          <a:p>
            <a:pPr algn="l" rtl="0"/>
            <a:r>
              <a:rPr lang="en-US" sz="3200" dirty="0" smtClean="0"/>
              <a:t>Chrom</a:t>
            </a:r>
            <a:r>
              <a:rPr lang="en-US" sz="3200" dirty="0"/>
              <a:t>a</a:t>
            </a:r>
            <a:r>
              <a:rPr lang="en-US" sz="3200" dirty="0" smtClean="0"/>
              <a:t>tography</a:t>
            </a:r>
            <a:endParaRPr lang="en-US" sz="3200" dirty="0" smtClean="0"/>
          </a:p>
          <a:p>
            <a:pPr algn="l" rtl="0"/>
            <a:endParaRPr lang="en-US" sz="3200" dirty="0" smtClean="0"/>
          </a:p>
          <a:p>
            <a:pPr algn="l" rtl="0"/>
            <a:r>
              <a:rPr lang="en-US" sz="3200" dirty="0" smtClean="0"/>
              <a:t>Electrophoresis</a:t>
            </a:r>
            <a:endParaRPr lang="ar-IQ" sz="3200" dirty="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785794"/>
            <a:ext cx="5402156" cy="523220"/>
          </a:xfrm>
          <a:prstGeom prst="rect">
            <a:avLst/>
          </a:prstGeom>
        </p:spPr>
        <p:txBody>
          <a:bodyPr wrap="square">
            <a:spAutoFit/>
          </a:bodyPr>
          <a:lstStyle/>
          <a:p>
            <a:pPr algn="l" rtl="0"/>
            <a:r>
              <a:rPr lang="en-US" sz="2800" dirty="0" smtClean="0"/>
              <a:t>The Chromatographic Matrix</a:t>
            </a:r>
            <a:endParaRPr lang="ar-IQ" sz="2800" dirty="0"/>
          </a:p>
        </p:txBody>
      </p:sp>
      <p:sp>
        <p:nvSpPr>
          <p:cNvPr id="3" name="مستطيل 2"/>
          <p:cNvSpPr/>
          <p:nvPr/>
        </p:nvSpPr>
        <p:spPr>
          <a:xfrm>
            <a:off x="428596" y="1720840"/>
            <a:ext cx="8429684" cy="2862322"/>
          </a:xfrm>
          <a:prstGeom prst="rect">
            <a:avLst/>
          </a:prstGeom>
        </p:spPr>
        <p:txBody>
          <a:bodyPr wrap="square">
            <a:spAutoFit/>
          </a:bodyPr>
          <a:lstStyle/>
          <a:p>
            <a:pPr algn="just"/>
            <a:r>
              <a:rPr lang="en-US" b="1" dirty="0" smtClean="0"/>
              <a:t>A chromatographic matrix should.                                                                             </a:t>
            </a:r>
          </a:p>
          <a:p>
            <a:pPr algn="just"/>
            <a:r>
              <a:rPr lang="en-US" b="1" dirty="0" smtClean="0"/>
              <a:t>(1) be insoluble in the buffer.                                                                                    </a:t>
            </a:r>
          </a:p>
          <a:p>
            <a:pPr algn="just"/>
            <a:r>
              <a:rPr lang="en-US" b="1" dirty="0" smtClean="0"/>
              <a:t> (2)  hydrophilic.                                                                                                              </a:t>
            </a:r>
          </a:p>
          <a:p>
            <a:pPr algn="l"/>
            <a:r>
              <a:rPr lang="en-US" b="1" dirty="0" smtClean="0"/>
              <a:t>           (3) easily activated and coupled to a </a:t>
            </a:r>
            <a:r>
              <a:rPr lang="en-US" b="1" dirty="0" err="1" smtClean="0"/>
              <a:t>ligand</a:t>
            </a:r>
            <a:r>
              <a:rPr lang="en-US" b="1" dirty="0" smtClean="0"/>
              <a:t> (for affinity        </a:t>
            </a:r>
          </a:p>
          <a:p>
            <a:pPr algn="just">
              <a:buNone/>
            </a:pPr>
            <a:r>
              <a:rPr lang="en-US" b="1" dirty="0" smtClean="0"/>
              <a:t>          chromatography    </a:t>
            </a:r>
            <a:r>
              <a:rPr lang="en-US" dirty="0" smtClean="0"/>
              <a:t>.                                                                                             </a:t>
            </a:r>
          </a:p>
          <a:p>
            <a:pPr algn="l" rtl="0">
              <a:buNone/>
            </a:pPr>
            <a:r>
              <a:rPr lang="en-US" dirty="0" smtClean="0"/>
              <a:t>                                                                                 </a:t>
            </a:r>
          </a:p>
          <a:p>
            <a:pPr algn="l" rtl="0"/>
            <a:r>
              <a:rPr lang="ar-IQ" dirty="0" smtClean="0"/>
              <a:t>          </a:t>
            </a:r>
            <a:r>
              <a:rPr lang="en-US" dirty="0" smtClean="0"/>
              <a:t> </a:t>
            </a:r>
            <a:r>
              <a:rPr lang="en-US" b="1" dirty="0" smtClean="0"/>
              <a:t>(4) have large or small pores accessible to the protein  </a:t>
            </a:r>
          </a:p>
          <a:p>
            <a:pPr algn="just"/>
            <a:r>
              <a:rPr lang="en-US" b="1" dirty="0" smtClean="0"/>
              <a:t> (5) have a large surface area.                                                             </a:t>
            </a:r>
            <a:r>
              <a:rPr lang="en-US" dirty="0" smtClean="0"/>
              <a:t>                      </a:t>
            </a:r>
          </a:p>
          <a:p>
            <a:pPr algn="just"/>
            <a:r>
              <a:rPr lang="ar-IQ" b="1" dirty="0" smtClean="0"/>
              <a:t>                                </a:t>
            </a:r>
            <a:r>
              <a:rPr lang="en-US" b="1" dirty="0" smtClean="0"/>
              <a:t> (6) be physically and chemically stable to withstand</a:t>
            </a:r>
          </a:p>
          <a:p>
            <a:pPr algn="l" rtl="0">
              <a:buNone/>
            </a:pPr>
            <a:r>
              <a:rPr lang="en-US" b="1" dirty="0" smtClean="0"/>
              <a:t>          the conditions during sterilization.  </a:t>
            </a:r>
            <a:endParaRPr lang="en-US" b="1" dirty="0"/>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1142984"/>
            <a:ext cx="8143932" cy="2339102"/>
          </a:xfrm>
          <a:prstGeom prst="rect">
            <a:avLst/>
          </a:prstGeom>
        </p:spPr>
        <p:txBody>
          <a:bodyPr wrap="square">
            <a:spAutoFit/>
          </a:bodyPr>
          <a:lstStyle/>
          <a:p>
            <a:pPr algn="l" rtl="0">
              <a:buFont typeface="Arial" pitchFamily="34" charset="0"/>
              <a:buChar char="•"/>
            </a:pPr>
            <a:r>
              <a:rPr lang="en-US" sz="2000" dirty="0" smtClean="0"/>
              <a:t>A </a:t>
            </a:r>
            <a:r>
              <a:rPr lang="en-US" sz="2000" b="1" dirty="0" smtClean="0"/>
              <a:t>variety of materials have been used as matrices. These </a:t>
            </a:r>
            <a:r>
              <a:rPr lang="ar-IQ" sz="2000" b="1" dirty="0" smtClean="0"/>
              <a:t> </a:t>
            </a:r>
            <a:r>
              <a:rPr lang="en-US" sz="2000" b="1" dirty="0" smtClean="0"/>
              <a:t>include</a:t>
            </a:r>
          </a:p>
          <a:p>
            <a:pPr algn="l" rtl="0"/>
            <a:r>
              <a:rPr lang="en-US" b="1" dirty="0" smtClean="0"/>
              <a:t>--inorganic materials </a:t>
            </a:r>
            <a:r>
              <a:rPr lang="en-US" b="1" dirty="0" smtClean="0">
                <a:solidFill>
                  <a:srgbClr val="C00000"/>
                </a:solidFill>
              </a:rPr>
              <a:t>glass</a:t>
            </a:r>
            <a:r>
              <a:rPr lang="en-US" b="1" dirty="0" smtClean="0"/>
              <a:t>, </a:t>
            </a:r>
            <a:r>
              <a:rPr lang="en-US" b="1" dirty="0" smtClean="0">
                <a:solidFill>
                  <a:srgbClr val="C00000"/>
                </a:solidFill>
              </a:rPr>
              <a:t>silica</a:t>
            </a:r>
            <a:r>
              <a:rPr lang="en-US" b="1" dirty="0" smtClean="0"/>
              <a:t>, and </a:t>
            </a:r>
            <a:r>
              <a:rPr lang="en-US" b="1" dirty="0" err="1" smtClean="0">
                <a:solidFill>
                  <a:srgbClr val="C00000"/>
                </a:solidFill>
              </a:rPr>
              <a:t>hydroxyapatite</a:t>
            </a:r>
            <a:r>
              <a:rPr lang="en-US" b="1" dirty="0" smtClean="0">
                <a:solidFill>
                  <a:srgbClr val="C00000"/>
                </a:solidFill>
              </a:rPr>
              <a:t>;                      </a:t>
            </a:r>
          </a:p>
          <a:p>
            <a:pPr algn="just"/>
            <a:r>
              <a:rPr lang="ar-IQ" b="1" dirty="0" smtClean="0"/>
              <a:t>                                          </a:t>
            </a:r>
            <a:r>
              <a:rPr lang="en-US" b="1" dirty="0" smtClean="0"/>
              <a:t>-synthetic organic polymers like </a:t>
            </a:r>
            <a:r>
              <a:rPr lang="en-US" b="1" dirty="0" err="1" smtClean="0">
                <a:solidFill>
                  <a:srgbClr val="C00000"/>
                </a:solidFill>
              </a:rPr>
              <a:t>polyacrylamide</a:t>
            </a:r>
            <a:r>
              <a:rPr lang="en-US" b="1" dirty="0" smtClean="0">
                <a:solidFill>
                  <a:srgbClr val="C00000"/>
                </a:solidFill>
              </a:rPr>
              <a:t>,</a:t>
            </a:r>
          </a:p>
          <a:p>
            <a:pPr algn="l"/>
            <a:r>
              <a:rPr lang="en-US" b="1" dirty="0" smtClean="0">
                <a:solidFill>
                  <a:srgbClr val="C00000"/>
                </a:solidFill>
              </a:rPr>
              <a:t> polystyrene, </a:t>
            </a:r>
            <a:r>
              <a:rPr lang="en-US" b="1" dirty="0" smtClean="0"/>
              <a:t>and </a:t>
            </a:r>
            <a:r>
              <a:rPr lang="en-US" b="1" dirty="0" smtClean="0">
                <a:solidFill>
                  <a:srgbClr val="C00000"/>
                </a:solidFill>
              </a:rPr>
              <a:t>polysaccharides                                                                                    .</a:t>
            </a:r>
          </a:p>
          <a:p>
            <a:pPr algn="just"/>
            <a:r>
              <a:rPr lang="en-US" b="1" dirty="0" err="1" smtClean="0"/>
              <a:t>agarose</a:t>
            </a:r>
            <a:r>
              <a:rPr lang="en-US" b="1" dirty="0" smtClean="0"/>
              <a:t> based (e.g., </a:t>
            </a:r>
            <a:r>
              <a:rPr lang="en-US" b="1" dirty="0" err="1" smtClean="0">
                <a:solidFill>
                  <a:srgbClr val="C00000"/>
                </a:solidFill>
              </a:rPr>
              <a:t>Sepharose</a:t>
            </a:r>
            <a:r>
              <a:rPr lang="en-US" b="1" dirty="0" smtClean="0">
                <a:solidFill>
                  <a:srgbClr val="C00000"/>
                </a:solidFill>
              </a:rPr>
              <a:t> and </a:t>
            </a:r>
            <a:r>
              <a:rPr lang="en-US" b="1" dirty="0" err="1" smtClean="0">
                <a:solidFill>
                  <a:srgbClr val="C00000"/>
                </a:solidFill>
              </a:rPr>
              <a:t>Superose</a:t>
            </a:r>
            <a:r>
              <a:rPr lang="en-US" b="1" dirty="0" smtClean="0"/>
              <a:t>)                                                       </a:t>
            </a:r>
            <a:r>
              <a:rPr lang="ar-IQ" b="1" dirty="0" smtClean="0"/>
              <a:t>-</a:t>
            </a:r>
            <a:endParaRPr lang="en-US" b="1" dirty="0" smtClean="0"/>
          </a:p>
          <a:p>
            <a:pPr algn="just"/>
            <a:r>
              <a:rPr lang="en-US" b="1" dirty="0" smtClean="0"/>
              <a:t> </a:t>
            </a:r>
            <a:r>
              <a:rPr lang="en-US" b="1" dirty="0" err="1" smtClean="0"/>
              <a:t>dextran</a:t>
            </a:r>
            <a:r>
              <a:rPr lang="en-US" b="1" dirty="0" smtClean="0"/>
              <a:t> based (e.g., </a:t>
            </a:r>
            <a:r>
              <a:rPr lang="en-US" b="1" dirty="0" err="1" smtClean="0">
                <a:solidFill>
                  <a:srgbClr val="C00000"/>
                </a:solidFill>
              </a:rPr>
              <a:t>Sephadex</a:t>
            </a:r>
            <a:r>
              <a:rPr lang="en-US" b="1" dirty="0" smtClean="0">
                <a:solidFill>
                  <a:srgbClr val="C00000"/>
                </a:solidFill>
              </a:rPr>
              <a:t>)                                                                                  </a:t>
            </a:r>
            <a:r>
              <a:rPr lang="ar-IQ" b="1" dirty="0" smtClean="0"/>
              <a:t>-</a:t>
            </a:r>
            <a:endParaRPr lang="en-US" b="1" dirty="0" smtClean="0"/>
          </a:p>
          <a:p>
            <a:pPr algn="l"/>
            <a:r>
              <a:rPr lang="en-US" dirty="0" smtClean="0"/>
              <a:t> </a:t>
            </a:r>
            <a:r>
              <a:rPr lang="en-US" b="1" dirty="0" smtClean="0"/>
              <a:t>cellulose based (e.g.,  </a:t>
            </a:r>
            <a:r>
              <a:rPr lang="en-US" b="1" dirty="0" err="1" smtClean="0">
                <a:solidFill>
                  <a:srgbClr val="C00000"/>
                </a:solidFill>
              </a:rPr>
              <a:t>Sephacel</a:t>
            </a:r>
            <a:r>
              <a:rPr lang="en-US" b="1" dirty="0" smtClean="0">
                <a:solidFill>
                  <a:srgbClr val="C00000"/>
                </a:solidFill>
              </a:rPr>
              <a:t>).</a:t>
            </a:r>
            <a:r>
              <a:rPr lang="ar-IQ" b="1" dirty="0" smtClean="0"/>
              <a:t>-</a:t>
            </a:r>
            <a:r>
              <a:rPr lang="en-US" b="1" dirty="0" smtClean="0"/>
              <a:t>   </a:t>
            </a:r>
            <a:endParaRPr lang="en-US" b="1"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428604"/>
            <a:ext cx="8715436"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0000CC"/>
                </a:solidFill>
                <a:effectLst/>
                <a:latin typeface="Times"/>
                <a:cs typeface="Arial" pitchFamily="34" charset="0"/>
              </a:rPr>
              <a:t>A. Ion Exchange Chromatography--adsorption chromatography</a:t>
            </a:r>
            <a:endParaRPr kumimoji="0" lang="ar-IQ" sz="2400" b="1" i="0" u="none" strike="noStrike" cap="none" normalizeH="0" baseline="0" dirty="0" smtClean="0">
              <a:ln>
                <a:noFill/>
              </a:ln>
              <a:solidFill>
                <a:schemeClr val="tx1"/>
              </a:solidFill>
              <a:effectLst/>
              <a:latin typeface="Times"/>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7715250" algn="l"/>
              </a:tabLst>
            </a:pPr>
            <a:r>
              <a:rPr kumimoji="0" lang="ar-IQ" sz="1800" b="1" i="0" u="none" strike="noStrike" cap="none" normalizeH="0" baseline="0" dirty="0" smtClean="0">
                <a:ln>
                  <a:noFill/>
                </a:ln>
                <a:solidFill>
                  <a:schemeClr val="tx1"/>
                </a:solidFill>
                <a:effectLst/>
                <a:latin typeface="Times"/>
                <a:cs typeface="Arial" pitchFamily="34" charset="0"/>
              </a:rPr>
              <a:t>. Stationary Phase</a:t>
            </a:r>
            <a:r>
              <a:rPr kumimoji="0" lang="ar-IQ" sz="1800" b="0" i="0" u="none" strike="noStrike" cap="none" normalizeH="0" baseline="0" dirty="0" smtClean="0">
                <a:ln>
                  <a:noFill/>
                </a:ln>
                <a:solidFill>
                  <a:schemeClr val="tx1"/>
                </a:solidFill>
                <a:effectLst/>
                <a:latin typeface="Times"/>
                <a:cs typeface="Arial" pitchFamily="34" charset="0"/>
              </a:rPr>
              <a:t> -- chemically bound charged groups with counter ions bound; these may be positively charged groups which bind anio</a:t>
            </a:r>
            <a:r>
              <a:rPr kumimoji="0" lang="en-US" sz="1800" b="0" i="0" u="none" strike="noStrike" cap="none" normalizeH="0" baseline="0" dirty="0" smtClean="0">
                <a:ln>
                  <a:noFill/>
                </a:ln>
                <a:solidFill>
                  <a:schemeClr val="tx1"/>
                </a:solidFill>
                <a:effectLst/>
                <a:latin typeface="Times"/>
                <a:cs typeface="Arial" pitchFamily="34" charset="0"/>
              </a:rPr>
              <a:t>n</a:t>
            </a:r>
            <a:r>
              <a:rPr kumimoji="0" lang="ar-IQ" sz="1800" b="0" i="0" u="none" strike="noStrike" cap="none" normalizeH="0" baseline="0" dirty="0" smtClean="0">
                <a:ln>
                  <a:noFill/>
                </a:ln>
                <a:solidFill>
                  <a:schemeClr val="tx1"/>
                </a:solidFill>
                <a:effectLst/>
                <a:latin typeface="Times"/>
                <a:cs typeface="Arial" pitchFamily="34" charset="0"/>
              </a:rPr>
              <a:t>)</a:t>
            </a:r>
            <a:r>
              <a:rPr kumimoji="0" lang="ar-IQ" sz="1800" b="1" i="0" u="none" strike="noStrike" cap="none" normalizeH="0" baseline="0" dirty="0" smtClean="0">
                <a:ln>
                  <a:noFill/>
                </a:ln>
                <a:solidFill>
                  <a:schemeClr val="tx1"/>
                </a:solidFill>
                <a:effectLst/>
                <a:latin typeface="Times"/>
                <a:cs typeface="Arial" pitchFamily="34" charset="0"/>
              </a:rPr>
              <a:t>anion exchanger</a:t>
            </a:r>
            <a:r>
              <a:rPr kumimoji="0" lang="ar-IQ" sz="1800" b="0" i="0" u="none" strike="noStrike" cap="none" normalizeH="0" baseline="0" dirty="0" smtClean="0">
                <a:ln>
                  <a:noFill/>
                </a:ln>
                <a:solidFill>
                  <a:schemeClr val="tx1"/>
                </a:solidFill>
                <a:effectLst/>
                <a:latin typeface="Times"/>
                <a:cs typeface="Arial" pitchFamily="34" charset="0"/>
              </a:rPr>
              <a:t>) or negatively charged groups which bind cations )</a:t>
            </a:r>
            <a:r>
              <a:rPr kumimoji="0" lang="ar-IQ" sz="1800" b="1" i="0" u="none" strike="noStrike" cap="none" normalizeH="0" baseline="0" dirty="0" smtClean="0">
                <a:ln>
                  <a:noFill/>
                </a:ln>
                <a:solidFill>
                  <a:schemeClr val="tx1"/>
                </a:solidFill>
                <a:effectLst/>
                <a:latin typeface="Times"/>
                <a:cs typeface="Arial" pitchFamily="34" charset="0"/>
              </a:rPr>
              <a:t>cation exchanger</a:t>
            </a:r>
            <a:r>
              <a:rPr kumimoji="0" lang="en-US" sz="1800" b="0" i="0" u="none" strike="noStrike" cap="none" normalizeH="0" baseline="0" dirty="0" smtClean="0">
                <a:ln>
                  <a:noFill/>
                </a:ln>
                <a:solidFill>
                  <a:schemeClr val="tx1"/>
                </a:solidFill>
                <a:effectLst/>
                <a:latin typeface="Times"/>
                <a:cs typeface="Arial" pitchFamily="34" charset="0"/>
              </a:rPr>
              <a:t>)</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a:cs typeface="Arial" pitchFamily="34" charset="0"/>
              </a:rPr>
              <a:t>2</a:t>
            </a:r>
            <a:r>
              <a:rPr kumimoji="0" lang="ar-IQ" sz="1800" b="1" i="0" u="none" strike="noStrike" cap="none" normalizeH="0" baseline="0" dirty="0" smtClean="0">
                <a:ln>
                  <a:noFill/>
                </a:ln>
                <a:solidFill>
                  <a:schemeClr val="tx1"/>
                </a:solidFill>
                <a:effectLst/>
                <a:latin typeface="Times"/>
                <a:cs typeface="Arial" pitchFamily="34" charset="0"/>
              </a:rPr>
              <a:t>. Mobile Phase</a:t>
            </a:r>
            <a:r>
              <a:rPr kumimoji="0" lang="ar-IQ" sz="1800" b="0" i="0" u="none" strike="noStrike" cap="none" normalizeH="0" baseline="0" dirty="0" smtClean="0">
                <a:ln>
                  <a:noFill/>
                </a:ln>
                <a:solidFill>
                  <a:schemeClr val="tx1"/>
                </a:solidFill>
                <a:effectLst/>
                <a:latin typeface="Times"/>
                <a:cs typeface="Arial" pitchFamily="34" charset="0"/>
              </a:rPr>
              <a:t> -- an aqueous buffer solution characterized by: pH and ionic strength</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US" sz="1800" b="1" i="0" u="none" strike="noStrike" cap="none" normalizeH="0" baseline="0" dirty="0" smtClean="0">
                <a:ln>
                  <a:noFill/>
                </a:ln>
                <a:solidFill>
                  <a:schemeClr val="tx1"/>
                </a:solidFill>
                <a:effectLst/>
                <a:latin typeface="Times"/>
                <a:cs typeface="Arial" pitchFamily="34" charset="0"/>
              </a:rPr>
              <a:t>3</a:t>
            </a:r>
            <a:r>
              <a:rPr kumimoji="0" lang="ar-IQ" sz="1800" b="1" i="0" u="none" strike="noStrike" cap="none" normalizeH="0" baseline="0" dirty="0" smtClean="0">
                <a:ln>
                  <a:noFill/>
                </a:ln>
                <a:solidFill>
                  <a:schemeClr val="tx1"/>
                </a:solidFill>
                <a:effectLst/>
                <a:latin typeface="Times"/>
                <a:cs typeface="Arial" pitchFamily="34" charset="0"/>
              </a:rPr>
              <a:t> . Eluting Ion Exchange Columns</a:t>
            </a:r>
            <a:r>
              <a:rPr kumimoji="0" lang="ar-IQ" sz="1800" b="0" i="0" u="none" strike="noStrike" cap="none" normalizeH="0" baseline="0" dirty="0" smtClean="0">
                <a:ln>
                  <a:noFill/>
                </a:ln>
                <a:solidFill>
                  <a:schemeClr val="tx1"/>
                </a:solidFill>
                <a:effectLst/>
                <a:latin typeface="Times"/>
                <a:cs typeface="Arial" pitchFamily="34" charset="0"/>
              </a:rPr>
              <a:t> -- molecules usually adsorb tightly in the buffer in which they're applied ==&gt; must weaken this interaction.</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ar-IQ" sz="1800" b="0" i="0" u="none" strike="noStrike" cap="none" normalizeH="0" baseline="0" dirty="0" smtClean="0">
                <a:ln>
                  <a:noFill/>
                </a:ln>
                <a:solidFill>
                  <a:schemeClr val="tx1"/>
                </a:solidFill>
                <a:effectLst/>
                <a:latin typeface="Times"/>
                <a:cs typeface="Arial" pitchFamily="34" charset="0"/>
              </a:rPr>
              <a:t>Increase ionic strength (most common method): </a:t>
            </a:r>
            <a:r>
              <a:rPr kumimoji="0" lang="ar-IQ" sz="1800" b="0" i="0" u="none" strike="noStrike" cap="none" normalizeH="0" baseline="0" dirty="0" smtClean="0">
                <a:ln>
                  <a:noFill/>
                </a:ln>
                <a:solidFill>
                  <a:srgbClr val="C00000"/>
                </a:solidFill>
                <a:effectLst/>
                <a:latin typeface="Times"/>
                <a:cs typeface="Arial" pitchFamily="34" charset="0"/>
              </a:rPr>
              <a:t>F = q</a:t>
            </a:r>
            <a:r>
              <a:rPr lang="en-US" baseline="-30000" dirty="0" smtClean="0">
                <a:solidFill>
                  <a:srgbClr val="C00000"/>
                </a:solidFill>
                <a:latin typeface="Times"/>
                <a:cs typeface="Arial" pitchFamily="34" charset="0"/>
              </a:rPr>
              <a:t>1</a:t>
            </a:r>
            <a:r>
              <a:rPr kumimoji="0" lang="ar-IQ" sz="1800" b="0" i="0" u="none" strike="noStrike" cap="none" normalizeH="0" baseline="0" dirty="0" smtClean="0">
                <a:ln>
                  <a:noFill/>
                </a:ln>
                <a:solidFill>
                  <a:srgbClr val="C00000"/>
                </a:solidFill>
                <a:effectLst/>
                <a:latin typeface="Times"/>
                <a:cs typeface="Arial" pitchFamily="34" charset="0"/>
              </a:rPr>
              <a:t> q</a:t>
            </a:r>
            <a:r>
              <a:rPr kumimoji="0" lang="en-US" sz="1800" b="0" i="0" u="none" strike="noStrike" cap="none" normalizeH="0" baseline="-30000" dirty="0" smtClean="0">
                <a:ln>
                  <a:noFill/>
                </a:ln>
                <a:solidFill>
                  <a:srgbClr val="C00000"/>
                </a:solidFill>
                <a:effectLst/>
                <a:latin typeface="Times"/>
                <a:cs typeface="Arial" pitchFamily="34" charset="0"/>
              </a:rPr>
              <a:t>2</a:t>
            </a:r>
            <a:r>
              <a:rPr kumimoji="0" lang="ar-IQ" sz="1800" b="0" i="0" u="none" strike="noStrike" cap="none" normalizeH="0" baseline="0" dirty="0" smtClean="0">
                <a:ln>
                  <a:noFill/>
                </a:ln>
                <a:solidFill>
                  <a:srgbClr val="C00000"/>
                </a:solidFill>
                <a:effectLst/>
                <a:latin typeface="Times"/>
                <a:cs typeface="Arial" pitchFamily="34" charset="0"/>
              </a:rPr>
              <a:t> / D r</a:t>
            </a:r>
            <a:r>
              <a:rPr kumimoji="0" lang="en-US" sz="1800" b="0" i="0" u="none" strike="noStrike" cap="none" normalizeH="0" baseline="30000" dirty="0" smtClean="0">
                <a:ln>
                  <a:noFill/>
                </a:ln>
                <a:solidFill>
                  <a:srgbClr val="C00000"/>
                </a:solidFill>
                <a:effectLst/>
                <a:latin typeface="Times"/>
                <a:cs typeface="Arial" pitchFamily="34" charset="0"/>
              </a:rPr>
              <a:t>2</a:t>
            </a:r>
            <a:r>
              <a:rPr kumimoji="0" lang="ar-IQ" sz="1800" b="0" i="0" u="none" strike="noStrike" cap="none" normalizeH="0" baseline="0" dirty="0" smtClean="0">
                <a:ln>
                  <a:noFill/>
                </a:ln>
                <a:solidFill>
                  <a:schemeClr val="tx1"/>
                </a:solidFill>
                <a:effectLst/>
                <a:latin typeface="Times"/>
                <a:cs typeface="Arial" pitchFamily="34" charset="0"/>
              </a:rPr>
              <a:t/>
            </a:r>
            <a:br>
              <a:rPr kumimoji="0" lang="ar-IQ" sz="1800" b="0" i="0" u="none" strike="noStrike" cap="none" normalizeH="0" baseline="0" dirty="0" smtClean="0">
                <a:ln>
                  <a:noFill/>
                </a:ln>
                <a:solidFill>
                  <a:schemeClr val="tx1"/>
                </a:solidFill>
                <a:effectLst/>
                <a:latin typeface="Times"/>
                <a:cs typeface="Arial" pitchFamily="34" charset="0"/>
              </a:rPr>
            </a:br>
            <a:r>
              <a:rPr kumimoji="0" lang="ar-IQ" sz="1800" b="0" i="0" u="none" strike="noStrike" cap="none" normalizeH="0" baseline="0" dirty="0" smtClean="0">
                <a:ln>
                  <a:noFill/>
                </a:ln>
                <a:solidFill>
                  <a:schemeClr val="tx1"/>
                </a:solidFill>
                <a:effectLst/>
                <a:latin typeface="Times"/>
                <a:cs typeface="Arial" pitchFamily="34" charset="0"/>
              </a:rPr>
              <a:t>q</a:t>
            </a:r>
            <a:r>
              <a:rPr lang="en-US" baseline="-30000" dirty="0" smtClean="0">
                <a:latin typeface="Times"/>
                <a:cs typeface="Arial" pitchFamily="34" charset="0"/>
              </a:rPr>
              <a:t>1</a:t>
            </a:r>
            <a:r>
              <a:rPr kumimoji="0" lang="ar-IQ" sz="1800" b="0" i="0" u="none" strike="noStrike" cap="none" normalizeH="0" baseline="0" dirty="0" smtClean="0">
                <a:ln>
                  <a:noFill/>
                </a:ln>
                <a:solidFill>
                  <a:schemeClr val="tx1"/>
                </a:solidFill>
                <a:effectLst/>
                <a:latin typeface="Times"/>
                <a:cs typeface="Arial" pitchFamily="34" charset="0"/>
              </a:rPr>
              <a:t>and q</a:t>
            </a:r>
            <a:r>
              <a:rPr lang="en-US" baseline="-30000" dirty="0" smtClean="0">
                <a:latin typeface="Times"/>
                <a:cs typeface="Arial" pitchFamily="34" charset="0"/>
              </a:rPr>
              <a:t>2</a:t>
            </a:r>
            <a:r>
              <a:rPr kumimoji="0" lang="ar-IQ" sz="1800" b="0" i="0" u="none" strike="noStrike" cap="none" normalizeH="0" baseline="0" dirty="0" smtClean="0">
                <a:ln>
                  <a:noFill/>
                </a:ln>
                <a:solidFill>
                  <a:schemeClr val="tx1"/>
                </a:solidFill>
                <a:effectLst/>
                <a:latin typeface="Times"/>
                <a:cs typeface="Arial" pitchFamily="34" charset="0"/>
              </a:rPr>
              <a:t> are the charges on </a:t>
            </a:r>
            <a:r>
              <a:rPr kumimoji="0" lang="en-US" sz="1800" b="0" i="0" u="none" strike="noStrike" cap="none" normalizeH="0" baseline="0" dirty="0" smtClean="0">
                <a:ln>
                  <a:noFill/>
                </a:ln>
                <a:solidFill>
                  <a:schemeClr val="tx1"/>
                </a:solidFill>
                <a:effectLst/>
                <a:latin typeface="Times"/>
                <a:cs typeface="Arial" pitchFamily="34" charset="0"/>
              </a:rPr>
              <a:t>2</a:t>
            </a:r>
            <a:r>
              <a:rPr kumimoji="0" lang="en-US" sz="1800" b="0" i="0" u="none" strike="noStrike" cap="none" normalizeH="0" dirty="0" smtClean="0">
                <a:ln>
                  <a:noFill/>
                </a:ln>
                <a:solidFill>
                  <a:schemeClr val="tx1"/>
                </a:solidFill>
                <a:effectLst/>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groups, r is the distance between the groups, and D is the dielectric constant of the solvent which is increased with higher ionic strength thus weakening the force between the solute and the ion exchanger. Another way to look at this is that other ions in the buffer compete for the ion exchanger binding site.</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IQ" sz="1800" b="0" i="0" u="none" strike="noStrike" cap="none" normalizeH="0" baseline="0" dirty="0" smtClean="0">
                <a:ln>
                  <a:noFill/>
                </a:ln>
                <a:solidFill>
                  <a:schemeClr val="tx1"/>
                </a:solidFill>
                <a:effectLst/>
                <a:latin typeface="Times"/>
                <a:cs typeface="Arial" pitchFamily="34" charset="0"/>
              </a:rPr>
              <a:t>change pH -- changes the charges on the molecules being separated; also can change the charge of a weak ion exchanger</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IQ" sz="1800" b="0" i="0" u="none" strike="noStrike" cap="none" normalizeH="0" baseline="0" dirty="0" smtClean="0">
                <a:ln>
                  <a:noFill/>
                </a:ln>
                <a:solidFill>
                  <a:schemeClr val="tx1"/>
                </a:solidFill>
                <a:effectLst/>
                <a:latin typeface="Times"/>
                <a:cs typeface="Arial" pitchFamily="34" charset="0"/>
              </a:rPr>
              <a:t>These changes can be made stepwise by changing the buffer reservoir (step gradient) or as gradient -- by mixing two buffers</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waters.com/webassets/cms/category/media/other_images/primer_T_Ion_Exchange_CHromatography.jpg"/>
          <p:cNvPicPr>
            <a:picLocks noChangeAspect="1" noChangeArrowheads="1"/>
          </p:cNvPicPr>
          <p:nvPr/>
        </p:nvPicPr>
        <p:blipFill>
          <a:blip r:embed="rId2"/>
          <a:srcRect/>
          <a:stretch>
            <a:fillRect/>
          </a:stretch>
        </p:blipFill>
        <p:spPr bwMode="auto">
          <a:xfrm>
            <a:off x="1" y="428604"/>
            <a:ext cx="9144000" cy="6429396"/>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28596" y="714356"/>
            <a:ext cx="8286808"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0000CC"/>
                </a:solidFill>
                <a:effectLst/>
                <a:latin typeface="Times"/>
                <a:cs typeface="Arial" pitchFamily="34" charset="0"/>
              </a:rPr>
              <a:t>B. Gel Filtration Chromatography</a:t>
            </a:r>
            <a:endParaRPr kumimoji="0" lang="ar-IQ" sz="2400" b="1" i="0" u="none" strike="noStrike" cap="none" normalizeH="0" baseline="0" dirty="0" smtClean="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1" dirty="0" smtClean="0">
                <a:latin typeface="Times"/>
                <a:cs typeface="Arial" pitchFamily="34" charset="0"/>
              </a:rPr>
              <a:t>1</a:t>
            </a:r>
            <a:r>
              <a:rPr kumimoji="0" lang="ar-IQ" sz="1800" b="1" i="0" u="none" strike="noStrike" cap="none" normalizeH="0" baseline="0" dirty="0" smtClean="0">
                <a:ln>
                  <a:noFill/>
                </a:ln>
                <a:solidFill>
                  <a:schemeClr val="tx1"/>
                </a:solidFill>
                <a:effectLst/>
                <a:latin typeface="Times"/>
                <a:cs typeface="Arial" pitchFamily="34" charset="0"/>
              </a:rPr>
              <a:t>. Column Packing</a:t>
            </a:r>
            <a:r>
              <a:rPr kumimoji="0" lang="ar-IQ" sz="1800" b="0" i="0" u="none" strike="noStrike" cap="none" normalizeH="0" baseline="0" dirty="0" smtClean="0">
                <a:ln>
                  <a:noFill/>
                </a:ln>
                <a:solidFill>
                  <a:schemeClr val="tx1"/>
                </a:solidFill>
                <a:effectLst/>
                <a:latin typeface="Times"/>
                <a:cs typeface="Arial" pitchFamily="34" charset="0"/>
              </a:rPr>
              <a:t> -- spherical porous beads of defined size</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r>
              <a:rPr kumimoji="0" lang="ar-IQ" sz="1800" b="1" i="0" u="none" strike="noStrike" cap="none" normalizeH="0" baseline="0" dirty="0" smtClean="0">
                <a:ln>
                  <a:noFill/>
                </a:ln>
                <a:solidFill>
                  <a:schemeClr val="tx1"/>
                </a:solidFill>
                <a:effectLst/>
                <a:latin typeface="Times"/>
                <a:cs typeface="Arial" pitchFamily="34" charset="0"/>
              </a:rPr>
              <a:t>crosslinked dextrans</a:t>
            </a:r>
            <a:r>
              <a:rPr kumimoji="0" lang="ar-IQ" sz="1800" b="0" i="0" u="none" strike="noStrike" cap="none" normalizeH="0" baseline="0" dirty="0" smtClean="0">
                <a:ln>
                  <a:noFill/>
                </a:ln>
                <a:solidFill>
                  <a:schemeClr val="tx1"/>
                </a:solidFill>
                <a:effectLst/>
                <a:latin typeface="Times"/>
                <a:cs typeface="Arial" pitchFamily="34" charset="0"/>
              </a:rPr>
              <a:t> -- Sephadex (Pharmacia(</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Times"/>
                <a:cs typeface="Arial" pitchFamily="34" charset="0"/>
              </a:rPr>
              <a:t>crosslinked polyacrylamide</a:t>
            </a:r>
            <a:r>
              <a:rPr kumimoji="0" lang="ar-IQ" sz="1800" b="0" i="0" u="none" strike="noStrike" cap="none" normalizeH="0" baseline="0" dirty="0" smtClean="0">
                <a:ln>
                  <a:noFill/>
                </a:ln>
                <a:solidFill>
                  <a:schemeClr val="tx1"/>
                </a:solidFill>
                <a:effectLst/>
                <a:latin typeface="Times"/>
                <a:cs typeface="Arial" pitchFamily="34" charset="0"/>
              </a:rPr>
              <a:t> -- Bio-Gel P (Bio-Rad(</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Times"/>
                <a:cs typeface="Arial" pitchFamily="34" charset="0"/>
              </a:rPr>
              <a:t>crosslinked agarose</a:t>
            </a:r>
            <a:r>
              <a:rPr kumimoji="0" lang="ar-IQ" sz="1800" b="0" i="0" u="none" strike="noStrike" cap="none" normalizeH="0" baseline="0" dirty="0" smtClean="0">
                <a:ln>
                  <a:noFill/>
                </a:ln>
                <a:solidFill>
                  <a:schemeClr val="tx1"/>
                </a:solidFill>
                <a:effectLst/>
                <a:latin typeface="Times"/>
                <a:cs typeface="Arial" pitchFamily="34" charset="0"/>
              </a:rPr>
              <a:t> -- Sepharose (Pharmacia) or Biogel A (Bio-Rad). Agarose beads have very large pores and are, therefore, good for separating very large molecules</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latin typeface="Times"/>
                <a:cs typeface="Arial" pitchFamily="34" charset="0"/>
              </a:rPr>
              <a:t>other materials developed by other companies</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1" dirty="0" smtClean="0">
                <a:latin typeface="Times"/>
                <a:cs typeface="Arial" pitchFamily="34" charset="0"/>
              </a:rPr>
              <a:t>2</a:t>
            </a:r>
            <a:r>
              <a:rPr kumimoji="0" lang="ar-IQ" sz="1800" b="1" i="0" u="none" strike="noStrike" cap="none" normalizeH="0" baseline="0" dirty="0" smtClean="0">
                <a:ln>
                  <a:noFill/>
                </a:ln>
                <a:solidFill>
                  <a:schemeClr val="tx1"/>
                </a:solidFill>
                <a:effectLst/>
                <a:latin typeface="Times"/>
                <a:cs typeface="Arial" pitchFamily="34" charset="0"/>
              </a:rPr>
              <a:t>. Gel beads </a:t>
            </a:r>
            <a:r>
              <a:rPr kumimoji="0" lang="ar-IQ" sz="1800" b="0" i="0" u="none" strike="noStrike" cap="none" normalizeH="0" baseline="0" dirty="0" smtClean="0">
                <a:ln>
                  <a:noFill/>
                </a:ln>
                <a:solidFill>
                  <a:schemeClr val="tx1"/>
                </a:solidFill>
                <a:effectLst/>
                <a:latin typeface="Times"/>
                <a:cs typeface="Arial" pitchFamily="34" charset="0"/>
              </a:rPr>
              <a:t>are designed to have a distribution of pore sizes around a mean pore size. The mean pore size and the distribution determines the size range of molecules which can be separated. </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1" dirty="0" smtClean="0">
                <a:latin typeface="Times"/>
                <a:cs typeface="Arial" pitchFamily="34" charset="0"/>
              </a:rPr>
              <a:t>3</a:t>
            </a:r>
            <a:r>
              <a:rPr kumimoji="0" lang="ar-IQ" sz="1800" b="1" i="0" u="none" strike="noStrike" cap="none" normalizeH="0" baseline="0" dirty="0" smtClean="0">
                <a:ln>
                  <a:noFill/>
                </a:ln>
                <a:solidFill>
                  <a:schemeClr val="tx1"/>
                </a:solidFill>
                <a:effectLst/>
                <a:latin typeface="Times"/>
                <a:cs typeface="Arial" pitchFamily="34" charset="0"/>
              </a:rPr>
              <a:t>. Dialysis </a:t>
            </a:r>
            <a:r>
              <a:rPr kumimoji="0" lang="ar-IQ" sz="1800" b="0" i="0" u="none" strike="noStrike" cap="none" normalizeH="0" baseline="0" dirty="0" smtClean="0">
                <a:ln>
                  <a:noFill/>
                </a:ln>
                <a:solidFill>
                  <a:schemeClr val="tx1"/>
                </a:solidFill>
                <a:effectLst/>
                <a:latin typeface="Times"/>
                <a:cs typeface="Arial" pitchFamily="34" charset="0"/>
              </a:rPr>
              <a:t>is a form of molecular Filtration</a:t>
            </a:r>
            <a:r>
              <a:rPr kumimoji="0" lang="en-US" sz="1800" b="0" i="0" u="none" strike="noStrike" cap="none" normalizeH="0" baseline="0" dirty="0" smtClean="0">
                <a:ln>
                  <a:noFill/>
                </a:ln>
                <a:solidFill>
                  <a:schemeClr val="tx1"/>
                </a:solidFill>
                <a:effectLst/>
                <a:latin typeface="Times"/>
                <a:cs typeface="Arial" pitchFamily="34" charset="0"/>
              </a:rPr>
              <a:t>.</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4" name="Rectangle 2"/>
          <p:cNvSpPr>
            <a:spLocks noChangeArrowheads="1"/>
          </p:cNvSpPr>
          <p:nvPr/>
        </p:nvSpPr>
        <p:spPr bwMode="auto">
          <a:xfrm>
            <a:off x="214282" y="4514687"/>
            <a:ext cx="842968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0000CC"/>
                </a:solidFill>
                <a:effectLst/>
                <a:latin typeface="Times"/>
                <a:cs typeface="Arial" pitchFamily="34" charset="0"/>
              </a:rPr>
              <a:t>C. Affinity Chromatography</a:t>
            </a:r>
            <a:r>
              <a:rPr kumimoji="0" lang="ar-IQ" sz="24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latin typeface="Times"/>
                <a:cs typeface="Arial" pitchFamily="34" charset="0"/>
              </a:rPr>
              <a:t>based upon specific binding of the target protein to a particular ligand which is bound to an inert matrix. </a:t>
            </a:r>
            <a:endParaRPr kumimoji="0" lang="ar-IQ"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baha\Desktop\Chemistry 365 - Summer 99 Lecture 2-Protein Purification_files\GelFiltration.gif"/>
          <p:cNvPicPr>
            <a:picLocks noChangeAspect="1" noChangeArrowheads="1"/>
          </p:cNvPicPr>
          <p:nvPr/>
        </p:nvPicPr>
        <p:blipFill>
          <a:blip r:embed="rId2"/>
          <a:srcRect/>
          <a:stretch>
            <a:fillRect/>
          </a:stretch>
        </p:blipFill>
        <p:spPr bwMode="auto">
          <a:xfrm>
            <a:off x="285721" y="2071678"/>
            <a:ext cx="8858279" cy="3429024"/>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iumed.edu/~bbartholomew/images/chapter6/F06-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r.amer\Pictures\Eco\untitled1.png"/>
          <p:cNvPicPr>
            <a:picLocks noChangeAspect="1" noChangeArrowheads="1"/>
          </p:cNvPicPr>
          <p:nvPr/>
        </p:nvPicPr>
        <p:blipFill>
          <a:blip r:embed="rId2" cstate="print"/>
          <a:srcRect/>
          <a:stretch>
            <a:fillRect/>
          </a:stretch>
        </p:blipFill>
        <p:spPr bwMode="auto">
          <a:xfrm>
            <a:off x="500034" y="571480"/>
            <a:ext cx="8001056" cy="607223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shodex.com/english/illust/i0077.gif"/>
          <p:cNvPicPr>
            <a:picLocks noChangeAspect="1" noChangeArrowheads="1"/>
          </p:cNvPicPr>
          <p:nvPr/>
        </p:nvPicPr>
        <p:blipFill>
          <a:blip r:embed="rId2"/>
          <a:srcRect/>
          <a:stretch>
            <a:fillRect/>
          </a:stretch>
        </p:blipFill>
        <p:spPr bwMode="auto">
          <a:xfrm>
            <a:off x="857223" y="214290"/>
            <a:ext cx="7215239" cy="535785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bricker.tcnj.edu/tech/affinity_chrompursammat.gif"/>
          <p:cNvPicPr>
            <a:picLocks noChangeAspect="1" noChangeArrowheads="1"/>
          </p:cNvPicPr>
          <p:nvPr/>
        </p:nvPicPr>
        <p:blipFill>
          <a:blip r:embed="rId2"/>
          <a:srcRect/>
          <a:stretch>
            <a:fillRect/>
          </a:stretch>
        </p:blipFill>
        <p:spPr bwMode="auto">
          <a:xfrm>
            <a:off x="1" y="928670"/>
            <a:ext cx="9144000" cy="4929222"/>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ملف:Proteinstructur-ar.svg">
            <a:hlinkClick r:id="rId2"/>
          </p:cNvPr>
          <p:cNvPicPr>
            <a:picLocks noChangeAspect="1" noChangeArrowheads="1"/>
          </p:cNvPicPr>
          <p:nvPr/>
        </p:nvPicPr>
        <p:blipFill>
          <a:blip r:embed="rId3"/>
          <a:srcRect/>
          <a:stretch>
            <a:fillRect/>
          </a:stretch>
        </p:blipFill>
        <p:spPr bwMode="auto">
          <a:xfrm>
            <a:off x="1357291" y="785794"/>
            <a:ext cx="7038998" cy="5143536"/>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tainano.com/Molecular%20Biology%20Glossary.files/image047.gif"/>
          <p:cNvPicPr>
            <a:picLocks noChangeAspect="1" noChangeArrowheads="1"/>
          </p:cNvPicPr>
          <p:nvPr/>
        </p:nvPicPr>
        <p:blipFill>
          <a:blip r:embed="rId2"/>
          <a:srcRect/>
          <a:stretch>
            <a:fillRect/>
          </a:stretch>
        </p:blipFill>
        <p:spPr bwMode="auto">
          <a:xfrm>
            <a:off x="857224" y="1071546"/>
            <a:ext cx="7786743" cy="5429288"/>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14282" y="369870"/>
            <a:ext cx="8501122"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0000CC"/>
                </a:solidFill>
                <a:effectLst/>
                <a:latin typeface="Times"/>
                <a:cs typeface="Arial" pitchFamily="34" charset="0"/>
              </a:rPr>
              <a:t>D. Other Chromatographic Techniques</a:t>
            </a:r>
            <a:r>
              <a:rPr kumimoji="0" lang="ar-IQ" sz="24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b="1" dirty="0" smtClean="0">
                <a:latin typeface="Times"/>
                <a:cs typeface="Arial" pitchFamily="34" charset="0"/>
              </a:rPr>
              <a:t>1</a:t>
            </a:r>
            <a:r>
              <a:rPr kumimoji="0" lang="ar-IQ" sz="1800" b="1" i="0" u="none" strike="noStrike" cap="none" normalizeH="0" baseline="0" dirty="0" smtClean="0">
                <a:ln>
                  <a:noFill/>
                </a:ln>
                <a:solidFill>
                  <a:schemeClr val="tx1"/>
                </a:solidFill>
                <a:effectLst/>
                <a:latin typeface="Times"/>
                <a:cs typeface="Arial" pitchFamily="34" charset="0"/>
              </a:rPr>
              <a:t>. Reverse Phase Chromatography</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stationary phase is more hydrophobic liquid adsorbed to inert matrix</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latin typeface="Times"/>
                <a:cs typeface="Arial" pitchFamily="34" charset="0"/>
              </a:rPr>
              <a:t>mobile phase is more hydrophilic liquid</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1" dirty="0" smtClean="0">
                <a:latin typeface="Times"/>
                <a:cs typeface="Arial" pitchFamily="34" charset="0"/>
              </a:rPr>
              <a:t>2</a:t>
            </a:r>
            <a:r>
              <a:rPr kumimoji="0" lang="ar-IQ" sz="1800" b="1" i="0" u="none" strike="noStrike" cap="none" normalizeH="0" baseline="0" dirty="0" smtClean="0">
                <a:ln>
                  <a:noFill/>
                </a:ln>
                <a:solidFill>
                  <a:schemeClr val="tx1"/>
                </a:solidFill>
                <a:effectLst/>
                <a:latin typeface="Times"/>
                <a:cs typeface="Arial" pitchFamily="34" charset="0"/>
              </a:rPr>
              <a:t>. Hydrophobic Interaction Chromatography</a:t>
            </a:r>
            <a:r>
              <a:rPr kumimoji="0" lang="ar-IQ" sz="1800" b="0" i="0" u="none" strike="noStrike" cap="none" normalizeH="0" baseline="0" dirty="0" smtClean="0">
                <a:ln>
                  <a:noFill/>
                </a:ln>
                <a:solidFill>
                  <a:schemeClr val="tx1"/>
                </a:solidFill>
                <a:effectLst/>
                <a:latin typeface="Times"/>
                <a:cs typeface="Arial" pitchFamily="34" charset="0"/>
              </a:rPr>
              <a:t>--similar to reverse phase chromtography but with less densely packed hdrophobic groups ==&gt; less denaturing.</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1" dirty="0" smtClean="0">
                <a:latin typeface="Times"/>
                <a:cs typeface="Arial" pitchFamily="34" charset="0"/>
              </a:rPr>
              <a:t>3</a:t>
            </a:r>
            <a:r>
              <a:rPr kumimoji="0" lang="ar-IQ" sz="1800" b="1" i="0" u="none" strike="noStrike" cap="none" normalizeH="0" baseline="0" dirty="0" smtClean="0">
                <a:ln>
                  <a:noFill/>
                </a:ln>
                <a:solidFill>
                  <a:schemeClr val="tx1"/>
                </a:solidFill>
                <a:effectLst/>
                <a:latin typeface="Times"/>
                <a:cs typeface="Arial" pitchFamily="34" charset="0"/>
              </a:rPr>
              <a:t>. HPLC = High Performance Chromatography</a:t>
            </a:r>
            <a:r>
              <a:rPr kumimoji="0" lang="ar-IQ" sz="1800" b="0" i="0" u="none" strike="noStrike" cap="none" normalizeH="0" baseline="0" dirty="0" smtClean="0">
                <a:ln>
                  <a:noFill/>
                </a:ln>
                <a:solidFill>
                  <a:schemeClr val="tx1"/>
                </a:solidFill>
                <a:effectLst/>
                <a:latin typeface="Times"/>
                <a:cs typeface="Arial" pitchFamily="34" charset="0"/>
              </a:rPr>
              <a:t>--a form of column chromatogrpahy with very small particles in the stationary phase to increase resolution; speed increased by using very high pressures. Commonly used in reverse phase mode but also with ion exchange, gel filtration, or hydrophobic interaction.</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t3.gstatic.com/images?q=tbn:ANd9GcRSZsR-Fe7laTfZjIPdzVTNu_bDdgpSbRPYg0jpWE6mnG7n_Wdl"/>
          <p:cNvPicPr>
            <a:picLocks noChangeAspect="1" noChangeArrowheads="1"/>
          </p:cNvPicPr>
          <p:nvPr/>
        </p:nvPicPr>
        <p:blipFill>
          <a:blip r:embed="rId2"/>
          <a:srcRect/>
          <a:stretch>
            <a:fillRect/>
          </a:stretch>
        </p:blipFill>
        <p:spPr bwMode="auto">
          <a:xfrm>
            <a:off x="5767832" y="4572008"/>
            <a:ext cx="3376168" cy="2000264"/>
          </a:xfrm>
          <a:prstGeom prst="rect">
            <a:avLst/>
          </a:prstGeom>
          <a:noFill/>
        </p:spPr>
      </p:pic>
      <p:pic>
        <p:nvPicPr>
          <p:cNvPr id="60422" name="Picture 6" descr="File:Gas chromatograph.png">
            <a:hlinkClick r:id="rId3"/>
          </p:cNvPr>
          <p:cNvPicPr>
            <a:picLocks noChangeAspect="1" noChangeArrowheads="1"/>
          </p:cNvPicPr>
          <p:nvPr/>
        </p:nvPicPr>
        <p:blipFill>
          <a:blip r:embed="rId4"/>
          <a:srcRect/>
          <a:stretch>
            <a:fillRect/>
          </a:stretch>
        </p:blipFill>
        <p:spPr bwMode="auto">
          <a:xfrm>
            <a:off x="1428728" y="1357298"/>
            <a:ext cx="6215106" cy="3319469"/>
          </a:xfrm>
          <a:prstGeom prst="rect">
            <a:avLst/>
          </a:prstGeom>
          <a:noFill/>
        </p:spPr>
      </p:pic>
      <p:sp>
        <p:nvSpPr>
          <p:cNvPr id="5" name="مربع نص 4"/>
          <p:cNvSpPr txBox="1"/>
          <p:nvPr/>
        </p:nvSpPr>
        <p:spPr>
          <a:xfrm>
            <a:off x="3499784" y="5072074"/>
            <a:ext cx="2257093" cy="369332"/>
          </a:xfrm>
          <a:prstGeom prst="rect">
            <a:avLst/>
          </a:prstGeom>
          <a:noFill/>
        </p:spPr>
        <p:txBody>
          <a:bodyPr wrap="none" rtlCol="1">
            <a:spAutoFit/>
          </a:bodyPr>
          <a:lstStyle/>
          <a:p>
            <a:r>
              <a:rPr lang="en-US" dirty="0" smtClean="0"/>
              <a:t>Gas </a:t>
            </a:r>
            <a:r>
              <a:rPr lang="en-US" dirty="0" err="1" smtClean="0"/>
              <a:t>chromotography</a:t>
            </a:r>
            <a:endParaRPr lang="ar-IQ" dirty="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http://www.chemguide.co.uk/analysis/chromatography/hplc1.gif"/>
          <p:cNvPicPr>
            <a:picLocks noChangeAspect="1" noChangeArrowheads="1"/>
          </p:cNvPicPr>
          <p:nvPr/>
        </p:nvPicPr>
        <p:blipFill>
          <a:blip r:embed="rId2"/>
          <a:srcRect/>
          <a:stretch>
            <a:fillRect/>
          </a:stretch>
        </p:blipFill>
        <p:spPr bwMode="auto">
          <a:xfrm>
            <a:off x="1428728" y="285728"/>
            <a:ext cx="6715172" cy="4429156"/>
          </a:xfrm>
          <a:prstGeom prst="rect">
            <a:avLst/>
          </a:prstGeom>
          <a:noFill/>
        </p:spPr>
      </p:pic>
      <p:sp>
        <p:nvSpPr>
          <p:cNvPr id="4" name="مربع نص 3"/>
          <p:cNvSpPr txBox="1"/>
          <p:nvPr/>
        </p:nvSpPr>
        <p:spPr>
          <a:xfrm>
            <a:off x="1785918" y="5214950"/>
            <a:ext cx="5541792" cy="369332"/>
          </a:xfrm>
          <a:prstGeom prst="rect">
            <a:avLst/>
          </a:prstGeom>
          <a:noFill/>
        </p:spPr>
        <p:txBody>
          <a:bodyPr wrap="square" rtlCol="1">
            <a:spAutoFit/>
          </a:bodyPr>
          <a:lstStyle/>
          <a:p>
            <a:r>
              <a:rPr lang="en-US" dirty="0" smtClean="0"/>
              <a:t>HPLC( High performance liquid </a:t>
            </a:r>
            <a:r>
              <a:rPr lang="en-US" dirty="0" err="1" smtClean="0"/>
              <a:t>chromotography</a:t>
            </a:r>
            <a:endParaRPr lang="ar-IQ" dirty="0"/>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kinardf.people.cofc.edu/Applets/chromatography.gif"/>
          <p:cNvPicPr>
            <a:picLocks noChangeAspect="1" noChangeArrowheads="1"/>
          </p:cNvPicPr>
          <p:nvPr/>
        </p:nvPicPr>
        <p:blipFill>
          <a:blip r:embed="rId2"/>
          <a:srcRect/>
          <a:stretch>
            <a:fillRect/>
          </a:stretch>
        </p:blipFill>
        <p:spPr bwMode="auto">
          <a:xfrm>
            <a:off x="0" y="214290"/>
            <a:ext cx="9144000" cy="5643602"/>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457200" y="2286000"/>
          <a:ext cx="73914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4" name="مستطيل 3"/>
          <p:cNvSpPr/>
          <p:nvPr/>
        </p:nvSpPr>
        <p:spPr>
          <a:xfrm>
            <a:off x="357158" y="857232"/>
            <a:ext cx="8215370" cy="1200329"/>
          </a:xfrm>
          <a:prstGeom prst="rect">
            <a:avLst/>
          </a:prstGeom>
        </p:spPr>
        <p:txBody>
          <a:bodyPr wrap="square">
            <a:spAutoFit/>
          </a:bodyPr>
          <a:lstStyle/>
          <a:p>
            <a:pPr algn="l" rtl="0"/>
            <a:r>
              <a:rPr lang="en-US" sz="2400" b="1" dirty="0" smtClean="0"/>
              <a:t>spleen cells cytoplasm was   applied on top of </a:t>
            </a:r>
            <a:r>
              <a:rPr lang="en-US" sz="2400" b="1" dirty="0" err="1" smtClean="0"/>
              <a:t>sepharose</a:t>
            </a:r>
            <a:r>
              <a:rPr lang="en-US" sz="2400" b="1" dirty="0" smtClean="0"/>
              <a:t> 6B gel filtration column. Flow rate was 30 ml /hrs, 5ml fraction collected.</a:t>
            </a:r>
            <a:endParaRPr lang="ar-IQ" sz="2400" dirty="0"/>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428604"/>
            <a:ext cx="7772400" cy="1470025"/>
          </a:xfrm>
        </p:spPr>
        <p:txBody>
          <a:bodyPr/>
          <a:lstStyle/>
          <a:p>
            <a:pPr algn="just"/>
            <a:r>
              <a:rPr lang="ar-SA" dirty="0" smtClean="0"/>
              <a:t> </a:t>
            </a:r>
            <a:r>
              <a:rPr lang="en-US" dirty="0" smtClean="0"/>
              <a:t> </a:t>
            </a:r>
            <a:r>
              <a:rPr lang="ar-SA" dirty="0" smtClean="0"/>
              <a:t>     </a:t>
            </a:r>
            <a:r>
              <a:rPr lang="en-US" dirty="0" smtClean="0"/>
              <a:t>Electrophoresis   </a:t>
            </a:r>
            <a:endParaRPr lang="ar-IQ" dirty="0"/>
          </a:p>
        </p:txBody>
      </p:sp>
      <p:sp>
        <p:nvSpPr>
          <p:cNvPr id="3" name="عنوان فرعي 2"/>
          <p:cNvSpPr>
            <a:spLocks noGrp="1"/>
          </p:cNvSpPr>
          <p:nvPr>
            <p:ph type="subTitle" idx="1"/>
          </p:nvPr>
        </p:nvSpPr>
        <p:spPr>
          <a:xfrm>
            <a:off x="785786" y="1928802"/>
            <a:ext cx="6858048" cy="2824170"/>
          </a:xfrm>
        </p:spPr>
        <p:txBody>
          <a:bodyPr>
            <a:noAutofit/>
          </a:bodyPr>
          <a:lstStyle/>
          <a:p>
            <a:pPr algn="l" rtl="0"/>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Protein  Electrophoresis is used to separate                                 </a:t>
            </a:r>
          </a:p>
          <a:p>
            <a:pPr algn="l" rtl="0">
              <a:tabLst>
                <a:tab pos="3495675" algn="l"/>
              </a:tabLst>
            </a:pPr>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mixtures of protein (</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rPr>
              <a:t>e.g., from cells, </a:t>
            </a:r>
            <a:r>
              <a:rPr lang="en-US" sz="1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subcellular</a:t>
            </a:r>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fractions</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rtl="0"/>
            <a:endPar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rtl="0"/>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column </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rPr>
              <a:t>fractions, </a:t>
            </a:r>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  </a:t>
            </a:r>
            <a:r>
              <a:rPr lang="en-US" sz="1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immunoprecipitates</a:t>
            </a:r>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inorder</a:t>
            </a:r>
            <a:endPar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r" rtl="0"/>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l" rtl="0"/>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rPr>
              <a:t>investigate subunit </a:t>
            </a:r>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compositions                                       </a:t>
            </a:r>
            <a:r>
              <a:rPr lang="ar-IQ"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a:r>
              <a:rPr lang="ar-IQ"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rPr>
              <a:t>verify homogeneity of protein </a:t>
            </a:r>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samples   </a:t>
            </a:r>
          </a:p>
          <a:p>
            <a:pPr algn="l"/>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l" rtl="0"/>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purify proteins </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rPr>
              <a:t>for use in </a:t>
            </a:r>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further  application</a:t>
            </a:r>
          </a:p>
          <a:p>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ar-IQ" sz="1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928670"/>
            <a:ext cx="8929718"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rgbClr val="0000CC"/>
                </a:solidFill>
                <a:effectLst/>
                <a:latin typeface="Times"/>
                <a:cs typeface="Arial" pitchFamily="34" charset="0"/>
              </a:rPr>
              <a:t>Electrophoresi</a:t>
            </a:r>
            <a:r>
              <a:rPr kumimoji="0" lang="en-US" sz="2400" b="1" i="0" u="none" strike="noStrike" cap="none" normalizeH="0" baseline="0" dirty="0" smtClean="0">
                <a:ln>
                  <a:noFill/>
                </a:ln>
                <a:solidFill>
                  <a:srgbClr val="0000CC"/>
                </a:solidFill>
                <a:effectLst/>
                <a:latin typeface="Times"/>
                <a:cs typeface="Arial" pitchFamily="34" charset="0"/>
              </a:rPr>
              <a:t>S</a:t>
            </a:r>
            <a:r>
              <a:rPr kumimoji="0" lang="en-US" sz="2800" b="1" i="0" u="none" strike="noStrike" cap="none" normalizeH="0" baseline="0" dirty="0" smtClean="0">
                <a:ln>
                  <a:noFill/>
                </a:ln>
                <a:solidFill>
                  <a:srgbClr val="0000CC"/>
                </a:solidFill>
                <a:effectLst/>
                <a:latin typeface="Times"/>
                <a:cs typeface="Arial" pitchFamily="34" charset="0"/>
              </a:rPr>
              <a:t> </a:t>
            </a:r>
            <a:r>
              <a:rPr kumimoji="0" lang="en-US" sz="2800" b="1" i="0" u="none" strike="noStrike" cap="none" normalizeH="0" dirty="0" smtClean="0">
                <a:ln>
                  <a:noFill/>
                </a:ln>
                <a:solidFill>
                  <a:srgbClr val="0000CC"/>
                </a:solidFill>
                <a:effectLst/>
                <a:latin typeface="Times"/>
                <a:cs typeface="Arial" pitchFamily="34" charset="0"/>
              </a:rPr>
              <a:t>   </a:t>
            </a:r>
            <a:endParaRPr kumimoji="0" lang="ar-IQ" sz="2800" b="1" i="0" u="none" strike="noStrike" cap="none" normalizeH="0" baseline="0" dirty="0" smtClean="0">
              <a:ln>
                <a:noFill/>
              </a:ln>
              <a:solidFill>
                <a:schemeClr val="tx1"/>
              </a:solidFill>
              <a:effectLst/>
              <a:latin typeface="Arial" pitchFamily="34" charset="0"/>
              <a:cs typeface="Arial" pitchFamily="34" charset="0"/>
            </a:endParaRPr>
          </a:p>
          <a:p>
            <a:pPr lvl="0" algn="l" rtl="0" eaLnBrk="0" fontAlgn="base" hangingPunct="0">
              <a:spcBef>
                <a:spcPct val="0"/>
              </a:spcBef>
              <a:spcAft>
                <a:spcPct val="0"/>
              </a:spcAft>
            </a:pPr>
            <a:r>
              <a:rPr kumimoji="0" lang="ar-IQ" b="1" i="0" u="none" strike="noStrike" cap="none" normalizeH="0" baseline="0" dirty="0" smtClean="0">
                <a:ln>
                  <a:noFill/>
                </a:ln>
                <a:solidFill>
                  <a:srgbClr val="0000CC"/>
                </a:solidFill>
                <a:effectLst/>
                <a:latin typeface="Times"/>
                <a:cs typeface="Arial" pitchFamily="34" charset="0"/>
              </a:rPr>
              <a:t>A. </a:t>
            </a:r>
            <a:r>
              <a:rPr kumimoji="0" lang="ar-IQ" sz="2000" b="1" i="0" u="none" strike="noStrike" cap="none" normalizeH="0" baseline="0" dirty="0" smtClean="0">
                <a:ln>
                  <a:noFill/>
                </a:ln>
                <a:solidFill>
                  <a:srgbClr val="0000CC"/>
                </a:solidFill>
                <a:effectLst/>
                <a:latin typeface="Times"/>
                <a:cs typeface="Arial" pitchFamily="34" charset="0"/>
              </a:rPr>
              <a:t>Macromolecule is accelerated by a force )like sedimentation</a:t>
            </a:r>
            <a:r>
              <a:rPr kumimoji="0" lang="en-US" sz="2000" b="1" i="0" u="none" strike="noStrike" cap="none" normalizeH="0" baseline="0" dirty="0" smtClean="0">
                <a:ln>
                  <a:noFill/>
                </a:ln>
                <a:solidFill>
                  <a:srgbClr val="0000CC"/>
                </a:solidFill>
                <a:effectLst/>
                <a:latin typeface="Times"/>
                <a:cs typeface="Arial" pitchFamily="34" charset="0"/>
              </a:rPr>
              <a:t>)</a:t>
            </a:r>
            <a:endParaRPr kumimoji="0" lang="ar-IQ" sz="2000" b="0" i="0" u="none" strike="noStrike" cap="none" normalizeH="0" baseline="0" dirty="0" smtClean="0">
              <a:ln>
                <a:noFill/>
              </a:ln>
              <a:solidFill>
                <a:schemeClr val="tx1"/>
              </a:solidFill>
              <a:effectLst/>
              <a:latin typeface="Times"/>
              <a:cs typeface="Arial" pitchFamily="34" charset="0"/>
            </a:endParaRPr>
          </a:p>
          <a:p>
            <a:pPr marL="457200" lvl="0" indent="-457200" algn="l" rtl="0" eaLnBrk="0" fontAlgn="base" hangingPunct="0">
              <a:spcBef>
                <a:spcPct val="0"/>
              </a:spcBef>
              <a:spcAft>
                <a:spcPct val="0"/>
              </a:spcAft>
            </a:pPr>
            <a:r>
              <a:rPr kumimoji="0" lang="ar-IQ" sz="2000" b="1" i="0" u="none" strike="noStrike" cap="none" normalizeH="0" baseline="0" dirty="0" smtClean="0">
                <a:ln>
                  <a:noFill/>
                </a:ln>
                <a:solidFill>
                  <a:srgbClr val="C00000"/>
                </a:solidFill>
                <a:effectLst/>
                <a:latin typeface="Times"/>
                <a:cs typeface="Arial" pitchFamily="34" charset="0"/>
              </a:rPr>
              <a:t>F = q E </a:t>
            </a:r>
            <a:endParaRPr kumimoji="0" lang="en-US" sz="2000" b="1" i="0" u="none" strike="noStrike" cap="none" normalizeH="0" baseline="0" dirty="0" smtClean="0">
              <a:ln>
                <a:noFill/>
              </a:ln>
              <a:solidFill>
                <a:srgbClr val="C00000"/>
              </a:solidFill>
              <a:effectLst/>
              <a:latin typeface="Times"/>
              <a:cs typeface="Arial" pitchFamily="34" charset="0"/>
            </a:endParaRPr>
          </a:p>
          <a:p>
            <a:pPr marL="457200" lvl="0" indent="-457200" algn="l" rtl="0" eaLnBrk="0" fontAlgn="base" hangingPunct="0">
              <a:spcBef>
                <a:spcPct val="0"/>
              </a:spcBef>
              <a:spcAft>
                <a:spcPct val="0"/>
              </a:spcAft>
            </a:pPr>
            <a:r>
              <a:rPr lang="en-US" sz="2000" b="1" dirty="0" smtClean="0">
                <a:solidFill>
                  <a:schemeClr val="tx1"/>
                </a:solidFill>
                <a:latin typeface="Times"/>
                <a:cs typeface="Arial" pitchFamily="34" charset="0"/>
              </a:rPr>
              <a:t>[</a:t>
            </a:r>
            <a:r>
              <a:rPr kumimoji="0" lang="ar-IQ" sz="2000" b="1" i="0" u="none" strike="noStrike" cap="none" normalizeH="0" baseline="0" dirty="0" smtClean="0">
                <a:ln>
                  <a:noFill/>
                </a:ln>
                <a:solidFill>
                  <a:schemeClr val="tx1"/>
                </a:solidFill>
                <a:effectLst/>
                <a:latin typeface="Times"/>
                <a:cs typeface="Arial" pitchFamily="34" charset="0"/>
              </a:rPr>
              <a:t>q is the net charge on the molecule; E is the electric field strength experienced by the molecule</a:t>
            </a:r>
            <a:r>
              <a:rPr kumimoji="0" lang="en-US" sz="2000" b="1" i="0" u="none" strike="noStrike" cap="none" normalizeH="0" baseline="0" dirty="0" smtClean="0">
                <a:ln>
                  <a:noFill/>
                </a:ln>
                <a:solidFill>
                  <a:schemeClr val="tx1"/>
                </a:solidFill>
                <a:effectLst/>
                <a:latin typeface="Times"/>
                <a:cs typeface="Arial" pitchFamily="34" charset="0"/>
              </a:rPr>
              <a:t>]</a:t>
            </a:r>
            <a:r>
              <a:rPr kumimoji="0" lang="ar-IQ" sz="20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000" b="1" dirty="0" smtClean="0">
                <a:latin typeface="Times"/>
                <a:cs typeface="Arial" pitchFamily="34" charset="0"/>
              </a:rPr>
              <a:t>2</a:t>
            </a:r>
            <a:r>
              <a:rPr kumimoji="0" lang="ar-IQ" sz="2000" b="1" i="0" u="none" strike="noStrike" cap="none" normalizeH="0" baseline="0" dirty="0" smtClean="0">
                <a:ln>
                  <a:noFill/>
                </a:ln>
                <a:solidFill>
                  <a:schemeClr val="tx1"/>
                </a:solidFill>
                <a:effectLst/>
                <a:latin typeface="Times"/>
                <a:cs typeface="Arial" pitchFamily="34" charset="0"/>
              </a:rPr>
              <a:t>. This causes an acceleration until the velocity, v, causes a frictional force equal to but opposite in direction to the applied force </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000" b="1" i="0" u="none" strike="noStrike" cap="none" normalizeH="0" dirty="0" smtClean="0">
                <a:ln>
                  <a:noFill/>
                </a:ln>
                <a:solidFill>
                  <a:srgbClr val="C00000"/>
                </a:solidFill>
                <a:effectLst/>
                <a:latin typeface="Times"/>
                <a:cs typeface="Arial" pitchFamily="34" charset="0"/>
              </a:rPr>
              <a:t>      </a:t>
            </a:r>
            <a:r>
              <a:rPr kumimoji="0" lang="ar-IQ" sz="2000" b="1" i="0" u="none" strike="noStrike" cap="none" normalizeH="0" baseline="0" dirty="0" smtClean="0">
                <a:ln>
                  <a:noFill/>
                </a:ln>
                <a:solidFill>
                  <a:srgbClr val="C00000"/>
                </a:solidFill>
                <a:effectLst/>
                <a:latin typeface="Times"/>
                <a:cs typeface="Arial" pitchFamily="34" charset="0"/>
              </a:rPr>
              <a:t>F = q</a:t>
            </a:r>
            <a:r>
              <a:rPr kumimoji="0" lang="en-US" sz="2000" b="1" i="0" u="none" strike="noStrike" cap="none" normalizeH="0" baseline="0" dirty="0" smtClean="0">
                <a:ln>
                  <a:noFill/>
                </a:ln>
                <a:solidFill>
                  <a:srgbClr val="C00000"/>
                </a:solidFill>
                <a:effectLst/>
                <a:latin typeface="Times"/>
                <a:cs typeface="Arial" pitchFamily="34" charset="0"/>
              </a:rPr>
              <a:t>E=fv</a:t>
            </a:r>
            <a:endParaRPr kumimoji="0" lang="ar-IQ" sz="2000" b="1" i="0" u="none" strike="noStrike" cap="none" normalizeH="0" baseline="0" dirty="0" smtClean="0">
              <a:ln>
                <a:noFill/>
              </a:ln>
              <a:solidFill>
                <a:srgbClr val="C00000"/>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dirty="0" smtClean="0">
                <a:latin typeface="Times"/>
                <a:cs typeface="Arial" pitchFamily="34" charset="0"/>
              </a:rPr>
              <a:t>3</a:t>
            </a:r>
            <a:r>
              <a:rPr kumimoji="0" lang="ar-IQ" sz="2000" b="1" i="0" u="none" strike="noStrike" cap="none" normalizeH="0" baseline="0" dirty="0" smtClean="0">
                <a:ln>
                  <a:noFill/>
                </a:ln>
                <a:solidFill>
                  <a:schemeClr val="tx1"/>
                </a:solidFill>
                <a:effectLst/>
                <a:latin typeface="Times"/>
                <a:cs typeface="Arial" pitchFamily="34" charset="0"/>
              </a:rPr>
              <a:t>. Zonal: most common mode used</a:t>
            </a:r>
            <a:endParaRPr kumimoji="0" lang="ar-IQ"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ar-IQ" sz="2000" b="1" i="0" u="none" strike="noStrike" cap="none" normalizeH="0" baseline="0" dirty="0" smtClean="0">
                <a:ln>
                  <a:noFill/>
                </a:ln>
                <a:solidFill>
                  <a:schemeClr val="tx1"/>
                </a:solidFill>
                <a:effectLst/>
                <a:latin typeface="Times"/>
                <a:cs typeface="Arial" pitchFamily="34" charset="0"/>
              </a:rPr>
              <a:t>sample is applied in a zone (small region: a spot on moistened paper or a band on a gel) and an applied field causes the molecules to separate into zones based upon different U's.</a:t>
            </a:r>
            <a:r>
              <a:rPr kumimoji="0" lang="ar-IQ" sz="20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IQ" sz="2000" b="1" i="0" u="none" strike="noStrike" cap="none" normalizeH="0" baseline="0" dirty="0" smtClean="0">
                <a:ln>
                  <a:noFill/>
                </a:ln>
                <a:solidFill>
                  <a:schemeClr val="tx1"/>
                </a:solidFill>
                <a:effectLst/>
                <a:latin typeface="Times"/>
                <a:cs typeface="Arial" pitchFamily="34" charset="0"/>
              </a:rPr>
              <a:t>Like Zonal sedimentation, need some way of stabilizing the zones to prevent mechanical mixing (from vibrations) or convection mixing (from temperature differences -- a particularly severe problem with resistance heating caused by the electric field</a:t>
            </a:r>
            <a:r>
              <a:rPr kumimoji="0" lang="en-US" sz="2000" b="1" i="0" u="none" strike="noStrike" cap="none" normalizeH="0" baseline="0" dirty="0" smtClean="0">
                <a:ln>
                  <a:noFill/>
                </a:ln>
                <a:solidFill>
                  <a:schemeClr val="tx1"/>
                </a:solidFill>
                <a:effectLst/>
                <a:latin typeface="Times"/>
                <a:cs typeface="Arial" pitchFamily="34" charset="0"/>
              </a:rPr>
              <a:t>.</a:t>
            </a:r>
            <a:endParaRPr kumimoji="0" lang="ar-IQ"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Motion by electrophoresis of a charged particle.svg">
            <a:hlinkClick r:id="rId2"/>
          </p:cNvPr>
          <p:cNvPicPr>
            <a:picLocks noChangeAspect="1" noChangeArrowheads="1"/>
          </p:cNvPicPr>
          <p:nvPr/>
        </p:nvPicPr>
        <p:blipFill>
          <a:blip r:embed="rId3"/>
          <a:srcRect/>
          <a:stretch>
            <a:fillRect/>
          </a:stretch>
        </p:blipFill>
        <p:spPr bwMode="auto">
          <a:xfrm>
            <a:off x="466725" y="928670"/>
            <a:ext cx="7620000" cy="5286412"/>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000108"/>
            <a:ext cx="9144000" cy="3785652"/>
          </a:xfrm>
          <a:prstGeom prst="rect">
            <a:avLst/>
          </a:prstGeom>
        </p:spPr>
        <p:txBody>
          <a:bodyPr wrap="square">
            <a:spAutoFit/>
          </a:bodyPr>
          <a:lstStyle/>
          <a:p>
            <a:pPr algn="l" rtl="0"/>
            <a:r>
              <a:rPr lang="en-US" sz="2000" b="1" dirty="0" smtClean="0"/>
              <a:t>Gel electrophoresis</a:t>
            </a:r>
            <a:r>
              <a:rPr lang="en-US" sz="2000" dirty="0" smtClean="0"/>
              <a:t> is a method used in clinical chemistry to separate proteins by charge and or size (IEF </a:t>
            </a:r>
            <a:r>
              <a:rPr lang="en-US" sz="2000" dirty="0" err="1" smtClean="0"/>
              <a:t>agarose</a:t>
            </a:r>
            <a:r>
              <a:rPr lang="en-US" sz="2000" dirty="0" smtClean="0"/>
              <a:t>, essentially size independent) and in </a:t>
            </a:r>
            <a:r>
              <a:rPr lang="en-US" sz="2000" dirty="0" smtClean="0">
                <a:hlinkClick r:id="rId2" action="ppaction://hlinkfile" tooltip="Biochemistry"/>
              </a:rPr>
              <a:t>biochemistry</a:t>
            </a:r>
            <a:r>
              <a:rPr lang="en-US" sz="2000" dirty="0" smtClean="0"/>
              <a:t> and </a:t>
            </a:r>
            <a:r>
              <a:rPr lang="en-US" sz="2000" dirty="0" smtClean="0">
                <a:hlinkClick r:id="rId3" action="ppaction://hlinkfile" tooltip="Molecular biology"/>
              </a:rPr>
              <a:t>molecular biology</a:t>
            </a:r>
            <a:r>
              <a:rPr lang="en-US" sz="2000" dirty="0" smtClean="0"/>
              <a:t> to separate a mixed population of </a:t>
            </a:r>
            <a:r>
              <a:rPr lang="en-US" sz="2000" dirty="0" smtClean="0">
                <a:solidFill>
                  <a:srgbClr val="C00000"/>
                </a:solidFill>
                <a:hlinkClick r:id="rId4" action="ppaction://hlinkfile" tooltip="DNA"/>
              </a:rPr>
              <a:t>DNA</a:t>
            </a:r>
            <a:r>
              <a:rPr lang="en-US" sz="2000" dirty="0" smtClean="0"/>
              <a:t> and </a:t>
            </a:r>
            <a:r>
              <a:rPr lang="en-US" sz="2000" dirty="0" smtClean="0">
                <a:hlinkClick r:id="rId5" action="ppaction://hlinkfile" tooltip="RNA"/>
              </a:rPr>
              <a:t>RNA</a:t>
            </a:r>
            <a:r>
              <a:rPr lang="en-US" sz="2000" dirty="0" smtClean="0"/>
              <a:t> fragments by length, to estimate the size of </a:t>
            </a:r>
            <a:r>
              <a:rPr lang="en-US" sz="2000" dirty="0" smtClean="0">
                <a:hlinkClick r:id="rId4" action="ppaction://hlinkfile" tooltip="DNA"/>
              </a:rPr>
              <a:t>DNA</a:t>
            </a:r>
            <a:r>
              <a:rPr lang="en-US" sz="2000" dirty="0" smtClean="0"/>
              <a:t> and </a:t>
            </a:r>
            <a:r>
              <a:rPr lang="en-US" sz="2000" dirty="0" smtClean="0">
                <a:hlinkClick r:id="rId5" action="ppaction://hlinkfile" tooltip="RNA"/>
              </a:rPr>
              <a:t>RNA</a:t>
            </a:r>
            <a:r>
              <a:rPr lang="en-US" sz="2000" dirty="0" smtClean="0"/>
              <a:t> fragments or to separate </a:t>
            </a:r>
            <a:r>
              <a:rPr lang="en-US" sz="2000" dirty="0" smtClean="0">
                <a:hlinkClick r:id="rId6" action="ppaction://hlinkfile" tooltip="Protein"/>
              </a:rPr>
              <a:t>proteins</a:t>
            </a:r>
            <a:r>
              <a:rPr lang="en-US" sz="2000" dirty="0" smtClean="0"/>
              <a:t> by charge.</a:t>
            </a:r>
            <a:endParaRPr lang="en-US" sz="2000" baseline="30000" dirty="0" smtClean="0"/>
          </a:p>
          <a:p>
            <a:pPr algn="l" rtl="0"/>
            <a:r>
              <a:rPr lang="en-US" sz="2000" dirty="0" smtClean="0"/>
              <a:t> Nucleic acid molecules are separated by applying an </a:t>
            </a:r>
            <a:r>
              <a:rPr lang="en-US" sz="2000" dirty="0" smtClean="0">
                <a:hlinkClick r:id="rId7" action="ppaction://hlinkfile" tooltip="Electric field"/>
              </a:rPr>
              <a:t>electric field</a:t>
            </a:r>
            <a:r>
              <a:rPr lang="en-US" sz="2000" dirty="0" smtClean="0"/>
              <a:t> to move the negatively charged molecules through an </a:t>
            </a:r>
            <a:r>
              <a:rPr lang="en-US" sz="2000" dirty="0" err="1" smtClean="0">
                <a:hlinkClick r:id="rId8" action="ppaction://hlinkfile" tooltip="Agarose"/>
              </a:rPr>
              <a:t>agarose</a:t>
            </a:r>
            <a:r>
              <a:rPr lang="en-US" sz="2000" dirty="0" smtClean="0"/>
              <a:t> matrix. Shorter molecules move faster and migrate farther than longer ones because shorter molecules migrate more easily through the pores of the gel. This phenomenon is called sieving.</a:t>
            </a:r>
          </a:p>
          <a:p>
            <a:pPr algn="l" rtl="0"/>
            <a:r>
              <a:rPr lang="en-US" sz="2000" baseline="30000" dirty="0" smtClean="0"/>
              <a:t> </a:t>
            </a:r>
            <a:r>
              <a:rPr lang="en-US" sz="2000" dirty="0" smtClean="0"/>
              <a:t>Proteins are separated by charge in </a:t>
            </a:r>
            <a:r>
              <a:rPr lang="en-US" sz="2000" dirty="0" err="1" smtClean="0"/>
              <a:t>agarose</a:t>
            </a:r>
            <a:r>
              <a:rPr lang="en-US" sz="2000" dirty="0" smtClean="0"/>
              <a:t> because the pores of the gel are too large to sieve proteins. Gel electrophoresis can also be used for separation of </a:t>
            </a:r>
            <a:r>
              <a:rPr lang="en-US" sz="2000" dirty="0" err="1" smtClean="0"/>
              <a:t>nanoparticles</a:t>
            </a:r>
            <a:endParaRPr lang="ar-IQ" sz="2000"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chemie.fu-berlin.de/chemistry/bio/aminoacid/gif/aminoacid.gif"/>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571480"/>
            <a:ext cx="8572560" cy="6124754"/>
          </a:xfrm>
          <a:prstGeom prst="rect">
            <a:avLst/>
          </a:prstGeom>
        </p:spPr>
        <p:txBody>
          <a:bodyPr wrap="square">
            <a:spAutoFit/>
          </a:bodyPr>
          <a:lstStyle/>
          <a:p>
            <a:pPr algn="l" rtl="0">
              <a:buFont typeface="Arial" pitchFamily="34" charset="0"/>
              <a:buChar char="•"/>
            </a:pPr>
            <a:r>
              <a:rPr lang="en-US" sz="2000" b="1" dirty="0" smtClean="0"/>
              <a:t>4- Gel  electrophoresis  media ;</a:t>
            </a:r>
          </a:p>
          <a:p>
            <a:pPr algn="l" rtl="0">
              <a:buFont typeface="Arial" pitchFamily="34" charset="0"/>
              <a:buChar char="•"/>
            </a:pPr>
            <a:r>
              <a:rPr lang="en-US" sz="2400" b="1" dirty="0" smtClean="0"/>
              <a:t>        </a:t>
            </a:r>
            <a:r>
              <a:rPr lang="en-US" b="1" dirty="0" smtClean="0"/>
              <a:t>- Three types</a:t>
            </a:r>
          </a:p>
          <a:p>
            <a:pPr algn="l" rtl="0">
              <a:buFont typeface="Arial" pitchFamily="34" charset="0"/>
              <a:buChar char="•"/>
            </a:pPr>
            <a:r>
              <a:rPr lang="en-US" b="1" dirty="0" smtClean="0">
                <a:solidFill>
                  <a:srgbClr val="C00000"/>
                </a:solidFill>
              </a:rPr>
              <a:t>Starch Gel </a:t>
            </a:r>
            <a:r>
              <a:rPr lang="en-US" b="1" dirty="0" smtClean="0"/>
              <a:t>-- swollen potato starch granules (little used now except for prep </a:t>
            </a:r>
            <a:r>
              <a:rPr lang="en-US" b="1" dirty="0" err="1" smtClean="0"/>
              <a:t>isoelectric</a:t>
            </a:r>
            <a:r>
              <a:rPr lang="en-US" b="1" dirty="0" smtClean="0"/>
              <a:t> focusing) </a:t>
            </a:r>
          </a:p>
          <a:p>
            <a:pPr algn="l" rtl="0">
              <a:buFont typeface="Arial" pitchFamily="34" charset="0"/>
              <a:buChar char="•"/>
            </a:pPr>
            <a:r>
              <a:rPr lang="en-US" b="1" dirty="0" err="1" smtClean="0">
                <a:solidFill>
                  <a:srgbClr val="C00000"/>
                </a:solidFill>
              </a:rPr>
              <a:t>Agarose</a:t>
            </a:r>
            <a:r>
              <a:rPr lang="en-US" b="1" dirty="0" smtClean="0">
                <a:solidFill>
                  <a:srgbClr val="C00000"/>
                </a:solidFill>
              </a:rPr>
              <a:t> Gel </a:t>
            </a:r>
            <a:r>
              <a:rPr lang="en-US" b="1" dirty="0" smtClean="0"/>
              <a:t>-- purified large MW polysaccharide (from agar) ==&gt; very open (large pore) gel used frequently for large DNA molecules </a:t>
            </a:r>
          </a:p>
          <a:p>
            <a:pPr algn="l" rtl="0">
              <a:buFont typeface="Arial" pitchFamily="34" charset="0"/>
              <a:buChar char="•"/>
            </a:pPr>
            <a:r>
              <a:rPr lang="en-US" b="1" dirty="0" err="1" smtClean="0">
                <a:solidFill>
                  <a:srgbClr val="C00000"/>
                </a:solidFill>
              </a:rPr>
              <a:t>Polyacrylamide</a:t>
            </a:r>
            <a:r>
              <a:rPr lang="en-US" b="1" dirty="0" smtClean="0">
                <a:solidFill>
                  <a:srgbClr val="C00000"/>
                </a:solidFill>
              </a:rPr>
              <a:t> Gels </a:t>
            </a:r>
            <a:r>
              <a:rPr lang="en-US" b="1" dirty="0" smtClean="0"/>
              <a:t>-- most commonly used gel because they are very stable and can be made at a wide variety of concentrations or even with a gradient of concentrations ==&gt; large variety of pore sizes </a:t>
            </a:r>
          </a:p>
          <a:p>
            <a:pPr algn="l" rtl="0">
              <a:buFont typeface="Arial" pitchFamily="34" charset="0"/>
              <a:buChar char="•"/>
            </a:pPr>
            <a:endParaRPr lang="en-US" b="1" dirty="0" smtClean="0"/>
          </a:p>
          <a:p>
            <a:pPr algn="l" rtl="0">
              <a:buFont typeface="Arial" pitchFamily="34" charset="0"/>
              <a:buChar char="•"/>
            </a:pPr>
            <a:r>
              <a:rPr lang="en-US" b="1" dirty="0" err="1" smtClean="0">
                <a:solidFill>
                  <a:srgbClr val="C00000"/>
                </a:solidFill>
              </a:rPr>
              <a:t>Acrylamide</a:t>
            </a:r>
            <a:r>
              <a:rPr lang="en-US" b="1" dirty="0" smtClean="0">
                <a:solidFill>
                  <a:srgbClr val="C00000"/>
                </a:solidFill>
              </a:rPr>
              <a:t> Concentrations </a:t>
            </a:r>
            <a:r>
              <a:rPr lang="en-US" b="1" dirty="0" smtClean="0"/>
              <a:t>-- typically 5-20% by weight (5%, 7.5%, 10%, 12.5%, 15%, 20% are commonly used values) ==&gt; gel is mostly water.</a:t>
            </a:r>
          </a:p>
          <a:p>
            <a:pPr algn="l" rtl="0">
              <a:buFont typeface="Arial" pitchFamily="34" charset="0"/>
              <a:buChar char="•"/>
            </a:pPr>
            <a:r>
              <a:rPr lang="en-US" b="1" dirty="0" smtClean="0"/>
              <a:t> </a:t>
            </a:r>
            <a:r>
              <a:rPr lang="en-US" b="1" dirty="0" err="1" smtClean="0"/>
              <a:t>Acrylamide</a:t>
            </a:r>
            <a:r>
              <a:rPr lang="en-US" b="1" dirty="0" smtClean="0"/>
              <a:t> polymerizes in head-to-tail fashion to form long polymers which form a complex network held together by </a:t>
            </a:r>
            <a:r>
              <a:rPr lang="en-US" b="1" dirty="0" err="1" smtClean="0"/>
              <a:t>bis-acrylamide</a:t>
            </a:r>
            <a:r>
              <a:rPr lang="en-US" b="1" dirty="0" smtClean="0"/>
              <a:t> </a:t>
            </a:r>
            <a:r>
              <a:rPr lang="en-US" b="1" dirty="0" err="1" smtClean="0"/>
              <a:t>crosslinks</a:t>
            </a:r>
            <a:r>
              <a:rPr lang="en-US" b="1" dirty="0" smtClean="0"/>
              <a:t>. The </a:t>
            </a:r>
            <a:r>
              <a:rPr lang="en-US" b="1" dirty="0" err="1" smtClean="0"/>
              <a:t>cris</a:t>
            </a:r>
            <a:r>
              <a:rPr lang="en-US" b="1" dirty="0" smtClean="0"/>
              <a:t>-crossing polymers create pores in the gel; the size of pores is determined by the </a:t>
            </a:r>
            <a:r>
              <a:rPr lang="en-US" b="1" dirty="0" err="1" smtClean="0"/>
              <a:t>acrylamide</a:t>
            </a:r>
            <a:r>
              <a:rPr lang="en-US" b="1" dirty="0" smtClean="0"/>
              <a:t> </a:t>
            </a:r>
            <a:r>
              <a:rPr lang="en-US" b="1" dirty="0" err="1" smtClean="0"/>
              <a:t>concentraion</a:t>
            </a:r>
            <a:r>
              <a:rPr lang="en-US" b="1" dirty="0" smtClean="0"/>
              <a:t>. </a:t>
            </a:r>
          </a:p>
          <a:p>
            <a:pPr algn="l" rtl="0">
              <a:buFont typeface="Arial" pitchFamily="34" charset="0"/>
              <a:buChar char="•"/>
            </a:pPr>
            <a:r>
              <a:rPr lang="en-US" sz="2400" b="1" dirty="0" smtClean="0"/>
              <a:t>5-</a:t>
            </a:r>
            <a:r>
              <a:rPr lang="en-US" b="1" dirty="0" smtClean="0"/>
              <a:t>. </a:t>
            </a:r>
            <a:r>
              <a:rPr lang="en-US" b="1" dirty="0" err="1" smtClean="0"/>
              <a:t>Acrylamide</a:t>
            </a:r>
            <a:r>
              <a:rPr lang="en-US" b="1" dirty="0" smtClean="0"/>
              <a:t> can be polymerized into any desired shape -- two shapes used for electrophoresis</a:t>
            </a:r>
          </a:p>
          <a:p>
            <a:pPr algn="l" rtl="0">
              <a:buFont typeface="Arial" pitchFamily="34" charset="0"/>
              <a:buChar char="•"/>
            </a:pPr>
            <a:r>
              <a:rPr lang="en-US" b="1" dirty="0" smtClean="0">
                <a:solidFill>
                  <a:srgbClr val="C00000"/>
                </a:solidFill>
              </a:rPr>
              <a:t>Tube Gels </a:t>
            </a:r>
            <a:r>
              <a:rPr lang="en-US" b="1" dirty="0" smtClean="0"/>
              <a:t>-- polymerize in glass tubing ==&gt; cylindrical shape </a:t>
            </a:r>
          </a:p>
          <a:p>
            <a:pPr algn="l" rtl="0">
              <a:buFont typeface="Arial" pitchFamily="34" charset="0"/>
              <a:buChar char="•"/>
            </a:pPr>
            <a:r>
              <a:rPr lang="en-US" b="1" dirty="0" smtClean="0">
                <a:solidFill>
                  <a:srgbClr val="C00000"/>
                </a:solidFill>
              </a:rPr>
              <a:t>Slab Gels </a:t>
            </a:r>
            <a:r>
              <a:rPr lang="en-US" b="1" dirty="0" smtClean="0"/>
              <a:t>-- polymerize between glass plates _--</a:t>
            </a:r>
            <a:endParaRPr lang="en-US" b="1" dirty="0"/>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ha\Desktop\Chemistry 365 - Summer 99 Lecture 2-Protein Purification_files\Image89.gif"/>
          <p:cNvPicPr>
            <a:picLocks noChangeAspect="1" noChangeArrowheads="1"/>
          </p:cNvPicPr>
          <p:nvPr/>
        </p:nvPicPr>
        <p:blipFill>
          <a:blip r:embed="rId2"/>
          <a:srcRect/>
          <a:stretch>
            <a:fillRect/>
          </a:stretch>
        </p:blipFill>
        <p:spPr bwMode="auto">
          <a:xfrm>
            <a:off x="785786" y="1214422"/>
            <a:ext cx="8001057" cy="392909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siumed.edu/~bbartholomew/images/chapter6/F06-21.jpg"/>
          <p:cNvPicPr>
            <a:picLocks noChangeAspect="1" noChangeArrowheads="1"/>
          </p:cNvPicPr>
          <p:nvPr/>
        </p:nvPicPr>
        <p:blipFill>
          <a:blip r:embed="rId2"/>
          <a:srcRect/>
          <a:stretch>
            <a:fillRect/>
          </a:stretch>
        </p:blipFill>
        <p:spPr bwMode="auto">
          <a:xfrm>
            <a:off x="-61913" y="-136526"/>
            <a:ext cx="9205913" cy="6994525"/>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alon.niagara.edu/~391s08/giacomini/images/nativegel.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14282" y="714356"/>
            <a:ext cx="8715436"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IQ" sz="1800" b="1" i="0" u="none" strike="noStrike" cap="none" normalizeH="0" baseline="0" dirty="0" smtClean="0">
                <a:ln>
                  <a:noFill/>
                </a:ln>
                <a:solidFill>
                  <a:srgbClr val="0000CC"/>
                </a:solidFill>
                <a:effectLst/>
                <a:latin typeface="Times"/>
                <a:cs typeface="Arial" pitchFamily="34" charset="0"/>
              </a:rPr>
              <a:t>B. SDS PolyAcrylamide Gel Electrophoresis -- SDS PAGE</a:t>
            </a:r>
            <a:endParaRPr kumimoji="0" lang="ar-IQ" sz="1800" b="1" i="0" u="none" strike="noStrike" cap="none" normalizeH="0" baseline="0" dirty="0" smtClean="0">
              <a:ln>
                <a:noFill/>
              </a:ln>
              <a:solidFill>
                <a:schemeClr val="tx1"/>
              </a:solidFill>
              <a:effectLst/>
              <a:latin typeface="Times"/>
              <a:cs typeface="Arial" pitchFamily="34" charset="0"/>
            </a:endParaRPr>
          </a:p>
          <a:p>
            <a:pPr marL="439738" lvl="0" indent="-342900" algn="ctr" rtl="0" eaLnBrk="0" fontAlgn="base" hangingPunct="0">
              <a:spcBef>
                <a:spcPct val="0"/>
              </a:spcBef>
              <a:spcAft>
                <a:spcPct val="0"/>
              </a:spcAft>
              <a:buAutoNum type="arabicPeriod"/>
            </a:pPr>
            <a:r>
              <a:rPr kumimoji="0" lang="ar-IQ" sz="1800" b="1" i="0" u="none" strike="noStrike" cap="none" normalizeH="0" baseline="0" dirty="0" smtClean="0">
                <a:ln>
                  <a:noFill/>
                </a:ln>
                <a:solidFill>
                  <a:schemeClr val="tx1"/>
                </a:solidFill>
                <a:effectLst/>
                <a:latin typeface="Times"/>
                <a:cs typeface="Arial" pitchFamily="34" charset="0"/>
              </a:rPr>
              <a:t>Sodium Dodecyl Sulfate = Sodium Lauryl Sulfate</a:t>
            </a:r>
            <a:r>
              <a:rPr kumimoji="0" lang="ar-IQ" sz="1800" b="0" i="0" u="none" strike="noStrike" cap="none" normalizeH="0" baseline="0" dirty="0" smtClean="0">
                <a:ln>
                  <a:noFill/>
                </a:ln>
                <a:solidFill>
                  <a:schemeClr val="tx1"/>
                </a:solidFill>
                <a:effectLst/>
                <a:latin typeface="Times"/>
                <a:cs typeface="Arial" pitchFamily="34" charset="0"/>
              </a:rPr>
              <a:t>: CH</a:t>
            </a:r>
            <a:r>
              <a:rPr kumimoji="0" lang="en-US" sz="1050" b="0" i="0" u="none" strike="noStrike" cap="none" normalizeH="0" baseline="0" dirty="0" smtClean="0">
                <a:ln>
                  <a:noFill/>
                </a:ln>
                <a:solidFill>
                  <a:schemeClr val="tx1"/>
                </a:solidFill>
                <a:effectLst/>
                <a:latin typeface="Times"/>
                <a:cs typeface="Arial" pitchFamily="34" charset="0"/>
              </a:rPr>
              <a:t>3</a:t>
            </a:r>
            <a:r>
              <a:rPr kumimoji="0" lang="en-US" sz="1800" b="0" i="0" u="none" strike="noStrike" cap="none" normalizeH="0" baseline="0" dirty="0" smtClean="0">
                <a:ln>
                  <a:noFill/>
                </a:ln>
                <a:solidFill>
                  <a:schemeClr val="tx1"/>
                </a:solidFill>
                <a:effectLst/>
                <a:latin typeface="Times"/>
                <a:cs typeface="Arial" pitchFamily="34" charset="0"/>
              </a:rPr>
              <a:t>(</a:t>
            </a:r>
            <a:r>
              <a:rPr kumimoji="0" lang="ar-IQ" sz="600" b="0" i="0" u="none" strike="noStrike" cap="none" normalizeH="0" baseline="-30000" dirty="0" smtClean="0">
                <a:ln>
                  <a:noFill/>
                </a:ln>
                <a:solidFill>
                  <a:schemeClr val="tx1"/>
                </a:solidFill>
                <a:effectLst/>
                <a:latin typeface="Times"/>
                <a:cs typeface="Arial" pitchFamily="34" charset="0"/>
              </a:rPr>
              <a:t>))</a:t>
            </a:r>
            <a:r>
              <a:rPr kumimoji="0" lang="en-US" sz="600" b="0" i="0" u="none" strike="noStrike" cap="none" normalizeH="0" baseline="-30000" dirty="0" smtClean="0">
                <a:ln>
                  <a:noFill/>
                </a:ln>
                <a:solidFill>
                  <a:schemeClr val="tx1"/>
                </a:solidFill>
                <a:effectLst/>
                <a:latin typeface="Times"/>
                <a:cs typeface="Arial" pitchFamily="34" charset="0"/>
              </a:rPr>
              <a:t>(</a:t>
            </a:r>
            <a:r>
              <a:rPr kumimoji="0" lang="ar-IQ" b="0" i="0" u="none" strike="noStrike" cap="none" normalizeH="0" baseline="0" dirty="0" smtClean="0">
                <a:ln>
                  <a:noFill/>
                </a:ln>
                <a:solidFill>
                  <a:schemeClr val="tx1"/>
                </a:solidFill>
                <a:effectLst/>
                <a:latin typeface="Times"/>
                <a:cs typeface="Arial" pitchFamily="34" charset="0"/>
              </a:rPr>
              <a:t>CH</a:t>
            </a:r>
            <a:r>
              <a:rPr kumimoji="0" lang="en-US" sz="1050" b="0" i="0" u="none" strike="noStrike" cap="none" normalizeH="0" baseline="0" dirty="0" smtClean="0">
                <a:ln>
                  <a:noFill/>
                </a:ln>
                <a:solidFill>
                  <a:schemeClr val="tx1"/>
                </a:solidFill>
                <a:effectLst/>
                <a:latin typeface="Times"/>
                <a:cs typeface="Arial" pitchFamily="34" charset="0"/>
              </a:rPr>
              <a:t>2</a:t>
            </a:r>
            <a:r>
              <a:rPr kumimoji="0" lang="en-US" b="0" i="0" u="none" strike="noStrike" cap="none" normalizeH="0" baseline="0" dirty="0" smtClean="0">
                <a:ln>
                  <a:noFill/>
                </a:ln>
                <a:solidFill>
                  <a:schemeClr val="tx1"/>
                </a:solidFill>
                <a:effectLst/>
                <a:latin typeface="Times"/>
                <a:cs typeface="Arial" pitchFamily="34" charset="0"/>
              </a:rPr>
              <a:t>)</a:t>
            </a:r>
            <a:r>
              <a:rPr kumimoji="0" lang="ar-IQ" b="0" i="0" u="none" strike="noStrike" cap="none" normalizeH="0" baseline="0" dirty="0" smtClean="0">
                <a:ln>
                  <a:noFill/>
                </a:ln>
                <a:solidFill>
                  <a:schemeClr val="tx1"/>
                </a:solidFill>
                <a:effectLst/>
                <a:latin typeface="Times"/>
                <a:cs typeface="Arial" pitchFamily="34" charset="0"/>
              </a:rPr>
              <a:t> </a:t>
            </a:r>
            <a:r>
              <a:rPr lang="en-US" baseline="-30000" dirty="0" smtClean="0">
                <a:latin typeface="Times"/>
                <a:cs typeface="Arial" pitchFamily="34" charset="0"/>
              </a:rPr>
              <a:t>11</a:t>
            </a:r>
            <a:r>
              <a:rPr kumimoji="0" lang="ar-IQ" b="0" i="0" u="none" strike="noStrike" cap="none" normalizeH="0" baseline="-30000" dirty="0" smtClean="0">
                <a:ln>
                  <a:noFill/>
                </a:ln>
                <a:solidFill>
                  <a:schemeClr val="tx1"/>
                </a:solidFill>
                <a:effectLst/>
                <a:latin typeface="Times"/>
                <a:cs typeface="Arial" pitchFamily="34" charset="0"/>
              </a:rPr>
              <a:t> </a:t>
            </a:r>
            <a:r>
              <a:rPr kumimoji="0" lang="ar-IQ" b="0" i="0" u="none" strike="noStrike" cap="none" normalizeH="0" baseline="0" dirty="0" smtClean="0">
                <a:ln>
                  <a:noFill/>
                </a:ln>
                <a:solidFill>
                  <a:schemeClr val="tx1"/>
                </a:solidFill>
                <a:effectLst/>
                <a:latin typeface="Times"/>
                <a:cs typeface="Arial" pitchFamily="34" charset="0"/>
              </a:rPr>
              <a:t>SO</a:t>
            </a:r>
            <a:r>
              <a:rPr kumimoji="0" lang="ar-IQ" sz="1050" b="0" i="0" u="none" strike="noStrike" cap="none" normalizeH="0" baseline="30000" dirty="0" smtClean="0">
                <a:ln>
                  <a:noFill/>
                </a:ln>
                <a:solidFill>
                  <a:schemeClr val="tx1"/>
                </a:solidFill>
                <a:effectLst/>
                <a:latin typeface="Times"/>
                <a:cs typeface="Arial" pitchFamily="34" charset="0"/>
              </a:rPr>
              <a:t>-</a:t>
            </a:r>
            <a:r>
              <a:rPr kumimoji="0" lang="en-US" sz="1050" b="0" i="0" u="none" strike="noStrike" cap="none" normalizeH="0" baseline="30000" dirty="0" smtClean="0">
                <a:ln>
                  <a:noFill/>
                </a:ln>
                <a:solidFill>
                  <a:schemeClr val="tx1"/>
                </a:solidFill>
                <a:effectLst/>
                <a:latin typeface="Times"/>
                <a:cs typeface="Arial" pitchFamily="34" charset="0"/>
              </a:rPr>
              <a:t>3</a:t>
            </a:r>
            <a:r>
              <a:rPr kumimoji="0" lang="ar-IQ" sz="1800" b="0" i="0" u="none" strike="noStrike" cap="none" normalizeH="0" baseline="0" dirty="0" smtClean="0">
                <a:ln>
                  <a:noFill/>
                </a:ln>
                <a:solidFill>
                  <a:schemeClr val="tx1"/>
                </a:solidFill>
                <a:effectLst/>
                <a:latin typeface="Times"/>
                <a:cs typeface="Arial" pitchFamily="34" charset="0"/>
              </a:rPr>
              <a:t>Na</a:t>
            </a:r>
            <a:r>
              <a:rPr kumimoji="0" lang="ar-IQ" sz="1800" b="0" i="0" u="none" strike="noStrike" cap="none" normalizeH="0" baseline="30000" dirty="0" smtClean="0">
                <a:ln>
                  <a:noFill/>
                </a:ln>
                <a:solidFill>
                  <a:schemeClr val="tx1"/>
                </a:solidFill>
                <a:effectLst/>
                <a:latin typeface="Times"/>
                <a:cs typeface="Arial" pitchFamily="34" charset="0"/>
              </a:rPr>
              <a:t>+</a:t>
            </a:r>
            <a:r>
              <a:rPr kumimoji="0" lang="ar-IQ" sz="1800" b="0" i="0" u="none" strike="noStrike" cap="none" normalizeH="0" baseline="0" dirty="0" smtClean="0">
                <a:ln>
                  <a:noFill/>
                </a:ln>
                <a:solidFill>
                  <a:schemeClr val="tx1"/>
                </a:solidFill>
                <a:effectLst/>
                <a:latin typeface="Times"/>
                <a:cs typeface="Arial" pitchFamily="34" charset="0"/>
              </a:rPr>
              <a:t/>
            </a:r>
            <a:br>
              <a:rPr kumimoji="0" lang="ar-IQ" sz="1800" b="0" i="0" u="none" strike="noStrike" cap="none" normalizeH="0" baseline="0" dirty="0" smtClean="0">
                <a:ln>
                  <a:noFill/>
                </a:ln>
                <a:solidFill>
                  <a:schemeClr val="tx1"/>
                </a:solidFill>
                <a:effectLst/>
                <a:latin typeface="Times"/>
                <a:cs typeface="Arial" pitchFamily="34" charset="0"/>
              </a:rPr>
            </a:br>
            <a:r>
              <a:rPr kumimoji="0" lang="ar-IQ" sz="1800" b="0" i="0" u="none" strike="noStrike" cap="none" normalizeH="0" baseline="0" dirty="0" smtClean="0">
                <a:ln>
                  <a:noFill/>
                </a:ln>
                <a:solidFill>
                  <a:schemeClr val="tx1"/>
                </a:solidFill>
                <a:effectLst/>
                <a:latin typeface="Times"/>
                <a:cs typeface="Arial" pitchFamily="34" charset="0"/>
              </a:rPr>
              <a:t>This is a detergent because it contains a hydrophobic region, the </a:t>
            </a:r>
            <a:r>
              <a:rPr kumimoji="0" lang="ar-IQ" b="0" i="0" u="none" strike="noStrike" cap="none" normalizeH="0" baseline="0" dirty="0" smtClean="0">
                <a:ln>
                  <a:noFill/>
                </a:ln>
                <a:solidFill>
                  <a:schemeClr val="tx1"/>
                </a:solidFill>
                <a:effectLst/>
                <a:latin typeface="Times"/>
                <a:cs typeface="Arial" pitchFamily="34" charset="0"/>
              </a:rPr>
              <a:t>CH</a:t>
            </a:r>
            <a:r>
              <a:rPr kumimoji="0" lang="en-US" sz="1050" b="0" i="0" u="none" strike="noStrike" cap="none" normalizeH="0" baseline="0" dirty="0" smtClean="0">
                <a:ln>
                  <a:noFill/>
                </a:ln>
                <a:solidFill>
                  <a:schemeClr val="tx1"/>
                </a:solidFill>
                <a:effectLst/>
                <a:latin typeface="Times"/>
                <a:cs typeface="Arial" pitchFamily="34" charset="0"/>
              </a:rPr>
              <a:t>3</a:t>
            </a:r>
            <a:r>
              <a:rPr kumimoji="0" lang="ar-IQ" b="0" i="0" u="none" strike="noStrike" cap="none" normalizeH="0" baseline="0" dirty="0" smtClean="0">
                <a:ln>
                  <a:noFill/>
                </a:ln>
                <a:solidFill>
                  <a:schemeClr val="tx1"/>
                </a:solidFill>
                <a:effectLst/>
                <a:latin typeface="Times"/>
                <a:cs typeface="Arial" pitchFamily="34" charset="0"/>
              </a:rPr>
              <a:t> </a:t>
            </a:r>
            <a:r>
              <a:rPr lang="ar-IQ" dirty="0" smtClean="0">
                <a:latin typeface="Times"/>
                <a:cs typeface="Arial" pitchFamily="34" charset="0"/>
              </a:rPr>
              <a:t>)</a:t>
            </a:r>
            <a:r>
              <a:rPr kumimoji="0" lang="ar-IQ" b="0" i="0" u="none" strike="noStrike" cap="none" normalizeH="0" baseline="0" dirty="0" smtClean="0">
                <a:ln>
                  <a:noFill/>
                </a:ln>
                <a:solidFill>
                  <a:schemeClr val="tx1"/>
                </a:solidFill>
                <a:effectLst/>
                <a:latin typeface="Times"/>
                <a:cs typeface="Arial" pitchFamily="34" charset="0"/>
              </a:rPr>
              <a:t>CH</a:t>
            </a:r>
            <a:r>
              <a:rPr kumimoji="0" lang="en-US" sz="1050" b="0" i="0" u="none" strike="noStrike" cap="none" normalizeH="0" baseline="0" dirty="0" smtClean="0">
                <a:ln>
                  <a:noFill/>
                </a:ln>
                <a:solidFill>
                  <a:schemeClr val="tx1"/>
                </a:solidFill>
                <a:effectLst/>
                <a:latin typeface="Times"/>
                <a:cs typeface="Arial" pitchFamily="34" charset="0"/>
              </a:rPr>
              <a:t>2</a:t>
            </a:r>
            <a:r>
              <a:rPr kumimoji="0" lang="en-US" b="0" i="0" u="none" strike="noStrike" cap="none" normalizeH="0" baseline="0" dirty="0" smtClean="0">
                <a:ln>
                  <a:noFill/>
                </a:ln>
                <a:solidFill>
                  <a:schemeClr val="tx1"/>
                </a:solidFill>
                <a:effectLst/>
                <a:latin typeface="Times"/>
                <a:cs typeface="Arial" pitchFamily="34" charset="0"/>
              </a:rPr>
              <a:t>)</a:t>
            </a:r>
            <a:r>
              <a:rPr kumimoji="0" lang="ar-IQ" b="0" i="0" u="none" strike="noStrike" cap="none" normalizeH="0" baseline="0" dirty="0" smtClean="0">
                <a:ln>
                  <a:noFill/>
                </a:ln>
                <a:solidFill>
                  <a:schemeClr val="tx1"/>
                </a:solidFill>
                <a:effectLst/>
                <a:latin typeface="Times"/>
                <a:cs typeface="Arial" pitchFamily="34" charset="0"/>
              </a:rPr>
              <a:t> </a:t>
            </a:r>
            <a:r>
              <a:rPr kumimoji="0" lang="en-US" sz="1050" b="0" i="0" u="none" strike="noStrike" cap="none" normalizeH="0" baseline="0" dirty="0" smtClean="0">
                <a:ln>
                  <a:noFill/>
                </a:ln>
                <a:solidFill>
                  <a:schemeClr val="tx1"/>
                </a:solidFill>
                <a:effectLst/>
                <a:latin typeface="Times"/>
                <a:cs typeface="Arial" pitchFamily="34" charset="0"/>
              </a:rPr>
              <a:t>11</a:t>
            </a:r>
            <a:r>
              <a:rPr kumimoji="0" lang="ar-IQ" b="0" i="0" u="none" strike="noStrike" cap="none" normalizeH="0" baseline="0" dirty="0" smtClean="0">
                <a:ln>
                  <a:noFill/>
                </a:ln>
                <a:solidFill>
                  <a:schemeClr val="tx1"/>
                </a:solidFill>
                <a:effectLst/>
                <a:latin typeface="Times"/>
                <a:cs typeface="Arial" pitchFamily="34" charset="0"/>
              </a:rPr>
              <a:t> tail, attached to a hydrophilic group, SO</a:t>
            </a:r>
            <a:r>
              <a:rPr kumimoji="0" lang="en-US" sz="1200" b="0" i="0" u="none" strike="noStrike" cap="none" normalizeH="0" baseline="0" dirty="0" smtClean="0">
                <a:ln>
                  <a:noFill/>
                </a:ln>
                <a:solidFill>
                  <a:schemeClr val="tx1"/>
                </a:solidFill>
                <a:effectLst/>
                <a:latin typeface="Times"/>
                <a:cs typeface="Arial" pitchFamily="34" charset="0"/>
              </a:rPr>
              <a:t>3</a:t>
            </a:r>
            <a:r>
              <a:rPr kumimoji="0" lang="ar-IQ" b="0" i="0" u="none" strike="noStrike" cap="none" normalizeH="0" baseline="0" dirty="0" smtClean="0">
                <a:ln>
                  <a:noFill/>
                </a:ln>
                <a:solidFill>
                  <a:schemeClr val="tx1"/>
                </a:solidFill>
                <a:effectLst/>
                <a:latin typeface="Times"/>
                <a:cs typeface="Arial" pitchFamily="34" charset="0"/>
              </a:rPr>
              <a:t>-Na+, making it </a:t>
            </a:r>
            <a:r>
              <a:rPr kumimoji="0" lang="ar-IQ" sz="1800" b="1" i="0" u="none" strike="noStrike" cap="none" normalizeH="0" baseline="0" dirty="0" smtClean="0">
                <a:ln>
                  <a:noFill/>
                </a:ln>
                <a:solidFill>
                  <a:schemeClr val="tx1"/>
                </a:solidFill>
                <a:effectLst/>
                <a:latin typeface="Times"/>
                <a:cs typeface="Arial" pitchFamily="34" charset="0"/>
              </a:rPr>
              <a:t>amphipathic</a:t>
            </a:r>
            <a:r>
              <a:rPr kumimoji="0" lang="ar-IQ" sz="1800" b="0" i="0" u="none" strike="noStrike" cap="none" normalizeH="0" baseline="0" dirty="0" smtClean="0">
                <a:ln>
                  <a:noFill/>
                </a:ln>
                <a:solidFill>
                  <a:schemeClr val="tx1"/>
                </a:solidFill>
                <a:effectLst/>
                <a:latin typeface="Times"/>
                <a:cs typeface="Arial" pitchFamily="34" charset="0"/>
              </a:rPr>
              <a:t>. It is a very strong detergent which </a:t>
            </a:r>
            <a:r>
              <a:rPr kumimoji="0" lang="ar-IQ" sz="1800" b="0" i="0" u="none" strike="noStrike" cap="none" normalizeH="0" baseline="0" dirty="0" smtClean="0">
                <a:ln>
                  <a:noFill/>
                </a:ln>
                <a:solidFill>
                  <a:srgbClr val="C00000"/>
                </a:solidFill>
                <a:effectLst/>
                <a:latin typeface="Times"/>
                <a:cs typeface="Arial" pitchFamily="34" charset="0"/>
              </a:rPr>
              <a:t>denatures</a:t>
            </a:r>
            <a:r>
              <a:rPr kumimoji="0" lang="ar-IQ" sz="1800" b="0" i="0" u="none" strike="noStrike" cap="none" normalizeH="0" baseline="0" dirty="0" smtClean="0">
                <a:ln>
                  <a:noFill/>
                </a:ln>
                <a:solidFill>
                  <a:schemeClr val="tx1"/>
                </a:solidFill>
                <a:effectLst/>
                <a:latin typeface="Times"/>
                <a:cs typeface="Arial" pitchFamily="34" charset="0"/>
              </a:rPr>
              <a:t> proteins by binding to the polypeptide </a:t>
            </a:r>
            <a:r>
              <a:rPr kumimoji="0" lang="en-US" sz="1800" b="0" i="0" u="none" strike="noStrike" cap="none" normalizeH="0" baseline="0" dirty="0" smtClean="0">
                <a:ln>
                  <a:noFill/>
                </a:ln>
                <a:solidFill>
                  <a:schemeClr val="tx1"/>
                </a:solidFill>
                <a:effectLst/>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backbo</a:t>
            </a:r>
            <a:r>
              <a:rPr kumimoji="0" lang="en-US" sz="1800" b="0" i="0" u="none" strike="noStrike" cap="none" normalizeH="0" baseline="0" dirty="0" smtClean="0">
                <a:ln>
                  <a:noFill/>
                </a:ln>
                <a:solidFill>
                  <a:schemeClr val="tx1"/>
                </a:solidFill>
                <a:effectLst/>
                <a:latin typeface="Times"/>
                <a:cs typeface="Arial" pitchFamily="34" charset="0"/>
              </a:rPr>
              <a:t>ne     </a:t>
            </a:r>
            <a:endParaRPr kumimoji="0" lang="ar-IQ" sz="1800" b="0" i="0" u="none" strike="noStrike" cap="none" normalizeH="0" baseline="0" dirty="0" smtClean="0">
              <a:ln>
                <a:noFill/>
              </a:ln>
              <a:solidFill>
                <a:schemeClr val="tx1"/>
              </a:solidFill>
              <a:effectLst/>
              <a:latin typeface="Times"/>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ar-IQ" sz="600" i="0" u="none" strike="noStrike" cap="none" normalizeH="0" baseline="0" dirty="0" smtClean="0">
              <a:ln>
                <a:noFill/>
              </a:ln>
              <a:solidFill>
                <a:schemeClr val="tx1"/>
              </a:solidFill>
              <a:effectLst/>
              <a:latin typeface="Geneva"/>
              <a:cs typeface="Arial" pitchFamily="34" charset="0"/>
            </a:endParaRPr>
          </a:p>
        </p:txBody>
      </p:sp>
      <p:sp>
        <p:nvSpPr>
          <p:cNvPr id="3" name="مستطيل 2"/>
          <p:cNvSpPr/>
          <p:nvPr/>
        </p:nvSpPr>
        <p:spPr>
          <a:xfrm>
            <a:off x="214282" y="2643182"/>
            <a:ext cx="8929718" cy="2585323"/>
          </a:xfrm>
          <a:prstGeom prst="rect">
            <a:avLst/>
          </a:prstGeom>
        </p:spPr>
        <p:txBody>
          <a:bodyPr wrap="square">
            <a:spAutoFit/>
          </a:bodyPr>
          <a:lstStyle/>
          <a:p>
            <a:pPr algn="l" rtl="0"/>
            <a:r>
              <a:rPr lang="en-US" dirty="0" smtClean="0"/>
              <a:t>estimation of purity and molecular weight makes use of the detergent </a:t>
            </a:r>
            <a:r>
              <a:rPr lang="en-US" b="1" dirty="0" smtClean="0"/>
              <a:t>sodium </a:t>
            </a:r>
            <a:r>
              <a:rPr lang="en-US" b="1" dirty="0" err="1" smtClean="0"/>
              <a:t>dodecyl</a:t>
            </a:r>
            <a:r>
              <a:rPr lang="en-US" b="1" dirty="0" smtClean="0"/>
              <a:t> sulfate (SDS). </a:t>
            </a:r>
          </a:p>
          <a:p>
            <a:pPr algn="l" rtl="0"/>
            <a:r>
              <a:rPr lang="en-US" dirty="0" smtClean="0"/>
              <a:t>                              Na+ - SO4(CH2)11CH3 </a:t>
            </a:r>
          </a:p>
          <a:p>
            <a:pPr algn="l" rtl="0"/>
            <a:r>
              <a:rPr lang="en-US" dirty="0" smtClean="0"/>
              <a:t>SDS</a:t>
            </a:r>
            <a:r>
              <a:rPr lang="en-US" dirty="0" smtClean="0">
                <a:solidFill>
                  <a:srgbClr val="C00000"/>
                </a:solidFill>
              </a:rPr>
              <a:t> binds </a:t>
            </a:r>
            <a:r>
              <a:rPr lang="en-US" dirty="0" smtClean="0"/>
              <a:t>to most proteins in amounts </a:t>
            </a:r>
            <a:r>
              <a:rPr lang="en-US" dirty="0" smtClean="0">
                <a:solidFill>
                  <a:srgbClr val="C00000"/>
                </a:solidFill>
              </a:rPr>
              <a:t>proportional </a:t>
            </a:r>
            <a:r>
              <a:rPr lang="en-US" dirty="0" smtClean="0"/>
              <a:t>to the molecular  weight of the protein, about </a:t>
            </a:r>
            <a:r>
              <a:rPr lang="en-US" dirty="0" smtClean="0">
                <a:solidFill>
                  <a:srgbClr val="C00000"/>
                </a:solidFill>
              </a:rPr>
              <a:t>one</a:t>
            </a:r>
            <a:r>
              <a:rPr lang="en-US" dirty="0" smtClean="0"/>
              <a:t> molecule of SDS for every </a:t>
            </a:r>
            <a:r>
              <a:rPr lang="en-US" dirty="0" smtClean="0">
                <a:solidFill>
                  <a:srgbClr val="C00000"/>
                </a:solidFill>
              </a:rPr>
              <a:t>two</a:t>
            </a:r>
            <a:r>
              <a:rPr lang="en-US" dirty="0" smtClean="0"/>
              <a:t> amino acid residues. </a:t>
            </a:r>
          </a:p>
          <a:p>
            <a:pPr algn="l" rtl="0"/>
            <a:r>
              <a:rPr lang="en-US" dirty="0" smtClean="0"/>
              <a:t> SDS, net </a:t>
            </a:r>
            <a:r>
              <a:rPr lang="en-US" dirty="0" smtClean="0">
                <a:solidFill>
                  <a:srgbClr val="C00000"/>
                </a:solidFill>
              </a:rPr>
              <a:t>negative</a:t>
            </a:r>
            <a:r>
              <a:rPr lang="en-US" dirty="0" smtClean="0"/>
              <a:t> charge, rendering the intrinsic charge of the protein </a:t>
            </a:r>
            <a:r>
              <a:rPr lang="en-US" dirty="0" smtClean="0">
                <a:solidFill>
                  <a:srgbClr val="C00000"/>
                </a:solidFill>
              </a:rPr>
              <a:t>insignificant </a:t>
            </a:r>
            <a:r>
              <a:rPr lang="en-US" dirty="0" smtClean="0"/>
              <a:t>and </a:t>
            </a:r>
            <a:r>
              <a:rPr lang="en-US" dirty="0" smtClean="0">
                <a:solidFill>
                  <a:srgbClr val="C00000"/>
                </a:solidFill>
              </a:rPr>
              <a:t>conferring</a:t>
            </a:r>
            <a:r>
              <a:rPr lang="en-US" dirty="0" smtClean="0"/>
              <a:t> on each protein a similar charge-to-mass  ratio. </a:t>
            </a:r>
          </a:p>
          <a:p>
            <a:pPr algn="l" rtl="0"/>
            <a:r>
              <a:rPr lang="en-US" dirty="0" smtClean="0"/>
              <a:t>Electrophoresis in the presence of SDS therefore separates proteins almost exclusively on the basis of mass (molecular weight).</a:t>
            </a: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928670"/>
            <a:ext cx="8858280" cy="4401205"/>
          </a:xfrm>
          <a:prstGeom prst="rect">
            <a:avLst/>
          </a:prstGeom>
        </p:spPr>
        <p:txBody>
          <a:bodyPr wrap="square">
            <a:spAutoFit/>
          </a:bodyPr>
          <a:lstStyle/>
          <a:p>
            <a:pPr algn="l" rtl="0"/>
            <a:r>
              <a:rPr lang="en-US" sz="2000" dirty="0" smtClean="0"/>
              <a:t>Sodium </a:t>
            </a:r>
            <a:r>
              <a:rPr lang="en-US" sz="2000" dirty="0" err="1" smtClean="0"/>
              <a:t>dodecyl</a:t>
            </a:r>
            <a:r>
              <a:rPr lang="en-US" sz="2000" dirty="0" smtClean="0"/>
              <a:t> sulfate – </a:t>
            </a:r>
            <a:r>
              <a:rPr lang="en-US" sz="2000" dirty="0" err="1" smtClean="0"/>
              <a:t>polyacrylamide</a:t>
            </a:r>
            <a:r>
              <a:rPr lang="en-US" sz="2000" dirty="0" smtClean="0"/>
              <a:t> gel electrophoresis (SDS-PAGE) is the most direct method for assessing in a fast and reproducible manner, the relative molecular weight (</a:t>
            </a:r>
            <a:r>
              <a:rPr lang="en-US" sz="2000" dirty="0" err="1" smtClean="0"/>
              <a:t>Mr</a:t>
            </a:r>
            <a:r>
              <a:rPr lang="en-US" sz="2000" dirty="0" smtClean="0"/>
              <a:t>) of denatured polypeptide chains and the purity of a protein preparation.</a:t>
            </a:r>
          </a:p>
          <a:p>
            <a:pPr algn="l" rtl="0"/>
            <a:r>
              <a:rPr lang="en-US" sz="2000" dirty="0" smtClean="0"/>
              <a:t> In SDS-PAGE, the sample to be applied to the gel is first treated with the anionic detergent SDS which denatures the proteins in the sample and binds tightly to the protein molecules. The SDS molecules confer a relatively uniform negative charge to the polypeptide in proportion to its length. When an electric current is applied across the gel, all proteins will migrate through the gel matrix toward the anode.</a:t>
            </a:r>
            <a:endParaRPr lang="en-US" sz="2000" smtClean="0"/>
          </a:p>
          <a:p>
            <a:pPr algn="l" rtl="0"/>
            <a:r>
              <a:rPr lang="en-US" sz="2000" smtClean="0"/>
              <a:t> </a:t>
            </a:r>
            <a:r>
              <a:rPr lang="en-US" sz="2000" dirty="0" smtClean="0"/>
              <a:t>In this way, SDS-PAGE separates proteins according to size because the SDS-coated proteins have a uniform </a:t>
            </a:r>
            <a:r>
              <a:rPr lang="en-US" sz="2000" dirty="0" err="1" smtClean="0"/>
              <a:t>charge:mass</a:t>
            </a:r>
            <a:r>
              <a:rPr lang="en-US" sz="2000" dirty="0" smtClean="0"/>
              <a:t> ratio. Proteins with less mass travel more quickly through the gel than those with larger mass because of the sieving effect of the gel matrix</a:t>
            </a:r>
            <a:endParaRPr lang="ar-IQ" sz="2000" dirty="0"/>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ha\Desktop\Chemistry 365 - Summer 99 Lecture 2-Protein Purification_files\Image90.gif"/>
          <p:cNvPicPr>
            <a:picLocks noChangeAspect="1" noChangeArrowheads="1"/>
          </p:cNvPicPr>
          <p:nvPr/>
        </p:nvPicPr>
        <p:blipFill>
          <a:blip r:embed="rId2"/>
          <a:srcRect/>
          <a:stretch>
            <a:fillRect/>
          </a:stretch>
        </p:blipFill>
        <p:spPr bwMode="auto">
          <a:xfrm>
            <a:off x="1071538" y="1857364"/>
            <a:ext cx="6429420" cy="1822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blog.labplanet.com/wp-content/uploads/2010/12/Protein-electrophoresis.jpg"/>
          <p:cNvPicPr>
            <a:picLocks noChangeAspect="1" noChangeArrowheads="1"/>
          </p:cNvPicPr>
          <p:nvPr/>
        </p:nvPicPr>
        <p:blipFill>
          <a:blip r:embed="rId2"/>
          <a:srcRect/>
          <a:stretch>
            <a:fillRect/>
          </a:stretch>
        </p:blipFill>
        <p:spPr bwMode="auto">
          <a:xfrm>
            <a:off x="357157" y="785794"/>
            <a:ext cx="8786843" cy="5857916"/>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14282" y="357166"/>
            <a:ext cx="871543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rtl="0" fontAlgn="base">
              <a:spcBef>
                <a:spcPct val="0"/>
              </a:spcBef>
              <a:spcAft>
                <a:spcPct val="0"/>
              </a:spcAft>
            </a:pPr>
            <a:r>
              <a:rPr kumimoji="0" lang="ar-IQ" sz="1800" b="1" i="0" u="none" strike="noStrike" cap="none" normalizeH="0" baseline="0" dirty="0" smtClean="0">
                <a:ln>
                  <a:noFill/>
                </a:ln>
                <a:solidFill>
                  <a:srgbClr val="0000CC"/>
                </a:solidFill>
                <a:effectLst/>
                <a:latin typeface="Times"/>
                <a:cs typeface="Arial" pitchFamily="34" charset="0"/>
              </a:rPr>
              <a:t>.</a:t>
            </a:r>
            <a:r>
              <a:rPr kumimoji="0" lang="ar-IQ" sz="2800" b="1" i="0" u="none" strike="noStrike" cap="none" normalizeH="0" baseline="0" dirty="0" smtClean="0">
                <a:ln>
                  <a:noFill/>
                </a:ln>
                <a:solidFill>
                  <a:srgbClr val="0000CC"/>
                </a:solidFill>
                <a:effectLst/>
                <a:latin typeface="Times"/>
                <a:cs typeface="Arial" pitchFamily="34" charset="0"/>
              </a:rPr>
              <a:t> </a:t>
            </a:r>
            <a:r>
              <a:rPr kumimoji="0" lang="en-US" sz="2000" b="1" i="0" u="none" strike="noStrike" cap="none" normalizeH="0" baseline="0" dirty="0" smtClean="0">
                <a:ln>
                  <a:noFill/>
                </a:ln>
                <a:solidFill>
                  <a:srgbClr val="0000CC"/>
                </a:solidFill>
                <a:effectLst/>
                <a:latin typeface="Times"/>
                <a:cs typeface="Arial" pitchFamily="34" charset="0"/>
              </a:rPr>
              <a:t>C.</a:t>
            </a:r>
            <a:r>
              <a:rPr kumimoji="0" lang="ar-IQ" sz="2000" b="1" i="0" u="none" strike="noStrike" cap="none" normalizeH="0" baseline="0" dirty="0" smtClean="0">
                <a:ln>
                  <a:noFill/>
                </a:ln>
                <a:solidFill>
                  <a:srgbClr val="0000CC"/>
                </a:solidFill>
                <a:effectLst/>
                <a:latin typeface="Times"/>
                <a:cs typeface="Arial" pitchFamily="34" charset="0"/>
              </a:rPr>
              <a:t>IsoElectric Focusing:</a:t>
            </a:r>
            <a:r>
              <a:rPr kumimoji="0" lang="ar-IQ" sz="2000" b="0" i="0" u="none" strike="noStrike" cap="none" normalizeH="0" baseline="0" dirty="0" smtClean="0">
                <a:ln>
                  <a:noFill/>
                </a:ln>
                <a:solidFill>
                  <a:schemeClr val="tx1"/>
                </a:solidFill>
                <a:effectLst/>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All protein charges vary from a net positive charge at low pH (-COOH and –</a:t>
            </a:r>
            <a:r>
              <a:rPr lang="ar-IQ" dirty="0" smtClean="0"/>
              <a:t>NH</a:t>
            </a:r>
            <a:r>
              <a:rPr lang="en-US" sz="1400" dirty="0" smtClean="0"/>
              <a:t>3</a:t>
            </a:r>
            <a:r>
              <a:rPr lang="ar-IQ" dirty="0" smtClean="0"/>
              <a:t>+ forms of acidic and basic functional groups) through 0 at some intermediate pH to a net negative charge (-COO- and -NH </a:t>
            </a:r>
            <a:r>
              <a:rPr lang="en-US" sz="1400" dirty="0" smtClean="0"/>
              <a:t>3</a:t>
            </a:r>
            <a:r>
              <a:rPr lang="ar-IQ" dirty="0" smtClean="0"/>
              <a:t>forms) at high pH.</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t>1</a:t>
            </a:r>
            <a:r>
              <a:rPr lang="ar-IQ" b="1" dirty="0" smtClean="0"/>
              <a:t>. pI - IsoElectric Point</a:t>
            </a:r>
            <a:r>
              <a:rPr lang="ar-IQ" dirty="0" smtClean="0"/>
              <a:t>: pH at which a protein has a net 0 charge </a:t>
            </a:r>
            <a:r>
              <a:rPr kumimoji="0" lang="ar-IQ" sz="1800" b="0" i="0" u="none" strike="noStrike" cap="none" normalizeH="0" baseline="0" dirty="0" smtClean="0">
                <a:ln>
                  <a:noFill/>
                </a:ln>
                <a:solidFill>
                  <a:schemeClr val="tx1"/>
                </a:solidFill>
                <a:effectLst/>
                <a:latin typeface="Times"/>
                <a:cs typeface="Arial" pitchFamily="34" charset="0"/>
              </a:rPr>
              <a:t>(positive and negative charges balance). Depends mostly on the amino acid composition and a little on the tertiary structure</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b="1" dirty="0" smtClean="0">
                <a:latin typeface="Times"/>
                <a:cs typeface="Arial" pitchFamily="34" charset="0"/>
              </a:rPr>
              <a:t>2</a:t>
            </a:r>
            <a:r>
              <a:rPr kumimoji="0" lang="ar-IQ" sz="1800" b="1" i="0" u="none" strike="noStrike" cap="none" normalizeH="0" baseline="0" dirty="0" smtClean="0">
                <a:ln>
                  <a:noFill/>
                </a:ln>
                <a:solidFill>
                  <a:schemeClr val="tx1"/>
                </a:solidFill>
                <a:effectLst/>
                <a:latin typeface="Times"/>
                <a:cs typeface="Arial" pitchFamily="34" charset="0"/>
              </a:rPr>
              <a:t>. Create a pH gradient in a gel:</a:t>
            </a:r>
            <a:r>
              <a:rPr kumimoji="0" lang="ar-IQ" sz="1800" b="0" i="0" u="none" strike="noStrike" cap="none" normalizeH="0" baseline="0" dirty="0" smtClean="0">
                <a:ln>
                  <a:noFill/>
                </a:ln>
                <a:solidFill>
                  <a:schemeClr val="tx1"/>
                </a:solidFill>
                <a:effectLst/>
                <a:latin typeface="Times"/>
                <a:cs typeface="Arial" pitchFamily="34" charset="0"/>
              </a:rPr>
              <a:t> Can be done on a </a:t>
            </a:r>
            <a:r>
              <a:rPr kumimoji="0" lang="ar-IQ" sz="1800" b="1" i="0" u="none" strike="noStrike" cap="none" normalizeH="0" baseline="0" dirty="0" smtClean="0">
                <a:ln>
                  <a:noFill/>
                </a:ln>
                <a:solidFill>
                  <a:schemeClr val="tx1"/>
                </a:solidFill>
                <a:effectLst/>
                <a:latin typeface="Times"/>
                <a:cs typeface="Arial" pitchFamily="34" charset="0"/>
              </a:rPr>
              <a:t>slab</a:t>
            </a:r>
            <a:r>
              <a:rPr kumimoji="0" lang="ar-IQ" sz="1800" b="0" i="0" u="none" strike="noStrike" cap="none" normalizeH="0" baseline="0" dirty="0" smtClean="0">
                <a:ln>
                  <a:noFill/>
                </a:ln>
                <a:solidFill>
                  <a:schemeClr val="tx1"/>
                </a:solidFill>
                <a:effectLst/>
                <a:latin typeface="Times"/>
                <a:cs typeface="Arial" pitchFamily="34" charset="0"/>
              </a:rPr>
              <a:t> (vertical or horizontal) or a </a:t>
            </a:r>
            <a:r>
              <a:rPr kumimoji="0" lang="ar-IQ" sz="1800" b="1" i="0" u="none" strike="noStrike" cap="none" normalizeH="0" baseline="0" dirty="0" smtClean="0">
                <a:ln>
                  <a:noFill/>
                </a:ln>
                <a:solidFill>
                  <a:schemeClr val="tx1"/>
                </a:solidFill>
                <a:effectLst/>
                <a:latin typeface="Times"/>
                <a:cs typeface="Arial" pitchFamily="34" charset="0"/>
              </a:rPr>
              <a:t>tube</a:t>
            </a:r>
            <a:r>
              <a:rPr kumimoji="0" lang="ar-IQ" sz="1800" b="0" i="0" u="none" strike="noStrike" cap="none" normalizeH="0" baseline="0" dirty="0" smtClean="0">
                <a:ln>
                  <a:noFill/>
                </a:ln>
                <a:solidFill>
                  <a:schemeClr val="tx1"/>
                </a:solidFill>
                <a:effectLst/>
                <a:latin typeface="Times"/>
                <a:cs typeface="Arial" pitchFamily="34" charset="0"/>
              </a:rPr>
              <a:t>.</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latin typeface="Times"/>
                <a:cs typeface="Arial" pitchFamily="34" charset="0"/>
              </a:rPr>
              <a:t>the final positions of each band depend only on an intrinsic property of the proteins, their</a:t>
            </a:r>
            <a:r>
              <a:rPr kumimoji="0" lang="ar-IQ" sz="1800" b="1" i="0" u="none" strike="noStrike" cap="none" normalizeH="0" baseline="0" dirty="0" smtClean="0">
                <a:ln>
                  <a:noFill/>
                </a:ln>
                <a:solidFill>
                  <a:schemeClr val="tx1"/>
                </a:solidFill>
                <a:effectLst/>
                <a:latin typeface="Times"/>
                <a:cs typeface="Arial" pitchFamily="34" charset="0"/>
              </a:rPr>
              <a:t> pI</a:t>
            </a:r>
            <a:r>
              <a:rPr kumimoji="0" lang="ar-IQ" sz="1800" b="0" i="0" u="none" strike="noStrike" cap="none" normalizeH="0" baseline="0" dirty="0" smtClean="0">
                <a:ln>
                  <a:noFill/>
                </a:ln>
                <a:solidFill>
                  <a:schemeClr val="tx1"/>
                </a:solidFill>
                <a:effectLst/>
                <a:latin typeface="Times"/>
                <a:cs typeface="Arial" pitchFamily="34" charset="0"/>
              </a:rPr>
              <a:t>'s, and not on where they started in the gel</a:t>
            </a:r>
          </a:p>
          <a:p>
            <a:pPr marL="0" marR="0" lvl="0" indent="0" algn="l" defTabSz="914400" rtl="0" eaLnBrk="0" fontAlgn="base" latinLnBrk="0" hangingPunct="0">
              <a:lnSpc>
                <a:spcPct val="100000"/>
              </a:lnSpc>
              <a:spcBef>
                <a:spcPct val="0"/>
              </a:spcBef>
              <a:spcAft>
                <a:spcPct val="0"/>
              </a:spcAft>
              <a:buClrTx/>
              <a:buSzTx/>
              <a:buFontTx/>
              <a:buNone/>
              <a:tabLst/>
            </a:pPr>
            <a:endParaRPr lang="ar-IQ" dirty="0" smtClean="0">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1" dirty="0" smtClean="0">
                <a:solidFill>
                  <a:srgbClr val="000099"/>
                </a:solidFill>
                <a:latin typeface="Times"/>
                <a:cs typeface="Arial" pitchFamily="34" charset="0"/>
              </a:rPr>
              <a:t>D</a:t>
            </a:r>
            <a:r>
              <a:rPr kumimoji="0" lang="ar-IQ" sz="1800" b="1" i="0" u="none" strike="noStrike" cap="none" normalizeH="0" baseline="0" dirty="0" smtClean="0">
                <a:ln>
                  <a:noFill/>
                </a:ln>
                <a:solidFill>
                  <a:srgbClr val="000099"/>
                </a:solidFill>
                <a:effectLst/>
                <a:latin typeface="Times"/>
                <a:cs typeface="Arial" pitchFamily="34" charset="0"/>
              </a:rPr>
              <a:t>. Two-Dimensional Electrophoresis:</a:t>
            </a:r>
            <a:r>
              <a:rPr kumimoji="0" lang="ar-IQ" sz="1800" b="0" i="0" u="none" strike="noStrike" cap="none" normalizeH="0" baseline="0" dirty="0" smtClean="0">
                <a:ln>
                  <a:noFill/>
                </a:ln>
                <a:solidFill>
                  <a:srgbClr val="000099"/>
                </a:solidFill>
                <a:effectLst/>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There are many variations; all basically combine</a:t>
            </a:r>
            <a:r>
              <a:rPr kumimoji="0" lang="en-US" sz="1800" b="0" i="0" u="none" strike="noStrike" cap="none" normalizeH="0" baseline="0" dirty="0" smtClean="0">
                <a:ln>
                  <a:noFill/>
                </a:ln>
                <a:solidFill>
                  <a:schemeClr val="tx1"/>
                </a:solidFill>
                <a:effectLst/>
                <a:latin typeface="Times"/>
                <a:cs typeface="Arial" pitchFamily="34" charset="0"/>
              </a:rPr>
              <a:t> 2</a:t>
            </a:r>
            <a:r>
              <a:rPr kumimoji="0" lang="ar-IQ" sz="1800" b="0" i="0" u="none" strike="noStrike" cap="none" normalizeH="0" baseline="0" dirty="0" smtClean="0">
                <a:ln>
                  <a:noFill/>
                </a:ln>
                <a:solidFill>
                  <a:schemeClr val="tx1"/>
                </a:solidFill>
                <a:effectLst/>
                <a:latin typeface="Times"/>
                <a:cs typeface="Arial" pitchFamily="34" charset="0"/>
              </a:rPr>
              <a:t> types of electrophoresis</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85720" y="571480"/>
            <a:ext cx="8501122" cy="3139321"/>
          </a:xfrm>
          <a:prstGeom prst="rect">
            <a:avLst/>
          </a:prstGeom>
        </p:spPr>
        <p:txBody>
          <a:bodyPr wrap="square">
            <a:spAutoFit/>
          </a:bodyPr>
          <a:lstStyle/>
          <a:p>
            <a:pPr algn="l" rtl="0"/>
            <a:r>
              <a:rPr lang="en-US" b="1" dirty="0" smtClean="0"/>
              <a:t>Proteins Electrophoresis carried out in gels made up of the cross-linked polymer (</a:t>
            </a:r>
            <a:r>
              <a:rPr lang="en-US" b="1" dirty="0" err="1" smtClean="0"/>
              <a:t>polyacrylamide</a:t>
            </a:r>
            <a:r>
              <a:rPr lang="en-US" b="1" dirty="0" smtClean="0"/>
              <a:t>).</a:t>
            </a:r>
          </a:p>
          <a:p>
            <a:pPr algn="l" rtl="0"/>
            <a:r>
              <a:rPr lang="en-US" b="1" dirty="0" smtClean="0">
                <a:solidFill>
                  <a:srgbClr val="C00000"/>
                </a:solidFill>
              </a:rPr>
              <a:t>The </a:t>
            </a:r>
            <a:r>
              <a:rPr lang="en-US" b="1" dirty="0" err="1" smtClean="0">
                <a:solidFill>
                  <a:srgbClr val="C00000"/>
                </a:solidFill>
              </a:rPr>
              <a:t>polyacrylamide</a:t>
            </a:r>
            <a:r>
              <a:rPr lang="en-US" b="1" dirty="0" smtClean="0">
                <a:solidFill>
                  <a:srgbClr val="C00000"/>
                </a:solidFill>
              </a:rPr>
              <a:t> gel </a:t>
            </a:r>
            <a:r>
              <a:rPr lang="en-US" b="1" dirty="0" smtClean="0"/>
              <a:t>acts as a molecular sieve, slowing the migration of proteins approximately in proportion to their charge-to-mass ratio.</a:t>
            </a:r>
          </a:p>
          <a:p>
            <a:pPr algn="l" rtl="0"/>
            <a:r>
              <a:rPr lang="en-US" b="1" i="1" dirty="0" smtClean="0"/>
              <a:t>    </a:t>
            </a:r>
            <a:r>
              <a:rPr lang="en-US" b="1" i="1" dirty="0" smtClean="0">
                <a:solidFill>
                  <a:srgbClr val="C00000"/>
                </a:solidFill>
              </a:rPr>
              <a:t>µ = V / E = Z / f</a:t>
            </a:r>
          </a:p>
          <a:p>
            <a:pPr algn="l" rtl="0"/>
            <a:r>
              <a:rPr lang="en-US" b="1" dirty="0" smtClean="0"/>
              <a:t>µ, The </a:t>
            </a:r>
            <a:r>
              <a:rPr lang="en-US" b="1" dirty="0" err="1" smtClean="0"/>
              <a:t>electrophoretic</a:t>
            </a:r>
            <a:r>
              <a:rPr lang="en-US" b="1" dirty="0" smtClean="0"/>
              <a:t> mobility of the molecule.</a:t>
            </a:r>
          </a:p>
          <a:p>
            <a:pPr algn="l" rtl="0"/>
            <a:r>
              <a:rPr lang="en-US" b="1" i="1" dirty="0" smtClean="0"/>
              <a:t>V, </a:t>
            </a:r>
            <a:r>
              <a:rPr lang="en-US" b="1" dirty="0" smtClean="0"/>
              <a:t>the velocity of the particle molecule, </a:t>
            </a:r>
            <a:endParaRPr lang="en-US" b="1" i="1" dirty="0" smtClean="0"/>
          </a:p>
          <a:p>
            <a:pPr algn="l" rtl="0"/>
            <a:r>
              <a:rPr lang="en-US" b="1" i="1" dirty="0" smtClean="0"/>
              <a:t>E, </a:t>
            </a:r>
            <a:r>
              <a:rPr lang="en-US" b="1" dirty="0" smtClean="0"/>
              <a:t>moving force of the molecule(electrical potential)</a:t>
            </a:r>
          </a:p>
          <a:p>
            <a:pPr algn="l" rtl="0"/>
            <a:r>
              <a:rPr lang="en-US" b="1" i="1" dirty="0" smtClean="0"/>
              <a:t>Z, </a:t>
            </a:r>
            <a:r>
              <a:rPr lang="en-US" b="1" dirty="0" smtClean="0"/>
              <a:t>the net charge of the molecule.</a:t>
            </a:r>
            <a:endParaRPr lang="en-US" b="1" i="1" dirty="0" smtClean="0"/>
          </a:p>
          <a:p>
            <a:pPr algn="l" rtl="0"/>
            <a:r>
              <a:rPr lang="en-US" b="1" i="1" dirty="0" smtClean="0"/>
              <a:t>f, </a:t>
            </a:r>
            <a:r>
              <a:rPr lang="en-US" b="1" dirty="0" smtClean="0"/>
              <a:t>frictional coefficient</a:t>
            </a:r>
            <a:r>
              <a:rPr lang="en-US" b="1" i="1" dirty="0" smtClean="0"/>
              <a:t>.-----</a:t>
            </a:r>
            <a:r>
              <a:rPr lang="en-US" b="1" dirty="0" smtClean="0"/>
              <a:t> reflects in part a protein’s shape.</a:t>
            </a:r>
          </a:p>
          <a:p>
            <a:pPr algn="l" rtl="0"/>
            <a:r>
              <a:rPr lang="en-US" b="1" dirty="0" smtClean="0"/>
              <a:t> Different PAA Concentrations for different purposes </a:t>
            </a:r>
            <a:endParaRPr lang="en-US" b="1"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gbiosciences.com/EducationalUploads/EducationalProductsImages/mediumimages/Protein%20structure.jpg"/>
          <p:cNvPicPr>
            <a:picLocks noChangeAspect="1" noChangeArrowheads="1"/>
          </p:cNvPicPr>
          <p:nvPr/>
        </p:nvPicPr>
        <p:blipFill>
          <a:blip r:embed="rId2"/>
          <a:srcRect/>
          <a:stretch>
            <a:fillRect/>
          </a:stretch>
        </p:blipFill>
        <p:spPr bwMode="auto">
          <a:xfrm>
            <a:off x="1" y="-214338"/>
            <a:ext cx="9143999" cy="7072338"/>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85728"/>
            <a:ext cx="8643998" cy="2862322"/>
          </a:xfrm>
          <a:prstGeom prst="rect">
            <a:avLst/>
          </a:prstGeom>
        </p:spPr>
        <p:txBody>
          <a:bodyPr wrap="square">
            <a:spAutoFit/>
          </a:bodyPr>
          <a:lstStyle/>
          <a:p>
            <a:pPr algn="l" rtl="0"/>
            <a:r>
              <a:rPr lang="en-US" b="1" dirty="0" err="1" smtClean="0"/>
              <a:t>NonSDS</a:t>
            </a:r>
            <a:r>
              <a:rPr lang="en-US" b="1" dirty="0" smtClean="0"/>
              <a:t>-PAGE , Denatured SDS-PAGE, </a:t>
            </a:r>
            <a:r>
              <a:rPr lang="en-US" b="1" dirty="0" err="1" smtClean="0"/>
              <a:t>Nondenatured</a:t>
            </a:r>
            <a:endParaRPr lang="en-US" b="1" dirty="0" smtClean="0"/>
          </a:p>
          <a:p>
            <a:pPr algn="l" rtl="0"/>
            <a:endParaRPr lang="en-US" b="1" dirty="0" smtClean="0"/>
          </a:p>
          <a:p>
            <a:pPr algn="l" rtl="0"/>
            <a:r>
              <a:rPr lang="en-US" dirty="0" smtClean="0"/>
              <a:t>The proteins are visualized by adding a dye such as </a:t>
            </a:r>
            <a:r>
              <a:rPr lang="en-US" dirty="0" err="1" smtClean="0">
                <a:solidFill>
                  <a:srgbClr val="C00000"/>
                </a:solidFill>
              </a:rPr>
              <a:t>Coomassie</a:t>
            </a:r>
            <a:r>
              <a:rPr lang="en-US" dirty="0" smtClean="0">
                <a:solidFill>
                  <a:srgbClr val="C00000"/>
                </a:solidFill>
              </a:rPr>
              <a:t> blue</a:t>
            </a:r>
            <a:r>
              <a:rPr lang="en-US" dirty="0" smtClean="0"/>
              <a:t>, which binds to proteins but not to the gel  itself.</a:t>
            </a:r>
          </a:p>
          <a:p>
            <a:pPr algn="l" rtl="0">
              <a:buNone/>
            </a:pPr>
            <a:r>
              <a:rPr lang="en-US" dirty="0" smtClean="0"/>
              <a:t>    </a:t>
            </a:r>
          </a:p>
          <a:p>
            <a:pPr algn="l" rtl="0"/>
            <a:r>
              <a:rPr lang="en-US" dirty="0" smtClean="0"/>
              <a:t>In compares' with the positions to which proteins of known molecular weight migrate in the gel, the position of an unidentified protein can provide a measure of its molecular weight. </a:t>
            </a:r>
          </a:p>
          <a:p>
            <a:pPr algn="l" rtl="0"/>
            <a:r>
              <a:rPr lang="en-US" dirty="0" smtClean="0"/>
              <a:t>If the protein has two or more different subunits, the subunits will generally be separated by the SDS treatment and a separate band will appear for each</a:t>
            </a:r>
            <a:endParaRPr lang="ar-IQ" dirty="0"/>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571480"/>
            <a:ext cx="8643998" cy="3139321"/>
          </a:xfrm>
          <a:prstGeom prst="rect">
            <a:avLst/>
          </a:prstGeom>
        </p:spPr>
        <p:txBody>
          <a:bodyPr wrap="square">
            <a:spAutoFit/>
          </a:bodyPr>
          <a:lstStyle/>
          <a:p>
            <a:pPr algn="l" rtl="0"/>
            <a:r>
              <a:rPr lang="en-US" b="1" dirty="0" smtClean="0"/>
              <a:t>Reagents and Buffers.</a:t>
            </a:r>
            <a:endParaRPr lang="en-US" dirty="0" smtClean="0"/>
          </a:p>
          <a:p>
            <a:pPr lvl="0" algn="l" rtl="0"/>
            <a:r>
              <a:rPr lang="en-US" b="1" dirty="0" err="1" smtClean="0"/>
              <a:t>Acrylamide-bisacrylamide</a:t>
            </a:r>
            <a:r>
              <a:rPr lang="en-US" b="1" dirty="0" smtClean="0"/>
              <a:t>(30%).</a:t>
            </a:r>
            <a:endParaRPr lang="en-US" dirty="0" smtClean="0"/>
          </a:p>
          <a:p>
            <a:pPr algn="l" rtl="0"/>
            <a:r>
              <a:rPr lang="en-US" dirty="0" smtClean="0"/>
              <a:t>          dissolving 29.2 gm of </a:t>
            </a:r>
            <a:r>
              <a:rPr lang="en-US" dirty="0" err="1" smtClean="0"/>
              <a:t>acrylamide</a:t>
            </a:r>
            <a:r>
              <a:rPr lang="en-US" dirty="0" smtClean="0"/>
              <a:t> and 0.8 gm of </a:t>
            </a:r>
            <a:r>
              <a:rPr lang="en-US" dirty="0" err="1" smtClean="0"/>
              <a:t>bisacrylamide</a:t>
            </a:r>
            <a:r>
              <a:rPr lang="en-US" dirty="0" smtClean="0"/>
              <a:t> in 50 ml of distilled water. When the </a:t>
            </a:r>
            <a:r>
              <a:rPr lang="en-US" dirty="0" err="1" smtClean="0"/>
              <a:t>acrylamide</a:t>
            </a:r>
            <a:r>
              <a:rPr lang="en-US" dirty="0" smtClean="0"/>
              <a:t> was completely dissolved, the volume is completed to 100 ml with distilled water. The solution is stored in a refrigerator at 4°C in a dark bottle for no longer than one month.</a:t>
            </a:r>
          </a:p>
          <a:p>
            <a:pPr algn="l" rtl="0"/>
            <a:r>
              <a:rPr lang="en-US" b="1" dirty="0" smtClean="0"/>
              <a:t> </a:t>
            </a:r>
            <a:endParaRPr lang="en-US" dirty="0" smtClean="0"/>
          </a:p>
          <a:p>
            <a:pPr algn="l" rtl="0"/>
            <a:r>
              <a:rPr lang="en-US" b="1" dirty="0" smtClean="0"/>
              <a:t>2-Concentrated Resolving Gel Buffer (1.5 M </a:t>
            </a:r>
            <a:r>
              <a:rPr lang="en-US" b="1" dirty="0" err="1" smtClean="0"/>
              <a:t>Tris-HCl</a:t>
            </a:r>
            <a:r>
              <a:rPr lang="en-US" b="1" dirty="0" smtClean="0"/>
              <a:t>, pH 8.8).</a:t>
            </a:r>
            <a:r>
              <a:rPr lang="en-US" dirty="0" smtClean="0"/>
              <a:t>               </a:t>
            </a:r>
          </a:p>
          <a:p>
            <a:pPr algn="l" rtl="0"/>
            <a:r>
              <a:rPr lang="en-US" dirty="0" smtClean="0"/>
              <a:t>             dissolving 18.2 gm of </a:t>
            </a:r>
            <a:r>
              <a:rPr lang="en-US" dirty="0" err="1" smtClean="0"/>
              <a:t>Tris-HCl</a:t>
            </a:r>
            <a:r>
              <a:rPr lang="en-US" dirty="0" smtClean="0"/>
              <a:t> in 80 ml of distilled water. The pH  adjust to 8.8 with 1N </a:t>
            </a:r>
            <a:r>
              <a:rPr lang="en-US" dirty="0" err="1" smtClean="0"/>
              <a:t>HCl</a:t>
            </a:r>
            <a:r>
              <a:rPr lang="en-US" dirty="0" smtClean="0"/>
              <a:t>, and the volume  completed to 100 ml with distilled water.  It was stored at 4°C in a refrigerator.</a:t>
            </a: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500042"/>
            <a:ext cx="7500990" cy="2308324"/>
          </a:xfrm>
          <a:prstGeom prst="rect">
            <a:avLst/>
          </a:prstGeom>
        </p:spPr>
        <p:txBody>
          <a:bodyPr wrap="square">
            <a:spAutoFit/>
          </a:bodyPr>
          <a:lstStyle/>
          <a:p>
            <a:pPr algn="l" rtl="0"/>
            <a:r>
              <a:rPr lang="en-US" b="1" dirty="0" smtClean="0"/>
              <a:t>Most modern commercial equipment is</a:t>
            </a:r>
            <a:r>
              <a:rPr lang="en-US" b="1" dirty="0" smtClean="0">
                <a:solidFill>
                  <a:srgbClr val="C00000"/>
                </a:solidFill>
              </a:rPr>
              <a:t> color-coded </a:t>
            </a:r>
            <a:r>
              <a:rPr lang="en-US" b="1" dirty="0" smtClean="0"/>
              <a:t>so that the red or positive terminal of the </a:t>
            </a:r>
            <a:r>
              <a:rPr lang="en-US" b="1" dirty="0" smtClean="0">
                <a:solidFill>
                  <a:srgbClr val="C00000"/>
                </a:solidFill>
              </a:rPr>
              <a:t>power supply </a:t>
            </a:r>
            <a:r>
              <a:rPr lang="en-US" b="1" dirty="0" smtClean="0"/>
              <a:t>is connected to the red lead of the gel apparatus. The </a:t>
            </a:r>
            <a:r>
              <a:rPr lang="en-US" b="1" dirty="0" smtClean="0">
                <a:solidFill>
                  <a:srgbClr val="C00000"/>
                </a:solidFill>
              </a:rPr>
              <a:t>red lead </a:t>
            </a:r>
            <a:r>
              <a:rPr lang="en-US" b="1" dirty="0" smtClean="0"/>
              <a:t>goes to the lower buffer chamber. </a:t>
            </a:r>
            <a:r>
              <a:rPr lang="en-US" b="1" dirty="0" smtClean="0">
                <a:solidFill>
                  <a:srgbClr val="C00000"/>
                </a:solidFill>
              </a:rPr>
              <a:t>The black lead </a:t>
            </a:r>
            <a:r>
              <a:rPr lang="en-US" b="1" dirty="0" smtClean="0"/>
              <a:t>is connected to the black or negative terminal and goes to the upper buffer chamber. </a:t>
            </a:r>
          </a:p>
          <a:p>
            <a:pPr algn="l" rtl="0"/>
            <a:r>
              <a:rPr lang="en-US" b="1" dirty="0" smtClean="0"/>
              <a:t>In slab gel electrophoreses negatively charged proteins or nucleic acids move to the positive electrode in the lower buffer chamber (an anionic system).</a:t>
            </a:r>
            <a:endParaRPr lang="en-US" b="1" dirty="0"/>
          </a:p>
        </p:txBody>
      </p:sp>
      <p:sp>
        <p:nvSpPr>
          <p:cNvPr id="4" name="مستطيل 3"/>
          <p:cNvSpPr/>
          <p:nvPr/>
        </p:nvSpPr>
        <p:spPr>
          <a:xfrm>
            <a:off x="428596" y="3000372"/>
            <a:ext cx="6429404" cy="3139321"/>
          </a:xfrm>
          <a:prstGeom prst="rect">
            <a:avLst/>
          </a:prstGeom>
        </p:spPr>
        <p:txBody>
          <a:bodyPr wrap="square">
            <a:spAutoFit/>
          </a:bodyPr>
          <a:lstStyle/>
          <a:p>
            <a:pPr algn="l" rtl="0"/>
            <a:r>
              <a:rPr lang="en-US" b="1" dirty="0" smtClean="0"/>
              <a:t>Proteins separated in cationic (+) systems. In these gels, the proteins are positively charged because of the very low pH of the gel buffers (e.g., acetic acid/urea gels for </a:t>
            </a:r>
            <a:r>
              <a:rPr lang="en-US" b="1" dirty="0" err="1" smtClean="0"/>
              <a:t>histone</a:t>
            </a:r>
            <a:r>
              <a:rPr lang="en-US" b="1" dirty="0" smtClean="0"/>
              <a:t> separations) or a cationic detergent (e.g., CTAB). </a:t>
            </a:r>
          </a:p>
          <a:p>
            <a:pPr algn="l" rtl="0"/>
            <a:r>
              <a:rPr lang="en-US" b="1" dirty="0" smtClean="0"/>
              <a:t>Proteins move toward the negative electrode (cathode) the polarity is reversed compared to SDS-PAGE: the red lead from the lower buffer chamber is attached to the black outlet of the power supply, and the black lead from the upper buffer chamber is attached to the red outlet of the power supply.</a:t>
            </a:r>
            <a:endParaRPr lang="en-US" b="1" dirty="0"/>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85720" y="285729"/>
            <a:ext cx="7643866" cy="3693319"/>
          </a:xfrm>
          <a:prstGeom prst="rect">
            <a:avLst/>
          </a:prstGeom>
        </p:spPr>
        <p:txBody>
          <a:bodyPr wrap="square">
            <a:spAutoFit/>
          </a:bodyPr>
          <a:lstStyle/>
          <a:p>
            <a:pPr algn="just"/>
            <a:r>
              <a:rPr lang="en-US" b="1" dirty="0" smtClean="0"/>
              <a:t>Power supplies usually have more than one pair of outlets. The pairs are connected in parallel with each other internally.                           </a:t>
            </a:r>
          </a:p>
          <a:p>
            <a:pPr algn="l" rtl="0"/>
            <a:r>
              <a:rPr lang="en-US" b="1" dirty="0" smtClean="0"/>
              <a:t>gel is connected directly to the outlets of a power supply, then these gels are connected in parallel = voltage is the same across each gel.                                                                                                       </a:t>
            </a:r>
          </a:p>
          <a:p>
            <a:pPr algn="l" rtl="0"/>
            <a:r>
              <a:rPr lang="en-US" b="1" dirty="0" smtClean="0"/>
              <a:t>power supply reads 100 V, then each gel has 100 V across its electrodes. The total current, however, is the sum of the individual currents</a:t>
            </a:r>
          </a:p>
          <a:p>
            <a:pPr algn="just"/>
            <a:r>
              <a:rPr lang="en-US" b="1" dirty="0" smtClean="0"/>
              <a:t>Therefore, under constant current it is necessary to increase the current for each additional gel that is connected to the power supply.                                                                                                        </a:t>
            </a:r>
          </a:p>
          <a:p>
            <a:pPr algn="l" rtl="0"/>
            <a:r>
              <a:rPr lang="en-US" b="1" dirty="0" smtClean="0"/>
              <a:t>Two identical gels require double the current to achieve the same starting voltages and electrophoresis separation times.</a:t>
            </a:r>
            <a:endParaRPr lang="en-US" b="1" dirty="0"/>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214290"/>
            <a:ext cx="8072494" cy="5078313"/>
          </a:xfrm>
          <a:prstGeom prst="rect">
            <a:avLst/>
          </a:prstGeom>
        </p:spPr>
        <p:txBody>
          <a:bodyPr wrap="square">
            <a:spAutoFit/>
          </a:bodyPr>
          <a:lstStyle/>
          <a:p>
            <a:pPr algn="l" rtl="0"/>
            <a:r>
              <a:rPr lang="en-US" b="1" dirty="0" smtClean="0"/>
              <a:t>3-  Concentrated Stacking Gel Buffer (0.5 M </a:t>
            </a:r>
            <a:r>
              <a:rPr lang="en-US" b="1" dirty="0" err="1" smtClean="0"/>
              <a:t>Tris-HCl</a:t>
            </a:r>
            <a:r>
              <a:rPr lang="en-US" b="1" dirty="0" smtClean="0"/>
              <a:t>, pH 6.8).</a:t>
            </a:r>
          </a:p>
          <a:p>
            <a:pPr algn="l" rtl="0"/>
            <a:r>
              <a:rPr lang="en-US" b="1" dirty="0" smtClean="0"/>
              <a:t>  dissolving 6 gm </a:t>
            </a:r>
            <a:r>
              <a:rPr lang="en-US" b="1" dirty="0" err="1" smtClean="0"/>
              <a:t>Tris-HCl</a:t>
            </a:r>
            <a:r>
              <a:rPr lang="en-US" b="1" dirty="0" smtClean="0"/>
              <a:t> in 50 ml of distilled water. The pH was   adjusted to 6.8 with 1N </a:t>
            </a:r>
            <a:r>
              <a:rPr lang="en-US" b="1" dirty="0" err="1" smtClean="0"/>
              <a:t>HCl</a:t>
            </a:r>
            <a:r>
              <a:rPr lang="en-US" b="1" dirty="0" smtClean="0"/>
              <a:t>; volume was completed to 100 ml with distilled water. Solution was stored at 4°C in a refrigerator.</a:t>
            </a:r>
          </a:p>
          <a:p>
            <a:pPr algn="l" rtl="0"/>
            <a:r>
              <a:rPr lang="en-US" b="1" dirty="0" smtClean="0"/>
              <a:t>4-  Sodium </a:t>
            </a:r>
            <a:r>
              <a:rPr lang="en-US" b="1" dirty="0" err="1" smtClean="0"/>
              <a:t>Dodecyl</a:t>
            </a:r>
            <a:r>
              <a:rPr lang="en-US" b="1" dirty="0" smtClean="0"/>
              <a:t> Sulfate Solution 10% (SDS).</a:t>
            </a:r>
          </a:p>
          <a:p>
            <a:pPr algn="l" rtl="0"/>
            <a:r>
              <a:rPr lang="en-US" b="1" dirty="0" smtClean="0"/>
              <a:t>  Prepared by dissolving 10 gm SDS in 50 ml of distilled water and the volume was completed to 100 ml with distilled water.   </a:t>
            </a:r>
          </a:p>
          <a:p>
            <a:pPr algn="l" rtl="0"/>
            <a:r>
              <a:rPr lang="en-US" b="1" dirty="0" smtClean="0"/>
              <a:t>5-  Stock Sample Buffer (0.06 M </a:t>
            </a:r>
            <a:r>
              <a:rPr lang="en-US" b="1" dirty="0" err="1" smtClean="0"/>
              <a:t>Tris-HCl</a:t>
            </a:r>
            <a:r>
              <a:rPr lang="en-US" b="1" dirty="0" smtClean="0"/>
              <a:t> pH 6.8, 2% SDS, 10% glycerol, and 0.025% </a:t>
            </a:r>
            <a:r>
              <a:rPr lang="en-US" b="1" dirty="0" err="1" smtClean="0"/>
              <a:t>bromophenol</a:t>
            </a:r>
            <a:r>
              <a:rPr lang="en-US" b="1" dirty="0" smtClean="0"/>
              <a:t> blue)</a:t>
            </a:r>
          </a:p>
          <a:p>
            <a:pPr algn="l" rtl="0"/>
            <a:r>
              <a:rPr lang="en-US" b="1" dirty="0" smtClean="0"/>
              <a:t> mixing  of the following;</a:t>
            </a:r>
          </a:p>
          <a:p>
            <a:pPr algn="l" rtl="0"/>
            <a:endParaRPr lang="en-US" b="1" dirty="0" smtClean="0"/>
          </a:p>
          <a:p>
            <a:pPr lvl="0" algn="l" rtl="0"/>
            <a:r>
              <a:rPr lang="en-US" b="1" dirty="0" smtClean="0"/>
              <a:t>0.5 M </a:t>
            </a:r>
            <a:r>
              <a:rPr lang="en-US" b="1" dirty="0" err="1" smtClean="0"/>
              <a:t>Tris</a:t>
            </a:r>
            <a:r>
              <a:rPr lang="en-US" b="1" dirty="0" smtClean="0"/>
              <a:t> acid pH 6.8 …………………………..1.2 ml</a:t>
            </a:r>
          </a:p>
          <a:p>
            <a:pPr lvl="0" algn="l" rtl="0"/>
            <a:r>
              <a:rPr lang="en-US" b="1" dirty="0" smtClean="0"/>
              <a:t>10% SDS ……………………………………………..2.0 ml</a:t>
            </a:r>
          </a:p>
          <a:p>
            <a:pPr lvl="0" algn="l" rtl="0"/>
            <a:r>
              <a:rPr lang="en-US" b="1" dirty="0" smtClean="0"/>
              <a:t>Glycerol …………………………….........................1.0 ml</a:t>
            </a:r>
          </a:p>
          <a:p>
            <a:pPr lvl="0" algn="l" rtl="0"/>
            <a:r>
              <a:rPr lang="en-US" b="1" dirty="0" smtClean="0"/>
              <a:t>0.5% </a:t>
            </a:r>
            <a:r>
              <a:rPr lang="en-US" b="1" dirty="0" err="1" smtClean="0"/>
              <a:t>bromophenol</a:t>
            </a:r>
            <a:r>
              <a:rPr lang="en-US" b="1" dirty="0" smtClean="0"/>
              <a:t> blue (w/v water)......0.5 ml</a:t>
            </a:r>
          </a:p>
          <a:p>
            <a:pPr lvl="0" algn="l" rtl="0"/>
            <a:r>
              <a:rPr lang="en-US" b="1" dirty="0" smtClean="0"/>
              <a:t>Sucrose ……………………………………………….0.2 gm/ml</a:t>
            </a:r>
          </a:p>
          <a:p>
            <a:pPr lvl="0" algn="l" rtl="0"/>
            <a:r>
              <a:rPr lang="en-US" b="1" dirty="0" smtClean="0"/>
              <a:t>Water …………………………………………………4.8 ml</a:t>
            </a:r>
          </a:p>
          <a:p>
            <a:pPr lvl="0" algn="l" rtl="0"/>
            <a:r>
              <a:rPr lang="en-US" b="1" dirty="0" smtClean="0"/>
              <a:t> The mixture was stored at room temperature.    </a:t>
            </a: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85728"/>
            <a:ext cx="8501122" cy="6247864"/>
          </a:xfrm>
          <a:prstGeom prst="rect">
            <a:avLst/>
          </a:prstGeom>
        </p:spPr>
        <p:txBody>
          <a:bodyPr wrap="square">
            <a:spAutoFit/>
          </a:bodyPr>
          <a:lstStyle/>
          <a:p>
            <a:pPr algn="just"/>
            <a:r>
              <a:rPr lang="en-US" sz="1600" b="1" dirty="0" smtClean="0"/>
              <a:t>6- Ammonium per Sulfate (10% as catalyst).                                                                </a:t>
            </a:r>
            <a:endParaRPr lang="en-US" sz="1600" dirty="0" smtClean="0"/>
          </a:p>
          <a:p>
            <a:pPr algn="just"/>
            <a:r>
              <a:rPr lang="en-US" sz="1600" dirty="0" smtClean="0"/>
              <a:t>         Freshly prepared on the analysis day by dissolving 0.1 gm of ammonium </a:t>
            </a:r>
            <a:r>
              <a:rPr lang="en-US" sz="1600" dirty="0" err="1" smtClean="0"/>
              <a:t>persulfate</a:t>
            </a:r>
            <a:r>
              <a:rPr lang="en-US" sz="1600" dirty="0" smtClean="0"/>
              <a:t> in 1 ml of distilled  water.                                                                              </a:t>
            </a:r>
          </a:p>
          <a:p>
            <a:pPr algn="just"/>
            <a:r>
              <a:rPr lang="ar-IQ" sz="1600" b="1" dirty="0" smtClean="0"/>
              <a:t>                                                        </a:t>
            </a:r>
            <a:r>
              <a:rPr lang="en-US" sz="1600" b="1" dirty="0" smtClean="0"/>
              <a:t>7- TEMED (N, N, N, N-</a:t>
            </a:r>
            <a:r>
              <a:rPr lang="en-US" sz="1600" b="1" dirty="0" err="1" smtClean="0"/>
              <a:t>tetramethylene</a:t>
            </a:r>
            <a:r>
              <a:rPr lang="en-US" sz="1600" b="1" dirty="0" smtClean="0"/>
              <a:t> </a:t>
            </a:r>
            <a:r>
              <a:rPr lang="en-US" sz="1600" b="1" dirty="0" err="1" smtClean="0"/>
              <a:t>diamine</a:t>
            </a:r>
            <a:r>
              <a:rPr lang="en-US" sz="1600" b="1" dirty="0" smtClean="0"/>
              <a:t>).</a:t>
            </a:r>
            <a:endParaRPr lang="en-US" sz="1600" dirty="0" smtClean="0"/>
          </a:p>
          <a:p>
            <a:pPr algn="l" rtl="0"/>
            <a:r>
              <a:rPr lang="en-US" sz="1600" dirty="0" smtClean="0"/>
              <a:t>         prepared immediately before use by adding 0.5-1.0 µl/ml of the final solution volume.</a:t>
            </a:r>
          </a:p>
          <a:p>
            <a:pPr algn="just"/>
            <a:r>
              <a:rPr lang="ar-IQ" sz="1600" b="1" dirty="0" smtClean="0"/>
              <a:t>                                                                                          </a:t>
            </a:r>
            <a:r>
              <a:rPr lang="en-US" sz="1600" b="1" dirty="0" smtClean="0"/>
              <a:t>8- Electrode Buffer pH 8.3</a:t>
            </a:r>
            <a:endParaRPr lang="en-US" sz="1600" dirty="0" smtClean="0"/>
          </a:p>
          <a:p>
            <a:pPr lvl="0" algn="just"/>
            <a:r>
              <a:rPr lang="en-US" sz="1600" dirty="0" err="1" smtClean="0"/>
              <a:t>Tris</a:t>
            </a:r>
            <a:r>
              <a:rPr lang="en-US" sz="1600" dirty="0" smtClean="0"/>
              <a:t>-base ...….……………..3 gm.                                                                                     </a:t>
            </a:r>
          </a:p>
          <a:p>
            <a:pPr lvl="0" algn="just"/>
            <a:r>
              <a:rPr lang="en-US" sz="1600" dirty="0" err="1" smtClean="0"/>
              <a:t>Glycine</a:t>
            </a:r>
            <a:r>
              <a:rPr lang="en-US" sz="1600" dirty="0" smtClean="0"/>
              <a:t> ………………….…..14.4 gm.                                                                              </a:t>
            </a:r>
          </a:p>
          <a:p>
            <a:pPr lvl="0" algn="just"/>
            <a:r>
              <a:rPr lang="en-US" sz="1600" dirty="0" smtClean="0"/>
              <a:t>SDS (10% w/v)….……….10 ml.                                                                                        </a:t>
            </a:r>
          </a:p>
          <a:p>
            <a:pPr lvl="0" algn="just"/>
            <a:r>
              <a:rPr lang="en-US" sz="1600" dirty="0" smtClean="0"/>
              <a:t>Distilled water ……..…… 1L.                                                                                            </a:t>
            </a:r>
          </a:p>
          <a:p>
            <a:pPr algn="just"/>
            <a:r>
              <a:rPr lang="ar-IQ" sz="1600" b="1" dirty="0" smtClean="0"/>
              <a:t>                                                                                                </a:t>
            </a:r>
            <a:r>
              <a:rPr lang="en-US" sz="1600" b="1" dirty="0" smtClean="0"/>
              <a:t>9- Stacking Gel Buffer</a:t>
            </a:r>
            <a:endParaRPr lang="en-US" sz="1600" dirty="0" smtClean="0"/>
          </a:p>
          <a:p>
            <a:pPr algn="just"/>
            <a:r>
              <a:rPr lang="en-US" sz="1600" dirty="0" smtClean="0"/>
              <a:t>           Prepared by mixing the following ingredients:                                                           </a:t>
            </a:r>
          </a:p>
          <a:p>
            <a:pPr lvl="0" algn="just"/>
            <a:r>
              <a:rPr lang="en-US" sz="1600" dirty="0" err="1" smtClean="0"/>
              <a:t>Tris-HCl</a:t>
            </a:r>
            <a:r>
              <a:rPr lang="en-US" sz="1600" dirty="0" smtClean="0"/>
              <a:t>  buffer (0.5 M pH 6.8) ……………….20 ml                                                        </a:t>
            </a:r>
          </a:p>
          <a:p>
            <a:pPr lvl="0" algn="just"/>
            <a:r>
              <a:rPr lang="en-US" sz="1600" dirty="0" smtClean="0"/>
              <a:t>SDS (10%)……………..……………………………….1.6 ml                                               </a:t>
            </a:r>
          </a:p>
          <a:p>
            <a:pPr lvl="0" algn="r"/>
            <a:r>
              <a:rPr lang="en-US" sz="1600" dirty="0" smtClean="0"/>
              <a:t>Distilled water …………….…………………………18.4 ml                                              </a:t>
            </a:r>
          </a:p>
          <a:p>
            <a:pPr algn="just"/>
            <a:r>
              <a:rPr lang="ar-IQ" sz="1600" b="1" dirty="0" smtClean="0"/>
              <a:t>                                                                                              </a:t>
            </a:r>
            <a:r>
              <a:rPr lang="en-US" sz="1600" b="1" dirty="0" smtClean="0"/>
              <a:t>10- Resolving Gel Buffer</a:t>
            </a:r>
            <a:endParaRPr lang="en-US" sz="1600" dirty="0" smtClean="0"/>
          </a:p>
          <a:p>
            <a:pPr algn="just"/>
            <a:r>
              <a:rPr lang="ar-IQ" sz="1600" dirty="0" smtClean="0"/>
              <a:t>                                                   </a:t>
            </a:r>
            <a:r>
              <a:rPr lang="en-US" sz="1600" dirty="0" smtClean="0"/>
              <a:t>          Prepared by mixing the following ingredients:</a:t>
            </a:r>
          </a:p>
          <a:p>
            <a:pPr lvl="0" algn="just"/>
            <a:r>
              <a:rPr lang="ar-IQ" sz="1600" dirty="0" smtClean="0"/>
              <a:t>                                                                </a:t>
            </a:r>
            <a:r>
              <a:rPr lang="en-US" sz="1600" dirty="0" smtClean="0"/>
              <a:t>buffer( 1.5 M pH 8.8) …………….20 ml</a:t>
            </a:r>
          </a:p>
          <a:p>
            <a:pPr lvl="0" algn="just"/>
            <a:r>
              <a:rPr lang="ar-IQ" sz="1600" dirty="0" smtClean="0"/>
              <a:t>                                            </a:t>
            </a:r>
            <a:r>
              <a:rPr lang="en-US" sz="1600" dirty="0" smtClean="0"/>
              <a:t>SDS (10%)……………………….………………….1.6 ml</a:t>
            </a:r>
          </a:p>
          <a:p>
            <a:pPr lvl="0" algn="just"/>
            <a:r>
              <a:rPr lang="ar-IQ" sz="1600" dirty="0" smtClean="0"/>
              <a:t>                                             </a:t>
            </a:r>
            <a:r>
              <a:rPr lang="en-US" sz="1600" dirty="0" smtClean="0"/>
              <a:t>Distilled water …………………………………..18.4 ml</a:t>
            </a:r>
          </a:p>
          <a:p>
            <a:pPr algn="l" rtl="0"/>
            <a:r>
              <a:rPr lang="en-US" sz="1600" b="1" dirty="0" smtClean="0"/>
              <a:t>11:  Fixing Solution</a:t>
            </a:r>
            <a:endParaRPr lang="en-US" sz="1600" dirty="0" smtClean="0"/>
          </a:p>
          <a:p>
            <a:pPr algn="l" rtl="0"/>
            <a:r>
              <a:rPr lang="en-US" sz="1600" dirty="0" smtClean="0"/>
              <a:t>      Prepared by dissolving 100 gm of </a:t>
            </a:r>
            <a:r>
              <a:rPr lang="en-US" sz="1600" dirty="0" err="1" smtClean="0"/>
              <a:t>tricholoracetic</a:t>
            </a:r>
            <a:r>
              <a:rPr lang="en-US" sz="1600" dirty="0" smtClean="0"/>
              <a:t> acid in 500 ml of distilled water, 400 ml of absolute methanol was added, the volume brought to 1 L with distilled water. </a:t>
            </a: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428604"/>
            <a:ext cx="8643998" cy="4247317"/>
          </a:xfrm>
          <a:prstGeom prst="rect">
            <a:avLst/>
          </a:prstGeom>
        </p:spPr>
        <p:txBody>
          <a:bodyPr wrap="square">
            <a:spAutoFit/>
          </a:bodyPr>
          <a:lstStyle/>
          <a:p>
            <a:pPr algn="l" rtl="0"/>
            <a:r>
              <a:rPr lang="en-US" b="1" dirty="0" smtClean="0"/>
              <a:t>12- Staining Solution.</a:t>
            </a:r>
            <a:endParaRPr lang="en-US" dirty="0" smtClean="0"/>
          </a:p>
          <a:p>
            <a:pPr algn="l" rtl="0"/>
            <a:r>
              <a:rPr lang="en-US" dirty="0" smtClean="0"/>
              <a:t>    mix methanol, glacial acetic acid, and </a:t>
            </a:r>
            <a:r>
              <a:rPr lang="en-US" dirty="0" err="1" smtClean="0"/>
              <a:t>coomassie</a:t>
            </a:r>
            <a:r>
              <a:rPr lang="en-US" dirty="0" smtClean="0"/>
              <a:t> brilliant blue G-250 in a final concentration of 45% with 9% and 0.05% </a:t>
            </a:r>
            <a:r>
              <a:rPr lang="en-US" dirty="0" err="1" smtClean="0"/>
              <a:t>respectivly</a:t>
            </a:r>
            <a:r>
              <a:rPr lang="en-US" dirty="0" smtClean="0"/>
              <a:t>.</a:t>
            </a:r>
          </a:p>
          <a:p>
            <a:pPr algn="l" rtl="0"/>
            <a:r>
              <a:rPr lang="en-US" b="1" dirty="0" smtClean="0"/>
              <a:t>13-Destaining Solution.</a:t>
            </a:r>
            <a:endParaRPr lang="en-US" dirty="0" smtClean="0"/>
          </a:p>
          <a:p>
            <a:pPr algn="l" rtl="0"/>
            <a:r>
              <a:rPr lang="en-US" dirty="0" smtClean="0"/>
              <a:t>    mix methanol, acetic acid, and distilled water in final volumes of 1:4:5   </a:t>
            </a:r>
            <a:r>
              <a:rPr lang="en-US" dirty="0" err="1" smtClean="0"/>
              <a:t>respectivly</a:t>
            </a:r>
            <a:r>
              <a:rPr lang="en-US" dirty="0" smtClean="0"/>
              <a:t>.</a:t>
            </a:r>
          </a:p>
          <a:p>
            <a:pPr algn="l" rtl="0"/>
            <a:r>
              <a:rPr lang="en-US" b="1" dirty="0" smtClean="0"/>
              <a:t>1- Resolving Gel Preparation 10%</a:t>
            </a:r>
            <a:endParaRPr lang="en-US" dirty="0" smtClean="0"/>
          </a:p>
          <a:p>
            <a:pPr algn="l" rtl="0"/>
            <a:r>
              <a:rPr lang="en-US" dirty="0" smtClean="0"/>
              <a:t>   mix the following volumes of the previously prepared stock solutions:  </a:t>
            </a:r>
            <a:r>
              <a:rPr lang="en-US" dirty="0" err="1" smtClean="0"/>
              <a:t>Acrylamide-bisacrylamide</a:t>
            </a:r>
            <a:r>
              <a:rPr lang="en-US" dirty="0" smtClean="0"/>
              <a:t> (30%)  ……..5.0 ml</a:t>
            </a:r>
          </a:p>
          <a:p>
            <a:pPr lvl="0" algn="l" rtl="0"/>
            <a:r>
              <a:rPr lang="en-US" dirty="0" smtClean="0"/>
              <a:t>SDS (10%)………………………………………....0.1 ml</a:t>
            </a:r>
          </a:p>
          <a:p>
            <a:pPr lvl="0" algn="l" rtl="0"/>
            <a:r>
              <a:rPr lang="en-US" dirty="0" smtClean="0"/>
              <a:t>Resolving gel buffer …………………………3.75 ml</a:t>
            </a:r>
          </a:p>
          <a:p>
            <a:pPr lvl="0" algn="l" rtl="0"/>
            <a:r>
              <a:rPr lang="en-US" dirty="0" smtClean="0"/>
              <a:t>D. W. ...……….…………………………………….6.25 ml</a:t>
            </a:r>
          </a:p>
          <a:p>
            <a:pPr algn="l" rtl="0"/>
            <a:r>
              <a:rPr lang="en-US" dirty="0" smtClean="0"/>
              <a:t> This mixture must be degassed under vacuum. Ammonium </a:t>
            </a:r>
            <a:r>
              <a:rPr lang="en-US" dirty="0" err="1" smtClean="0"/>
              <a:t>persulphate</a:t>
            </a:r>
            <a:r>
              <a:rPr lang="en-US" dirty="0" smtClean="0"/>
              <a:t>  and TEMED must be added at the ratios of 50µl / ml and 5µl / ml of the final volume, respectively.</a:t>
            </a: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714355"/>
            <a:ext cx="8286808" cy="4524315"/>
          </a:xfrm>
          <a:prstGeom prst="rect">
            <a:avLst/>
          </a:prstGeom>
        </p:spPr>
        <p:txBody>
          <a:bodyPr wrap="square">
            <a:spAutoFit/>
          </a:bodyPr>
          <a:lstStyle/>
          <a:p>
            <a:pPr algn="l" rtl="0"/>
            <a:r>
              <a:rPr lang="en-US" b="1" dirty="0" smtClean="0"/>
              <a:t>2- Stacking Gel Preparation</a:t>
            </a:r>
            <a:endParaRPr lang="en-US" dirty="0" smtClean="0"/>
          </a:p>
          <a:p>
            <a:pPr algn="l" rtl="0"/>
            <a:r>
              <a:rPr lang="en-US" smtClean="0"/>
              <a:t> </a:t>
            </a:r>
            <a:r>
              <a:rPr lang="en-US" dirty="0" smtClean="0"/>
              <a:t>prepare at concentration of 5% by mixing the </a:t>
            </a:r>
            <a:r>
              <a:rPr lang="en-US" smtClean="0"/>
              <a:t>following: </a:t>
            </a:r>
            <a:endParaRPr lang="en-US" dirty="0" smtClean="0"/>
          </a:p>
          <a:p>
            <a:pPr lvl="0" algn="l" rtl="0"/>
            <a:r>
              <a:rPr lang="en-US" dirty="0" err="1" smtClean="0"/>
              <a:t>acrylamide-bisacrylamide</a:t>
            </a:r>
            <a:r>
              <a:rPr lang="en-US" dirty="0" smtClean="0"/>
              <a:t> (30%)….……...1.3 ml</a:t>
            </a:r>
          </a:p>
          <a:p>
            <a:pPr lvl="0" algn="l" rtl="0"/>
            <a:r>
              <a:rPr lang="en-US" dirty="0" smtClean="0"/>
              <a:t>SDS (10%) …………………………………………..0.1 ml</a:t>
            </a:r>
          </a:p>
          <a:p>
            <a:pPr lvl="0" algn="l" rtl="0"/>
            <a:r>
              <a:rPr lang="en-US" dirty="0" smtClean="0"/>
              <a:t>Stacking gel buffer …………...……………….…2.5 ml</a:t>
            </a:r>
          </a:p>
          <a:p>
            <a:pPr lvl="0" algn="l" rtl="0"/>
            <a:r>
              <a:rPr lang="en-US" dirty="0" smtClean="0"/>
              <a:t>D. W………… ………………………………………….6.1 ml</a:t>
            </a:r>
          </a:p>
          <a:p>
            <a:pPr algn="l" rtl="0"/>
            <a:r>
              <a:rPr lang="en-US" dirty="0" smtClean="0"/>
              <a:t>     The mixture </a:t>
            </a:r>
            <a:r>
              <a:rPr lang="en-US" dirty="0" err="1" smtClean="0"/>
              <a:t>shoud</a:t>
            </a:r>
            <a:r>
              <a:rPr lang="en-US" dirty="0" smtClean="0"/>
              <a:t> be degassed under vacuum. 50 µl of 10% of ammonium </a:t>
            </a:r>
            <a:r>
              <a:rPr lang="en-US" dirty="0" err="1" smtClean="0"/>
              <a:t>persulphate</a:t>
            </a:r>
            <a:r>
              <a:rPr lang="en-US" dirty="0" smtClean="0"/>
              <a:t> and 10 µl of TEMED were added to each 10 ml of degassed monomer solution immediately before casting.</a:t>
            </a:r>
          </a:p>
          <a:p>
            <a:pPr algn="l" rtl="0"/>
            <a:r>
              <a:rPr lang="en-US" b="1" dirty="0" smtClean="0"/>
              <a:t>3- Resolving Gel Casting.</a:t>
            </a:r>
            <a:endParaRPr lang="en-US" dirty="0" smtClean="0"/>
          </a:p>
          <a:p>
            <a:pPr algn="l" rtl="0"/>
            <a:r>
              <a:rPr lang="en-US" dirty="0" smtClean="0"/>
              <a:t>The 10 % resolving gel was applied to the electrophoresis unit. Its surface was immediately overlaid with water saturated </a:t>
            </a:r>
            <a:r>
              <a:rPr lang="en-US" dirty="0" err="1" smtClean="0"/>
              <a:t>butanol</a:t>
            </a:r>
            <a:r>
              <a:rPr lang="en-US" dirty="0" smtClean="0"/>
              <a:t> and </a:t>
            </a:r>
            <a:r>
              <a:rPr lang="en-US" dirty="0" err="1" smtClean="0"/>
              <a:t>lefted</a:t>
            </a:r>
            <a:r>
              <a:rPr lang="en-US" dirty="0" smtClean="0"/>
              <a:t> for 45 minutes to 1 hrs at room temperature to polymerize. </a:t>
            </a:r>
            <a:r>
              <a:rPr lang="en-US" dirty="0" err="1" smtClean="0"/>
              <a:t>butanol</a:t>
            </a:r>
            <a:r>
              <a:rPr lang="en-US" dirty="0" smtClean="0"/>
              <a:t> was removed after gel polymerization,  the gel surface was rinsed with D.W.  The stacking gel was added at the same way and lifted to </a:t>
            </a:r>
            <a:r>
              <a:rPr lang="en-US" dirty="0" err="1" smtClean="0"/>
              <a:t>polymeriz</a:t>
            </a:r>
            <a:r>
              <a:rPr lang="en-US" dirty="0" smtClean="0"/>
              <a:t>. The cast comb was then inserted in between the glasses and removed after hardening of the stacking gel.</a:t>
            </a:r>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dr.amer\Pictures\أولا001.jpg"/>
          <p:cNvPicPr>
            <a:picLocks noChangeAspect="1" noChangeArrowheads="1"/>
          </p:cNvPicPr>
          <p:nvPr/>
        </p:nvPicPr>
        <p:blipFill>
          <a:blip r:embed="rId2" cstate="print"/>
          <a:srcRect/>
          <a:stretch>
            <a:fillRect/>
          </a:stretch>
        </p:blipFill>
        <p:spPr bwMode="auto">
          <a:xfrm>
            <a:off x="5029200" y="304800"/>
            <a:ext cx="3276600" cy="2362200"/>
          </a:xfrm>
          <a:prstGeom prst="rect">
            <a:avLst/>
          </a:prstGeom>
          <a:noFill/>
        </p:spPr>
      </p:pic>
      <p:pic>
        <p:nvPicPr>
          <p:cNvPr id="4" name="Picture 2" descr="C:\Users\dr.amer\Pictures\أولا000.jpg"/>
          <p:cNvPicPr>
            <a:picLocks noChangeAspect="1" noChangeArrowheads="1"/>
          </p:cNvPicPr>
          <p:nvPr/>
        </p:nvPicPr>
        <p:blipFill>
          <a:blip r:embed="rId3" cstate="print"/>
          <a:srcRect/>
          <a:stretch>
            <a:fillRect/>
          </a:stretch>
        </p:blipFill>
        <p:spPr bwMode="auto">
          <a:xfrm>
            <a:off x="914400" y="304800"/>
            <a:ext cx="3352800" cy="2514600"/>
          </a:xfrm>
          <a:prstGeom prst="rect">
            <a:avLst/>
          </a:prstGeom>
          <a:noFill/>
        </p:spPr>
      </p:pic>
      <p:pic>
        <p:nvPicPr>
          <p:cNvPr id="5" name="Picture 4" descr="D:\AMER\page2\PICT0170.jpg"/>
          <p:cNvPicPr>
            <a:picLocks noChangeAspect="1" noChangeArrowheads="1"/>
          </p:cNvPicPr>
          <p:nvPr/>
        </p:nvPicPr>
        <p:blipFill>
          <a:blip r:embed="rId4" cstate="print"/>
          <a:srcRect l="11429" t="10417"/>
          <a:stretch>
            <a:fillRect/>
          </a:stretch>
        </p:blipFill>
        <p:spPr bwMode="auto">
          <a:xfrm>
            <a:off x="1752600" y="3048000"/>
            <a:ext cx="5029200" cy="36576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270435" y="3244334"/>
            <a:ext cx="237565" cy="369332"/>
          </a:xfrm>
          <a:prstGeom prst="rect">
            <a:avLst/>
          </a:prstGeom>
        </p:spPr>
        <p:txBody>
          <a:bodyPr wrap="none">
            <a:spAutoFit/>
          </a:bodyPr>
          <a:lstStyle/>
          <a:p>
            <a:r>
              <a:rPr lang="en-US" b="1" dirty="0" smtClean="0">
                <a:latin typeface="Calibri" pitchFamily="34" charset="0"/>
                <a:ea typeface="Arial" pitchFamily="34" charset="0"/>
                <a:cs typeface="Arial" pitchFamily="34" charset="0"/>
              </a:rPr>
              <a:t> </a:t>
            </a:r>
            <a:endParaRPr lang="ar-IQ" dirty="0"/>
          </a:p>
        </p:txBody>
      </p:sp>
      <p:pic>
        <p:nvPicPr>
          <p:cNvPr id="4" name="Picture 2"/>
          <p:cNvPicPr>
            <a:picLocks noChangeAspect="1" noChangeArrowheads="1"/>
          </p:cNvPicPr>
          <p:nvPr/>
        </p:nvPicPr>
        <p:blipFill>
          <a:blip r:embed="rId2" cstate="print"/>
          <a:srcRect/>
          <a:stretch>
            <a:fillRect/>
          </a:stretch>
        </p:blipFill>
        <p:spPr bwMode="auto">
          <a:xfrm>
            <a:off x="4267200" y="1905000"/>
            <a:ext cx="1127018" cy="4389437"/>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2971800" y="1905000"/>
            <a:ext cx="1333500" cy="4419600"/>
          </a:xfrm>
          <a:prstGeom prst="rect">
            <a:avLst/>
          </a:prstGeom>
          <a:noFill/>
          <a:ln w="9525">
            <a:noFill/>
            <a:miter lim="800000"/>
            <a:headEnd/>
            <a:tailEnd/>
          </a:ln>
        </p:spPr>
      </p:pic>
      <p:sp>
        <p:nvSpPr>
          <p:cNvPr id="9" name="مستطيل 8"/>
          <p:cNvSpPr/>
          <p:nvPr/>
        </p:nvSpPr>
        <p:spPr>
          <a:xfrm>
            <a:off x="5500694" y="3429000"/>
            <a:ext cx="3357586" cy="2395528"/>
          </a:xfrm>
          <a:prstGeom prst="rect">
            <a:avLst/>
          </a:prstGeom>
        </p:spPr>
        <p:txBody>
          <a:bodyPr wrap="square">
            <a:spAutoFit/>
          </a:bodyPr>
          <a:lstStyle/>
          <a:p>
            <a:pPr lvl="0" algn="l" rtl="0" fontAlgn="base">
              <a:spcBef>
                <a:spcPct val="0"/>
              </a:spcBef>
              <a:spcAft>
                <a:spcPts val="1000"/>
              </a:spcAft>
            </a:pPr>
            <a:r>
              <a:rPr lang="en-US" b="1" dirty="0" err="1" smtClean="0">
                <a:latin typeface="Calibri" pitchFamily="34" charset="0"/>
                <a:ea typeface="Arial" pitchFamily="34" charset="0"/>
                <a:cs typeface="Arial" pitchFamily="34" charset="0"/>
              </a:rPr>
              <a:t>Phosphorylase</a:t>
            </a:r>
            <a:r>
              <a:rPr lang="en-US" b="1" dirty="0" smtClean="0">
                <a:latin typeface="Calibri" pitchFamily="34" charset="0"/>
                <a:ea typeface="Arial" pitchFamily="34" charset="0"/>
                <a:cs typeface="Arial" pitchFamily="34" charset="0"/>
              </a:rPr>
              <a:t> 94 </a:t>
            </a:r>
            <a:r>
              <a:rPr lang="en-US" b="1" dirty="0" err="1" smtClean="0">
                <a:latin typeface="Calibri" pitchFamily="34" charset="0"/>
                <a:ea typeface="Arial" pitchFamily="34" charset="0"/>
                <a:cs typeface="Arial" pitchFamily="34" charset="0"/>
              </a:rPr>
              <a:t>kDa</a:t>
            </a:r>
            <a:endParaRPr lang="en-US" b="1" dirty="0" smtClean="0">
              <a:latin typeface="Calibri" pitchFamily="34" charset="0"/>
              <a:ea typeface="Arial" pitchFamily="34" charset="0"/>
              <a:cs typeface="Arial" pitchFamily="34" charset="0"/>
            </a:endParaRPr>
          </a:p>
          <a:p>
            <a:pPr lvl="0" algn="l" rtl="0" fontAlgn="base">
              <a:spcBef>
                <a:spcPct val="0"/>
              </a:spcBef>
              <a:spcAft>
                <a:spcPts val="1000"/>
              </a:spcAft>
            </a:pPr>
            <a:r>
              <a:rPr lang="en-US" b="1" dirty="0" smtClean="0">
                <a:latin typeface="Calibri" pitchFamily="34" charset="0"/>
                <a:ea typeface="Arial" pitchFamily="34" charset="0"/>
                <a:cs typeface="Arial" pitchFamily="34" charset="0"/>
              </a:rPr>
              <a:t>Albumin 67 </a:t>
            </a:r>
            <a:r>
              <a:rPr lang="en-US" b="1" dirty="0" err="1" smtClean="0">
                <a:latin typeface="Calibri" pitchFamily="34" charset="0"/>
                <a:ea typeface="Arial" pitchFamily="34" charset="0"/>
                <a:cs typeface="Arial" pitchFamily="34" charset="0"/>
              </a:rPr>
              <a:t>kDa</a:t>
            </a:r>
            <a:endParaRPr lang="en-US" b="1" dirty="0" smtClean="0">
              <a:latin typeface="Calibri" pitchFamily="34" charset="0"/>
              <a:ea typeface="Arial" pitchFamily="34" charset="0"/>
              <a:cs typeface="Arial" pitchFamily="34" charset="0"/>
            </a:endParaRPr>
          </a:p>
          <a:p>
            <a:pPr lvl="0" algn="l" rtl="0" fontAlgn="base">
              <a:spcBef>
                <a:spcPct val="0"/>
              </a:spcBef>
              <a:spcAft>
                <a:spcPts val="1000"/>
              </a:spcAft>
            </a:pPr>
            <a:r>
              <a:rPr lang="en-US" b="1" dirty="0" err="1" smtClean="0">
                <a:latin typeface="Calibri" pitchFamily="34" charset="0"/>
                <a:ea typeface="Arial" pitchFamily="34" charset="0"/>
                <a:cs typeface="Arial" pitchFamily="34" charset="0"/>
              </a:rPr>
              <a:t>Ovalbumin</a:t>
            </a:r>
            <a:r>
              <a:rPr lang="en-US" b="1" dirty="0" smtClean="0">
                <a:latin typeface="Calibri" pitchFamily="34" charset="0"/>
                <a:ea typeface="Arial" pitchFamily="34" charset="0"/>
                <a:cs typeface="Arial" pitchFamily="34" charset="0"/>
              </a:rPr>
              <a:t> 43 </a:t>
            </a:r>
            <a:r>
              <a:rPr lang="en-US" b="1" dirty="0" err="1" smtClean="0">
                <a:latin typeface="Calibri" pitchFamily="34" charset="0"/>
                <a:ea typeface="Arial" pitchFamily="34" charset="0"/>
                <a:cs typeface="Arial" pitchFamily="34" charset="0"/>
              </a:rPr>
              <a:t>kDa</a:t>
            </a:r>
            <a:endParaRPr lang="en-US" b="1" dirty="0" smtClean="0">
              <a:latin typeface="Calibri" pitchFamily="34" charset="0"/>
              <a:ea typeface="Arial" pitchFamily="34" charset="0"/>
              <a:cs typeface="Arial" pitchFamily="34" charset="0"/>
            </a:endParaRPr>
          </a:p>
          <a:p>
            <a:pPr lvl="0" algn="l" rtl="0" fontAlgn="base">
              <a:spcBef>
                <a:spcPct val="0"/>
              </a:spcBef>
              <a:spcAft>
                <a:spcPts val="1000"/>
              </a:spcAft>
            </a:pPr>
            <a:r>
              <a:rPr lang="en-US" b="1" dirty="0" smtClean="0">
                <a:latin typeface="Calibri" pitchFamily="34" charset="0"/>
                <a:ea typeface="Arial" pitchFamily="34" charset="0"/>
                <a:cs typeface="Arial" pitchFamily="34" charset="0"/>
              </a:rPr>
              <a:t>Carbonic </a:t>
            </a:r>
            <a:r>
              <a:rPr lang="en-US" b="1" dirty="0" err="1" smtClean="0">
                <a:latin typeface="Calibri" pitchFamily="34" charset="0"/>
                <a:ea typeface="Arial" pitchFamily="34" charset="0"/>
                <a:cs typeface="Arial" pitchFamily="34" charset="0"/>
              </a:rPr>
              <a:t>anhydrase</a:t>
            </a:r>
            <a:r>
              <a:rPr lang="en-US" b="1" dirty="0" smtClean="0">
                <a:latin typeface="Calibri" pitchFamily="34" charset="0"/>
                <a:ea typeface="Arial" pitchFamily="34" charset="0"/>
                <a:cs typeface="Arial" pitchFamily="34" charset="0"/>
              </a:rPr>
              <a:t> 30 k </a:t>
            </a:r>
            <a:r>
              <a:rPr lang="en-US" b="1" dirty="0" err="1" smtClean="0">
                <a:latin typeface="Calibri" pitchFamily="34" charset="0"/>
                <a:ea typeface="Arial" pitchFamily="34" charset="0"/>
                <a:cs typeface="Arial" pitchFamily="34" charset="0"/>
              </a:rPr>
              <a:t>Da</a:t>
            </a:r>
            <a:endParaRPr lang="en-US" b="1" dirty="0" smtClean="0">
              <a:latin typeface="Calibri" pitchFamily="34" charset="0"/>
              <a:ea typeface="Arial" pitchFamily="34" charset="0"/>
              <a:cs typeface="Arial" pitchFamily="34" charset="0"/>
            </a:endParaRPr>
          </a:p>
          <a:p>
            <a:pPr lvl="0" algn="l" rtl="0" fontAlgn="base">
              <a:spcBef>
                <a:spcPct val="0"/>
              </a:spcBef>
              <a:spcAft>
                <a:spcPts val="1000"/>
              </a:spcAft>
            </a:pPr>
            <a:r>
              <a:rPr lang="en-US" b="1" dirty="0" err="1" smtClean="0">
                <a:latin typeface="Calibri" pitchFamily="34" charset="0"/>
                <a:ea typeface="Arial" pitchFamily="34" charset="0"/>
                <a:cs typeface="Arial" pitchFamily="34" charset="0"/>
              </a:rPr>
              <a:t>Trypsin</a:t>
            </a:r>
            <a:r>
              <a:rPr lang="en-US" b="1" dirty="0" smtClean="0">
                <a:latin typeface="Calibri" pitchFamily="34" charset="0"/>
                <a:ea typeface="Arial" pitchFamily="34" charset="0"/>
                <a:cs typeface="Arial" pitchFamily="34" charset="0"/>
              </a:rPr>
              <a:t> inhibitor 20 </a:t>
            </a:r>
            <a:r>
              <a:rPr lang="en-US" b="1" dirty="0" err="1" smtClean="0">
                <a:latin typeface="Calibri" pitchFamily="34" charset="0"/>
                <a:ea typeface="Arial" pitchFamily="34" charset="0"/>
                <a:cs typeface="Arial" pitchFamily="34" charset="0"/>
              </a:rPr>
              <a:t>kDa</a:t>
            </a:r>
            <a:endParaRPr lang="en-US" b="1" dirty="0" smtClean="0">
              <a:latin typeface="Symbol" pitchFamily="18" charset="2"/>
              <a:ea typeface="Arial" pitchFamily="34" charset="0"/>
              <a:cs typeface="Arial" pitchFamily="34" charset="0"/>
            </a:endParaRPr>
          </a:p>
          <a:p>
            <a:pPr lvl="0" algn="l" rtl="0" fontAlgn="base">
              <a:spcBef>
                <a:spcPct val="0"/>
              </a:spcBef>
              <a:spcAft>
                <a:spcPts val="1000"/>
              </a:spcAft>
            </a:pPr>
            <a:r>
              <a:rPr lang="en-US" b="1" dirty="0" smtClean="0">
                <a:latin typeface="Symbol" pitchFamily="18" charset="2"/>
                <a:ea typeface="Arial" pitchFamily="34" charset="0"/>
                <a:cs typeface="Arial" pitchFamily="34" charset="0"/>
              </a:rPr>
              <a:t>a</a:t>
            </a:r>
            <a:r>
              <a:rPr lang="en-US" b="1" dirty="0" smtClean="0">
                <a:latin typeface="Calibri" pitchFamily="34" charset="0"/>
                <a:ea typeface="Arial" pitchFamily="34" charset="0"/>
                <a:cs typeface="Arial" pitchFamily="34" charset="0"/>
              </a:rPr>
              <a:t>- </a:t>
            </a:r>
            <a:r>
              <a:rPr lang="en-US" b="1" dirty="0" err="1" smtClean="0">
                <a:latin typeface="Calibri" pitchFamily="34" charset="0"/>
                <a:ea typeface="Arial" pitchFamily="34" charset="0"/>
                <a:cs typeface="Arial" pitchFamily="34" charset="0"/>
              </a:rPr>
              <a:t>Lactalbumin</a:t>
            </a:r>
            <a:r>
              <a:rPr lang="en-US" b="1" dirty="0" smtClean="0">
                <a:latin typeface="Calibri" pitchFamily="34" charset="0"/>
                <a:ea typeface="Arial" pitchFamily="34" charset="0"/>
                <a:cs typeface="Arial" pitchFamily="34" charset="0"/>
              </a:rPr>
              <a:t> 14.4 </a:t>
            </a:r>
            <a:r>
              <a:rPr lang="en-US" b="1" dirty="0" err="1" smtClean="0">
                <a:latin typeface="Calibri" pitchFamily="34" charset="0"/>
                <a:ea typeface="Arial" pitchFamily="34" charset="0"/>
                <a:cs typeface="Arial" pitchFamily="34" charset="0"/>
              </a:rPr>
              <a:t>kDa</a:t>
            </a:r>
            <a:endParaRPr lang="en-US" sz="1400"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57158" y="785794"/>
            <a:ext cx="850112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dirty="0" smtClean="0">
                <a:ln>
                  <a:noFill/>
                </a:ln>
                <a:solidFill>
                  <a:srgbClr val="0000CC"/>
                </a:solidFill>
                <a:effectLst/>
                <a:latin typeface="Times"/>
                <a:cs typeface="Arial" pitchFamily="34" charset="0"/>
              </a:rPr>
              <a:t>I. </a:t>
            </a:r>
            <a:r>
              <a:rPr kumimoji="0" lang="ar-IQ" sz="2000" b="1" i="0" u="none" strike="noStrike" cap="none" normalizeH="0" baseline="0" dirty="0" smtClean="0">
                <a:ln>
                  <a:noFill/>
                </a:ln>
                <a:solidFill>
                  <a:srgbClr val="0000CC"/>
                </a:solidFill>
                <a:effectLst/>
                <a:latin typeface="Times"/>
                <a:cs typeface="Arial" pitchFamily="34" charset="0"/>
              </a:rPr>
              <a:t>Protein Isolation</a:t>
            </a:r>
            <a:endParaRPr kumimoji="0" lang="ar-IQ"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b="1" i="0" u="none" strike="noStrike" cap="none" normalizeH="0" baseline="0" dirty="0" smtClean="0">
                <a:ln>
                  <a:noFill/>
                </a:ln>
                <a:solidFill>
                  <a:srgbClr val="0000CC"/>
                </a:solidFill>
                <a:effectLst/>
                <a:latin typeface="Times"/>
                <a:cs typeface="Arial" pitchFamily="34" charset="0"/>
              </a:rPr>
              <a:t>A. Selection of a Protein Source-often can obtain the same or similar protein    from several different sources chose</a:t>
            </a:r>
            <a:r>
              <a:rPr lang="ar-IQ" b="1" dirty="0" smtClean="0">
                <a:solidFill>
                  <a:srgbClr val="0000CC"/>
                </a:solidFill>
                <a:latin typeface="Times"/>
                <a:cs typeface="Arial" pitchFamily="34" charset="0"/>
              </a:rPr>
              <a:t>  </a:t>
            </a:r>
            <a:r>
              <a:rPr kumimoji="0" lang="ar-IQ" b="1" i="0" u="none" strike="noStrike" cap="none" normalizeH="0" baseline="0" dirty="0" smtClean="0">
                <a:ln>
                  <a:noFill/>
                </a:ln>
                <a:solidFill>
                  <a:srgbClr val="0000CC"/>
                </a:solidFill>
                <a:effectLst/>
                <a:latin typeface="Times"/>
                <a:cs typeface="Arial" pitchFamily="34" charset="0"/>
              </a:rPr>
              <a:t> a source with</a:t>
            </a:r>
            <a:endParaRPr kumimoji="0" lang="ar-IQ" b="0" i="0" u="none" strike="noStrike" cap="none" normalizeH="0" baseline="0" dirty="0" smtClean="0">
              <a:ln>
                <a:noFill/>
              </a:ln>
              <a:solidFill>
                <a:schemeClr val="tx1"/>
              </a:solidFill>
              <a:effectLst/>
              <a:latin typeface="Times"/>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ar-IQ" sz="1800" b="0" i="0" u="none" strike="noStrike" cap="none" normalizeH="0" baseline="0" dirty="0" smtClean="0">
                <a:ln>
                  <a:noFill/>
                </a:ln>
                <a:solidFill>
                  <a:schemeClr val="tx1"/>
                </a:solidFill>
                <a:effectLst/>
                <a:latin typeface="Times"/>
                <a:cs typeface="Arial" pitchFamily="34" charset="0"/>
              </a:rPr>
              <a:t>. which can be obtained in large amounts and has..</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ar-IQ" sz="1800" b="0" i="0" u="none" strike="noStrike" cap="none" normalizeH="0" baseline="0" dirty="0" smtClean="0">
                <a:ln>
                  <a:noFill/>
                </a:ln>
                <a:solidFill>
                  <a:schemeClr val="tx1"/>
                </a:solidFill>
                <a:effectLst/>
                <a:latin typeface="Times"/>
                <a:cs typeface="Arial" pitchFamily="34" charset="0"/>
              </a:rPr>
              <a:t> high concentration of the protein</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ar-IQ" sz="1800" b="0" i="0" u="none" strike="noStrike" cap="none" normalizeH="0" baseline="0" dirty="0" smtClean="0">
                <a:ln>
                  <a:noFill/>
                </a:ln>
                <a:solidFill>
                  <a:schemeClr val="tx1"/>
                </a:solidFill>
                <a:effectLst/>
                <a:latin typeface="Times"/>
                <a:cs typeface="Arial" pitchFamily="34" charset="0"/>
              </a:rPr>
              <a:t>. molecular cloning techniques allow production and purification</a:t>
            </a:r>
            <a:endParaRPr kumimoji="0" lang="en-US" sz="1800" b="0" i="0" u="none" strike="noStrike" cap="none" normalizeH="0" baseline="0" dirty="0" smtClean="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latin typeface="Times"/>
                <a:cs typeface="Arial" pitchFamily="34" charset="0"/>
              </a:rPr>
              <a:t>      of proteins from E. coli, yeast or other cells.</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5" name="Rectangle 3"/>
          <p:cNvSpPr>
            <a:spLocks noChangeArrowheads="1"/>
          </p:cNvSpPr>
          <p:nvPr/>
        </p:nvSpPr>
        <p:spPr bwMode="auto">
          <a:xfrm>
            <a:off x="500034" y="3000372"/>
            <a:ext cx="7034343"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284163" rtl="1" eaLnBrk="1" fontAlgn="base" latinLnBrk="0" hangingPunct="1">
              <a:lnSpc>
                <a:spcPct val="100000"/>
              </a:lnSpc>
              <a:spcBef>
                <a:spcPct val="0"/>
              </a:spcBef>
              <a:spcAft>
                <a:spcPct val="0"/>
              </a:spcAft>
              <a:buClrTx/>
              <a:buSzTx/>
              <a:buFontTx/>
              <a:buNone/>
              <a:tabLst>
                <a:tab pos="8513763" algn="l"/>
              </a:tabLst>
            </a:pPr>
            <a:r>
              <a:rPr kumimoji="0" lang="ar-IQ" b="1" i="0" u="none" strike="noStrike" cap="none" normalizeH="0" baseline="0" dirty="0" smtClean="0">
                <a:ln>
                  <a:noFill/>
                </a:ln>
                <a:solidFill>
                  <a:srgbClr val="0000CC"/>
                </a:solidFill>
                <a:effectLst/>
                <a:latin typeface="Times"/>
                <a:cs typeface="Arial" pitchFamily="34" charset="0"/>
              </a:rPr>
              <a:t>B. Method of solubilization</a:t>
            </a:r>
            <a:endParaRPr kumimoji="0" lang="ar-IQ" b="0" i="0" u="none" strike="noStrike" cap="none" normalizeH="0" baseline="0" dirty="0" smtClean="0">
              <a:ln>
                <a:noFill/>
              </a:ln>
              <a:solidFill>
                <a:schemeClr val="tx1"/>
              </a:solidFill>
              <a:effectLst/>
              <a:latin typeface="Times"/>
              <a:cs typeface="Arial" pitchFamily="34" charset="0"/>
            </a:endParaRPr>
          </a:p>
          <a:p>
            <a:pPr marL="342900" marR="0" lvl="0" indent="-342900" algn="l" defTabSz="284163" rtl="0" eaLnBrk="0" fontAlgn="base" latinLnBrk="0" hangingPunct="0">
              <a:lnSpc>
                <a:spcPct val="100000"/>
              </a:lnSpc>
              <a:spcBef>
                <a:spcPct val="0"/>
              </a:spcBef>
              <a:spcAft>
                <a:spcPct val="0"/>
              </a:spcAft>
              <a:buClrTx/>
              <a:buSzTx/>
              <a:buFont typeface="+mj-lt"/>
              <a:buAutoNum type="arabicPeriod"/>
              <a:tabLst>
                <a:tab pos="8513763" algn="l"/>
              </a:tabLst>
            </a:pPr>
            <a:r>
              <a:rPr kumimoji="0" lang="ar-IQ" b="0" i="0" u="none" strike="noStrike" cap="none" normalizeH="0" baseline="0" dirty="0" smtClean="0">
                <a:ln>
                  <a:noFill/>
                </a:ln>
                <a:solidFill>
                  <a:schemeClr val="tx1"/>
                </a:solidFill>
                <a:effectLst/>
                <a:latin typeface="Times"/>
                <a:cs typeface="Arial" pitchFamily="34" charset="0"/>
              </a:rPr>
              <a:t>. serum proteins or secreted proteins are already soluble</a:t>
            </a:r>
            <a:r>
              <a:rPr kumimoji="0" lang="ar-IQ" b="0" i="0" u="none" strike="noStrike" cap="none" normalizeH="0" baseline="0" dirty="0" smtClean="0">
                <a:ln>
                  <a:noFill/>
                </a:ln>
                <a:solidFill>
                  <a:schemeClr val="tx1"/>
                </a:solidFill>
                <a:effectLst/>
                <a:latin typeface="Arial" pitchFamily="34" charset="0"/>
                <a:cs typeface="Arial" pitchFamily="34" charset="0"/>
              </a:rPr>
              <a:t> </a:t>
            </a:r>
          </a:p>
          <a:p>
            <a:pPr marL="342900" marR="0" lvl="0" indent="-342900" algn="l" defTabSz="284163" rtl="0" eaLnBrk="0" fontAlgn="base" latinLnBrk="0" hangingPunct="0">
              <a:lnSpc>
                <a:spcPct val="100000"/>
              </a:lnSpc>
              <a:spcBef>
                <a:spcPct val="0"/>
              </a:spcBef>
              <a:spcAft>
                <a:spcPct val="0"/>
              </a:spcAft>
              <a:buClrTx/>
              <a:buSzTx/>
              <a:buFont typeface="+mj-lt"/>
              <a:buAutoNum type="arabicPeriod"/>
              <a:tabLst>
                <a:tab pos="8513763" algn="l"/>
              </a:tabLst>
            </a:pPr>
            <a:r>
              <a:rPr kumimoji="0" lang="ar-IQ" b="0" i="0" u="none" strike="noStrike" cap="none" normalizeH="0" baseline="0" dirty="0" smtClean="0">
                <a:ln>
                  <a:noFill/>
                </a:ln>
                <a:solidFill>
                  <a:schemeClr val="tx1"/>
                </a:solidFill>
                <a:effectLst/>
                <a:latin typeface="Times"/>
                <a:cs typeface="Arial" pitchFamily="34" charset="0"/>
              </a:rPr>
              <a:t>. otherwise cells must be broken up</a:t>
            </a:r>
          </a:p>
          <a:p>
            <a:pPr marL="0" marR="0" lvl="0" indent="0" algn="l" defTabSz="284163" rtl="0" eaLnBrk="0" fontAlgn="base" latinLnBrk="0" hangingPunct="0">
              <a:lnSpc>
                <a:spcPct val="100000"/>
              </a:lnSpc>
              <a:spcBef>
                <a:spcPct val="0"/>
              </a:spcBef>
              <a:spcAft>
                <a:spcPct val="0"/>
              </a:spcAft>
              <a:buClrTx/>
              <a:buSzTx/>
              <a:buFont typeface="Arial" pitchFamily="34" charset="0"/>
              <a:buChar char="•"/>
              <a:tabLst>
                <a:tab pos="8513763" algn="l"/>
              </a:tabLst>
            </a:pPr>
            <a:r>
              <a:rPr kumimoji="0" lang="en-US" b="0" i="0" u="none" strike="noStrike" cap="none" normalizeH="0" baseline="0" dirty="0" smtClean="0">
                <a:ln>
                  <a:noFill/>
                </a:ln>
                <a:solidFill>
                  <a:schemeClr val="tx1"/>
                </a:solidFill>
                <a:effectLst/>
                <a:latin typeface="Times"/>
                <a:cs typeface="Arial" pitchFamily="34" charset="0"/>
              </a:rPr>
              <a:t>       </a:t>
            </a:r>
            <a:r>
              <a:rPr kumimoji="0" lang="ar-IQ" b="0" i="0" u="none" strike="noStrike" cap="none" normalizeH="0" baseline="0" dirty="0" smtClean="0">
                <a:ln>
                  <a:noFill/>
                </a:ln>
                <a:solidFill>
                  <a:schemeClr val="tx1"/>
                </a:solidFill>
                <a:effectLst/>
                <a:latin typeface="Times"/>
                <a:cs typeface="Arial" pitchFamily="34" charset="0"/>
              </a:rPr>
              <a:t>osmotic lysis; perhaps aided by enzymes or chemicals to   </a:t>
            </a:r>
            <a:r>
              <a:rPr kumimoji="0" lang="en-US" b="0" i="0" u="none" strike="noStrike" cap="none" normalizeH="0" baseline="0" dirty="0" smtClean="0">
                <a:ln>
                  <a:noFill/>
                </a:ln>
                <a:solidFill>
                  <a:schemeClr val="tx1"/>
                </a:solidFill>
                <a:effectLst/>
                <a:latin typeface="Times"/>
                <a:cs typeface="Arial" pitchFamily="34" charset="0"/>
              </a:rPr>
              <a:t>    </a:t>
            </a:r>
            <a:r>
              <a:rPr kumimoji="0" lang="ar-IQ" b="0" i="0" u="none" strike="noStrike" cap="none" normalizeH="0" baseline="0" dirty="0" smtClean="0">
                <a:ln>
                  <a:noFill/>
                </a:ln>
                <a:solidFill>
                  <a:schemeClr val="tx1"/>
                </a:solidFill>
                <a:effectLst/>
                <a:latin typeface="Times"/>
                <a:cs typeface="Arial" pitchFamily="34" charset="0"/>
              </a:rPr>
              <a:t>         weaken cell membranes (detergents solvents, or lysozyme for </a:t>
            </a:r>
            <a:r>
              <a:rPr kumimoji="0" lang="en-US" b="0" i="0" u="none" strike="noStrike" cap="none" normalizeH="0" baseline="0" dirty="0" smtClean="0">
                <a:ln>
                  <a:noFill/>
                </a:ln>
                <a:solidFill>
                  <a:schemeClr val="tx1"/>
                </a:solidFill>
                <a:effectLst/>
                <a:latin typeface="Times"/>
                <a:cs typeface="Arial" pitchFamily="34" charset="0"/>
              </a:rPr>
              <a:t> </a:t>
            </a:r>
            <a:r>
              <a:rPr kumimoji="0" lang="ar-IQ" b="0" i="0" u="none" strike="noStrike" cap="none" normalizeH="0" dirty="0" smtClean="0">
                <a:ln>
                  <a:noFill/>
                </a:ln>
                <a:solidFill>
                  <a:schemeClr val="tx1"/>
                </a:solidFill>
                <a:effectLst/>
                <a:latin typeface="Times"/>
                <a:cs typeface="Arial" pitchFamily="34" charset="0"/>
              </a:rPr>
              <a:t>         </a:t>
            </a:r>
            <a:r>
              <a:rPr kumimoji="0" lang="ar-IQ" b="0" i="0" u="none" strike="noStrike" cap="none" normalizeH="0" baseline="0" dirty="0" smtClean="0">
                <a:ln>
                  <a:noFill/>
                </a:ln>
                <a:solidFill>
                  <a:schemeClr val="tx1"/>
                </a:solidFill>
                <a:effectLst/>
                <a:latin typeface="Times"/>
                <a:cs typeface="Arial" pitchFamily="34" charset="0"/>
              </a:rPr>
              <a:t>bacteria( </a:t>
            </a:r>
            <a:endParaRPr kumimoji="0" lang="ar-IQ" b="0" i="0" u="none" strike="noStrike" cap="none" normalizeH="0" baseline="0" dirty="0" smtClean="0">
              <a:ln>
                <a:noFill/>
              </a:ln>
              <a:solidFill>
                <a:schemeClr val="tx1"/>
              </a:solidFill>
              <a:effectLst/>
              <a:latin typeface="Arial" pitchFamily="34" charset="0"/>
              <a:cs typeface="Arial" pitchFamily="34" charset="0"/>
            </a:endParaRPr>
          </a:p>
          <a:p>
            <a:pPr marL="174625" marR="0" lvl="0" algn="l" defTabSz="284163" rtl="0" eaLnBrk="0" fontAlgn="base" latinLnBrk="0" hangingPunct="0">
              <a:lnSpc>
                <a:spcPct val="100000"/>
              </a:lnSpc>
              <a:spcBef>
                <a:spcPct val="0"/>
              </a:spcBef>
              <a:spcAft>
                <a:spcPct val="0"/>
              </a:spcAft>
              <a:buClrTx/>
              <a:buSzTx/>
              <a:buFont typeface="Arial" pitchFamily="34" charset="0"/>
              <a:buChar char="•"/>
              <a:tabLst>
                <a:tab pos="8513763" algn="l"/>
              </a:tabLst>
            </a:pPr>
            <a:r>
              <a:rPr kumimoji="0" lang="en-US" b="0" i="0" u="none" strike="noStrike" cap="none" normalizeH="0" baseline="0" dirty="0" smtClean="0">
                <a:ln>
                  <a:noFill/>
                </a:ln>
                <a:solidFill>
                  <a:schemeClr val="tx1"/>
                </a:solidFill>
                <a:effectLst/>
                <a:latin typeface="Times"/>
                <a:cs typeface="Arial" pitchFamily="34" charset="0"/>
              </a:rPr>
              <a:t> </a:t>
            </a:r>
            <a:r>
              <a:rPr kumimoji="0" lang="ar-IQ" b="0" i="0" u="none" strike="noStrike" cap="none" normalizeH="0" baseline="0" dirty="0" smtClean="0">
                <a:ln>
                  <a:noFill/>
                </a:ln>
                <a:solidFill>
                  <a:schemeClr val="tx1"/>
                </a:solidFill>
                <a:effectLst/>
                <a:latin typeface="Times"/>
                <a:cs typeface="Arial" pitchFamily="34" charset="0"/>
              </a:rPr>
              <a:t>   mechanical disruption by grinding, blending, homogenizing</a:t>
            </a:r>
            <a:r>
              <a:rPr kumimoji="0" lang="ar-IQ" b="0" i="0" u="none" strike="noStrike" cap="none" normalizeH="0" dirty="0" smtClean="0">
                <a:ln>
                  <a:noFill/>
                </a:ln>
                <a:solidFill>
                  <a:schemeClr val="tx1"/>
                </a:solidFill>
                <a:effectLst/>
                <a:latin typeface="Times"/>
                <a:cs typeface="Arial" pitchFamily="34" charset="0"/>
              </a:rPr>
              <a:t> </a:t>
            </a:r>
            <a:r>
              <a:rPr lang="en-US" dirty="0" smtClean="0">
                <a:latin typeface="Times"/>
                <a:cs typeface="Arial" pitchFamily="34" charset="0"/>
              </a:rPr>
              <a:t>or</a:t>
            </a:r>
            <a:r>
              <a:rPr kumimoji="0" lang="ar-IQ" b="0" i="0" u="none" strike="noStrike" cap="none" normalizeH="0" baseline="0" dirty="0" smtClean="0">
                <a:ln>
                  <a:noFill/>
                </a:ln>
                <a:solidFill>
                  <a:schemeClr val="tx1"/>
                </a:solidFill>
                <a:effectLst/>
                <a:latin typeface="Times"/>
                <a:cs typeface="Arial" pitchFamily="34" charset="0"/>
              </a:rPr>
              <a:t> </a:t>
            </a:r>
            <a:r>
              <a:rPr kumimoji="0" lang="en-US" b="0" i="0" u="none" strike="noStrike" cap="none" normalizeH="0" baseline="0" dirty="0" smtClean="0">
                <a:ln>
                  <a:noFill/>
                </a:ln>
                <a:solidFill>
                  <a:schemeClr val="tx1"/>
                </a:solidFill>
                <a:effectLst/>
                <a:latin typeface="Times"/>
                <a:cs typeface="Arial" pitchFamily="34" charset="0"/>
              </a:rPr>
              <a:t>                </a:t>
            </a:r>
            <a:r>
              <a:rPr kumimoji="0" lang="en-US" b="0" i="0" u="none" strike="noStrike" cap="none" normalizeH="0" dirty="0" smtClean="0">
                <a:ln>
                  <a:noFill/>
                </a:ln>
                <a:solidFill>
                  <a:schemeClr val="tx1"/>
                </a:solidFill>
                <a:effectLst/>
                <a:latin typeface="Times"/>
                <a:cs typeface="Arial" pitchFamily="34" charset="0"/>
              </a:rPr>
              <a:t>            </a:t>
            </a:r>
            <a:r>
              <a:rPr kumimoji="0" lang="en-US" b="0" i="0" u="none" strike="noStrike" cap="none" normalizeH="0" baseline="0" dirty="0" smtClean="0">
                <a:ln>
                  <a:noFill/>
                </a:ln>
                <a:solidFill>
                  <a:schemeClr val="tx1"/>
                </a:solidFill>
                <a:effectLst/>
                <a:latin typeface="Times"/>
                <a:cs typeface="Arial" pitchFamily="34" charset="0"/>
              </a:rPr>
              <a:t>ultrasonic disruption     </a:t>
            </a:r>
            <a:r>
              <a:rPr kumimoji="0" lang="en-US" b="0" i="0" u="none" strike="noStrike" cap="none" normalizeH="0" dirty="0" smtClean="0">
                <a:ln>
                  <a:noFill/>
                </a:ln>
                <a:solidFill>
                  <a:schemeClr val="tx1"/>
                </a:solidFill>
                <a:effectLst/>
                <a:latin typeface="Times"/>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ar-IQ" b="0" i="0" u="none" strike="noStrike" cap="none" normalizeH="0" baseline="0" dirty="0" smtClean="0">
              <a:ln>
                <a:noFill/>
              </a:ln>
              <a:solidFill>
                <a:schemeClr val="tx1"/>
              </a:solidFill>
              <a:effectLst/>
              <a:latin typeface="Arial" pitchFamily="34" charset="0"/>
              <a:cs typeface="Arial" pitchFamily="34" charset="0"/>
            </a:endParaRPr>
          </a:p>
          <a:p>
            <a:pPr marL="342900" lvl="0" indent="-342900" algn="l" rtl="0" eaLnBrk="0" fontAlgn="base" hangingPunct="0">
              <a:spcBef>
                <a:spcPct val="0"/>
              </a:spcBef>
              <a:spcAft>
                <a:spcPct val="0"/>
              </a:spcAft>
              <a:tabLst>
                <a:tab pos="8424863" algn="l"/>
              </a:tabLst>
            </a:pPr>
            <a:r>
              <a:rPr kumimoji="0" lang="en-US" b="0" i="0" u="none" strike="noStrike" cap="none" normalizeH="0" baseline="0" dirty="0" smtClean="0">
                <a:ln>
                  <a:noFill/>
                </a:ln>
                <a:solidFill>
                  <a:schemeClr val="tx1"/>
                </a:solidFill>
                <a:effectLst/>
                <a:latin typeface="Times"/>
                <a:cs typeface="Arial" pitchFamily="34" charset="0"/>
              </a:rPr>
              <a:t>3</a:t>
            </a:r>
            <a:r>
              <a:rPr kumimoji="0" lang="ar-IQ" b="0" i="0" u="none" strike="noStrike" cap="none" normalizeH="0" baseline="0" dirty="0" smtClean="0">
                <a:ln>
                  <a:noFill/>
                </a:ln>
                <a:solidFill>
                  <a:schemeClr val="tx1"/>
                </a:solidFill>
                <a:effectLst/>
                <a:latin typeface="Times"/>
                <a:cs typeface="Arial" pitchFamily="34" charset="0"/>
              </a:rPr>
              <a:t>. filter or centrifuge crude lysate to remove cell debris (membranes, cell walls etc</a:t>
            </a:r>
            <a:r>
              <a:rPr lang="ar-IQ" dirty="0" smtClean="0">
                <a:latin typeface="Times"/>
                <a:cs typeface="Arial" pitchFamily="34" charset="0"/>
              </a:rPr>
              <a:t>, </a:t>
            </a:r>
            <a:r>
              <a:rPr lang="en-US" dirty="0" smtClean="0">
                <a:latin typeface="Times"/>
                <a:cs typeface="Arial" pitchFamily="34" charset="0"/>
              </a:rPr>
              <a:t>)</a:t>
            </a:r>
            <a:endParaRPr kumimoji="0" lang="ar-IQ"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857224" y="1000108"/>
          <a:ext cx="7010400" cy="4838720"/>
        </p:xfrm>
        <a:graphic>
          <a:graphicData uri="http://schemas.openxmlformats.org/drawingml/2006/chart">
            <c:chart xmlns:c="http://schemas.openxmlformats.org/drawingml/2006/chart" xmlns:r="http://schemas.openxmlformats.org/officeDocument/2006/relationships" r:id="rId2"/>
          </a:graphicData>
        </a:graphic>
      </p:graphicFrame>
      <p:sp>
        <p:nvSpPr>
          <p:cNvPr id="4" name="مستطيل 3"/>
          <p:cNvSpPr/>
          <p:nvPr/>
        </p:nvSpPr>
        <p:spPr>
          <a:xfrm>
            <a:off x="785786" y="357167"/>
            <a:ext cx="7500990" cy="369332"/>
          </a:xfrm>
          <a:prstGeom prst="rect">
            <a:avLst/>
          </a:prstGeom>
        </p:spPr>
        <p:txBody>
          <a:bodyPr wrap="square">
            <a:spAutoFit/>
          </a:bodyPr>
          <a:lstStyle/>
          <a:p>
            <a:r>
              <a:rPr lang="en-US" b="1" dirty="0" smtClean="0"/>
              <a:t>Relative mobility = distance of the protein band /  total distance </a:t>
            </a:r>
            <a:endParaRPr lang="ar-IQ" dirty="0"/>
          </a:p>
        </p:txBody>
      </p:sp>
      <p:sp>
        <p:nvSpPr>
          <p:cNvPr id="5" name="مستطيل 4"/>
          <p:cNvSpPr/>
          <p:nvPr/>
        </p:nvSpPr>
        <p:spPr>
          <a:xfrm>
            <a:off x="3661335" y="5929330"/>
            <a:ext cx="1821331" cy="369332"/>
          </a:xfrm>
          <a:prstGeom prst="rect">
            <a:avLst/>
          </a:prstGeom>
        </p:spPr>
        <p:txBody>
          <a:bodyPr wrap="square">
            <a:spAutoFit/>
          </a:bodyPr>
          <a:lstStyle/>
          <a:p>
            <a:r>
              <a:rPr lang="en-US" b="1" dirty="0" smtClean="0"/>
              <a:t>10%SDS- PAGE</a:t>
            </a:r>
            <a:endParaRPr lang="ar-IQ" dirty="0"/>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43108" y="2143116"/>
            <a:ext cx="3754747" cy="830997"/>
          </a:xfrm>
          <a:prstGeom prst="rect">
            <a:avLst/>
          </a:prstGeom>
          <a:noFill/>
        </p:spPr>
        <p:txBody>
          <a:bodyPr wrap="none" rtlCol="1">
            <a:spAutoFit/>
          </a:bodyPr>
          <a:lstStyle/>
          <a:p>
            <a:r>
              <a:rPr lang="en-US" sz="4800" dirty="0" smtClean="0">
                <a:solidFill>
                  <a:srgbClr val="FF5050"/>
                </a:solidFill>
              </a:rPr>
              <a:t>THANK YOU</a:t>
            </a:r>
            <a:endParaRPr lang="ar-IQ" sz="4800" dirty="0">
              <a:solidFill>
                <a:srgbClr val="FF5050"/>
              </a:solidFill>
            </a:endParaRPr>
          </a:p>
        </p:txBody>
      </p:sp>
    </p:spTree>
  </p:cSld>
  <p:clrMapOvr>
    <a:masterClrMapping/>
  </p:clrMapOvr>
  <p:transition spd="med">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85720" y="1357298"/>
            <a:ext cx="835824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1800" b="1" i="0" u="none" strike="noStrike" cap="none" normalizeH="0" baseline="0" dirty="0" smtClean="0">
                <a:ln>
                  <a:noFill/>
                </a:ln>
                <a:solidFill>
                  <a:srgbClr val="0000CC"/>
                </a:solidFill>
                <a:effectLst/>
                <a:latin typeface="Times"/>
                <a:cs typeface="Arial" pitchFamily="34" charset="0"/>
              </a:rPr>
              <a:t>C. Stabilization of proteins--proteins are delicate</a:t>
            </a:r>
            <a:endParaRPr kumimoji="0" lang="ar-IQ" sz="1800" b="0" i="0" u="none" strike="noStrike" cap="none" normalizeH="0" baseline="0" dirty="0" smtClean="0">
              <a:ln>
                <a:noFill/>
              </a:ln>
              <a:solidFill>
                <a:schemeClr val="tx1"/>
              </a:solidFill>
              <a:effectLst/>
              <a:latin typeface="Times"/>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US" dirty="0" smtClean="0">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 may be denatured by high temperature</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keep solution at appropriate temperature, usually fairly cold  .  </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IQ" sz="1800" b="0" i="0" u="none" strike="noStrike" cap="none" normalizeH="0" baseline="0" dirty="0" smtClean="0">
                <a:ln>
                  <a:noFill/>
                </a:ln>
                <a:solidFill>
                  <a:schemeClr val="tx1"/>
                </a:solidFill>
                <a:effectLst/>
                <a:latin typeface="Times"/>
                <a:cs typeface="Arial" pitchFamily="34" charset="0"/>
              </a:rPr>
              <a:t>    can use denaturation of some proteins to help purify a protein which i</a:t>
            </a:r>
            <a:r>
              <a:rPr kumimoji="0" lang="en-US" sz="1800" b="0" i="0" u="none" strike="noStrike" cap="none" normalizeH="0" baseline="0" dirty="0" smtClean="0">
                <a:ln>
                  <a:noFill/>
                </a:ln>
                <a:solidFill>
                  <a:schemeClr val="tx1"/>
                </a:solidFill>
                <a:effectLst/>
                <a:latin typeface="Times"/>
                <a:cs typeface="Arial" pitchFamily="34" charset="0"/>
              </a:rPr>
              <a:t>s</a:t>
            </a:r>
            <a:r>
              <a:rPr kumimoji="0" lang="en-US" sz="1800" b="0" i="0" u="none" strike="noStrike" cap="none" normalizeH="0" dirty="0" smtClean="0">
                <a:ln>
                  <a:noFill/>
                </a:ln>
                <a:solidFill>
                  <a:schemeClr val="tx1"/>
                </a:solidFill>
                <a:effectLst/>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 stable </a:t>
            </a:r>
            <a:r>
              <a:rPr kumimoji="0" lang="en-US" sz="1800" b="0" i="0" u="none" strike="noStrike" cap="none" normalizeH="0" baseline="0" dirty="0" smtClean="0">
                <a:ln>
                  <a:noFill/>
                </a:ln>
                <a:solidFill>
                  <a:schemeClr val="tx1"/>
                </a:solidFill>
                <a:effectLst/>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at high temperature</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a:p>
            <a:pPr marL="342900" marR="0" lvl="0" indent="-342900" algn="l" defTabSz="914400" rtl="0" eaLnBrk="0" fontAlgn="base" latinLnBrk="0" hangingPunct="0">
              <a:lnSpc>
                <a:spcPct val="100000"/>
              </a:lnSpc>
              <a:spcBef>
                <a:spcPct val="0"/>
              </a:spcBef>
              <a:spcAft>
                <a:spcPct val="0"/>
              </a:spcAft>
              <a:buClrTx/>
              <a:buSzTx/>
              <a:tabLst/>
            </a:pPr>
            <a:r>
              <a:rPr kumimoji="0" lang="en-US" sz="1800" b="0" i="0" u="none" strike="noStrike" cap="none" normalizeH="0" baseline="0" dirty="0" smtClean="0">
                <a:ln>
                  <a:noFill/>
                </a:ln>
                <a:solidFill>
                  <a:schemeClr val="tx1"/>
                </a:solidFill>
                <a:effectLst/>
                <a:latin typeface="Times"/>
                <a:cs typeface="Arial" pitchFamily="34" charset="0"/>
              </a:rPr>
              <a:t>2.   Proteases are enzymes which break peptide bonds.</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ar-IQ" sz="1800" b="0" i="0" u="none" strike="noStrike" cap="none" normalizeH="0" baseline="0" dirty="0" smtClean="0">
                <a:ln>
                  <a:noFill/>
                </a:ln>
                <a:solidFill>
                  <a:schemeClr val="tx1"/>
                </a:solidFill>
                <a:effectLst/>
                <a:latin typeface="Times"/>
                <a:cs typeface="Arial" pitchFamily="34" charset="0"/>
              </a:rPr>
              <a:t>   maintain conditions which inhibit proteases ==&gt; low temperature or change </a:t>
            </a:r>
            <a:r>
              <a:rPr kumimoji="0" lang="en-US" sz="1800" b="0" i="0" u="none" strike="noStrike" cap="none" normalizeH="0" baseline="0" dirty="0" smtClean="0">
                <a:ln>
                  <a:noFill/>
                </a:ln>
                <a:solidFill>
                  <a:schemeClr val="tx1"/>
                </a:solidFill>
                <a:effectLst/>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in </a:t>
            </a:r>
            <a:r>
              <a:rPr kumimoji="0" lang="en-US" sz="1800" b="0" i="0" u="none" strike="noStrike" cap="none" normalizeH="0" baseline="0" dirty="0" smtClean="0">
                <a:ln>
                  <a:noFill/>
                </a:ln>
                <a:solidFill>
                  <a:schemeClr val="tx1"/>
                </a:solidFill>
                <a:effectLst/>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  pH or addition of chemical inhibitors</a:t>
            </a:r>
            <a:r>
              <a:rPr kumimoji="0" lang="en-US" sz="1800" b="0" i="0" u="none" strike="noStrike" cap="none" normalizeH="0" baseline="0" dirty="0" smtClean="0">
                <a:ln>
                  <a:noFill/>
                </a:ln>
                <a:solidFill>
                  <a:schemeClr val="tx1"/>
                </a:solidFill>
                <a:effectLst/>
                <a:latin typeface="Times"/>
                <a:cs typeface="Arial" pitchFamily="34" charset="0"/>
              </a:rPr>
              <a:t>.</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IQ" sz="1800" b="0" i="0" u="none" strike="noStrike" cap="none" normalizeH="0" baseline="0" dirty="0" smtClean="0">
                <a:ln>
                  <a:noFill/>
                </a:ln>
                <a:solidFill>
                  <a:schemeClr val="tx1"/>
                </a:solidFill>
                <a:effectLst/>
                <a:latin typeface="Times"/>
                <a:cs typeface="Arial" pitchFamily="34" charset="0"/>
              </a:rPr>
              <a:t>  may use proteases to digest labile proteins if the protein of interest is stable </a:t>
            </a:r>
            <a:r>
              <a:rPr kumimoji="0" lang="en-US" sz="1800" b="0" i="0" u="none" strike="noStrike" cap="none" normalizeH="0" baseline="0" dirty="0" smtClean="0">
                <a:ln>
                  <a:noFill/>
                </a:ln>
                <a:solidFill>
                  <a:schemeClr val="tx1"/>
                </a:solidFill>
                <a:effectLst/>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to </a:t>
            </a:r>
            <a:r>
              <a:rPr kumimoji="0" lang="en-US" sz="1800" b="0" i="0" u="none" strike="noStrike" cap="none" normalizeH="0" baseline="0" dirty="0" smtClean="0">
                <a:ln>
                  <a:noFill/>
                </a:ln>
                <a:solidFill>
                  <a:schemeClr val="tx1"/>
                </a:solidFill>
                <a:effectLst/>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  proteases</a:t>
            </a:r>
            <a:r>
              <a:rPr kumimoji="0" lang="en-US" sz="1800" b="0" i="0" u="none" strike="noStrike" cap="none" normalizeH="0" baseline="0" dirty="0" smtClean="0">
                <a:ln>
                  <a:noFill/>
                </a:ln>
                <a:solidFill>
                  <a:schemeClr val="tx1"/>
                </a:solidFill>
                <a:effectLst/>
                <a:latin typeface="Times"/>
                <a:cs typeface="Arial" pitchFamily="34" charset="0"/>
              </a:rPr>
              <a:t>.</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14282" y="1285860"/>
            <a:ext cx="850112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1" eaLnBrk="1" fontAlgn="base" latinLnBrk="0" hangingPunct="1">
              <a:lnSpc>
                <a:spcPct val="100000"/>
              </a:lnSpc>
              <a:spcBef>
                <a:spcPct val="0"/>
              </a:spcBef>
              <a:spcAft>
                <a:spcPct val="0"/>
              </a:spcAft>
              <a:buClrTx/>
              <a:buSzTx/>
              <a:tabLst/>
            </a:pPr>
            <a:r>
              <a:rPr kumimoji="0" lang="ar-IQ" sz="1800" b="1" i="0" u="none" strike="noStrike" cap="none" normalizeH="0" baseline="0" dirty="0" smtClean="0">
                <a:ln>
                  <a:noFill/>
                </a:ln>
                <a:solidFill>
                  <a:srgbClr val="0000CC"/>
                </a:solidFill>
                <a:effectLst/>
                <a:latin typeface="Times"/>
                <a:cs typeface="Arial" pitchFamily="34" charset="0"/>
              </a:rPr>
              <a:t>D. Assay of Proteins-need some way of measuring the concentration of a specific protein</a:t>
            </a:r>
            <a:r>
              <a:rPr lang="ar-IQ" b="1" dirty="0" smtClean="0">
                <a:solidFill>
                  <a:srgbClr val="0000CC"/>
                </a:solidFill>
                <a:latin typeface="Times"/>
                <a:cs typeface="Arial" pitchFamily="34" charset="0"/>
              </a:rPr>
              <a:t>,</a:t>
            </a:r>
            <a:r>
              <a:rPr kumimoji="0" lang="ar-IQ" sz="1800" b="1" i="0" u="none" strike="noStrike" cap="none" normalizeH="0" baseline="0" dirty="0" smtClean="0">
                <a:ln>
                  <a:noFill/>
                </a:ln>
                <a:solidFill>
                  <a:srgbClr val="0000CC"/>
                </a:solidFill>
                <a:effectLst/>
                <a:latin typeface="Times"/>
                <a:cs typeface="Arial" pitchFamily="34" charset="0"/>
              </a:rPr>
              <a:t> so we know when we're doing something right</a:t>
            </a:r>
          </a:p>
          <a:p>
            <a:pPr marL="342900" marR="0" lvl="0" indent="-342900" algn="l" defTabSz="914400" rtl="1" eaLnBrk="1" fontAlgn="base" latinLnBrk="0" hangingPunct="1">
              <a:lnSpc>
                <a:spcPct val="100000"/>
              </a:lnSpc>
              <a:spcBef>
                <a:spcPct val="0"/>
              </a:spcBef>
              <a:spcAft>
                <a:spcPct val="0"/>
              </a:spcAft>
              <a:buClrTx/>
              <a:buSzTx/>
              <a:tabLst/>
            </a:pPr>
            <a:endParaRPr kumimoji="0" lang="ar-IQ" sz="1800" b="0" i="0" u="none" strike="noStrike" cap="none" normalizeH="0" baseline="0" dirty="0" smtClean="0">
              <a:ln>
                <a:noFill/>
              </a:ln>
              <a:solidFill>
                <a:schemeClr val="tx1"/>
              </a:solidFill>
              <a:effectLst/>
              <a:latin typeface="Times"/>
              <a:cs typeface="Arial" pitchFamily="34" charset="0"/>
            </a:endParaRPr>
          </a:p>
          <a:p>
            <a:pPr marL="358775" marR="0" lvl="0" indent="-342900" algn="just" defTabSz="914400" rtl="0" eaLnBrk="0" fontAlgn="base" latinLnBrk="0" hangingPunct="0">
              <a:lnSpc>
                <a:spcPct val="100000"/>
              </a:lnSpc>
              <a:spcBef>
                <a:spcPct val="0"/>
              </a:spcBef>
              <a:spcAft>
                <a:spcPct val="0"/>
              </a:spcAft>
              <a:buClrTx/>
              <a:buSzTx/>
              <a:buFont typeface="Arial" pitchFamily="34" charset="0"/>
              <a:buChar char="•"/>
              <a:tabLst/>
            </a:pPr>
            <a:r>
              <a:rPr lang="en-US" dirty="0" smtClean="0">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enzymes can be measured by the reactions they catalyze--either measure </a:t>
            </a:r>
            <a:r>
              <a:rPr kumimoji="0" lang="ar-IQ" sz="1800" b="0" i="0" u="none" strike="noStrike" cap="none" normalizeH="0" dirty="0" smtClean="0">
                <a:ln>
                  <a:noFill/>
                </a:ln>
                <a:solidFill>
                  <a:schemeClr val="tx1"/>
                </a:solidFill>
                <a:effectLst/>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 </a:t>
            </a:r>
            <a:r>
              <a:rPr kumimoji="0" lang="en-US" sz="1800" b="0" i="0" u="none" strike="noStrike" cap="none" normalizeH="0" baseline="0" dirty="0" smtClean="0">
                <a:ln>
                  <a:noFill/>
                </a:ln>
                <a:solidFill>
                  <a:schemeClr val="tx1"/>
                </a:solidFill>
                <a:effectLst/>
                <a:latin typeface="Times"/>
                <a:cs typeface="Arial" pitchFamily="34" charset="0"/>
              </a:rPr>
              <a:t>             </a:t>
            </a:r>
            <a:r>
              <a:rPr kumimoji="0" lang="ar-IQ" sz="1800" b="0" i="0" u="none" strike="noStrike" cap="none" normalizeH="0" baseline="0" dirty="0" smtClean="0">
                <a:ln>
                  <a:noFill/>
                </a:ln>
                <a:solidFill>
                  <a:schemeClr val="tx1"/>
                </a:solidFill>
                <a:effectLst/>
                <a:latin typeface="Times"/>
                <a:cs typeface="Arial" pitchFamily="34" charset="0"/>
              </a:rPr>
              <a:t>products produced or reactants used u</a:t>
            </a:r>
            <a:r>
              <a:rPr kumimoji="0" lang="en-US" sz="1800" b="0" i="0" u="none" strike="noStrike" cap="none" normalizeH="0" baseline="0" dirty="0" smtClean="0">
                <a:ln>
                  <a:noFill/>
                </a:ln>
                <a:solidFill>
                  <a:schemeClr val="tx1"/>
                </a:solidFill>
                <a:effectLst/>
                <a:latin typeface="Times"/>
                <a:cs typeface="Arial" pitchFamily="34" charset="0"/>
              </a:rPr>
              <a:t>p      </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a:p>
            <a:pPr marL="342900" marR="0" lvl="0" indent="-3429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ar-IQ" sz="1800" b="0" i="0" u="none" strike="noStrike" cap="none" normalizeH="0" baseline="0" dirty="0" smtClean="0">
                <a:ln>
                  <a:noFill/>
                </a:ln>
                <a:solidFill>
                  <a:schemeClr val="tx1"/>
                </a:solidFill>
                <a:effectLst/>
                <a:latin typeface="Times"/>
                <a:cs typeface="Arial" pitchFamily="34" charset="0"/>
              </a:rPr>
              <a:t>.  other proteins may be measured by their biological effects: ability to bind specific molecules or the effect of a hormone on cells, tissue or organism.</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ar-IQ" sz="1800" b="0" i="0" u="none" strike="noStrike" cap="none" normalizeH="0" baseline="0" dirty="0" smtClean="0">
                <a:ln>
                  <a:noFill/>
                </a:ln>
                <a:solidFill>
                  <a:schemeClr val="tx1"/>
                </a:solidFill>
                <a:effectLst/>
                <a:latin typeface="Times"/>
                <a:cs typeface="Arial" pitchFamily="34" charset="0"/>
              </a:rPr>
              <a:t>. Immunochemical techniques-can produce antibodies which bind specifically to particular proteins</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500042"/>
            <a:ext cx="7286644" cy="2523768"/>
          </a:xfrm>
          <a:prstGeom prst="rect">
            <a:avLst/>
          </a:prstGeom>
        </p:spPr>
        <p:txBody>
          <a:bodyPr wrap="square">
            <a:spAutoFit/>
          </a:bodyPr>
          <a:lstStyle/>
          <a:p>
            <a:pPr algn="l" rtl="0"/>
            <a:endParaRPr lang="en-US" sz="2000" dirty="0" smtClean="0">
              <a:solidFill>
                <a:srgbClr val="2535A9"/>
              </a:solidFill>
            </a:endParaRPr>
          </a:p>
          <a:p>
            <a:pPr algn="l" rtl="0"/>
            <a:r>
              <a:rPr lang="en-US" sz="2400" b="1" dirty="0" smtClean="0">
                <a:solidFill>
                  <a:srgbClr val="2535A9"/>
                </a:solidFill>
              </a:rPr>
              <a:t>E. General Strategy of Protein Purification-fractionate based on different characteristic </a:t>
            </a:r>
            <a:r>
              <a:rPr lang="ar-IQ" sz="2400" b="1" dirty="0" smtClean="0">
                <a:solidFill>
                  <a:srgbClr val="2535A9"/>
                </a:solidFill>
              </a:rPr>
              <a:t>  </a:t>
            </a:r>
          </a:p>
          <a:p>
            <a:pPr algn="l" rtl="0"/>
            <a:endParaRPr lang="en-US" b="1" dirty="0" smtClean="0">
              <a:solidFill>
                <a:srgbClr val="2535A9"/>
              </a:solidFill>
            </a:endParaRPr>
          </a:p>
          <a:p>
            <a:pPr algn="l" rtl="0"/>
            <a:r>
              <a:rPr lang="en-US" b="1" dirty="0" smtClean="0">
                <a:solidFill>
                  <a:srgbClr val="2535A9"/>
                </a:solidFill>
              </a:rPr>
              <a:t> </a:t>
            </a:r>
          </a:p>
          <a:p>
            <a:pPr marL="269875" algn="l" rtl="0"/>
            <a:r>
              <a:rPr lang="en-US" dirty="0" smtClean="0"/>
              <a:t>Proteins are purified by fractionation procedures in a series of steps.</a:t>
            </a:r>
          </a:p>
          <a:p>
            <a:pPr marL="269875" algn="l" rtl="0"/>
            <a:r>
              <a:rPr lang="en-US" dirty="0" smtClean="0"/>
              <a:t>   </a:t>
            </a:r>
            <a:endParaRPr lang="en-US" dirty="0"/>
          </a:p>
        </p:txBody>
      </p:sp>
      <p:sp>
        <p:nvSpPr>
          <p:cNvPr id="5" name="مستطيل 4"/>
          <p:cNvSpPr/>
          <p:nvPr/>
        </p:nvSpPr>
        <p:spPr>
          <a:xfrm>
            <a:off x="1285852" y="2786058"/>
            <a:ext cx="6572296" cy="1200329"/>
          </a:xfrm>
          <a:prstGeom prst="rect">
            <a:avLst/>
          </a:prstGeom>
        </p:spPr>
        <p:txBody>
          <a:bodyPr wrap="square">
            <a:spAutoFit/>
          </a:bodyPr>
          <a:lstStyle/>
          <a:p>
            <a:pPr marL="342900" indent="-342900" algn="l" rtl="0">
              <a:buAutoNum type="arabicPeriod"/>
            </a:pPr>
            <a:r>
              <a:rPr lang="en-US" b="1" dirty="0" smtClean="0"/>
              <a:t>Charge</a:t>
            </a:r>
            <a:r>
              <a:rPr lang="en-US" dirty="0" smtClean="0"/>
              <a:t> </a:t>
            </a:r>
          </a:p>
          <a:p>
            <a:pPr marL="342900" indent="-342900" algn="l" rtl="0">
              <a:buFont typeface="Arial" pitchFamily="34" charset="0"/>
              <a:buChar char="•"/>
            </a:pPr>
            <a:r>
              <a:rPr lang="en-US" dirty="0" smtClean="0"/>
              <a:t>ion exchange chromatography</a:t>
            </a:r>
          </a:p>
          <a:p>
            <a:pPr marL="342900" indent="-342900" algn="l" rtl="0">
              <a:buFont typeface="Arial" pitchFamily="34" charset="0"/>
              <a:buChar char="•"/>
            </a:pPr>
            <a:r>
              <a:rPr lang="en-US" dirty="0" smtClean="0"/>
              <a:t>Electrophoresis</a:t>
            </a:r>
          </a:p>
          <a:p>
            <a:pPr marL="342900" indent="-342900" algn="l" rtl="0">
              <a:buFont typeface="Arial" pitchFamily="34" charset="0"/>
              <a:buChar char="•"/>
            </a:pPr>
            <a:r>
              <a:rPr lang="en-US" dirty="0" err="1" smtClean="0"/>
              <a:t>Isoelectric</a:t>
            </a:r>
            <a:r>
              <a:rPr lang="en-US" dirty="0" smtClean="0"/>
              <a:t> focusing </a:t>
            </a:r>
          </a:p>
        </p:txBody>
      </p:sp>
      <p:sp>
        <p:nvSpPr>
          <p:cNvPr id="6" name="مستطيل 5"/>
          <p:cNvSpPr/>
          <p:nvPr/>
        </p:nvSpPr>
        <p:spPr>
          <a:xfrm>
            <a:off x="1285852" y="4214818"/>
            <a:ext cx="5643602" cy="1477328"/>
          </a:xfrm>
          <a:prstGeom prst="rect">
            <a:avLst/>
          </a:prstGeom>
        </p:spPr>
        <p:txBody>
          <a:bodyPr wrap="square">
            <a:spAutoFit/>
          </a:bodyPr>
          <a:lstStyle/>
          <a:p>
            <a:pPr algn="l" rtl="0">
              <a:buFont typeface="Arial" pitchFamily="34" charset="0"/>
              <a:buChar char="•"/>
            </a:pPr>
            <a:r>
              <a:rPr lang="en-US" b="1" dirty="0" smtClean="0"/>
              <a:t>2.  Polarity</a:t>
            </a:r>
            <a:endParaRPr lang="en-US" dirty="0" smtClean="0"/>
          </a:p>
          <a:p>
            <a:pPr algn="l" rtl="0">
              <a:buFont typeface="Arial" pitchFamily="34" charset="0"/>
              <a:buChar char="•"/>
            </a:pPr>
            <a:r>
              <a:rPr lang="en-US" dirty="0" smtClean="0"/>
              <a:t>adsorption chromatography           </a:t>
            </a:r>
          </a:p>
          <a:p>
            <a:pPr algn="l" rtl="0">
              <a:buFont typeface="Arial" pitchFamily="34" charset="0"/>
              <a:buChar char="•"/>
            </a:pPr>
            <a:r>
              <a:rPr lang="en-US" dirty="0" smtClean="0"/>
              <a:t>paper chromatography </a:t>
            </a:r>
          </a:p>
          <a:p>
            <a:pPr algn="l" rtl="0">
              <a:buFont typeface="Arial" pitchFamily="34" charset="0"/>
              <a:buChar char="•"/>
            </a:pPr>
            <a:r>
              <a:rPr lang="en-US" dirty="0" smtClean="0"/>
              <a:t>reverse-phase chromatography </a:t>
            </a:r>
          </a:p>
          <a:p>
            <a:pPr algn="l" rtl="0">
              <a:buFont typeface="Arial" pitchFamily="34" charset="0"/>
              <a:buChar char="•"/>
            </a:pPr>
            <a:r>
              <a:rPr lang="en-US" dirty="0" smtClean="0"/>
              <a:t>hydrophobic interaction chromatography</a:t>
            </a:r>
          </a:p>
        </p:txBody>
      </p:sp>
    </p:spTree>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1620</TotalTime>
  <Words>3661</Words>
  <Application>Microsoft Office PowerPoint</Application>
  <PresentationFormat>عرض على الشاشة (3:4)‏</PresentationFormat>
  <Paragraphs>296</Paragraphs>
  <Slides>61</Slides>
  <Notes>4</Notes>
  <HiddenSlides>0</HiddenSlides>
  <MMClips>0</MMClips>
  <ScaleCrop>false</ScaleCrop>
  <HeadingPairs>
    <vt:vector size="4" baseType="variant">
      <vt:variant>
        <vt:lpstr>نسق</vt:lpstr>
      </vt:variant>
      <vt:variant>
        <vt:i4>1</vt:i4>
      </vt:variant>
      <vt:variant>
        <vt:lpstr>عناوين الشرائح</vt:lpstr>
      </vt:variant>
      <vt:variant>
        <vt:i4>61</vt:i4>
      </vt:variant>
    </vt:vector>
  </HeadingPairs>
  <TitlesOfParts>
    <vt:vector size="62" baseType="lpstr">
      <vt:lpstr>تدفق</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Electrophoresis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Electrophoresis</dc:title>
  <dc:creator>baha</dc:creator>
  <cp:lastModifiedBy>the moon</cp:lastModifiedBy>
  <cp:revision>265</cp:revision>
  <dcterms:created xsi:type="dcterms:W3CDTF">2012-06-17T06:31:51Z</dcterms:created>
  <dcterms:modified xsi:type="dcterms:W3CDTF">2019-12-17T19:46:08Z</dcterms:modified>
</cp:coreProperties>
</file>