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65" r:id="rId3"/>
    <p:sldId id="269" r:id="rId4"/>
    <p:sldId id="270" r:id="rId5"/>
    <p:sldId id="271" r:id="rId6"/>
    <p:sldId id="272" r:id="rId7"/>
    <p:sldId id="273" r:id="rId8"/>
    <p:sldId id="274" r:id="rId9"/>
    <p:sldId id="257" r:id="rId10"/>
    <p:sldId id="258" r:id="rId11"/>
    <p:sldId id="259" r:id="rId12"/>
    <p:sldId id="260" r:id="rId13"/>
    <p:sldId id="261" r:id="rId14"/>
    <p:sldId id="262" r:id="rId15"/>
    <p:sldId id="263" r:id="rId16"/>
    <p:sldId id="275" r:id="rId17"/>
    <p:sldId id="264" r:id="rId18"/>
    <p:sldId id="276" r:id="rId19"/>
    <p:sldId id="266" r:id="rId20"/>
    <p:sldId id="267" r:id="rId21"/>
    <p:sldId id="268" r:id="rId22"/>
    <p:sldId id="277" r:id="rId23"/>
  </p:sldIdLst>
  <p:sldSz cx="12192000" cy="6858000"/>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snapToGrid="0">
      <p:cViewPr varScale="1">
        <p:scale>
          <a:sx n="67" d="100"/>
          <a:sy n="67" d="100"/>
        </p:scale>
        <p:origin x="75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28.34025" units="1/cm"/>
          <inkml:channelProperty channel="Y" name="resolution" value="28.33948" units="1/cm"/>
          <inkml:channelProperty channel="T" name="resolution" value="1" units="1/dev"/>
        </inkml:channelProperties>
      </inkml:inkSource>
      <inkml:timestamp xml:id="ts0" timeString="2018-11-27T08:59:14.71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16123 16148 0,'0'0'327,"0"0"-171,25 0-93,0 0-32,-25 0-15,0 0-16,24 0 31,-24 0 0,25 0-15,0 0-1,-25 0 16,25 0-31,-25 0 32,25 0-17,-25 25 79,-25-25 109,25-25-172,-25 0-16,25 0-15,0 25 16,0-25 0,25 25-1,24-24-15,26 24 16,-50-25-1,24 0 1,1 25 0,-25 0-16,24 0 15,1 0 1,0 0-1,-1 0 1,-24 0-16,0 0 16,0 0-1,-1 0-15,-24 0 16,25 0 15,-25 0 0,25 0-31,-25 0 31,25 0-15,0 0 0,-25 0-1,24 0 1,-24 0-1,25 0 1,-25 0 0,25 0-1,-25 0 16,25 0-15,-25 0 0,0 0-16,25 0 31,-25 0-16,24 0 1,1 0 0,-25 0-1,25 0-15,-25 0 16,25 0-1,0 0 1,-25 0 0,24 0-16,1 0 15,0 0 1,-25 0-1,25 0 1,-25 0 0,25 0 15,-25 0-31,24 0 31,1 0-15,-25 0-1,25 25-15,-25 0 16,0-25-1,25 0 204,0 0-204,24 0-15,26 0 16,-50 0 0,24 0-1,26 0 1,-1 0-16,-24 0 15,24 24 1,-49 1 0,0-25-1,24 0-15,-24 25 16,25-25 0,24 25-1,-24-25-15,-26 0 16,26 25-1,-25-25 1,0 0 0,-1 0-16,1 0 15,0 0 1,0 0-1,-25 0-15,49 0 16,-24 0 0,0 0-1,25 0 1,-50 0-16,25 0 15,-25 24 1,0-24 0,0 25-1,0-25 188,49 0-187,50-49-16,25 24 15,0 0 1,-49 0-1,-1 25-15,1 0 16,24 0 0,-25 0-1,1 0 1,-1 0-16,-49 0 15,0 0 1,0 0 0,-25 0-1,24 0 16,-24 0-15,25 0 15,-25 0 0,25 0 157,74-25-157,124 1-16,-49 24 1,-50-25 0,25 25-16,-50 0 15,75 0 1,-50 0-1,25 0 1,-50 0-16,-50 0 16,1 0-1,-25 0 1,0 0-16,-25 0 171,49 0-124,26 0-31,-51 0-16,26 0 15,-25 0 1,49 0 0,25 0-16,1 0 15,-26 0 1,-24 0-1,-1 0 1,-24 0-16,25 0 16,-1 0-1,-24 0 1,25 0-16,-50 0 15,0 25 17,25-25 139,49 0-155,-24-50-16,24 50 15,25-25 1,100 25 0,-26 0-16,-24 0 15,-50 0 1,-24 0-1,24 0-15,0 0 16,25 0 0,-49 0-1,-26 0 1,1 25-16,-25-25 15,-1 0 1,-24 0 171,25 0-171,0 0-1,0 0 1,24 0 0,1 0-16,0 0 15,24 0 1,1 25-1,-26-25-15,1 0 16,-25 25 0,-1-25-1,26 24 1,-25-24-16,24 0 15,-24 0 1,25 25 0,-25-25-16,-1 0 15,1 0 1,-25 0-1,25 0 1,-25 0-16,25 0 16,0 0-1,-1 0 1,1 0-16,0 0 15,0 0 1,0 0 0,24 0-1,-24 0-15,-25 0 16,50 0-1,-50 0 1,24 0 0,-24 0-1,25 0 1,0 0 31,-25 0-16,25 0-31,-25 25 15,25-25 1,-25 0 0,49 0-16,-49 0 15,25 0 1,-25 0-1,25 0 1,0 0 0</inkml:trace>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28.34025" units="1/cm"/>
          <inkml:channelProperty channel="Y" name="resolution" value="28.33948" units="1/cm"/>
          <inkml:channelProperty channel="T" name="resolution" value="1" units="1/dev"/>
        </inkml:channelProperties>
      </inkml:inkSource>
      <inkml:timestamp xml:id="ts0" timeString="2018-11-27T08:59:22.36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11633 17041 0,'0'0'140,"0"0"79,25 0-79,0 0-124,0 0-1,24 0 1,1 0-16,0 0 16,-26 0-1,1 0 1,25 0-1,-50 0-15,25 0 16,24 0 0,-24 0-1,0 0-15,-25 0 16,25 0-1,-25 0 1,0 0 62,49 0 156,1 0-218,74 0-1,50 0-15,-26 0 16,-48 0-1,-1 0 1,50 0 0,24 25-16,-24 24 15,-50-24 1,25 25-1,-49-26-15,-1-24 16,1 0 0,24 25-1,25 0 1,-25-25-16,-25 0 15,-24 0 1,24 25 0,-49-25-1,0 0-15,25 25 16,-25-25-1,-25 0 1,24 0-16,51 0 281,-1 0-281,1-25 15,-26 25 1,1-25 0,-1 25-16,1 0 15,24 0 1,1 0-1,-1 0 1,-49 0-16,25 0 16,-26 0-1,1 0 1,-25 0-16,25 0 15,0 0 1,0 0 0,24 0-1,1 0-15,-50 0 16,50 0-1,-50 25 1,49-25-16,-49 0 16,25 0-1,-25 0 1,25 0-1,-25 0-15,49 0 16,-49 0 0,25 0-1,0 0-15,0 0 16,-25 0-1,25 0 173,123-50-173,51-24 1,-26 49-1,1 0 1,74 25-16,-25-25 16,-49 25-1,-25 0 1,-25 0-1,49 0-15,1 0 16,-50 0 0,-49 0-1,-1 25 1,-49 0-16,0-25 15,24 0 1,-24 0 0,0 0-16,-25 25 15,49-25 1,-24 0-1,25 25-15,-25-25 16,24 0 0,-24 0-1,0 0 1,24 0-16,-24 0 15,0 0 1,25 0 0,-1 0-1,1 0-15,0 0 16,-1 0-1,-24-25 1,0 25 0,0 0-16,-25 0 15,24 0 1,-24-25-1,100 0 204,73 25-219,1-25 15,-25 25 1,-25 0 0,-25 0-16,25-24 15,0 24 1,25-25-1,-100 25 1,1 0-16,0 0 16,-26 0-1,-24 0 1</inkml:trace>
</inkml:ink>
</file>

<file path=ppt/ink/ink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28.34025" units="1/cm"/>
          <inkml:channelProperty channel="Y" name="resolution" value="28.33948" units="1/cm"/>
          <inkml:channelProperty channel="T" name="resolution" value="1" units="1/dev"/>
        </inkml:channelProperties>
      </inkml:inkSource>
      <inkml:timestamp xml:id="ts0" timeString="2018-11-27T08:59:30.66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19695 16917 0,'0'0'0,"25"0"31,-25-25-15,0 25 155,0 0-171,-25 0 16,-49 0 0,-1 0-1,1 0-15,-1-25 16,-24 25-1,0 0 1,24 0 0,1 0-16,0 0 15,-26 0 1,-73 0-1,74 0 1,24 0-16,25 0 16,1-25-1,-1 25 1,50 0-16,-74 0 296,-25-24-280,-1-1-1,-48 25-15,-26 0 16,50 0 0,50 0-1,-26 0 1,1 0-16,25 0 15,24-25 1,0 25 0,1 0-1,49 0-15,-25 0 31,25 0 1,0 25-17,0-25 157,-149 0-141,50 0-15,-50 0-1,-24 0 1,-1 25-16,75-1 15,24 1 1,1-25 0,-1 0-1,1 0-15,-25 0 16,49 0-1,25 0 1,1 0-16,24 0 16,0-25-1,0 25 126,0 0 61,-50 0-186,50 0-16,-25 0 16,-49 0-1,24 0 1,1 0-1,24 0-15,0 0 16,25-24 0,-50 24-1,50 0-15,-24 0 16,24-25-1,-25 25 1,0-25 0,25 25-16,-25 0 31,25 0-16,-25 0-15,0 0 16,25 0 15,0 0 32,0 0 108,-24 25-140,24-25-15,-50 0 0,50 25-16,-25-25 15,0 0 1,1 0-1,-1 0-15,25 0 16,-25 24 0,0-24-1,25 0 32,0 0 15,25 0-30,25 0-17,-1 25 1,-24-25-16,25 25 15,49 0 1,0 0 0,-24-25-1,-26 0-15,1 0 16,-25 0-1,-25 0 1,24 0-16,-24 0 62,-49 49-46,-1-24 0,-74-25-1,0 25-15,25 0 16,-75-25-1,-24 24 1,49-24 0,50 0-16,24 0 15,-49 0 1,25 0-1,25 0 1,49 0-16,0 0 16,0 0-1,25-24 16,0-1 16,50 25-31,-1 0-1,1-25 1,0 0-16,-1 25 16,1-25-1,0 25 1,24 0-1,-24-24-15,-1-1 16,-24 25 0,0 0-1,0 0 1,-25 0 46,-50 0-46,-24 0-1,-1 0-15,1 0 16,-1 0 0,-24 0-1,25 0 1,24 0-16,0 0 15,26 0 1,-26 0 0,50 0-16,-50 0 15,50-25 1,-24 25 15,24 0-15,0 0-1,0 0 32,0 0-31,24-25-1,1 25 1,74 0-16,-24 0 15,-26 0 1,1 0 0,-25 0-16,25 0 15,-26-25 1,1 25-1,-25 0-15,0 0 63,0 0-32,0 0-15,-25 0-1,25 0-15,-24 0 31,24 0 63,0 0-63,49 0-31,1 25 16,-25-25-1,-1 0 1,51 25 0,-50 0-16,24-25 15,50 25 1,-49-25-1,0 24-15,-26-24 16,26 0 0,0 0-1,-50 0-15,24 0 16,1 0-1,-25 0 1,25 0 0,-25 0 124,0 0-124,-25 0-1,0 25-15,-49-25 16,0 0-1,-1 0 1,-24 0 0,0 0-16,-50 0 15,50 0 1,24 0-1,26-25-15,-1 25 16,-74 0 0,50 0-1,-1 0-15,26 0 16,24-24-1,-25 24 1,25-25 0,1 25-16,-1 0 15,0-25 1,-25 25-1,1-25-15,-1 25 16,25-25 0,-24 25-1,24 0 1,0 0-16,0-24 15,1 24 1,-26 0 0,25-25-1,0 25-15,-24 0 16,-26 0-1,50 0 1,1 0-16,-26 0 16,25 0-1,0 0 1,1 0-1,24 0-15,-50 0 16,0 0 0,26 0-1,-1 0 1,-25 0-16,25 0 15,25 0 1,-49 0 0,49 0-16,-25 0 15,25 0 1,-25 0-1,0 0-15,1 0 16,-1 0 0,0 0-1,0 0 1,0 0-16,-24 0 15,49 0 1,-25 0 0,25 0-16,-25 0 15,0 0 1,-24 0-1,24 0 1,-49 0-16,24 0 16,0 25-1,25-1 1,1-24-1,-51 25-15,50-25 16,-24 25 0,-1-25-1,25 0-15,25 0 16,-49 0-1,49 0 17,0 0 14,0 0 79,0 0 78</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ar-IQ"/>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A060FE4D-2DBD-4000-B019-E44BEC9B214F}" type="datetimeFigureOut">
              <a:rPr lang="ar-IQ" smtClean="0"/>
              <a:t>27/03/1440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84C7F3ED-C3A3-4AAF-B854-0B2B29C41F0B}" type="slidenum">
              <a:rPr lang="ar-IQ" smtClean="0"/>
              <a:t>‹#›</a:t>
            </a:fld>
            <a:endParaRPr lang="ar-IQ"/>
          </a:p>
        </p:txBody>
      </p:sp>
    </p:spTree>
    <p:extLst>
      <p:ext uri="{BB962C8B-B14F-4D97-AF65-F5344CB8AC3E}">
        <p14:creationId xmlns:p14="http://schemas.microsoft.com/office/powerpoint/2010/main" val="2899132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A060FE4D-2DBD-4000-B019-E44BEC9B214F}" type="datetimeFigureOut">
              <a:rPr lang="ar-IQ" smtClean="0"/>
              <a:t>27/03/1440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84C7F3ED-C3A3-4AAF-B854-0B2B29C41F0B}" type="slidenum">
              <a:rPr lang="ar-IQ" smtClean="0"/>
              <a:t>‹#›</a:t>
            </a:fld>
            <a:endParaRPr lang="ar-IQ"/>
          </a:p>
        </p:txBody>
      </p:sp>
    </p:spTree>
    <p:extLst>
      <p:ext uri="{BB962C8B-B14F-4D97-AF65-F5344CB8AC3E}">
        <p14:creationId xmlns:p14="http://schemas.microsoft.com/office/powerpoint/2010/main" val="4227442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A060FE4D-2DBD-4000-B019-E44BEC9B214F}" type="datetimeFigureOut">
              <a:rPr lang="ar-IQ" smtClean="0"/>
              <a:t>27/03/1440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84C7F3ED-C3A3-4AAF-B854-0B2B29C41F0B}" type="slidenum">
              <a:rPr lang="ar-IQ" smtClean="0"/>
              <a:t>‹#›</a:t>
            </a:fld>
            <a:endParaRPr lang="ar-IQ"/>
          </a:p>
        </p:txBody>
      </p:sp>
    </p:spTree>
    <p:extLst>
      <p:ext uri="{BB962C8B-B14F-4D97-AF65-F5344CB8AC3E}">
        <p14:creationId xmlns:p14="http://schemas.microsoft.com/office/powerpoint/2010/main" val="1391791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A060FE4D-2DBD-4000-B019-E44BEC9B214F}" type="datetimeFigureOut">
              <a:rPr lang="ar-IQ" smtClean="0"/>
              <a:t>27/03/1440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84C7F3ED-C3A3-4AAF-B854-0B2B29C41F0B}" type="slidenum">
              <a:rPr lang="ar-IQ" smtClean="0"/>
              <a:t>‹#›</a:t>
            </a:fld>
            <a:endParaRPr lang="ar-IQ"/>
          </a:p>
        </p:txBody>
      </p:sp>
    </p:spTree>
    <p:extLst>
      <p:ext uri="{BB962C8B-B14F-4D97-AF65-F5344CB8AC3E}">
        <p14:creationId xmlns:p14="http://schemas.microsoft.com/office/powerpoint/2010/main" val="184882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ar-IQ"/>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60FE4D-2DBD-4000-B019-E44BEC9B214F}" type="datetimeFigureOut">
              <a:rPr lang="ar-IQ" smtClean="0"/>
              <a:t>27/03/1440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84C7F3ED-C3A3-4AAF-B854-0B2B29C41F0B}" type="slidenum">
              <a:rPr lang="ar-IQ" smtClean="0"/>
              <a:t>‹#›</a:t>
            </a:fld>
            <a:endParaRPr lang="ar-IQ"/>
          </a:p>
        </p:txBody>
      </p:sp>
    </p:spTree>
    <p:extLst>
      <p:ext uri="{BB962C8B-B14F-4D97-AF65-F5344CB8AC3E}">
        <p14:creationId xmlns:p14="http://schemas.microsoft.com/office/powerpoint/2010/main" val="1038129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A060FE4D-2DBD-4000-B019-E44BEC9B214F}" type="datetimeFigureOut">
              <a:rPr lang="ar-IQ" smtClean="0"/>
              <a:t>27/03/1440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84C7F3ED-C3A3-4AAF-B854-0B2B29C41F0B}" type="slidenum">
              <a:rPr lang="ar-IQ" smtClean="0"/>
              <a:t>‹#›</a:t>
            </a:fld>
            <a:endParaRPr lang="ar-IQ"/>
          </a:p>
        </p:txBody>
      </p:sp>
    </p:spTree>
    <p:extLst>
      <p:ext uri="{BB962C8B-B14F-4D97-AF65-F5344CB8AC3E}">
        <p14:creationId xmlns:p14="http://schemas.microsoft.com/office/powerpoint/2010/main" val="3273083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ar-IQ"/>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A060FE4D-2DBD-4000-B019-E44BEC9B214F}" type="datetimeFigureOut">
              <a:rPr lang="ar-IQ" smtClean="0"/>
              <a:t>27/03/1440</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84C7F3ED-C3A3-4AAF-B854-0B2B29C41F0B}" type="slidenum">
              <a:rPr lang="ar-IQ" smtClean="0"/>
              <a:t>‹#›</a:t>
            </a:fld>
            <a:endParaRPr lang="ar-IQ"/>
          </a:p>
        </p:txBody>
      </p:sp>
    </p:spTree>
    <p:extLst>
      <p:ext uri="{BB962C8B-B14F-4D97-AF65-F5344CB8AC3E}">
        <p14:creationId xmlns:p14="http://schemas.microsoft.com/office/powerpoint/2010/main" val="3822720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A060FE4D-2DBD-4000-B019-E44BEC9B214F}" type="datetimeFigureOut">
              <a:rPr lang="ar-IQ" smtClean="0"/>
              <a:t>27/03/1440</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84C7F3ED-C3A3-4AAF-B854-0B2B29C41F0B}" type="slidenum">
              <a:rPr lang="ar-IQ" smtClean="0"/>
              <a:t>‹#›</a:t>
            </a:fld>
            <a:endParaRPr lang="ar-IQ"/>
          </a:p>
        </p:txBody>
      </p:sp>
    </p:spTree>
    <p:extLst>
      <p:ext uri="{BB962C8B-B14F-4D97-AF65-F5344CB8AC3E}">
        <p14:creationId xmlns:p14="http://schemas.microsoft.com/office/powerpoint/2010/main" val="2349552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60FE4D-2DBD-4000-B019-E44BEC9B214F}" type="datetimeFigureOut">
              <a:rPr lang="ar-IQ" smtClean="0"/>
              <a:t>27/03/1440</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84C7F3ED-C3A3-4AAF-B854-0B2B29C41F0B}" type="slidenum">
              <a:rPr lang="ar-IQ" smtClean="0"/>
              <a:t>‹#›</a:t>
            </a:fld>
            <a:endParaRPr lang="ar-IQ"/>
          </a:p>
        </p:txBody>
      </p:sp>
    </p:spTree>
    <p:extLst>
      <p:ext uri="{BB962C8B-B14F-4D97-AF65-F5344CB8AC3E}">
        <p14:creationId xmlns:p14="http://schemas.microsoft.com/office/powerpoint/2010/main" val="2419147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IQ"/>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60FE4D-2DBD-4000-B019-E44BEC9B214F}" type="datetimeFigureOut">
              <a:rPr lang="ar-IQ" smtClean="0"/>
              <a:t>27/03/1440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84C7F3ED-C3A3-4AAF-B854-0B2B29C41F0B}" type="slidenum">
              <a:rPr lang="ar-IQ" smtClean="0"/>
              <a:t>‹#›</a:t>
            </a:fld>
            <a:endParaRPr lang="ar-IQ"/>
          </a:p>
        </p:txBody>
      </p:sp>
    </p:spTree>
    <p:extLst>
      <p:ext uri="{BB962C8B-B14F-4D97-AF65-F5344CB8AC3E}">
        <p14:creationId xmlns:p14="http://schemas.microsoft.com/office/powerpoint/2010/main" val="485077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IQ"/>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60FE4D-2DBD-4000-B019-E44BEC9B214F}" type="datetimeFigureOut">
              <a:rPr lang="ar-IQ" smtClean="0"/>
              <a:t>27/03/1440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84C7F3ED-C3A3-4AAF-B854-0B2B29C41F0B}" type="slidenum">
              <a:rPr lang="ar-IQ" smtClean="0"/>
              <a:t>‹#›</a:t>
            </a:fld>
            <a:endParaRPr lang="ar-IQ"/>
          </a:p>
        </p:txBody>
      </p:sp>
    </p:spTree>
    <p:extLst>
      <p:ext uri="{BB962C8B-B14F-4D97-AF65-F5344CB8AC3E}">
        <p14:creationId xmlns:p14="http://schemas.microsoft.com/office/powerpoint/2010/main" val="1764459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A060FE4D-2DBD-4000-B019-E44BEC9B214F}" type="datetimeFigureOut">
              <a:rPr lang="ar-IQ" smtClean="0"/>
              <a:t>27/03/1440</a:t>
            </a:fld>
            <a:endParaRPr lang="ar-IQ"/>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4C7F3ED-C3A3-4AAF-B854-0B2B29C41F0B}" type="slidenum">
              <a:rPr lang="ar-IQ" smtClean="0"/>
              <a:t>‹#›</a:t>
            </a:fld>
            <a:endParaRPr lang="ar-IQ"/>
          </a:p>
        </p:txBody>
      </p:sp>
    </p:spTree>
    <p:extLst>
      <p:ext uri="{BB962C8B-B14F-4D97-AF65-F5344CB8AC3E}">
        <p14:creationId xmlns:p14="http://schemas.microsoft.com/office/powerpoint/2010/main" val="32152457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emf"/><Relationship Id="rId5" Type="http://schemas.openxmlformats.org/officeDocument/2006/relationships/customXml" Target="../ink/ink2.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471737" y="0"/>
            <a:ext cx="7886700" cy="6710102"/>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5804280" y="5750640"/>
              <a:ext cx="3215160" cy="89640"/>
            </p14:xfrm>
          </p:contentPart>
        </mc:Choice>
        <mc:Fallback xmlns="">
          <p:pic>
            <p:nvPicPr>
              <p:cNvPr id="5" name="Ink 4"/>
              <p:cNvPicPr/>
              <p:nvPr/>
            </p:nvPicPr>
            <p:blipFill>
              <a:blip r:embed="rId4"/>
              <a:stretch>
                <a:fillRect/>
              </a:stretch>
            </p:blipFill>
            <p:spPr>
              <a:xfrm>
                <a:off x="5788440" y="5687280"/>
                <a:ext cx="324684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p14:cNvContentPartPr/>
              <p14:nvPr/>
            </p14:nvContentPartPr>
            <p14:xfrm>
              <a:off x="4187880" y="6134760"/>
              <a:ext cx="3063240" cy="98640"/>
            </p14:xfrm>
          </p:contentPart>
        </mc:Choice>
        <mc:Fallback xmlns="">
          <p:pic>
            <p:nvPicPr>
              <p:cNvPr id="6" name="Ink 5"/>
              <p:cNvPicPr/>
              <p:nvPr/>
            </p:nvPicPr>
            <p:blipFill>
              <a:blip r:embed="rId6"/>
              <a:stretch>
                <a:fillRect/>
              </a:stretch>
            </p:blipFill>
            <p:spPr>
              <a:xfrm>
                <a:off x="4172040" y="6071040"/>
                <a:ext cx="309528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p14:cNvContentPartPr/>
              <p14:nvPr/>
            </p14:nvContentPartPr>
            <p14:xfrm>
              <a:off x="4259520" y="6036480"/>
              <a:ext cx="2840040" cy="116280"/>
            </p14:xfrm>
          </p:contentPart>
        </mc:Choice>
        <mc:Fallback xmlns="">
          <p:pic>
            <p:nvPicPr>
              <p:cNvPr id="7" name="Ink 6"/>
              <p:cNvPicPr/>
              <p:nvPr/>
            </p:nvPicPr>
            <p:blipFill>
              <a:blip r:embed="rId8"/>
              <a:stretch>
                <a:fillRect/>
              </a:stretch>
            </p:blipFill>
            <p:spPr>
              <a:xfrm>
                <a:off x="4243680" y="5973120"/>
                <a:ext cx="2871720" cy="243360"/>
              </a:xfrm>
              <a:prstGeom prst="rect">
                <a:avLst/>
              </a:prstGeom>
            </p:spPr>
          </p:pic>
        </mc:Fallback>
      </mc:AlternateContent>
    </p:spTree>
    <p:extLst>
      <p:ext uri="{BB962C8B-B14F-4D97-AF65-F5344CB8AC3E}">
        <p14:creationId xmlns:p14="http://schemas.microsoft.com/office/powerpoint/2010/main" val="22280330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0"/>
            <a:r>
              <a:rPr lang="en-US" dirty="0" smtClean="0"/>
              <a:t>Definition</a:t>
            </a:r>
            <a:br>
              <a:rPr lang="en-US" dirty="0" smtClean="0"/>
            </a:br>
            <a:endParaRPr lang="ar-IQ" dirty="0"/>
          </a:p>
        </p:txBody>
      </p:sp>
      <p:sp>
        <p:nvSpPr>
          <p:cNvPr id="3" name="Content Placeholder 2"/>
          <p:cNvSpPr>
            <a:spLocks noGrp="1"/>
          </p:cNvSpPr>
          <p:nvPr>
            <p:ph idx="1"/>
          </p:nvPr>
        </p:nvSpPr>
        <p:spPr/>
        <p:txBody>
          <a:bodyPr/>
          <a:lstStyle/>
          <a:p>
            <a:pPr algn="l" rtl="0"/>
            <a:r>
              <a:rPr lang="en-US" dirty="0" smtClean="0"/>
              <a:t>One advantage is that the P-value provides an intuitive </a:t>
            </a:r>
            <a:r>
              <a:rPr lang="en-US" dirty="0" smtClean="0">
                <a:solidFill>
                  <a:srgbClr val="FF0000"/>
                </a:solidFill>
              </a:rPr>
              <a:t>measure of the strength of evidence</a:t>
            </a:r>
            <a:r>
              <a:rPr lang="en-US" dirty="0" smtClean="0"/>
              <a:t> in the data against H0.</a:t>
            </a:r>
          </a:p>
          <a:p>
            <a:pPr algn="l" rtl="0"/>
            <a:endParaRPr lang="en-US" dirty="0" smtClean="0"/>
          </a:p>
          <a:p>
            <a:pPr algn="l" rtl="0"/>
            <a:r>
              <a:rPr lang="en-US" dirty="0" smtClean="0"/>
              <a:t>The P-value is the </a:t>
            </a:r>
            <a:r>
              <a:rPr lang="en-US" dirty="0" smtClean="0">
                <a:solidFill>
                  <a:srgbClr val="FF0000"/>
                </a:solidFill>
              </a:rPr>
              <a:t>probability</a:t>
            </a:r>
            <a:r>
              <a:rPr lang="en-US" dirty="0" smtClean="0"/>
              <a:t>, calculated assuming that the null hypothesis is true, of obtaining a value of the test statistic at least as contradictory to H0 as the value calculated from the available sample.</a:t>
            </a:r>
          </a:p>
          <a:p>
            <a:pPr algn="l" rtl="0"/>
            <a:endParaRPr lang="ar-IQ" dirty="0"/>
          </a:p>
        </p:txBody>
      </p:sp>
    </p:spTree>
    <p:extLst>
      <p:ext uri="{BB962C8B-B14F-4D97-AF65-F5344CB8AC3E}">
        <p14:creationId xmlns:p14="http://schemas.microsoft.com/office/powerpoint/2010/main" val="1613866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pPr algn="l" rtl="0"/>
            <a:r>
              <a:rPr lang="en-US" dirty="0" smtClean="0"/>
              <a:t>The P-value is a probability.</a:t>
            </a:r>
          </a:p>
          <a:p>
            <a:pPr algn="l" rtl="0"/>
            <a:r>
              <a:rPr lang="en-US" dirty="0" smtClean="0"/>
              <a:t> This probability is calculated assuming that the null hypothesis is true.</a:t>
            </a:r>
          </a:p>
          <a:p>
            <a:pPr algn="l" rtl="0"/>
            <a:r>
              <a:rPr lang="en-US" dirty="0" smtClean="0"/>
              <a:t> Beware: The P-value is not the probability that H0 is true, nor is it an error probability!</a:t>
            </a:r>
          </a:p>
          <a:p>
            <a:pPr algn="l" rtl="0"/>
            <a:r>
              <a:rPr lang="en-US" dirty="0" smtClean="0"/>
              <a:t> To determine the P-value, we must first decide which</a:t>
            </a:r>
            <a:br>
              <a:rPr lang="en-US" dirty="0" smtClean="0"/>
            </a:br>
            <a:r>
              <a:rPr lang="en-US" dirty="0" smtClean="0"/>
              <a:t>   values of the test statistic are at least as contradictory to</a:t>
            </a:r>
            <a:br>
              <a:rPr lang="en-US" dirty="0" smtClean="0"/>
            </a:br>
            <a:r>
              <a:rPr lang="en-US" dirty="0" smtClean="0"/>
              <a:t>   H0 as the value obtained from our sample.</a:t>
            </a:r>
          </a:p>
          <a:p>
            <a:pPr algn="l" rtl="0"/>
            <a:endParaRPr lang="ar-IQ" dirty="0"/>
          </a:p>
        </p:txBody>
      </p:sp>
    </p:spTree>
    <p:extLst>
      <p:ext uri="{BB962C8B-B14F-4D97-AF65-F5344CB8AC3E}">
        <p14:creationId xmlns:p14="http://schemas.microsoft.com/office/powerpoint/2010/main" val="2905203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0"/>
            <a:r>
              <a:rPr lang="en-US" dirty="0" smtClean="0"/>
              <a:t>Examples </a:t>
            </a:r>
            <a:endParaRPr lang="ar-IQ" dirty="0"/>
          </a:p>
        </p:txBody>
      </p:sp>
      <p:sp>
        <p:nvSpPr>
          <p:cNvPr id="3" name="Content Placeholder 2"/>
          <p:cNvSpPr>
            <a:spLocks noGrp="1"/>
          </p:cNvSpPr>
          <p:nvPr>
            <p:ph idx="1"/>
          </p:nvPr>
        </p:nvSpPr>
        <p:spPr>
          <a:xfrm>
            <a:off x="838200" y="1825625"/>
            <a:ext cx="4691063" cy="4351338"/>
          </a:xfrm>
        </p:spPr>
        <p:txBody>
          <a:bodyPr>
            <a:normAutofit/>
          </a:bodyPr>
          <a:lstStyle/>
          <a:p>
            <a:pPr algn="l" rtl="0"/>
            <a:r>
              <a:rPr lang="en-US" dirty="0" smtClean="0"/>
              <a:t>P-value = </a:t>
            </a:r>
            <a:r>
              <a:rPr lang="en-US" dirty="0" smtClean="0">
                <a:solidFill>
                  <a:srgbClr val="FF0000"/>
                </a:solidFill>
              </a:rPr>
              <a:t>0.250 </a:t>
            </a:r>
          </a:p>
          <a:p>
            <a:pPr algn="l" rtl="0"/>
            <a:r>
              <a:rPr lang="en-US" dirty="0" smtClean="0"/>
              <a:t>In this case, fully 25% of all possible test statistic values are at least as contradictory to H0 as the one that came out of our sample. </a:t>
            </a:r>
            <a:endParaRPr lang="en-US" dirty="0"/>
          </a:p>
          <a:p>
            <a:pPr algn="l" rtl="0"/>
            <a:r>
              <a:rPr lang="en-US" dirty="0" smtClean="0"/>
              <a:t>So our data is </a:t>
            </a:r>
            <a:r>
              <a:rPr lang="en-US" dirty="0" smtClean="0">
                <a:solidFill>
                  <a:srgbClr val="FF0000"/>
                </a:solidFill>
              </a:rPr>
              <a:t>not</a:t>
            </a:r>
            <a:r>
              <a:rPr lang="en-US" dirty="0" smtClean="0"/>
              <a:t> all that contradictory to the null hypothesis.</a:t>
            </a:r>
          </a:p>
        </p:txBody>
      </p:sp>
      <p:sp>
        <p:nvSpPr>
          <p:cNvPr id="4" name="TextBox 3"/>
          <p:cNvSpPr txBox="1"/>
          <p:nvPr/>
        </p:nvSpPr>
        <p:spPr>
          <a:xfrm>
            <a:off x="6657970" y="1771646"/>
            <a:ext cx="4695830" cy="3970318"/>
          </a:xfrm>
          <a:prstGeom prst="rect">
            <a:avLst/>
          </a:prstGeom>
          <a:noFill/>
        </p:spPr>
        <p:txBody>
          <a:bodyPr wrap="square" rtlCol="1">
            <a:spAutoFit/>
          </a:bodyPr>
          <a:lstStyle/>
          <a:p>
            <a:pPr marL="457200" indent="-457200" algn="l" rtl="0">
              <a:buFont typeface="Arial" panose="020B0604020202020204" pitchFamily="34" charset="0"/>
              <a:buChar char="•"/>
            </a:pPr>
            <a:r>
              <a:rPr lang="en-US" sz="2800" dirty="0" smtClean="0"/>
              <a:t>P-value = </a:t>
            </a:r>
            <a:r>
              <a:rPr lang="en-US" sz="2800" dirty="0" smtClean="0">
                <a:solidFill>
                  <a:srgbClr val="FF0000"/>
                </a:solidFill>
              </a:rPr>
              <a:t>0.0018 </a:t>
            </a:r>
          </a:p>
          <a:p>
            <a:pPr marL="457200" indent="-457200" algn="l" rtl="0">
              <a:buFont typeface="Arial" panose="020B0604020202020204" pitchFamily="34" charset="0"/>
              <a:buChar char="•"/>
            </a:pPr>
            <a:r>
              <a:rPr lang="en-US" sz="2800" dirty="0" smtClean="0"/>
              <a:t>Here, only 0.18% (much less than 1%) of all possible test statistic values are at least as contradictory to H0 as what we obtained. </a:t>
            </a:r>
          </a:p>
          <a:p>
            <a:pPr marL="457200" indent="-457200" algn="l" rtl="0">
              <a:buFont typeface="Arial" panose="020B0604020202020204" pitchFamily="34" charset="0"/>
              <a:buChar char="•"/>
            </a:pPr>
            <a:r>
              <a:rPr lang="en-US" sz="2800" dirty="0" smtClean="0"/>
              <a:t>Thus the sample appears to be </a:t>
            </a:r>
            <a:r>
              <a:rPr lang="en-US" sz="2800" dirty="0" smtClean="0">
                <a:solidFill>
                  <a:srgbClr val="FF0000"/>
                </a:solidFill>
              </a:rPr>
              <a:t>highly</a:t>
            </a:r>
            <a:r>
              <a:rPr lang="en-US" sz="2800" dirty="0" smtClean="0"/>
              <a:t> contradictory to the null hypothesis. </a:t>
            </a:r>
            <a:endParaRPr lang="en-US" sz="2800" dirty="0"/>
          </a:p>
        </p:txBody>
      </p:sp>
    </p:spTree>
    <p:extLst>
      <p:ext uri="{BB962C8B-B14F-4D97-AF65-F5344CB8AC3E}">
        <p14:creationId xmlns:p14="http://schemas.microsoft.com/office/powerpoint/2010/main" val="769224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pPr algn="l" rtl="0"/>
            <a:r>
              <a:rPr lang="en-US" dirty="0" smtClean="0"/>
              <a:t>More generally: </a:t>
            </a:r>
          </a:p>
          <a:p>
            <a:pPr algn="l" rtl="0">
              <a:buFont typeface="Wingdings" panose="05000000000000000000" pitchFamily="2" charset="2"/>
              <a:buChar char="Ø"/>
            </a:pPr>
            <a:r>
              <a:rPr lang="en-US" dirty="0" smtClean="0"/>
              <a:t>   The </a:t>
            </a:r>
            <a:r>
              <a:rPr lang="en-US" dirty="0" smtClean="0">
                <a:solidFill>
                  <a:srgbClr val="FF0000"/>
                </a:solidFill>
              </a:rPr>
              <a:t>smaller</a:t>
            </a:r>
            <a:r>
              <a:rPr lang="en-US" dirty="0" smtClean="0"/>
              <a:t> the P-value, the </a:t>
            </a:r>
            <a:r>
              <a:rPr lang="en-US" dirty="0" smtClean="0">
                <a:solidFill>
                  <a:srgbClr val="FF0000"/>
                </a:solidFill>
              </a:rPr>
              <a:t>more evidence </a:t>
            </a:r>
            <a:r>
              <a:rPr lang="en-US" dirty="0" smtClean="0"/>
              <a:t>there is in the sample data against the null hypothesis and for the alternative hypothesis.</a:t>
            </a:r>
          </a:p>
          <a:p>
            <a:pPr algn="l" rtl="0">
              <a:buFont typeface="Wingdings" panose="05000000000000000000" pitchFamily="2" charset="2"/>
              <a:buChar char="Ø"/>
            </a:pPr>
            <a:r>
              <a:rPr lang="en-US" dirty="0"/>
              <a:t> </a:t>
            </a:r>
            <a:r>
              <a:rPr lang="en-US" dirty="0" smtClean="0"/>
              <a:t>  That is, H0 should be rejected in favor of Ha when the P-value is sufficiently small. </a:t>
            </a:r>
          </a:p>
          <a:p>
            <a:pPr algn="l" rtl="0"/>
            <a:r>
              <a:rPr lang="en-US" dirty="0" smtClean="0"/>
              <a:t>So what constitutes “sufficiently small”?			</a:t>
            </a:r>
          </a:p>
          <a:p>
            <a:pPr algn="l" rtl="0"/>
            <a:endParaRPr lang="ar-IQ" dirty="0"/>
          </a:p>
        </p:txBody>
      </p:sp>
    </p:spTree>
    <p:extLst>
      <p:ext uri="{BB962C8B-B14F-4D97-AF65-F5344CB8AC3E}">
        <p14:creationId xmlns:p14="http://schemas.microsoft.com/office/powerpoint/2010/main" val="3539641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28700"/>
            <a:ext cx="10515600" cy="5148263"/>
          </a:xfrm>
        </p:spPr>
        <p:txBody>
          <a:bodyPr>
            <a:normAutofit/>
          </a:bodyPr>
          <a:lstStyle/>
          <a:p>
            <a:pPr algn="l" rtl="0"/>
            <a:r>
              <a:rPr lang="en-US" dirty="0" smtClean="0"/>
              <a:t>Thus if the P-value exceeds the chosen significance level, the null hypothesis cannot be rejected at that level.</a:t>
            </a:r>
          </a:p>
          <a:p>
            <a:pPr marL="0" lvl="0" indent="0" algn="l" rtl="0" fontAlgn="base">
              <a:lnSpc>
                <a:spcPct val="100000"/>
              </a:lnSpc>
              <a:spcBef>
                <a:spcPct val="20000"/>
              </a:spcBef>
              <a:spcAft>
                <a:spcPct val="0"/>
              </a:spcAft>
              <a:buNone/>
              <a:tabLst>
                <a:tab pos="457200" algn="l"/>
                <a:tab pos="1371600" algn="l"/>
                <a:tab pos="1547813" algn="l"/>
              </a:tabLst>
            </a:pPr>
            <a:r>
              <a:rPr lang="en-US" altLang="ar-IQ" sz="2400" dirty="0" smtClean="0">
                <a:solidFill>
                  <a:srgbClr val="000000"/>
                </a:solidFill>
                <a:latin typeface="Arial"/>
              </a:rPr>
              <a:t>    reject </a:t>
            </a:r>
            <a:r>
              <a:rPr lang="en-US" altLang="ar-IQ" sz="2400" i="1" dirty="0">
                <a:solidFill>
                  <a:srgbClr val="000000"/>
                </a:solidFill>
                <a:latin typeface="Arial"/>
              </a:rPr>
              <a:t>H</a:t>
            </a:r>
            <a:r>
              <a:rPr lang="en-US" altLang="ar-IQ" sz="2400" baseline="-25000" dirty="0">
                <a:solidFill>
                  <a:srgbClr val="000000"/>
                </a:solidFill>
                <a:latin typeface="Arial"/>
              </a:rPr>
              <a:t>0 </a:t>
            </a:r>
            <a:r>
              <a:rPr lang="en-US" altLang="ar-IQ" sz="2400" dirty="0">
                <a:solidFill>
                  <a:srgbClr val="000000"/>
                </a:solidFill>
                <a:latin typeface="Arial"/>
              </a:rPr>
              <a:t>if </a:t>
            </a:r>
            <a:r>
              <a:rPr lang="en-US" altLang="ar-IQ" sz="2400" i="1" dirty="0">
                <a:solidFill>
                  <a:srgbClr val="000000"/>
                </a:solidFill>
                <a:latin typeface="Arial"/>
              </a:rPr>
              <a:t>P</a:t>
            </a:r>
            <a:r>
              <a:rPr lang="en-US" altLang="ar-IQ" sz="2400" dirty="0">
                <a:solidFill>
                  <a:srgbClr val="000000"/>
                </a:solidFill>
                <a:latin typeface="Arial"/>
              </a:rPr>
              <a:t>-value </a:t>
            </a:r>
            <a:r>
              <a:rPr lang="en-US" altLang="ar-IQ" sz="2400" b="1" dirty="0">
                <a:solidFill>
                  <a:srgbClr val="000000"/>
                </a:solidFill>
                <a:latin typeface="Arial"/>
                <a:sym typeface="Symbol" panose="05050102010706020507" pitchFamily="18" charset="2"/>
              </a:rPr>
              <a:t></a:t>
            </a:r>
            <a:r>
              <a:rPr lang="en-US" altLang="ar-IQ" sz="2400" dirty="0">
                <a:solidFill>
                  <a:srgbClr val="000000"/>
                </a:solidFill>
                <a:latin typeface="Arial"/>
              </a:rPr>
              <a:t> </a:t>
            </a:r>
            <a:r>
              <a:rPr lang="en-US" altLang="ar-IQ" sz="2400" i="1" dirty="0" smtClean="0">
                <a:solidFill>
                  <a:srgbClr val="000000"/>
                </a:solidFill>
                <a:latin typeface="Arial"/>
                <a:sym typeface="Symbol" panose="05050102010706020507" pitchFamily="18" charset="2"/>
              </a:rPr>
              <a:t></a:t>
            </a:r>
            <a:r>
              <a:rPr lang="en-US" altLang="ar-IQ" sz="2400" dirty="0">
                <a:solidFill>
                  <a:srgbClr val="000000"/>
                </a:solidFill>
                <a:latin typeface="Arial"/>
                <a:sym typeface="Symbol" panose="05050102010706020507" pitchFamily="18" charset="2"/>
              </a:rPr>
              <a:t>	</a:t>
            </a:r>
            <a:endParaRPr lang="en-US" altLang="ar-IQ" sz="2400" dirty="0" smtClean="0">
              <a:solidFill>
                <a:srgbClr val="000000"/>
              </a:solidFill>
              <a:latin typeface="Arial"/>
              <a:sym typeface="Symbol" panose="05050102010706020507" pitchFamily="18" charset="2"/>
            </a:endParaRPr>
          </a:p>
          <a:p>
            <a:pPr marL="0" lvl="0" indent="0" algn="l" rtl="0" fontAlgn="base">
              <a:lnSpc>
                <a:spcPct val="100000"/>
              </a:lnSpc>
              <a:spcBef>
                <a:spcPct val="20000"/>
              </a:spcBef>
              <a:spcAft>
                <a:spcPct val="0"/>
              </a:spcAft>
              <a:buNone/>
              <a:tabLst>
                <a:tab pos="457200" algn="l"/>
                <a:tab pos="1371600" algn="l"/>
                <a:tab pos="1547813" algn="l"/>
              </a:tabLst>
            </a:pPr>
            <a:r>
              <a:rPr lang="en-US" altLang="ar-IQ" sz="2400" dirty="0">
                <a:solidFill>
                  <a:srgbClr val="000000"/>
                </a:solidFill>
                <a:latin typeface="Arial"/>
                <a:sym typeface="Symbol" panose="05050102010706020507" pitchFamily="18" charset="2"/>
              </a:rPr>
              <a:t> </a:t>
            </a:r>
            <a:r>
              <a:rPr lang="en-US" altLang="ar-IQ" sz="2400" dirty="0" smtClean="0">
                <a:solidFill>
                  <a:srgbClr val="000000"/>
                </a:solidFill>
                <a:latin typeface="Arial"/>
                <a:sym typeface="Symbol" panose="05050102010706020507" pitchFamily="18" charset="2"/>
              </a:rPr>
              <a:t>  do </a:t>
            </a:r>
            <a:r>
              <a:rPr lang="en-US" altLang="ar-IQ" sz="2400" dirty="0">
                <a:solidFill>
                  <a:srgbClr val="000000"/>
                </a:solidFill>
                <a:latin typeface="Arial"/>
                <a:sym typeface="Symbol" panose="05050102010706020507" pitchFamily="18" charset="2"/>
              </a:rPr>
              <a:t>not reject </a:t>
            </a:r>
            <a:r>
              <a:rPr lang="en-US" altLang="ar-IQ" sz="2400" i="1" dirty="0">
                <a:solidFill>
                  <a:srgbClr val="000000"/>
                </a:solidFill>
                <a:latin typeface="Arial"/>
              </a:rPr>
              <a:t>H</a:t>
            </a:r>
            <a:r>
              <a:rPr lang="en-US" altLang="ar-IQ" sz="2400" baseline="-25000" dirty="0">
                <a:solidFill>
                  <a:srgbClr val="000000"/>
                </a:solidFill>
                <a:latin typeface="Arial"/>
              </a:rPr>
              <a:t>0 </a:t>
            </a:r>
            <a:r>
              <a:rPr lang="en-US" altLang="ar-IQ" sz="2400" dirty="0">
                <a:solidFill>
                  <a:srgbClr val="000000"/>
                </a:solidFill>
                <a:latin typeface="Arial"/>
              </a:rPr>
              <a:t>if </a:t>
            </a:r>
            <a:r>
              <a:rPr lang="en-US" altLang="ar-IQ" sz="2400" i="1" dirty="0">
                <a:solidFill>
                  <a:srgbClr val="000000"/>
                </a:solidFill>
                <a:latin typeface="Arial"/>
              </a:rPr>
              <a:t>P</a:t>
            </a:r>
            <a:r>
              <a:rPr lang="en-US" altLang="ar-IQ" sz="2400" dirty="0">
                <a:solidFill>
                  <a:srgbClr val="000000"/>
                </a:solidFill>
                <a:latin typeface="Arial"/>
              </a:rPr>
              <a:t>-value </a:t>
            </a:r>
            <a:r>
              <a:rPr lang="en-US" altLang="ar-IQ" sz="2400" dirty="0">
                <a:solidFill>
                  <a:srgbClr val="000000"/>
                </a:solidFill>
                <a:latin typeface="Arial"/>
                <a:sym typeface="Symbol" panose="05050102010706020507" pitchFamily="18" charset="2"/>
              </a:rPr>
              <a:t>&gt; </a:t>
            </a:r>
            <a:r>
              <a:rPr lang="en-US" altLang="ar-IQ" sz="2400" i="1" dirty="0" smtClean="0">
                <a:solidFill>
                  <a:srgbClr val="000000"/>
                </a:solidFill>
                <a:latin typeface="Arial"/>
                <a:sym typeface="Symbol" panose="05050102010706020507" pitchFamily="18" charset="2"/>
              </a:rPr>
              <a:t></a:t>
            </a:r>
          </a:p>
          <a:p>
            <a:pPr algn="l" rtl="0" fontAlgn="base">
              <a:lnSpc>
                <a:spcPct val="100000"/>
              </a:lnSpc>
              <a:spcBef>
                <a:spcPct val="20000"/>
              </a:spcBef>
              <a:spcAft>
                <a:spcPct val="0"/>
              </a:spcAft>
              <a:tabLst>
                <a:tab pos="457200" algn="l"/>
                <a:tab pos="1371600" algn="l"/>
                <a:tab pos="1547813" algn="l"/>
              </a:tabLst>
            </a:pPr>
            <a:endParaRPr lang="en-US" altLang="ar-IQ" sz="2400" i="1" dirty="0">
              <a:solidFill>
                <a:srgbClr val="000000"/>
              </a:solidFill>
              <a:latin typeface="Arial"/>
              <a:sym typeface="Symbol" panose="05050102010706020507" pitchFamily="18" charset="2"/>
            </a:endParaRPr>
          </a:p>
          <a:p>
            <a:pPr algn="l" rtl="0" fontAlgn="base">
              <a:lnSpc>
                <a:spcPct val="100000"/>
              </a:lnSpc>
              <a:spcBef>
                <a:spcPct val="20000"/>
              </a:spcBef>
              <a:spcAft>
                <a:spcPct val="0"/>
              </a:spcAft>
              <a:tabLst>
                <a:tab pos="457200" algn="l"/>
                <a:tab pos="1371600" algn="l"/>
                <a:tab pos="1547813" algn="l"/>
              </a:tabLst>
            </a:pPr>
            <a:r>
              <a:rPr lang="en-US" altLang="ar-IQ" sz="2400" dirty="0" smtClean="0">
                <a:solidFill>
                  <a:srgbClr val="000000"/>
                </a:solidFill>
                <a:latin typeface="Arial"/>
                <a:sym typeface="Symbol" panose="05050102010706020507" pitchFamily="18" charset="2"/>
              </a:rPr>
              <a:t>But </a:t>
            </a:r>
            <a:r>
              <a:rPr lang="en-US" altLang="ar-IQ" sz="2400" dirty="0">
                <a:solidFill>
                  <a:srgbClr val="000000"/>
                </a:solidFill>
                <a:latin typeface="Arial"/>
                <a:sym typeface="Symbol" panose="05050102010706020507" pitchFamily="18" charset="2"/>
              </a:rPr>
              <a:t>if the </a:t>
            </a:r>
            <a:r>
              <a:rPr lang="en-US" altLang="ar-IQ" sz="2400" i="1" dirty="0">
                <a:solidFill>
                  <a:srgbClr val="000000"/>
                </a:solidFill>
                <a:latin typeface="Arial"/>
                <a:sym typeface="Symbol" panose="05050102010706020507" pitchFamily="18" charset="2"/>
              </a:rPr>
              <a:t>P</a:t>
            </a:r>
            <a:r>
              <a:rPr lang="en-US" altLang="ar-IQ" sz="2400" dirty="0">
                <a:solidFill>
                  <a:srgbClr val="000000"/>
                </a:solidFill>
                <a:latin typeface="Arial"/>
                <a:sym typeface="Symbol" panose="05050102010706020507" pitchFamily="18" charset="2"/>
              </a:rPr>
              <a:t>-value is equal to or less than </a:t>
            </a:r>
            <a:r>
              <a:rPr lang="en-US" altLang="ar-IQ" sz="2400" i="1" dirty="0">
                <a:solidFill>
                  <a:srgbClr val="000000"/>
                </a:solidFill>
                <a:latin typeface="Arial"/>
                <a:sym typeface="Symbol" panose="05050102010706020507" pitchFamily="18" charset="2"/>
              </a:rPr>
              <a:t></a:t>
            </a:r>
            <a:r>
              <a:rPr lang="en-US" altLang="ar-IQ" sz="2400" dirty="0">
                <a:solidFill>
                  <a:srgbClr val="000000"/>
                </a:solidFill>
                <a:latin typeface="Arial"/>
                <a:sym typeface="Symbol" panose="05050102010706020507" pitchFamily="18" charset="2"/>
              </a:rPr>
              <a:t>, then there </a:t>
            </a:r>
            <a:r>
              <a:rPr lang="en-US" altLang="ar-IQ" sz="2400" dirty="0" smtClean="0">
                <a:solidFill>
                  <a:srgbClr val="000000"/>
                </a:solidFill>
                <a:latin typeface="Arial"/>
                <a:sym typeface="Symbol" panose="05050102010706020507" pitchFamily="18" charset="2"/>
              </a:rPr>
              <a:t>is enough </a:t>
            </a:r>
            <a:r>
              <a:rPr lang="en-US" altLang="ar-IQ" sz="2400" dirty="0">
                <a:solidFill>
                  <a:srgbClr val="000000"/>
                </a:solidFill>
                <a:latin typeface="Arial"/>
                <a:sym typeface="Symbol" panose="05050102010706020507" pitchFamily="18" charset="2"/>
              </a:rPr>
              <a:t>evidence to justify rejecting </a:t>
            </a:r>
            <a:r>
              <a:rPr lang="en-US" altLang="ar-IQ" sz="2400" i="1" dirty="0">
                <a:solidFill>
                  <a:srgbClr val="000000"/>
                </a:solidFill>
                <a:latin typeface="Arial"/>
              </a:rPr>
              <a:t>H</a:t>
            </a:r>
            <a:r>
              <a:rPr lang="en-US" altLang="ar-IQ" sz="2400" baseline="-25000" dirty="0">
                <a:solidFill>
                  <a:srgbClr val="000000"/>
                </a:solidFill>
                <a:latin typeface="Arial"/>
              </a:rPr>
              <a:t>0</a:t>
            </a:r>
            <a:r>
              <a:rPr lang="en-US" altLang="ar-IQ" sz="2400" dirty="0" smtClean="0">
                <a:solidFill>
                  <a:srgbClr val="000000"/>
                </a:solidFill>
                <a:latin typeface="Arial"/>
              </a:rPr>
              <a:t>.</a:t>
            </a:r>
          </a:p>
          <a:p>
            <a:pPr algn="l" rtl="0" fontAlgn="base">
              <a:lnSpc>
                <a:spcPct val="100000"/>
              </a:lnSpc>
              <a:spcBef>
                <a:spcPct val="20000"/>
              </a:spcBef>
              <a:spcAft>
                <a:spcPct val="0"/>
              </a:spcAft>
              <a:tabLst>
                <a:tab pos="457200" algn="l"/>
                <a:tab pos="1371600" algn="l"/>
                <a:tab pos="1547813" algn="l"/>
              </a:tabLst>
            </a:pPr>
            <a:endParaRPr lang="en-US" altLang="ar-IQ" sz="2400" dirty="0">
              <a:solidFill>
                <a:srgbClr val="000000"/>
              </a:solidFill>
              <a:latin typeface="Arial"/>
            </a:endParaRPr>
          </a:p>
          <a:p>
            <a:pPr algn="l" rtl="0" fontAlgn="base">
              <a:lnSpc>
                <a:spcPct val="100000"/>
              </a:lnSpc>
              <a:spcBef>
                <a:spcPct val="20000"/>
              </a:spcBef>
              <a:spcAft>
                <a:spcPct val="0"/>
              </a:spcAft>
              <a:tabLst>
                <a:tab pos="457200" algn="l"/>
                <a:tab pos="1371600" algn="l"/>
                <a:tab pos="1547813" algn="l"/>
              </a:tabLst>
            </a:pPr>
            <a:r>
              <a:rPr lang="en-US" altLang="ar-IQ" sz="2400" dirty="0">
                <a:solidFill>
                  <a:srgbClr val="000000"/>
                </a:solidFill>
                <a:latin typeface="Arial"/>
              </a:rPr>
              <a:t>In </a:t>
            </a:r>
            <a:r>
              <a:rPr lang="en-US" altLang="ar-IQ" sz="2400" dirty="0" smtClean="0">
                <a:solidFill>
                  <a:srgbClr val="000000"/>
                </a:solidFill>
                <a:latin typeface="Arial"/>
              </a:rPr>
              <a:t>Example: </a:t>
            </a:r>
            <a:r>
              <a:rPr lang="en-US" altLang="ar-IQ" sz="2400" dirty="0">
                <a:solidFill>
                  <a:srgbClr val="000000"/>
                </a:solidFill>
                <a:latin typeface="Arial"/>
              </a:rPr>
              <a:t>we calculated </a:t>
            </a:r>
            <a:r>
              <a:rPr lang="en-US" altLang="ar-IQ" sz="2400" i="1" dirty="0">
                <a:solidFill>
                  <a:srgbClr val="000000"/>
                </a:solidFill>
                <a:latin typeface="Arial"/>
              </a:rPr>
              <a:t>P</a:t>
            </a:r>
            <a:r>
              <a:rPr lang="en-US" altLang="ar-IQ" sz="2400" dirty="0">
                <a:solidFill>
                  <a:srgbClr val="000000"/>
                </a:solidFill>
                <a:latin typeface="Arial"/>
              </a:rPr>
              <a:t>-value = </a:t>
            </a:r>
            <a:r>
              <a:rPr lang="en-US" altLang="ar-IQ" sz="2400" dirty="0" smtClean="0">
                <a:solidFill>
                  <a:srgbClr val="000000"/>
                </a:solidFill>
                <a:latin typeface="Arial"/>
              </a:rPr>
              <a:t>0.0012</a:t>
            </a:r>
            <a:r>
              <a:rPr lang="en-US" altLang="ar-IQ" sz="2400" dirty="0">
                <a:solidFill>
                  <a:srgbClr val="000000"/>
                </a:solidFill>
                <a:latin typeface="Arial"/>
              </a:rPr>
              <a:t>. </a:t>
            </a:r>
            <a:endParaRPr lang="en-US" altLang="ar-IQ" sz="2400" dirty="0" smtClean="0">
              <a:solidFill>
                <a:srgbClr val="000000"/>
              </a:solidFill>
              <a:latin typeface="Arial"/>
            </a:endParaRPr>
          </a:p>
          <a:p>
            <a:pPr algn="l" rtl="0" fontAlgn="base">
              <a:lnSpc>
                <a:spcPct val="100000"/>
              </a:lnSpc>
              <a:spcBef>
                <a:spcPct val="20000"/>
              </a:spcBef>
              <a:spcAft>
                <a:spcPct val="0"/>
              </a:spcAft>
              <a:tabLst>
                <a:tab pos="457200" algn="l"/>
                <a:tab pos="1371600" algn="l"/>
                <a:tab pos="1547813" algn="l"/>
              </a:tabLst>
            </a:pPr>
            <a:r>
              <a:rPr lang="en-US" altLang="ar-IQ" sz="2400" dirty="0" smtClean="0">
                <a:solidFill>
                  <a:srgbClr val="000000"/>
                </a:solidFill>
                <a:latin typeface="Arial"/>
              </a:rPr>
              <a:t>Then </a:t>
            </a:r>
            <a:r>
              <a:rPr lang="en-US" altLang="ar-IQ" sz="2400" dirty="0">
                <a:solidFill>
                  <a:srgbClr val="000000"/>
                </a:solidFill>
                <a:latin typeface="Arial"/>
              </a:rPr>
              <a:t>using a significance level of </a:t>
            </a:r>
            <a:r>
              <a:rPr lang="en-US" altLang="ar-IQ" sz="2400" dirty="0" smtClean="0">
                <a:solidFill>
                  <a:srgbClr val="000000"/>
                </a:solidFill>
                <a:latin typeface="Arial"/>
              </a:rPr>
              <a:t>0.01</a:t>
            </a:r>
            <a:r>
              <a:rPr lang="en-US" altLang="ar-IQ" sz="2400" dirty="0">
                <a:solidFill>
                  <a:srgbClr val="000000"/>
                </a:solidFill>
                <a:latin typeface="Arial"/>
              </a:rPr>
              <a:t>, </a:t>
            </a:r>
            <a:endParaRPr lang="en-US" altLang="ar-IQ" sz="2400" dirty="0" smtClean="0">
              <a:solidFill>
                <a:srgbClr val="000000"/>
              </a:solidFill>
              <a:latin typeface="Arial"/>
            </a:endParaRPr>
          </a:p>
          <a:p>
            <a:pPr algn="l" rtl="0" fontAlgn="base">
              <a:lnSpc>
                <a:spcPct val="100000"/>
              </a:lnSpc>
              <a:spcBef>
                <a:spcPct val="20000"/>
              </a:spcBef>
              <a:spcAft>
                <a:spcPct val="0"/>
              </a:spcAft>
              <a:tabLst>
                <a:tab pos="457200" algn="l"/>
                <a:tab pos="1371600" algn="l"/>
                <a:tab pos="1547813" algn="l"/>
              </a:tabLst>
            </a:pPr>
            <a:r>
              <a:rPr lang="en-US" altLang="ar-IQ" sz="2400" dirty="0" smtClean="0">
                <a:solidFill>
                  <a:srgbClr val="000000"/>
                </a:solidFill>
                <a:latin typeface="Arial"/>
              </a:rPr>
              <a:t>we </a:t>
            </a:r>
            <a:r>
              <a:rPr lang="en-US" altLang="ar-IQ" sz="2400" dirty="0">
                <a:solidFill>
                  <a:srgbClr val="000000"/>
                </a:solidFill>
                <a:latin typeface="Arial"/>
              </a:rPr>
              <a:t>would reject the null hypothesis in favor of the alternative hypothesis because </a:t>
            </a:r>
            <a:r>
              <a:rPr lang="en-US" altLang="ar-IQ" sz="2400" dirty="0" smtClean="0">
                <a:solidFill>
                  <a:srgbClr val="000000"/>
                </a:solidFill>
                <a:latin typeface="Arial"/>
              </a:rPr>
              <a:t>0.0012 </a:t>
            </a:r>
            <a:r>
              <a:rPr lang="en-US" altLang="ar-IQ" sz="2400" b="1" dirty="0">
                <a:solidFill>
                  <a:srgbClr val="000000"/>
                </a:solidFill>
                <a:latin typeface="Arial"/>
                <a:sym typeface="Symbol" panose="05050102010706020507" pitchFamily="18" charset="2"/>
              </a:rPr>
              <a:t> </a:t>
            </a:r>
            <a:r>
              <a:rPr lang="en-US" altLang="ar-IQ" sz="2400" dirty="0">
                <a:solidFill>
                  <a:srgbClr val="000000"/>
                </a:solidFill>
                <a:latin typeface="Arial"/>
              </a:rPr>
              <a:t>.01.</a:t>
            </a:r>
          </a:p>
          <a:p>
            <a:pPr algn="l" rtl="0"/>
            <a:endParaRPr lang="ar-IQ" dirty="0"/>
          </a:p>
        </p:txBody>
      </p:sp>
    </p:spTree>
    <p:extLst>
      <p:ext uri="{BB962C8B-B14F-4D97-AF65-F5344CB8AC3E}">
        <p14:creationId xmlns:p14="http://schemas.microsoft.com/office/powerpoint/2010/main" val="4017873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14400"/>
            <a:ext cx="10515600" cy="5262563"/>
          </a:xfrm>
        </p:spPr>
        <p:txBody>
          <a:bodyPr/>
          <a:lstStyle/>
          <a:p>
            <a:pPr algn="l" rtl="0" fontAlgn="base">
              <a:lnSpc>
                <a:spcPct val="100000"/>
              </a:lnSpc>
              <a:spcBef>
                <a:spcPct val="20000"/>
              </a:spcBef>
              <a:spcAft>
                <a:spcPct val="0"/>
              </a:spcAft>
              <a:tabLst>
                <a:tab pos="457200" algn="l"/>
                <a:tab pos="1371600" algn="l"/>
                <a:tab pos="1547813" algn="l"/>
              </a:tabLst>
            </a:pPr>
            <a:r>
              <a:rPr lang="en-US" altLang="ar-IQ" sz="2400" dirty="0">
                <a:solidFill>
                  <a:srgbClr val="000000"/>
                </a:solidFill>
                <a:latin typeface="Arial"/>
              </a:rPr>
              <a:t>However, suppose we select a significance level of only .001, which requires more substantial evidence from the data before </a:t>
            </a:r>
            <a:r>
              <a:rPr lang="en-US" altLang="ar-IQ" sz="2400" i="1" dirty="0">
                <a:solidFill>
                  <a:srgbClr val="000000"/>
                </a:solidFill>
                <a:latin typeface="Arial"/>
              </a:rPr>
              <a:t>H</a:t>
            </a:r>
            <a:r>
              <a:rPr lang="en-US" altLang="ar-IQ" sz="2400" baseline="-25000" dirty="0">
                <a:solidFill>
                  <a:srgbClr val="000000"/>
                </a:solidFill>
                <a:latin typeface="Arial"/>
              </a:rPr>
              <a:t>0 </a:t>
            </a:r>
            <a:r>
              <a:rPr lang="en-US" altLang="ar-IQ" sz="2400" dirty="0">
                <a:solidFill>
                  <a:srgbClr val="000000"/>
                </a:solidFill>
                <a:latin typeface="Arial"/>
              </a:rPr>
              <a:t>can be rejected. </a:t>
            </a:r>
            <a:br>
              <a:rPr lang="en-US" altLang="ar-IQ" sz="2400" dirty="0">
                <a:solidFill>
                  <a:srgbClr val="000000"/>
                </a:solidFill>
                <a:latin typeface="Arial"/>
              </a:rPr>
            </a:br>
            <a:r>
              <a:rPr lang="en-US" altLang="ar-IQ" sz="2400" dirty="0">
                <a:solidFill>
                  <a:srgbClr val="000000"/>
                </a:solidFill>
                <a:latin typeface="Arial"/>
              </a:rPr>
              <a:t>In this case we would not reject </a:t>
            </a:r>
            <a:r>
              <a:rPr lang="en-US" altLang="ar-IQ" sz="2400" i="1" dirty="0">
                <a:solidFill>
                  <a:srgbClr val="000000"/>
                </a:solidFill>
                <a:latin typeface="Arial"/>
              </a:rPr>
              <a:t>H</a:t>
            </a:r>
            <a:r>
              <a:rPr lang="en-US" altLang="ar-IQ" sz="2400" baseline="-25000" dirty="0">
                <a:solidFill>
                  <a:srgbClr val="000000"/>
                </a:solidFill>
                <a:latin typeface="Arial"/>
              </a:rPr>
              <a:t>0 </a:t>
            </a:r>
            <a:r>
              <a:rPr lang="en-US" altLang="ar-IQ" sz="2400" dirty="0">
                <a:solidFill>
                  <a:srgbClr val="000000"/>
                </a:solidFill>
                <a:latin typeface="Arial"/>
              </a:rPr>
              <a:t>because .0012 </a:t>
            </a:r>
            <a:r>
              <a:rPr lang="en-US" altLang="ar-IQ" sz="2400" b="1" dirty="0">
                <a:solidFill>
                  <a:srgbClr val="000000"/>
                </a:solidFill>
                <a:latin typeface="Arial"/>
                <a:sym typeface="Symbol" panose="05050102010706020507" pitchFamily="18" charset="2"/>
              </a:rPr>
              <a:t> </a:t>
            </a:r>
            <a:r>
              <a:rPr lang="en-US" altLang="ar-IQ" sz="2400" dirty="0">
                <a:solidFill>
                  <a:srgbClr val="000000"/>
                </a:solidFill>
                <a:latin typeface="Arial"/>
              </a:rPr>
              <a:t>.001.</a:t>
            </a:r>
          </a:p>
          <a:p>
            <a:pPr marL="0" lvl="0" indent="0" algn="l" rtl="0" fontAlgn="base">
              <a:lnSpc>
                <a:spcPct val="100000"/>
              </a:lnSpc>
              <a:spcBef>
                <a:spcPct val="20000"/>
              </a:spcBef>
              <a:spcAft>
                <a:spcPct val="0"/>
              </a:spcAft>
              <a:buNone/>
              <a:tabLst>
                <a:tab pos="457200" algn="l"/>
                <a:tab pos="1371600" algn="l"/>
                <a:tab pos="1547813" algn="l"/>
              </a:tabLst>
            </a:pPr>
            <a:endParaRPr lang="en-US" altLang="ar-IQ" sz="2400" dirty="0">
              <a:solidFill>
                <a:srgbClr val="000000"/>
              </a:solidFill>
              <a:latin typeface="Arial"/>
            </a:endParaRPr>
          </a:p>
          <a:p>
            <a:pPr algn="l" rtl="0" fontAlgn="base">
              <a:lnSpc>
                <a:spcPct val="100000"/>
              </a:lnSpc>
              <a:spcBef>
                <a:spcPct val="20000"/>
              </a:spcBef>
              <a:spcAft>
                <a:spcPct val="0"/>
              </a:spcAft>
              <a:tabLst>
                <a:tab pos="457200" algn="l"/>
                <a:tab pos="1371600" algn="l"/>
                <a:tab pos="1547813" algn="l"/>
              </a:tabLst>
            </a:pPr>
            <a:r>
              <a:rPr lang="en-US" altLang="ar-IQ" sz="2400" dirty="0">
                <a:solidFill>
                  <a:srgbClr val="000000"/>
                </a:solidFill>
                <a:latin typeface="Arial"/>
              </a:rPr>
              <a:t>How does the decision rule based on the </a:t>
            </a:r>
            <a:r>
              <a:rPr lang="en-US" altLang="ar-IQ" sz="2400" i="1" dirty="0">
                <a:solidFill>
                  <a:srgbClr val="000000"/>
                </a:solidFill>
                <a:latin typeface="Arial"/>
              </a:rPr>
              <a:t>P</a:t>
            </a:r>
            <a:r>
              <a:rPr lang="en-US" altLang="ar-IQ" sz="2400" dirty="0">
                <a:solidFill>
                  <a:srgbClr val="000000"/>
                </a:solidFill>
                <a:latin typeface="Arial"/>
              </a:rPr>
              <a:t>-value compare to the decision rule employed in the rejection region approach? </a:t>
            </a:r>
          </a:p>
          <a:p>
            <a:pPr marL="0" lvl="0" indent="0" algn="l" rtl="0" fontAlgn="base">
              <a:lnSpc>
                <a:spcPct val="100000"/>
              </a:lnSpc>
              <a:spcBef>
                <a:spcPct val="20000"/>
              </a:spcBef>
              <a:spcAft>
                <a:spcPct val="0"/>
              </a:spcAft>
              <a:buNone/>
              <a:tabLst>
                <a:tab pos="457200" algn="l"/>
                <a:tab pos="1371600" algn="l"/>
                <a:tab pos="1547813" algn="l"/>
              </a:tabLst>
            </a:pPr>
            <a:endParaRPr lang="en-US" altLang="ar-IQ" sz="2400" dirty="0">
              <a:solidFill>
                <a:srgbClr val="000000"/>
              </a:solidFill>
              <a:latin typeface="Arial"/>
            </a:endParaRPr>
          </a:p>
          <a:p>
            <a:pPr marL="0" lvl="0" indent="0" algn="l" rtl="0" fontAlgn="base">
              <a:lnSpc>
                <a:spcPct val="100000"/>
              </a:lnSpc>
              <a:spcBef>
                <a:spcPct val="20000"/>
              </a:spcBef>
              <a:spcAft>
                <a:spcPct val="0"/>
              </a:spcAft>
              <a:buNone/>
              <a:tabLst>
                <a:tab pos="457200" algn="l"/>
                <a:tab pos="1371600" algn="l"/>
                <a:tab pos="1547813" algn="l"/>
              </a:tabLst>
            </a:pPr>
            <a:r>
              <a:rPr lang="en-US" altLang="ar-IQ" sz="2400" i="1" dirty="0">
                <a:solidFill>
                  <a:srgbClr val="000000"/>
                </a:solidFill>
                <a:latin typeface="Arial"/>
              </a:rPr>
              <a:t>The two procedures</a:t>
            </a:r>
            <a:r>
              <a:rPr lang="en-US" altLang="ar-IQ" sz="2400" dirty="0">
                <a:solidFill>
                  <a:srgbClr val="000000"/>
                </a:solidFill>
                <a:latin typeface="Arial"/>
              </a:rPr>
              <a:t>—</a:t>
            </a:r>
            <a:r>
              <a:rPr lang="en-US" altLang="ar-IQ" sz="2400" i="1" dirty="0">
                <a:solidFill>
                  <a:srgbClr val="000000"/>
                </a:solidFill>
                <a:latin typeface="Arial"/>
              </a:rPr>
              <a:t>the rejection region method and </a:t>
            </a:r>
            <a:br>
              <a:rPr lang="en-US" altLang="ar-IQ" sz="2400" i="1" dirty="0">
                <a:solidFill>
                  <a:srgbClr val="000000"/>
                </a:solidFill>
                <a:latin typeface="Arial"/>
              </a:rPr>
            </a:br>
            <a:r>
              <a:rPr lang="en-US" altLang="ar-IQ" sz="2400" i="1" dirty="0">
                <a:solidFill>
                  <a:srgbClr val="000000"/>
                </a:solidFill>
                <a:latin typeface="Arial"/>
              </a:rPr>
              <a:t>the P-value method</a:t>
            </a:r>
            <a:r>
              <a:rPr lang="en-US" altLang="ar-IQ" sz="2400" dirty="0">
                <a:solidFill>
                  <a:srgbClr val="000000"/>
                </a:solidFill>
                <a:latin typeface="Arial"/>
              </a:rPr>
              <a:t>—</a:t>
            </a:r>
            <a:r>
              <a:rPr lang="en-US" altLang="ar-IQ" sz="2400" i="1" dirty="0">
                <a:solidFill>
                  <a:srgbClr val="000000"/>
                </a:solidFill>
                <a:latin typeface="Arial"/>
              </a:rPr>
              <a:t>are in fact identical</a:t>
            </a:r>
            <a:r>
              <a:rPr lang="en-US" altLang="ar-IQ" sz="2400" dirty="0">
                <a:solidFill>
                  <a:srgbClr val="000000"/>
                </a:solidFill>
                <a:latin typeface="Arial"/>
              </a:rPr>
              <a:t>. </a:t>
            </a:r>
          </a:p>
          <a:p>
            <a:pPr algn="l" rtl="0"/>
            <a:endParaRPr lang="ar-IQ" dirty="0"/>
          </a:p>
        </p:txBody>
      </p:sp>
    </p:spTree>
    <p:extLst>
      <p:ext uri="{BB962C8B-B14F-4D97-AF65-F5344CB8AC3E}">
        <p14:creationId xmlns:p14="http://schemas.microsoft.com/office/powerpoint/2010/main" val="719174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600312" y="1185865"/>
            <a:ext cx="7114585" cy="2302538"/>
          </a:xfrm>
          <a:prstGeom prst="rect">
            <a:avLst/>
          </a:prstGeom>
        </p:spPr>
      </p:pic>
    </p:spTree>
    <p:extLst>
      <p:ext uri="{BB962C8B-B14F-4D97-AF65-F5344CB8AC3E}">
        <p14:creationId xmlns:p14="http://schemas.microsoft.com/office/powerpoint/2010/main" val="4191796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28675"/>
            <a:ext cx="10515600" cy="5348288"/>
          </a:xfrm>
        </p:spPr>
        <p:txBody>
          <a:bodyPr>
            <a:normAutofit/>
          </a:bodyPr>
          <a:lstStyle/>
          <a:p>
            <a:pPr marL="542925" indent="-542925" algn="l" rtl="0">
              <a:buNone/>
            </a:pPr>
            <a:r>
              <a:rPr lang="en-US" dirty="0" smtClean="0"/>
              <a:t>Q. A </a:t>
            </a:r>
            <a:r>
              <a:rPr lang="en-US" dirty="0" smtClean="0">
                <a:solidFill>
                  <a:schemeClr val="accent5"/>
                </a:solidFill>
              </a:rPr>
              <a:t>significant test result (P ≤ 0.05</a:t>
            </a:r>
            <a:r>
              <a:rPr lang="en-US" dirty="0" smtClean="0"/>
              <a:t>) means that the test hypothesis is </a:t>
            </a:r>
            <a:r>
              <a:rPr lang="en-US" dirty="0" smtClean="0">
                <a:solidFill>
                  <a:schemeClr val="accent5"/>
                </a:solidFill>
              </a:rPr>
              <a:t>false</a:t>
            </a:r>
            <a:r>
              <a:rPr lang="en-US" dirty="0" smtClean="0"/>
              <a:t> or </a:t>
            </a:r>
            <a:r>
              <a:rPr lang="en-US" dirty="0" smtClean="0">
                <a:solidFill>
                  <a:schemeClr val="accent5"/>
                </a:solidFill>
              </a:rPr>
              <a:t>should be rejected</a:t>
            </a:r>
            <a:r>
              <a:rPr lang="en-US" dirty="0" smtClean="0"/>
              <a:t>?</a:t>
            </a:r>
          </a:p>
          <a:p>
            <a:pPr marL="357188" indent="-357188" algn="l" rtl="0">
              <a:buNone/>
            </a:pPr>
            <a:r>
              <a:rPr lang="en-US" dirty="0" smtClean="0"/>
              <a:t>A. No! A small P value simply flags the data as being unusual if all the assumptions used to compute it (including the test hypothesis) were correct; it may be </a:t>
            </a:r>
            <a:r>
              <a:rPr lang="en-US" dirty="0" smtClean="0">
                <a:solidFill>
                  <a:srgbClr val="FF0000"/>
                </a:solidFill>
              </a:rPr>
              <a:t>small</a:t>
            </a:r>
            <a:r>
              <a:rPr lang="en-US" dirty="0" smtClean="0"/>
              <a:t> </a:t>
            </a:r>
            <a:r>
              <a:rPr lang="en-US" dirty="0" smtClean="0">
                <a:solidFill>
                  <a:schemeClr val="accent5"/>
                </a:solidFill>
              </a:rPr>
              <a:t>because</a:t>
            </a:r>
            <a:r>
              <a:rPr lang="en-US" dirty="0" smtClean="0"/>
              <a:t> there was </a:t>
            </a:r>
            <a:r>
              <a:rPr lang="en-US" dirty="0" smtClean="0">
                <a:solidFill>
                  <a:srgbClr val="FF0000"/>
                </a:solidFill>
              </a:rPr>
              <a:t>a large random error </a:t>
            </a:r>
            <a:r>
              <a:rPr lang="en-US" dirty="0" smtClean="0"/>
              <a:t>or because some assumption other than the test hypothesis was violated (for example, the assumption that this P value was not selected for presentation because it was below 0.05). </a:t>
            </a:r>
          </a:p>
          <a:p>
            <a:pPr marL="357188" indent="-357188" algn="l" rtl="0">
              <a:buFont typeface="Calibri" panose="020F0502020204030204" pitchFamily="34" charset="0"/>
              <a:buChar char="‡"/>
            </a:pPr>
            <a:r>
              <a:rPr lang="en-US" dirty="0" smtClean="0">
                <a:solidFill>
                  <a:srgbClr val="FF0000"/>
                </a:solidFill>
              </a:rPr>
              <a:t>P ≤ 0.05 </a:t>
            </a:r>
            <a:r>
              <a:rPr lang="en-US" dirty="0" smtClean="0"/>
              <a:t>only means that a discrepancy from the hypothesis prediction (e.g., </a:t>
            </a:r>
            <a:r>
              <a:rPr lang="en-US" dirty="0" smtClean="0">
                <a:solidFill>
                  <a:srgbClr val="FF0000"/>
                </a:solidFill>
              </a:rPr>
              <a:t>no difference between treatment groups</a:t>
            </a:r>
            <a:r>
              <a:rPr lang="en-US" dirty="0" smtClean="0"/>
              <a:t>) would be as large or larger than that observed no more than 5 % of the time if only chance were creating the discrepancy (as opposed to a violation of the test hypothesis or a mistaken assumption).</a:t>
            </a:r>
            <a:endParaRPr lang="ar-IQ" dirty="0"/>
          </a:p>
        </p:txBody>
      </p:sp>
    </p:spTree>
    <p:extLst>
      <p:ext uri="{BB962C8B-B14F-4D97-AF65-F5344CB8AC3E}">
        <p14:creationId xmlns:p14="http://schemas.microsoft.com/office/powerpoint/2010/main" val="40752130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00816" y="371475"/>
            <a:ext cx="7821635" cy="6059013"/>
          </a:xfrm>
          <a:prstGeom prst="rect">
            <a:avLst/>
          </a:prstGeom>
        </p:spPr>
      </p:pic>
    </p:spTree>
    <p:extLst>
      <p:ext uri="{BB962C8B-B14F-4D97-AF65-F5344CB8AC3E}">
        <p14:creationId xmlns:p14="http://schemas.microsoft.com/office/powerpoint/2010/main" val="30461280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57238"/>
            <a:ext cx="10515600" cy="5419725"/>
          </a:xfrm>
        </p:spPr>
        <p:txBody>
          <a:bodyPr>
            <a:normAutofit lnSpcReduction="10000"/>
          </a:bodyPr>
          <a:lstStyle/>
          <a:p>
            <a:pPr marL="542925" indent="-542925" algn="l" rtl="0">
              <a:buNone/>
            </a:pPr>
            <a:r>
              <a:rPr lang="en-US" dirty="0" smtClean="0"/>
              <a:t>Q. A </a:t>
            </a:r>
            <a:r>
              <a:rPr lang="en-US" dirty="0" smtClean="0">
                <a:solidFill>
                  <a:srgbClr val="FF0000"/>
                </a:solidFill>
              </a:rPr>
              <a:t>non-significant test </a:t>
            </a:r>
            <a:r>
              <a:rPr lang="en-US" dirty="0" smtClean="0"/>
              <a:t>result (</a:t>
            </a:r>
            <a:r>
              <a:rPr lang="en-US" dirty="0" smtClean="0">
                <a:solidFill>
                  <a:srgbClr val="FF0000"/>
                </a:solidFill>
              </a:rPr>
              <a:t>P &gt; 0.05</a:t>
            </a:r>
            <a:r>
              <a:rPr lang="en-US" dirty="0" smtClean="0"/>
              <a:t>) means that the test hypothesis is </a:t>
            </a:r>
            <a:r>
              <a:rPr lang="en-US" dirty="0" smtClean="0">
                <a:solidFill>
                  <a:srgbClr val="FF0000"/>
                </a:solidFill>
              </a:rPr>
              <a:t>true</a:t>
            </a:r>
            <a:r>
              <a:rPr lang="en-US" dirty="0" smtClean="0"/>
              <a:t> or should </a:t>
            </a:r>
            <a:r>
              <a:rPr lang="en-US" dirty="0" smtClean="0">
                <a:solidFill>
                  <a:srgbClr val="FF0000"/>
                </a:solidFill>
              </a:rPr>
              <a:t>be accepted</a:t>
            </a:r>
            <a:r>
              <a:rPr lang="en-US" dirty="0" smtClean="0"/>
              <a:t>?</a:t>
            </a:r>
          </a:p>
          <a:p>
            <a:pPr marL="514350" indent="-514350" algn="l" rtl="0">
              <a:buAutoNum type="alphaUcPeriod"/>
            </a:pPr>
            <a:r>
              <a:rPr lang="en-US" dirty="0" smtClean="0"/>
              <a:t>No! A </a:t>
            </a:r>
            <a:r>
              <a:rPr lang="en-US" dirty="0" smtClean="0">
                <a:solidFill>
                  <a:schemeClr val="accent1"/>
                </a:solidFill>
              </a:rPr>
              <a:t>large</a:t>
            </a:r>
            <a:r>
              <a:rPr lang="en-US" dirty="0" smtClean="0"/>
              <a:t> P value only suggests that the data are </a:t>
            </a:r>
            <a:r>
              <a:rPr lang="en-US" dirty="0" smtClean="0">
                <a:solidFill>
                  <a:schemeClr val="accent1"/>
                </a:solidFill>
              </a:rPr>
              <a:t>not unusual</a:t>
            </a:r>
            <a:r>
              <a:rPr lang="en-US" dirty="0" smtClean="0"/>
              <a:t> if all the assumptions used to compute the P value (including the test hypothesis) </a:t>
            </a:r>
            <a:r>
              <a:rPr lang="en-US" dirty="0" smtClean="0">
                <a:solidFill>
                  <a:schemeClr val="accent1"/>
                </a:solidFill>
              </a:rPr>
              <a:t>were correct</a:t>
            </a:r>
            <a:r>
              <a:rPr lang="en-US" dirty="0" smtClean="0"/>
              <a:t>. The same data would also not be unusual under many other hypotheses. Furthermore, even if the test hypothesis is </a:t>
            </a:r>
            <a:r>
              <a:rPr lang="en-US" dirty="0" smtClean="0">
                <a:solidFill>
                  <a:schemeClr val="accent6"/>
                </a:solidFill>
              </a:rPr>
              <a:t>wrong</a:t>
            </a:r>
            <a:r>
              <a:rPr lang="en-US" dirty="0" smtClean="0"/>
              <a:t>, the P value may be </a:t>
            </a:r>
            <a:r>
              <a:rPr lang="en-US" dirty="0" smtClean="0">
                <a:solidFill>
                  <a:schemeClr val="accent6"/>
                </a:solidFill>
              </a:rPr>
              <a:t>large</a:t>
            </a:r>
            <a:r>
              <a:rPr lang="en-US" dirty="0" smtClean="0"/>
              <a:t> because it was inflated by </a:t>
            </a:r>
            <a:r>
              <a:rPr lang="en-US" dirty="0" smtClean="0">
                <a:solidFill>
                  <a:schemeClr val="accent6"/>
                </a:solidFill>
              </a:rPr>
              <a:t>a large random error </a:t>
            </a:r>
            <a:r>
              <a:rPr lang="en-US" dirty="0" smtClean="0"/>
              <a:t>or because of some other erroneous assumption (for example, the assumption that this P value was not selected for presentation because it was above 0.05). </a:t>
            </a:r>
          </a:p>
          <a:p>
            <a:pPr marL="442913" indent="-442913" algn="l" rtl="0">
              <a:buFont typeface="Calibri" panose="020F0502020204030204" pitchFamily="34" charset="0"/>
              <a:buChar char="‡"/>
            </a:pPr>
            <a:r>
              <a:rPr lang="en-US" dirty="0" smtClean="0">
                <a:solidFill>
                  <a:srgbClr val="FF0000"/>
                </a:solidFill>
              </a:rPr>
              <a:t>P &gt; 0.05</a:t>
            </a:r>
            <a:r>
              <a:rPr lang="en-US" dirty="0" smtClean="0"/>
              <a:t> only means that a discrepancy from the hypothesis prediction (e.g., </a:t>
            </a:r>
            <a:r>
              <a:rPr lang="en-US" dirty="0" smtClean="0">
                <a:solidFill>
                  <a:srgbClr val="FF0000"/>
                </a:solidFill>
              </a:rPr>
              <a:t>no difference between treatment groups</a:t>
            </a:r>
            <a:r>
              <a:rPr lang="en-US" dirty="0" smtClean="0"/>
              <a:t>) would be as large or larger than that observed more than 5 % of the time if only chance were creating the discrepancy.</a:t>
            </a:r>
            <a:endParaRPr lang="ar-IQ" dirty="0"/>
          </a:p>
        </p:txBody>
      </p:sp>
    </p:spTree>
    <p:extLst>
      <p:ext uri="{BB962C8B-B14F-4D97-AF65-F5344CB8AC3E}">
        <p14:creationId xmlns:p14="http://schemas.microsoft.com/office/powerpoint/2010/main" val="4118496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14425"/>
            <a:ext cx="10515600" cy="5062538"/>
          </a:xfrm>
        </p:spPr>
        <p:txBody>
          <a:bodyPr/>
          <a:lstStyle/>
          <a:p>
            <a:pPr algn="l" rtl="0"/>
            <a:r>
              <a:rPr lang="en-US" dirty="0" smtClean="0"/>
              <a:t>Many journals </a:t>
            </a:r>
            <a:r>
              <a:rPr lang="en-US" dirty="0" smtClean="0">
                <a:solidFill>
                  <a:srgbClr val="FF0000"/>
                </a:solidFill>
              </a:rPr>
              <a:t>require </a:t>
            </a:r>
            <a:r>
              <a:rPr lang="en-US" dirty="0" smtClean="0">
                <a:solidFill>
                  <a:srgbClr val="FF0000"/>
                </a:solidFill>
              </a:rPr>
              <a:t>confidence intervals</a:t>
            </a:r>
            <a:r>
              <a:rPr lang="en-US" dirty="0" smtClean="0"/>
              <a:t>, but most textbooks and studies discuss </a:t>
            </a:r>
            <a:r>
              <a:rPr lang="en-US" dirty="0" smtClean="0">
                <a:solidFill>
                  <a:srgbClr val="FF0000"/>
                </a:solidFill>
              </a:rPr>
              <a:t>P values only for the null hypothesis of no effect</a:t>
            </a:r>
            <a:r>
              <a:rPr lang="en-US" dirty="0" smtClean="0"/>
              <a:t>.</a:t>
            </a:r>
          </a:p>
          <a:p>
            <a:pPr algn="l" rtl="0"/>
            <a:r>
              <a:rPr lang="en-US" dirty="0" smtClean="0"/>
              <a:t> This exclusive focus on </a:t>
            </a:r>
            <a:r>
              <a:rPr lang="en-US" dirty="0" smtClean="0">
                <a:solidFill>
                  <a:srgbClr val="FF0000"/>
                </a:solidFill>
              </a:rPr>
              <a:t>null hypotheses </a:t>
            </a:r>
          </a:p>
          <a:p>
            <a:pPr marL="514350" indent="-514350" algn="l" rtl="0">
              <a:buFont typeface="+mj-lt"/>
              <a:buAutoNum type="arabicPeriod"/>
            </a:pPr>
            <a:r>
              <a:rPr lang="en-US" dirty="0" smtClean="0"/>
              <a:t>in </a:t>
            </a:r>
            <a:r>
              <a:rPr lang="en-US" dirty="0" smtClean="0">
                <a:solidFill>
                  <a:srgbClr val="FF0000"/>
                </a:solidFill>
              </a:rPr>
              <a:t>testing</a:t>
            </a:r>
            <a:r>
              <a:rPr lang="en-US" dirty="0" smtClean="0"/>
              <a:t> not only contributes to </a:t>
            </a:r>
          </a:p>
          <a:p>
            <a:pPr marL="514350" indent="-514350" algn="l" rtl="0">
              <a:buClr>
                <a:schemeClr val="tx1"/>
              </a:buClr>
              <a:buFont typeface="+mj-lt"/>
              <a:buAutoNum type="arabicPeriod"/>
            </a:pPr>
            <a:r>
              <a:rPr lang="en-US" dirty="0" smtClean="0">
                <a:solidFill>
                  <a:srgbClr val="FF0000"/>
                </a:solidFill>
              </a:rPr>
              <a:t>misunderstanding of tests </a:t>
            </a:r>
            <a:r>
              <a:rPr lang="en-US" dirty="0" smtClean="0"/>
              <a:t>and under </a:t>
            </a:r>
            <a:r>
              <a:rPr lang="en-US" dirty="0" smtClean="0">
                <a:solidFill>
                  <a:srgbClr val="FF0000"/>
                </a:solidFill>
              </a:rPr>
              <a:t>appreciation of estimation</a:t>
            </a:r>
            <a:endParaRPr lang="en-US" dirty="0"/>
          </a:p>
          <a:p>
            <a:pPr marL="514350" indent="-514350" algn="l" rtl="0">
              <a:buFont typeface="+mj-lt"/>
              <a:buAutoNum type="arabicPeriod"/>
            </a:pPr>
            <a:r>
              <a:rPr lang="en-US" dirty="0" smtClean="0"/>
              <a:t>but also obscures the close relationship between P values and </a:t>
            </a:r>
            <a:r>
              <a:rPr lang="en-US" dirty="0" smtClean="0">
                <a:solidFill>
                  <a:srgbClr val="FF0000"/>
                </a:solidFill>
              </a:rPr>
              <a:t>confidence intervals</a:t>
            </a:r>
            <a:r>
              <a:rPr lang="en-US" dirty="0" smtClean="0"/>
              <a:t>, </a:t>
            </a:r>
          </a:p>
          <a:p>
            <a:pPr marL="514350" indent="-514350" algn="l" rtl="0">
              <a:buFont typeface="+mj-lt"/>
              <a:buAutoNum type="arabicPeriod"/>
            </a:pPr>
            <a:r>
              <a:rPr lang="en-US" dirty="0" smtClean="0"/>
              <a:t>as well as the </a:t>
            </a:r>
            <a:r>
              <a:rPr lang="en-US" dirty="0" smtClean="0">
                <a:solidFill>
                  <a:srgbClr val="FF0000"/>
                </a:solidFill>
              </a:rPr>
              <a:t>weaknesses</a:t>
            </a:r>
            <a:r>
              <a:rPr lang="en-US" dirty="0" smtClean="0"/>
              <a:t> </a:t>
            </a:r>
            <a:r>
              <a:rPr lang="en-US" dirty="0" smtClean="0">
                <a:solidFill>
                  <a:srgbClr val="FF0000"/>
                </a:solidFill>
              </a:rPr>
              <a:t>they share</a:t>
            </a:r>
            <a:r>
              <a:rPr lang="en-US" dirty="0" smtClean="0"/>
              <a:t>.</a:t>
            </a:r>
          </a:p>
          <a:p>
            <a:pPr algn="l" rtl="0"/>
            <a:endParaRPr lang="en-US" dirty="0" smtClean="0"/>
          </a:p>
          <a:p>
            <a:pPr algn="l" rtl="0"/>
            <a:endParaRPr lang="ar-IQ" dirty="0"/>
          </a:p>
        </p:txBody>
      </p:sp>
    </p:spTree>
    <p:extLst>
      <p:ext uri="{BB962C8B-B14F-4D97-AF65-F5344CB8AC3E}">
        <p14:creationId xmlns:p14="http://schemas.microsoft.com/office/powerpoint/2010/main" val="1289793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2939" y="571500"/>
            <a:ext cx="10987086" cy="5872163"/>
          </a:xfrm>
        </p:spPr>
        <p:txBody>
          <a:bodyPr>
            <a:normAutofit fontScale="92500" lnSpcReduction="10000"/>
          </a:bodyPr>
          <a:lstStyle/>
          <a:p>
            <a:pPr marL="542925" indent="-542925" algn="l" rtl="0">
              <a:buNone/>
            </a:pPr>
            <a:r>
              <a:rPr lang="en-US" dirty="0" smtClean="0"/>
              <a:t>Q. A </a:t>
            </a:r>
            <a:r>
              <a:rPr lang="en-US" dirty="0" smtClean="0">
                <a:solidFill>
                  <a:srgbClr val="FF0000"/>
                </a:solidFill>
              </a:rPr>
              <a:t>large P value </a:t>
            </a:r>
            <a:r>
              <a:rPr lang="en-US" dirty="0" smtClean="0"/>
              <a:t>is evidence in </a:t>
            </a:r>
            <a:r>
              <a:rPr lang="en-US" dirty="0" smtClean="0">
                <a:solidFill>
                  <a:srgbClr val="FF0000"/>
                </a:solidFill>
              </a:rPr>
              <a:t>favor</a:t>
            </a:r>
            <a:r>
              <a:rPr lang="en-US" dirty="0" smtClean="0"/>
              <a:t> of the test hypothesis?</a:t>
            </a:r>
          </a:p>
          <a:p>
            <a:pPr marL="357188" indent="-357188" algn="l" rtl="0">
              <a:buNone/>
            </a:pPr>
            <a:r>
              <a:rPr lang="en-US" dirty="0" smtClean="0"/>
              <a:t>A. </a:t>
            </a:r>
            <a:r>
              <a:rPr lang="en-US" dirty="0" smtClean="0">
                <a:solidFill>
                  <a:srgbClr val="FF0000"/>
                </a:solidFill>
              </a:rPr>
              <a:t>No</a:t>
            </a:r>
            <a:r>
              <a:rPr lang="en-US" dirty="0" smtClean="0"/>
              <a:t>! In fact, any </a:t>
            </a:r>
            <a:r>
              <a:rPr lang="en-US" dirty="0" smtClean="0">
                <a:solidFill>
                  <a:schemeClr val="accent6"/>
                </a:solidFill>
              </a:rPr>
              <a:t>P value less than 1</a:t>
            </a:r>
            <a:r>
              <a:rPr lang="en-US" dirty="0" smtClean="0"/>
              <a:t> implies that </a:t>
            </a:r>
            <a:r>
              <a:rPr lang="en-US" dirty="0" smtClean="0">
                <a:solidFill>
                  <a:schemeClr val="accent6"/>
                </a:solidFill>
              </a:rPr>
              <a:t>the test hypothesis is not the hypothesis most compatible with the data</a:t>
            </a:r>
            <a:r>
              <a:rPr lang="en-US" dirty="0" smtClean="0"/>
              <a:t>, because any other hypothesis with a larger P value would be even more compatible with the data. </a:t>
            </a:r>
          </a:p>
          <a:p>
            <a:pPr algn="l" rtl="0">
              <a:buFont typeface="Calibri" panose="020F0502020204030204" pitchFamily="34" charset="0"/>
              <a:buChar char="‡"/>
            </a:pPr>
            <a:r>
              <a:rPr lang="en-US" dirty="0" smtClean="0"/>
              <a:t>A P value cannot be said to favor the test hypothesis except in relation to those hypotheses with smaller P values. Furthermore, a </a:t>
            </a:r>
            <a:r>
              <a:rPr lang="en-US" dirty="0" smtClean="0">
                <a:solidFill>
                  <a:srgbClr val="FF0000"/>
                </a:solidFill>
              </a:rPr>
              <a:t>large P value </a:t>
            </a:r>
            <a:r>
              <a:rPr lang="en-US" dirty="0" smtClean="0"/>
              <a:t>often indicates only that the </a:t>
            </a:r>
            <a:r>
              <a:rPr lang="en-US" dirty="0" smtClean="0">
                <a:solidFill>
                  <a:srgbClr val="FF0000"/>
                </a:solidFill>
              </a:rPr>
              <a:t>data are incapable of discriminating among many competing hypotheses</a:t>
            </a:r>
            <a:r>
              <a:rPr lang="en-US" dirty="0" smtClean="0"/>
              <a:t> (as would be seen immediately by examining the range of the confidence interval). </a:t>
            </a:r>
          </a:p>
          <a:p>
            <a:pPr algn="l" rtl="0"/>
            <a:r>
              <a:rPr lang="en-US" dirty="0" smtClean="0"/>
              <a:t>For example, many authors will misinterpret P = 0.70 from a test of the null hypothesis as evidence for no effect, when in fact it indicates that, even though the null hypothesis is compatible with the data under the assumptions used to compute the P value, it is not the hypothesis most compatible with the data—that honor would belong to a hypothesis with P = 1. But even if P = 1, there will be many other hypotheses that are highly consistent with the data, so that a definitive conclusion of “no association” cannot be deduced from a P value, no matter how large.</a:t>
            </a:r>
            <a:endParaRPr lang="ar-IQ" dirty="0"/>
          </a:p>
        </p:txBody>
      </p:sp>
    </p:spTree>
    <p:extLst>
      <p:ext uri="{BB962C8B-B14F-4D97-AF65-F5344CB8AC3E}">
        <p14:creationId xmlns:p14="http://schemas.microsoft.com/office/powerpoint/2010/main" val="1544266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42950"/>
            <a:ext cx="10515600" cy="5434013"/>
          </a:xfrm>
        </p:spPr>
        <p:txBody>
          <a:bodyPr/>
          <a:lstStyle/>
          <a:p>
            <a:pPr marL="357188" indent="-357188" algn="l" rtl="0">
              <a:buNone/>
            </a:pPr>
            <a:r>
              <a:rPr lang="en-US" dirty="0" smtClean="0"/>
              <a:t>Q. </a:t>
            </a:r>
            <a:r>
              <a:rPr lang="en-US" dirty="0" smtClean="0">
                <a:solidFill>
                  <a:srgbClr val="7030A0"/>
                </a:solidFill>
              </a:rPr>
              <a:t>Lack</a:t>
            </a:r>
            <a:r>
              <a:rPr lang="en-US" dirty="0" smtClean="0"/>
              <a:t> of statistical significance indicates that the </a:t>
            </a:r>
            <a:r>
              <a:rPr lang="en-US" dirty="0" smtClean="0">
                <a:solidFill>
                  <a:srgbClr val="7030A0"/>
                </a:solidFill>
              </a:rPr>
              <a:t>effect size is small</a:t>
            </a:r>
            <a:r>
              <a:rPr lang="en-US" dirty="0"/>
              <a:t>?</a:t>
            </a:r>
            <a:endParaRPr lang="en-US" dirty="0" smtClean="0"/>
          </a:p>
          <a:p>
            <a:pPr marL="357188" indent="-357188" algn="l" rtl="0">
              <a:buNone/>
            </a:pPr>
            <a:r>
              <a:rPr lang="en-US" dirty="0" smtClean="0"/>
              <a:t>A. No! Especially when a </a:t>
            </a:r>
            <a:r>
              <a:rPr lang="en-US" dirty="0" smtClean="0">
                <a:solidFill>
                  <a:srgbClr val="7030A0"/>
                </a:solidFill>
              </a:rPr>
              <a:t>study is small</a:t>
            </a:r>
            <a:r>
              <a:rPr lang="en-US" dirty="0" smtClean="0"/>
              <a:t>, even </a:t>
            </a:r>
            <a:r>
              <a:rPr lang="en-US" dirty="0" smtClean="0">
                <a:solidFill>
                  <a:srgbClr val="7030A0"/>
                </a:solidFill>
              </a:rPr>
              <a:t>large effects </a:t>
            </a:r>
            <a:r>
              <a:rPr lang="en-US" dirty="0" smtClean="0"/>
              <a:t>may be “drowned in noise” and thus </a:t>
            </a:r>
            <a:r>
              <a:rPr lang="en-US" dirty="0" smtClean="0">
                <a:solidFill>
                  <a:srgbClr val="FF0000"/>
                </a:solidFill>
              </a:rPr>
              <a:t>fail to be detected as statistically significant</a:t>
            </a:r>
            <a:r>
              <a:rPr lang="en-US" dirty="0" smtClean="0"/>
              <a:t> by a statistical test. </a:t>
            </a:r>
          </a:p>
          <a:p>
            <a:pPr marL="442913" indent="-442913" algn="l" rtl="0">
              <a:buFont typeface="Calibri" panose="020F0502020204030204" pitchFamily="34" charset="0"/>
              <a:buChar char="‡"/>
            </a:pPr>
            <a:r>
              <a:rPr lang="en-US" dirty="0" smtClean="0"/>
              <a:t>A </a:t>
            </a:r>
            <a:r>
              <a:rPr lang="en-US" dirty="0" smtClean="0">
                <a:solidFill>
                  <a:srgbClr val="FF0000"/>
                </a:solidFill>
              </a:rPr>
              <a:t>large null P value </a:t>
            </a:r>
            <a:r>
              <a:rPr lang="en-US" dirty="0" smtClean="0"/>
              <a:t>simply flags the data as not being unusual if all the assumptions used to compute it (including the test hypothesis) were correct; but the same data will also not be unusual under many other models and hypotheses besides the null. Again, one must look at the confidence interval to determine whether it includes effect sizes of importance.</a:t>
            </a:r>
            <a:endParaRPr lang="ar-IQ" dirty="0"/>
          </a:p>
        </p:txBody>
      </p:sp>
    </p:spTree>
    <p:extLst>
      <p:ext uri="{BB962C8B-B14F-4D97-AF65-F5344CB8AC3E}">
        <p14:creationId xmlns:p14="http://schemas.microsoft.com/office/powerpoint/2010/main" val="17841599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81074" y="1766019"/>
            <a:ext cx="10277475" cy="2982193"/>
          </a:xfrm>
          <a:prstGeom prst="rect">
            <a:avLst/>
          </a:prstGeom>
        </p:spPr>
      </p:pic>
    </p:spTree>
    <p:extLst>
      <p:ext uri="{BB962C8B-B14F-4D97-AF65-F5344CB8AC3E}">
        <p14:creationId xmlns:p14="http://schemas.microsoft.com/office/powerpoint/2010/main" val="2116748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1050" y="838419"/>
            <a:ext cx="7634288" cy="3575050"/>
          </a:xfrm>
        </p:spPr>
        <p:txBody>
          <a:bodyPr>
            <a:normAutofit/>
          </a:bodyPr>
          <a:lstStyle/>
          <a:p>
            <a:pPr algn="l" rtl="0"/>
            <a:r>
              <a:rPr lang="en-US" dirty="0" smtClean="0"/>
              <a:t>Computations of p-values date back to the </a:t>
            </a:r>
            <a:r>
              <a:rPr lang="en-US" dirty="0" smtClean="0">
                <a:solidFill>
                  <a:srgbClr val="FF0000"/>
                </a:solidFill>
              </a:rPr>
              <a:t>1700s</a:t>
            </a:r>
          </a:p>
          <a:p>
            <a:pPr algn="l" rtl="0"/>
            <a:r>
              <a:rPr lang="en-US" dirty="0" smtClean="0"/>
              <a:t> Where they were computed for the human sex ratio at birth, and used to compute statistical significance compared to the null hypothesis of equal probability of male and female births. </a:t>
            </a:r>
          </a:p>
          <a:p>
            <a:pPr algn="l" rtl="0"/>
            <a:r>
              <a:rPr lang="en-US" dirty="0" smtClean="0"/>
              <a:t>John Arbuthnot studied this question in </a:t>
            </a:r>
            <a:r>
              <a:rPr lang="en-US" dirty="0" smtClean="0">
                <a:solidFill>
                  <a:srgbClr val="FF0000"/>
                </a:solidFill>
              </a:rPr>
              <a:t>1710</a:t>
            </a:r>
          </a:p>
          <a:p>
            <a:pPr algn="l" rtl="0"/>
            <a:r>
              <a:rPr lang="en-US" dirty="0" smtClean="0"/>
              <a:t>examined birth records in London for each of the </a:t>
            </a:r>
            <a:r>
              <a:rPr lang="en-US" dirty="0" smtClean="0">
                <a:solidFill>
                  <a:srgbClr val="FF0000"/>
                </a:solidFill>
              </a:rPr>
              <a:t>82 years from 1629 to 1710</a:t>
            </a:r>
            <a:r>
              <a:rPr lang="en-US" dirty="0" smtClean="0"/>
              <a:t>.</a:t>
            </a:r>
            <a:endParaRPr lang="ar-IQ" dirty="0"/>
          </a:p>
        </p:txBody>
      </p:sp>
      <p:pic>
        <p:nvPicPr>
          <p:cNvPr id="4" name="Picture 3"/>
          <p:cNvPicPr>
            <a:picLocks noChangeAspect="1"/>
          </p:cNvPicPr>
          <p:nvPr/>
        </p:nvPicPr>
        <p:blipFill>
          <a:blip r:embed="rId2"/>
          <a:stretch>
            <a:fillRect/>
          </a:stretch>
        </p:blipFill>
        <p:spPr>
          <a:xfrm>
            <a:off x="8577263" y="628649"/>
            <a:ext cx="3367088" cy="3994591"/>
          </a:xfrm>
          <a:prstGeom prst="rect">
            <a:avLst/>
          </a:prstGeom>
        </p:spPr>
      </p:pic>
      <p:sp>
        <p:nvSpPr>
          <p:cNvPr id="5" name="TextBox 4"/>
          <p:cNvSpPr txBox="1"/>
          <p:nvPr/>
        </p:nvSpPr>
        <p:spPr>
          <a:xfrm>
            <a:off x="514350" y="5672138"/>
            <a:ext cx="11115675" cy="646331"/>
          </a:xfrm>
          <a:prstGeom prst="rect">
            <a:avLst/>
          </a:prstGeom>
          <a:noFill/>
        </p:spPr>
        <p:txBody>
          <a:bodyPr wrap="square" rtlCol="1">
            <a:spAutoFit/>
          </a:bodyPr>
          <a:lstStyle/>
          <a:p>
            <a:pPr marL="285750" indent="-285750" algn="l" rtl="0">
              <a:buFont typeface="Arial" panose="020B0604020202020204" pitchFamily="34" charset="0"/>
              <a:buChar char="•"/>
            </a:pPr>
            <a:r>
              <a:rPr lang="en-US" sz="1200" dirty="0" smtClean="0"/>
              <a:t>John Arbuthnot (1710). "An argument for Divine Providence, taken from the constant regularity observed in the births of both sexes" (PDF). Philosophical Transactions of the Royal Society of London. 27 (325–336): 186–190. doi:10.1098/rstl.1710.0011.</a:t>
            </a:r>
          </a:p>
          <a:p>
            <a:pPr marL="285750" indent="-285750" algn="l" rtl="0">
              <a:buFont typeface="Arial" panose="020B0604020202020204" pitchFamily="34" charset="0"/>
              <a:buChar char="•"/>
            </a:pPr>
            <a:r>
              <a:rPr lang="en-US" sz="1200" dirty="0" smtClean="0"/>
              <a:t>Stigler, Stephen M. (1986). The History of Statistics: The Measurement of Uncertainty Before 1900. Harvard University Press. pp. 225–226. ISBN 978-0-67440341-3.</a:t>
            </a:r>
            <a:endParaRPr lang="en-US" sz="1200" dirty="0"/>
          </a:p>
        </p:txBody>
      </p:sp>
    </p:spTree>
    <p:extLst>
      <p:ext uri="{BB962C8B-B14F-4D97-AF65-F5344CB8AC3E}">
        <p14:creationId xmlns:p14="http://schemas.microsoft.com/office/powerpoint/2010/main" val="792932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28650"/>
            <a:ext cx="8420100" cy="5929313"/>
          </a:xfrm>
        </p:spPr>
        <p:txBody>
          <a:bodyPr>
            <a:normAutofit fontScale="85000" lnSpcReduction="20000"/>
          </a:bodyPr>
          <a:lstStyle/>
          <a:p>
            <a:pPr algn="l" rtl="0"/>
            <a:r>
              <a:rPr lang="en-US" dirty="0" smtClean="0"/>
              <a:t>In the </a:t>
            </a:r>
            <a:r>
              <a:rPr lang="en-US" dirty="0">
                <a:solidFill>
                  <a:srgbClr val="FF0000"/>
                </a:solidFill>
              </a:rPr>
              <a:t>1770s</a:t>
            </a:r>
            <a:r>
              <a:rPr lang="en-US" dirty="0"/>
              <a:t> </a:t>
            </a:r>
            <a:r>
              <a:rPr lang="en-US" dirty="0" smtClean="0"/>
              <a:t>, </a:t>
            </a:r>
            <a:r>
              <a:rPr lang="en-US" dirty="0" smtClean="0">
                <a:solidFill>
                  <a:srgbClr val="FF0000"/>
                </a:solidFill>
              </a:rPr>
              <a:t>Pierre-Simon Laplace</a:t>
            </a:r>
            <a:r>
              <a:rPr lang="en-US" dirty="0" smtClean="0"/>
              <a:t>, instead used a parametric test,</a:t>
            </a:r>
          </a:p>
          <a:p>
            <a:pPr algn="l" rtl="0"/>
            <a:r>
              <a:rPr lang="en-US" dirty="0" smtClean="0"/>
              <a:t>He concluded by calculation of a p-value that the </a:t>
            </a:r>
            <a:r>
              <a:rPr lang="en-US" dirty="0" smtClean="0">
                <a:solidFill>
                  <a:srgbClr val="FF0000"/>
                </a:solidFill>
              </a:rPr>
              <a:t>excess was a real, but unexplained, effect.</a:t>
            </a:r>
          </a:p>
          <a:p>
            <a:pPr algn="l" rtl="0"/>
            <a:r>
              <a:rPr lang="en-US" dirty="0" smtClean="0"/>
              <a:t>The p-value was </a:t>
            </a:r>
            <a:r>
              <a:rPr lang="en-US" dirty="0" smtClean="0">
                <a:solidFill>
                  <a:srgbClr val="FF0000"/>
                </a:solidFill>
              </a:rPr>
              <a:t>first</a:t>
            </a:r>
            <a:r>
              <a:rPr lang="en-US" dirty="0" smtClean="0"/>
              <a:t> formally introduced by </a:t>
            </a:r>
            <a:r>
              <a:rPr lang="en-US" dirty="0" smtClean="0">
                <a:solidFill>
                  <a:srgbClr val="FF0000"/>
                </a:solidFill>
              </a:rPr>
              <a:t>Karl Pearson</a:t>
            </a:r>
            <a:r>
              <a:rPr lang="en-US" dirty="0" smtClean="0"/>
              <a:t>, in his </a:t>
            </a:r>
            <a:r>
              <a:rPr lang="en-US" dirty="0" smtClean="0">
                <a:solidFill>
                  <a:srgbClr val="FF0000"/>
                </a:solidFill>
              </a:rPr>
              <a:t>Pearson's chi-squared test</a:t>
            </a:r>
            <a:r>
              <a:rPr lang="en-US" dirty="0" smtClean="0"/>
              <a:t>, using the chi-squared distribution and notated as </a:t>
            </a:r>
            <a:r>
              <a:rPr lang="en-US" dirty="0" smtClean="0">
                <a:solidFill>
                  <a:srgbClr val="FF0000"/>
                </a:solidFill>
              </a:rPr>
              <a:t>capital P.</a:t>
            </a:r>
          </a:p>
          <a:p>
            <a:pPr algn="l" rtl="0"/>
            <a:r>
              <a:rPr lang="en-US" dirty="0" smtClean="0"/>
              <a:t>The p-values for the chi-squared distribution (for various values of χ2 and degrees of freedom), now notated as P, was calculated in (</a:t>
            </a:r>
            <a:r>
              <a:rPr lang="en-US" dirty="0" smtClean="0">
                <a:solidFill>
                  <a:srgbClr val="FF0000"/>
                </a:solidFill>
              </a:rPr>
              <a:t>Elderton</a:t>
            </a:r>
            <a:r>
              <a:rPr lang="en-US" dirty="0">
                <a:solidFill>
                  <a:srgbClr val="FF0000"/>
                </a:solidFill>
              </a:rPr>
              <a:t>,</a:t>
            </a:r>
            <a:r>
              <a:rPr lang="en-US" dirty="0" smtClean="0">
                <a:solidFill>
                  <a:srgbClr val="FF0000"/>
                </a:solidFill>
              </a:rPr>
              <a:t>1902</a:t>
            </a:r>
            <a:r>
              <a:rPr lang="en-US" dirty="0" smtClean="0"/>
              <a:t>), collected in (Pearson 1914, pp. xxxi–xxxiii, 26–28, Table XII).</a:t>
            </a:r>
          </a:p>
          <a:p>
            <a:pPr algn="l" rtl="0"/>
            <a:r>
              <a:rPr lang="en-US" dirty="0" smtClean="0"/>
              <a:t>The use of the p-value in statistics was popularized by </a:t>
            </a:r>
            <a:r>
              <a:rPr lang="en-US" dirty="0" smtClean="0">
                <a:solidFill>
                  <a:srgbClr val="FF0000"/>
                </a:solidFill>
              </a:rPr>
              <a:t>Ronald Fisher</a:t>
            </a:r>
            <a:r>
              <a:rPr lang="en-US" dirty="0" smtClean="0"/>
              <a:t>, and it plays a central role in his approach to the subject.</a:t>
            </a:r>
          </a:p>
          <a:p>
            <a:pPr algn="l" rtl="0"/>
            <a:r>
              <a:rPr lang="en-US" dirty="0" smtClean="0"/>
              <a:t>In his influential book Statistical Methods for Research Workers (</a:t>
            </a:r>
            <a:r>
              <a:rPr lang="en-US" dirty="0" smtClean="0">
                <a:solidFill>
                  <a:srgbClr val="FF0000"/>
                </a:solidFill>
              </a:rPr>
              <a:t>1925</a:t>
            </a:r>
            <a:r>
              <a:rPr lang="en-US" dirty="0" smtClean="0"/>
              <a:t>), Fisher proposed the level </a:t>
            </a:r>
            <a:r>
              <a:rPr lang="en-US" dirty="0" smtClean="0">
                <a:solidFill>
                  <a:srgbClr val="FF0000"/>
                </a:solidFill>
              </a:rPr>
              <a:t>p = 0.05, or a 1 </a:t>
            </a:r>
            <a:r>
              <a:rPr lang="en-US" dirty="0" smtClean="0"/>
              <a:t>in 20 chance of being exceeded by chance, as a limit for statistical significance, and applied this to a normal distribution (as a two-tailed test), thus yielding the rule of two standard deviations (on a normal distribution) for statistical significance (see 68–95–99.7 rule)</a:t>
            </a:r>
            <a:endParaRPr lang="ar-IQ" dirty="0"/>
          </a:p>
        </p:txBody>
      </p:sp>
      <p:pic>
        <p:nvPicPr>
          <p:cNvPr id="4" name="Picture 3"/>
          <p:cNvPicPr>
            <a:picLocks noChangeAspect="1"/>
          </p:cNvPicPr>
          <p:nvPr/>
        </p:nvPicPr>
        <p:blipFill>
          <a:blip r:embed="rId2"/>
          <a:stretch>
            <a:fillRect/>
          </a:stretch>
        </p:blipFill>
        <p:spPr>
          <a:xfrm>
            <a:off x="9258300" y="365125"/>
            <a:ext cx="2095500" cy="2514600"/>
          </a:xfrm>
          <a:prstGeom prst="rect">
            <a:avLst/>
          </a:prstGeom>
        </p:spPr>
      </p:pic>
    </p:spTree>
    <p:extLst>
      <p:ext uri="{BB962C8B-B14F-4D97-AF65-F5344CB8AC3E}">
        <p14:creationId xmlns:p14="http://schemas.microsoft.com/office/powerpoint/2010/main" val="828037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28700"/>
            <a:ext cx="10515600" cy="5148263"/>
          </a:xfrm>
        </p:spPr>
        <p:txBody>
          <a:bodyPr/>
          <a:lstStyle/>
          <a:p>
            <a:pPr algn="l" rtl="0"/>
            <a:r>
              <a:rPr lang="en-US" dirty="0" smtClean="0"/>
              <a:t>Through the </a:t>
            </a:r>
            <a:r>
              <a:rPr lang="en-US" dirty="0" smtClean="0">
                <a:solidFill>
                  <a:srgbClr val="FF0000"/>
                </a:solidFill>
              </a:rPr>
              <a:t>1960s</a:t>
            </a:r>
            <a:r>
              <a:rPr lang="en-US" dirty="0" smtClean="0"/>
              <a:t> it was a standard practice in many fields to report P values with the star attached to indicate:</a:t>
            </a:r>
          </a:p>
          <a:p>
            <a:pPr algn="l" rtl="0"/>
            <a:r>
              <a:rPr lang="en-US" dirty="0" smtClean="0"/>
              <a:t> </a:t>
            </a:r>
            <a:r>
              <a:rPr lang="en-US" dirty="0" smtClean="0">
                <a:solidFill>
                  <a:srgbClr val="FF0000"/>
                </a:solidFill>
              </a:rPr>
              <a:t>one star </a:t>
            </a:r>
            <a:r>
              <a:rPr lang="en-US" dirty="0" smtClean="0"/>
              <a:t>to indicate </a:t>
            </a:r>
            <a:r>
              <a:rPr lang="en-US" dirty="0" smtClean="0">
                <a:solidFill>
                  <a:srgbClr val="FF0000"/>
                </a:solidFill>
              </a:rPr>
              <a:t>P &lt; 0.05</a:t>
            </a:r>
          </a:p>
          <a:p>
            <a:pPr algn="l" rtl="0"/>
            <a:r>
              <a:rPr lang="en-US" dirty="0" smtClean="0"/>
              <a:t> and </a:t>
            </a:r>
            <a:r>
              <a:rPr lang="en-US" dirty="0" smtClean="0">
                <a:solidFill>
                  <a:srgbClr val="FF0000"/>
                </a:solidFill>
              </a:rPr>
              <a:t>two stars</a:t>
            </a:r>
            <a:r>
              <a:rPr lang="en-US" dirty="0" smtClean="0"/>
              <a:t> to indicate </a:t>
            </a:r>
            <a:r>
              <a:rPr lang="en-US" dirty="0" smtClean="0">
                <a:solidFill>
                  <a:srgbClr val="FF0000"/>
                </a:solidFill>
              </a:rPr>
              <a:t>P &lt; 0.01</a:t>
            </a:r>
            <a:r>
              <a:rPr lang="en-US" dirty="0" smtClean="0"/>
              <a:t>. </a:t>
            </a:r>
          </a:p>
          <a:p>
            <a:pPr algn="l" rtl="0"/>
            <a:r>
              <a:rPr lang="en-US" dirty="0" smtClean="0"/>
              <a:t>Occasionally </a:t>
            </a:r>
            <a:r>
              <a:rPr lang="en-US" dirty="0" smtClean="0">
                <a:solidFill>
                  <a:srgbClr val="FF0000"/>
                </a:solidFill>
              </a:rPr>
              <a:t>three stars </a:t>
            </a:r>
            <a:r>
              <a:rPr lang="en-US" dirty="0" smtClean="0"/>
              <a:t>were used to indicate </a:t>
            </a:r>
            <a:r>
              <a:rPr lang="en-US" dirty="0" smtClean="0">
                <a:solidFill>
                  <a:srgbClr val="FF0000"/>
                </a:solidFill>
              </a:rPr>
              <a:t>P &lt; 0.001</a:t>
            </a:r>
            <a:r>
              <a:rPr lang="en-US" dirty="0" smtClean="0"/>
              <a:t>. </a:t>
            </a:r>
          </a:p>
          <a:p>
            <a:pPr algn="l" rtl="0"/>
            <a:r>
              <a:rPr lang="en-US" dirty="0" smtClean="0"/>
              <a:t>While </a:t>
            </a:r>
            <a:r>
              <a:rPr lang="en-US" dirty="0" smtClean="0">
                <a:solidFill>
                  <a:srgbClr val="FF0000"/>
                </a:solidFill>
              </a:rPr>
              <a:t>Fisher</a:t>
            </a:r>
            <a:r>
              <a:rPr lang="en-US" dirty="0" smtClean="0"/>
              <a:t> developed this </a:t>
            </a:r>
            <a:r>
              <a:rPr lang="en-US" dirty="0" smtClean="0">
                <a:solidFill>
                  <a:srgbClr val="FF0000"/>
                </a:solidFill>
              </a:rPr>
              <a:t>practice of quantifying the strength of evidence against null hypothesis </a:t>
            </a:r>
            <a:r>
              <a:rPr lang="en-US" dirty="0" smtClean="0"/>
              <a:t>some eminent statisticians where not accustomed to the subjective interpretation inherent in the method</a:t>
            </a:r>
            <a:endParaRPr lang="ar-IQ" dirty="0"/>
          </a:p>
        </p:txBody>
      </p:sp>
    </p:spTree>
    <p:extLst>
      <p:ext uri="{BB962C8B-B14F-4D97-AF65-F5344CB8AC3E}">
        <p14:creationId xmlns:p14="http://schemas.microsoft.com/office/powerpoint/2010/main" val="2084317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pPr algn="l" rtl="0"/>
            <a:r>
              <a:rPr lang="en-US" dirty="0" smtClean="0"/>
              <a:t>If the level demanded for </a:t>
            </a:r>
            <a:r>
              <a:rPr lang="en-US" dirty="0" smtClean="0">
                <a:solidFill>
                  <a:srgbClr val="FF0000"/>
                </a:solidFill>
              </a:rPr>
              <a:t>‘significant</a:t>
            </a:r>
            <a:r>
              <a:rPr lang="en-US" dirty="0" smtClean="0"/>
              <a:t>’ is </a:t>
            </a:r>
            <a:r>
              <a:rPr lang="en-US" dirty="0" smtClean="0">
                <a:solidFill>
                  <a:srgbClr val="FF0000"/>
                </a:solidFill>
              </a:rPr>
              <a:t>0.05</a:t>
            </a:r>
            <a:r>
              <a:rPr lang="en-US" dirty="0" smtClean="0"/>
              <a:t> or </a:t>
            </a:r>
            <a:r>
              <a:rPr lang="en-US" dirty="0" smtClean="0">
                <a:solidFill>
                  <a:srgbClr val="FF0000"/>
                </a:solidFill>
              </a:rPr>
              <a:t>lower </a:t>
            </a:r>
          </a:p>
          <a:p>
            <a:pPr algn="l" rtl="0"/>
            <a:r>
              <a:rPr lang="en-US" dirty="0" smtClean="0"/>
              <a:t>and the </a:t>
            </a:r>
            <a:r>
              <a:rPr lang="en-US" dirty="0" smtClean="0">
                <a:solidFill>
                  <a:srgbClr val="FF0000"/>
                </a:solidFill>
              </a:rPr>
              <a:t>P value </a:t>
            </a:r>
            <a:r>
              <a:rPr lang="en-US" dirty="0" smtClean="0"/>
              <a:t>that emerge is </a:t>
            </a:r>
            <a:r>
              <a:rPr lang="en-US" dirty="0" smtClean="0">
                <a:solidFill>
                  <a:srgbClr val="FF0000"/>
                </a:solidFill>
              </a:rPr>
              <a:t>0.06</a:t>
            </a:r>
            <a:r>
              <a:rPr lang="en-US" dirty="0" smtClean="0"/>
              <a:t>, </a:t>
            </a:r>
          </a:p>
          <a:p>
            <a:pPr algn="l" rtl="0"/>
            <a:r>
              <a:rPr lang="en-US" dirty="0" smtClean="0"/>
              <a:t>the investigator may be ready to discard a well-designed, excellently conducted, thoughtfully analyzed, and scientifically important experiment because it failed to cross the Procrustean boundary demanded for statistical approbation.</a:t>
            </a:r>
            <a:endParaRPr lang="ar-IQ" dirty="0"/>
          </a:p>
        </p:txBody>
      </p:sp>
    </p:spTree>
    <p:extLst>
      <p:ext uri="{BB962C8B-B14F-4D97-AF65-F5344CB8AC3E}">
        <p14:creationId xmlns:p14="http://schemas.microsoft.com/office/powerpoint/2010/main" val="1041949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pPr algn="l" rtl="0"/>
            <a:r>
              <a:rPr lang="en-US" dirty="0" smtClean="0"/>
              <a:t>This </a:t>
            </a:r>
            <a:r>
              <a:rPr lang="en-US" dirty="0" smtClean="0">
                <a:solidFill>
                  <a:schemeClr val="accent1"/>
                </a:solidFill>
              </a:rPr>
              <a:t>confusion</a:t>
            </a:r>
            <a:r>
              <a:rPr lang="en-US" dirty="0" smtClean="0"/>
              <a:t>, perpetuated by medical journals, textbooks of statistics, reviewers and editors, have almost made it </a:t>
            </a:r>
            <a:r>
              <a:rPr lang="en-US" dirty="0" smtClean="0">
                <a:solidFill>
                  <a:srgbClr val="FF0000"/>
                </a:solidFill>
              </a:rPr>
              <a:t>impossible for </a:t>
            </a:r>
            <a:r>
              <a:rPr lang="en-US" dirty="0" smtClean="0"/>
              <a:t>research report to be </a:t>
            </a:r>
            <a:r>
              <a:rPr lang="en-US" dirty="0" smtClean="0">
                <a:solidFill>
                  <a:srgbClr val="FF0000"/>
                </a:solidFill>
              </a:rPr>
              <a:t>published without statements</a:t>
            </a:r>
            <a:r>
              <a:rPr lang="en-US" dirty="0" smtClean="0"/>
              <a:t> or notations such as, “</a:t>
            </a:r>
            <a:r>
              <a:rPr lang="en-US" dirty="0" smtClean="0">
                <a:solidFill>
                  <a:srgbClr val="FF0000"/>
                </a:solidFill>
              </a:rPr>
              <a:t>statistically significant</a:t>
            </a:r>
            <a:r>
              <a:rPr lang="en-US" dirty="0" smtClean="0"/>
              <a:t>” or “</a:t>
            </a:r>
            <a:r>
              <a:rPr lang="en-US" dirty="0" smtClean="0">
                <a:solidFill>
                  <a:srgbClr val="FF0000"/>
                </a:solidFill>
              </a:rPr>
              <a:t>statistically insignificant</a:t>
            </a:r>
            <a:r>
              <a:rPr lang="en-US" dirty="0" smtClean="0"/>
              <a:t>” or “P&lt;0.05” or “P&gt;0.05”.</a:t>
            </a:r>
          </a:p>
          <a:p>
            <a:pPr algn="l" rtl="0"/>
            <a:r>
              <a:rPr lang="en-US" dirty="0" smtClean="0"/>
              <a:t>“can we get </a:t>
            </a:r>
            <a:r>
              <a:rPr lang="en-US" dirty="0" smtClean="0">
                <a:solidFill>
                  <a:srgbClr val="FF0000"/>
                </a:solidFill>
              </a:rPr>
              <a:t>rid of P-values</a:t>
            </a:r>
            <a:r>
              <a:rPr lang="en-US" dirty="0" smtClean="0"/>
              <a:t>?”. the answer :“</a:t>
            </a:r>
            <a:r>
              <a:rPr lang="en-US" dirty="0" smtClean="0">
                <a:solidFill>
                  <a:srgbClr val="FF0000"/>
                </a:solidFill>
              </a:rPr>
              <a:t>practical experience says no-why?”</a:t>
            </a:r>
            <a:endParaRPr lang="ar-IQ" dirty="0">
              <a:solidFill>
                <a:srgbClr val="FF0000"/>
              </a:solidFill>
            </a:endParaRPr>
          </a:p>
        </p:txBody>
      </p:sp>
    </p:spTree>
    <p:extLst>
      <p:ext uri="{BB962C8B-B14F-4D97-AF65-F5344CB8AC3E}">
        <p14:creationId xmlns:p14="http://schemas.microsoft.com/office/powerpoint/2010/main" val="174252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pPr algn="l" rtl="0"/>
            <a:r>
              <a:rPr lang="en-US" dirty="0" err="1" smtClean="0"/>
              <a:t>Italicisation</a:t>
            </a:r>
            <a:r>
              <a:rPr lang="en-US" dirty="0" smtClean="0"/>
              <a:t>, </a:t>
            </a:r>
            <a:r>
              <a:rPr lang="en-US" dirty="0" err="1" smtClean="0"/>
              <a:t>capitalisation</a:t>
            </a:r>
            <a:r>
              <a:rPr lang="en-US" dirty="0" smtClean="0"/>
              <a:t> and hyphenation of the term varies. </a:t>
            </a:r>
          </a:p>
          <a:p>
            <a:pPr algn="l" rtl="0"/>
            <a:r>
              <a:rPr lang="en-US" dirty="0" smtClean="0"/>
              <a:t>For example”</a:t>
            </a:r>
          </a:p>
          <a:p>
            <a:pPr marL="514350" indent="-514350" algn="l" rtl="0">
              <a:buFont typeface="+mj-lt"/>
              <a:buAutoNum type="arabicPeriod"/>
            </a:pPr>
            <a:r>
              <a:rPr lang="en-US" dirty="0" smtClean="0">
                <a:solidFill>
                  <a:srgbClr val="FF0000"/>
                </a:solidFill>
              </a:rPr>
              <a:t>AMA</a:t>
            </a:r>
            <a:r>
              <a:rPr lang="en-US" dirty="0" smtClean="0"/>
              <a:t> (American medical association) style uses "</a:t>
            </a:r>
            <a:r>
              <a:rPr lang="en-US" dirty="0" smtClean="0">
                <a:solidFill>
                  <a:srgbClr val="FF0000"/>
                </a:solidFill>
              </a:rPr>
              <a:t>P value</a:t>
            </a:r>
            <a:r>
              <a:rPr lang="en-US" dirty="0" smtClean="0"/>
              <a:t>" </a:t>
            </a:r>
          </a:p>
          <a:p>
            <a:pPr marL="514350" indent="-514350" algn="l" rtl="0">
              <a:buFont typeface="+mj-lt"/>
              <a:buAutoNum type="arabicPeriod"/>
            </a:pPr>
            <a:r>
              <a:rPr lang="en-US" dirty="0" smtClean="0">
                <a:solidFill>
                  <a:srgbClr val="FF0000"/>
                </a:solidFill>
              </a:rPr>
              <a:t>APA</a:t>
            </a:r>
            <a:r>
              <a:rPr lang="en-US" dirty="0" smtClean="0"/>
              <a:t> (American psychological association) style uses "</a:t>
            </a:r>
            <a:r>
              <a:rPr lang="en-US" dirty="0" smtClean="0">
                <a:solidFill>
                  <a:srgbClr val="FF0000"/>
                </a:solidFill>
              </a:rPr>
              <a:t>p value</a:t>
            </a:r>
            <a:r>
              <a:rPr lang="en-US" dirty="0" smtClean="0"/>
              <a:t>“ &gt;&gt;&gt; </a:t>
            </a:r>
            <a:r>
              <a:rPr lang="en-US" dirty="0" smtClean="0">
                <a:solidFill>
                  <a:schemeClr val="accent1"/>
                </a:solidFill>
              </a:rPr>
              <a:t>academic documents .. Journals  </a:t>
            </a:r>
          </a:p>
          <a:p>
            <a:pPr marL="514350" indent="-514350" algn="l" rtl="0">
              <a:buFont typeface="+mj-lt"/>
              <a:buAutoNum type="arabicPeriod"/>
            </a:pPr>
            <a:r>
              <a:rPr lang="en-US" dirty="0" smtClean="0">
                <a:solidFill>
                  <a:srgbClr val="FF0000"/>
                </a:solidFill>
              </a:rPr>
              <a:t>American Statistical Association </a:t>
            </a:r>
            <a:r>
              <a:rPr lang="en-US" dirty="0" smtClean="0"/>
              <a:t>uses "</a:t>
            </a:r>
            <a:r>
              <a:rPr lang="en-US" dirty="0" smtClean="0">
                <a:solidFill>
                  <a:srgbClr val="FF0000"/>
                </a:solidFill>
              </a:rPr>
              <a:t>p-value</a:t>
            </a:r>
            <a:r>
              <a:rPr lang="en-US" dirty="0" smtClean="0"/>
              <a:t>"</a:t>
            </a:r>
          </a:p>
          <a:p>
            <a:pPr algn="l" rtl="0"/>
            <a:endParaRPr lang="en-US" dirty="0" smtClean="0"/>
          </a:p>
          <a:p>
            <a:pPr algn="l" rtl="0"/>
            <a:endParaRPr lang="ar-IQ" dirty="0"/>
          </a:p>
        </p:txBody>
      </p:sp>
    </p:spTree>
    <p:extLst>
      <p:ext uri="{BB962C8B-B14F-4D97-AF65-F5344CB8AC3E}">
        <p14:creationId xmlns:p14="http://schemas.microsoft.com/office/powerpoint/2010/main" val="1585049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00138"/>
            <a:ext cx="10515600" cy="5076825"/>
          </a:xfrm>
        </p:spPr>
        <p:txBody>
          <a:bodyPr>
            <a:normAutofit/>
          </a:bodyPr>
          <a:lstStyle/>
          <a:p>
            <a:pPr algn="l" rtl="0"/>
            <a:r>
              <a:rPr lang="en-US" dirty="0" smtClean="0"/>
              <a:t>All hypothesis tests ultimately </a:t>
            </a:r>
            <a:r>
              <a:rPr lang="en-US" dirty="0" smtClean="0">
                <a:solidFill>
                  <a:srgbClr val="FF0000"/>
                </a:solidFill>
              </a:rPr>
              <a:t>use</a:t>
            </a:r>
            <a:r>
              <a:rPr lang="en-US" dirty="0" smtClean="0"/>
              <a:t> a p-value to weigh the </a:t>
            </a:r>
            <a:r>
              <a:rPr lang="en-US" dirty="0" smtClean="0">
                <a:solidFill>
                  <a:srgbClr val="FF0000"/>
                </a:solidFill>
              </a:rPr>
              <a:t>strength of the evidence</a:t>
            </a:r>
            <a:r>
              <a:rPr lang="en-US" dirty="0" smtClean="0"/>
              <a:t> (what the data are telling you about the population).</a:t>
            </a:r>
          </a:p>
          <a:p>
            <a:pPr algn="l" rtl="0"/>
            <a:r>
              <a:rPr lang="en-US" dirty="0" smtClean="0"/>
              <a:t> The p-value is a number between 0 and 1 and interpreted in the following way:</a:t>
            </a:r>
          </a:p>
          <a:p>
            <a:pPr marL="514350" indent="-514350" algn="l" rtl="0">
              <a:buFont typeface="+mj-lt"/>
              <a:buAutoNum type="arabicPeriod"/>
            </a:pPr>
            <a:r>
              <a:rPr lang="en-US" dirty="0" smtClean="0"/>
              <a:t>A </a:t>
            </a:r>
            <a:r>
              <a:rPr lang="en-US" dirty="0" smtClean="0">
                <a:solidFill>
                  <a:schemeClr val="accent1"/>
                </a:solidFill>
              </a:rPr>
              <a:t>small</a:t>
            </a:r>
            <a:r>
              <a:rPr lang="en-US" dirty="0" smtClean="0"/>
              <a:t> p-value (typically </a:t>
            </a:r>
            <a:r>
              <a:rPr lang="en-US" dirty="0" smtClean="0">
                <a:solidFill>
                  <a:schemeClr val="accent1"/>
                </a:solidFill>
              </a:rPr>
              <a:t>≤</a:t>
            </a:r>
            <a:r>
              <a:rPr lang="en-US" dirty="0" smtClean="0"/>
              <a:t> 0.05) indicates </a:t>
            </a:r>
            <a:r>
              <a:rPr lang="en-US" dirty="0" smtClean="0">
                <a:solidFill>
                  <a:srgbClr val="FF0000"/>
                </a:solidFill>
              </a:rPr>
              <a:t>strong evidence </a:t>
            </a:r>
            <a:r>
              <a:rPr lang="en-US" dirty="0" smtClean="0"/>
              <a:t>against the null hypothesis, so you </a:t>
            </a:r>
            <a:r>
              <a:rPr lang="en-US" dirty="0" smtClean="0">
                <a:solidFill>
                  <a:srgbClr val="FF0000"/>
                </a:solidFill>
              </a:rPr>
              <a:t>reject the null hypothesis</a:t>
            </a:r>
            <a:r>
              <a:rPr lang="en-US" dirty="0" smtClean="0"/>
              <a:t>.</a:t>
            </a:r>
          </a:p>
          <a:p>
            <a:pPr marL="514350" indent="-514350" algn="l" rtl="0">
              <a:buFont typeface="+mj-lt"/>
              <a:buAutoNum type="arabicPeriod"/>
            </a:pPr>
            <a:r>
              <a:rPr lang="en-US" dirty="0" smtClean="0"/>
              <a:t>A </a:t>
            </a:r>
            <a:r>
              <a:rPr lang="en-US" dirty="0" smtClean="0">
                <a:solidFill>
                  <a:srgbClr val="FF0000"/>
                </a:solidFill>
              </a:rPr>
              <a:t>large</a:t>
            </a:r>
            <a:r>
              <a:rPr lang="en-US" dirty="0" smtClean="0"/>
              <a:t> p-value (</a:t>
            </a:r>
            <a:r>
              <a:rPr lang="en-US" dirty="0" smtClean="0">
                <a:solidFill>
                  <a:srgbClr val="FF0000"/>
                </a:solidFill>
              </a:rPr>
              <a:t>&gt;</a:t>
            </a:r>
            <a:r>
              <a:rPr lang="en-US" dirty="0" smtClean="0"/>
              <a:t> 0.05) indicates </a:t>
            </a:r>
            <a:r>
              <a:rPr lang="en-US" dirty="0" smtClean="0">
                <a:solidFill>
                  <a:srgbClr val="FF0000"/>
                </a:solidFill>
              </a:rPr>
              <a:t>weak evidence </a:t>
            </a:r>
            <a:r>
              <a:rPr lang="en-US" dirty="0" smtClean="0"/>
              <a:t>against the null hypothesis, so you </a:t>
            </a:r>
            <a:r>
              <a:rPr lang="en-US" dirty="0" smtClean="0">
                <a:solidFill>
                  <a:srgbClr val="FF0000"/>
                </a:solidFill>
              </a:rPr>
              <a:t>fail to reject the null hypothesis</a:t>
            </a:r>
            <a:r>
              <a:rPr lang="en-US" dirty="0" smtClean="0"/>
              <a:t>.</a:t>
            </a:r>
          </a:p>
          <a:p>
            <a:pPr marL="514350" indent="-514350" algn="l" rtl="0">
              <a:buFont typeface="+mj-lt"/>
              <a:buAutoNum type="arabicPeriod"/>
            </a:pPr>
            <a:r>
              <a:rPr lang="en-US" dirty="0" smtClean="0"/>
              <a:t>p-values very close to the cutoff (</a:t>
            </a:r>
            <a:r>
              <a:rPr lang="en-US" dirty="0" smtClean="0">
                <a:solidFill>
                  <a:schemeClr val="accent6"/>
                </a:solidFill>
              </a:rPr>
              <a:t>0.05</a:t>
            </a:r>
            <a:r>
              <a:rPr lang="en-US" dirty="0" smtClean="0"/>
              <a:t>) are considered to be marginal (</a:t>
            </a:r>
            <a:r>
              <a:rPr lang="en-US" dirty="0" smtClean="0">
                <a:solidFill>
                  <a:schemeClr val="accent6"/>
                </a:solidFill>
              </a:rPr>
              <a:t>could go either way</a:t>
            </a:r>
            <a:r>
              <a:rPr lang="en-US" dirty="0" smtClean="0"/>
              <a:t>). Always report the p-value so your readers can draw their own conclusions.</a:t>
            </a:r>
            <a:endParaRPr lang="ar-IQ" dirty="0"/>
          </a:p>
        </p:txBody>
      </p:sp>
    </p:spTree>
    <p:extLst>
      <p:ext uri="{BB962C8B-B14F-4D97-AF65-F5344CB8AC3E}">
        <p14:creationId xmlns:p14="http://schemas.microsoft.com/office/powerpoint/2010/main" val="4201081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7372</TotalTime>
  <Words>1564</Words>
  <Application>Microsoft Office PowerPoint</Application>
  <PresentationFormat>Widescreen</PresentationFormat>
  <Paragraphs>84</Paragraphs>
  <Slides>22</Slides>
  <Notes>0</Notes>
  <HiddenSlides>5</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Calibri Light</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Definition </vt:lpstr>
      <vt:lpstr>PowerPoint Presentation</vt:lpstr>
      <vt:lpstr>Examples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21</cp:revision>
  <dcterms:created xsi:type="dcterms:W3CDTF">2018-11-27T08:26:19Z</dcterms:created>
  <dcterms:modified xsi:type="dcterms:W3CDTF">2018-12-05T07:53:44Z</dcterms:modified>
</cp:coreProperties>
</file>