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1" r:id="rId2"/>
    <p:sldId id="261" r:id="rId3"/>
    <p:sldId id="302" r:id="rId4"/>
    <p:sldId id="276" r:id="rId5"/>
    <p:sldId id="279" r:id="rId6"/>
    <p:sldId id="307" r:id="rId7"/>
    <p:sldId id="308" r:id="rId8"/>
    <p:sldId id="317" r:id="rId9"/>
    <p:sldId id="292" r:id="rId10"/>
    <p:sldId id="316" r:id="rId11"/>
    <p:sldId id="318" r:id="rId12"/>
    <p:sldId id="293" r:id="rId13"/>
    <p:sldId id="298" r:id="rId14"/>
    <p:sldId id="299" r:id="rId15"/>
    <p:sldId id="300" r:id="rId16"/>
    <p:sldId id="266" r:id="rId17"/>
    <p:sldId id="301" r:id="rId18"/>
    <p:sldId id="268" r:id="rId19"/>
    <p:sldId id="265" r:id="rId20"/>
    <p:sldId id="312" r:id="rId21"/>
    <p:sldId id="314" r:id="rId22"/>
    <p:sldId id="313" r:id="rId23"/>
    <p:sldId id="267" r:id="rId24"/>
    <p:sldId id="310" r:id="rId25"/>
    <p:sldId id="311" r:id="rId26"/>
    <p:sldId id="260" r:id="rId27"/>
    <p:sldId id="303" r:id="rId28"/>
    <p:sldId id="258" r:id="rId29"/>
    <p:sldId id="306" r:id="rId30"/>
    <p:sldId id="315" r:id="rId31"/>
    <p:sldId id="257" r:id="rId32"/>
    <p:sldId id="304" r:id="rId33"/>
    <p:sldId id="259" r:id="rId34"/>
    <p:sldId id="305" r:id="rId35"/>
    <p:sldId id="309" r:id="rId36"/>
    <p:sldId id="272" r:id="rId37"/>
    <p:sldId id="273" r:id="rId38"/>
    <p:sldId id="274" r:id="rId39"/>
    <p:sldId id="27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C54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69" d="100"/>
          <a:sy n="69" d="100"/>
        </p:scale>
        <p:origin x="-858" y="-102"/>
      </p:cViewPr>
      <p:guideLst>
        <p:guide orient="horz" pos="2160"/>
        <p:guide pos="2880"/>
      </p:guideLst>
    </p:cSldViewPr>
  </p:slideViewPr>
  <p:outlineViewPr>
    <p:cViewPr>
      <p:scale>
        <a:sx n="33" d="100"/>
        <a:sy n="33" d="100"/>
      </p:scale>
      <p:origin x="0" y="1431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7E4203-BDF2-44D7-81B7-410B95F4DABD}"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pPr rtl="1"/>
          <a:endParaRPr lang="ar-IQ"/>
        </a:p>
      </dgm:t>
    </dgm:pt>
    <dgm:pt modelId="{CC6B7F70-7D7D-4F13-9391-F009E4030066}" type="pres">
      <dgm:prSet presAssocID="{7D7E4203-BDF2-44D7-81B7-410B95F4DABD}" presName="diagram" presStyleCnt="0">
        <dgm:presLayoutVars>
          <dgm:chPref val="1"/>
          <dgm:dir/>
          <dgm:animOne val="branch"/>
          <dgm:animLvl val="lvl"/>
          <dgm:resizeHandles/>
        </dgm:presLayoutVars>
      </dgm:prSet>
      <dgm:spPr/>
      <dgm:t>
        <a:bodyPr/>
        <a:lstStyle/>
        <a:p>
          <a:pPr rtl="1"/>
          <a:endParaRPr lang="ar-IQ"/>
        </a:p>
      </dgm:t>
    </dgm:pt>
  </dgm:ptLst>
  <dgm:cxnLst>
    <dgm:cxn modelId="{40341F49-B29F-43CA-AC6D-8C3264A06F2D}" type="presOf" srcId="{7D7E4203-BDF2-44D7-81B7-410B95F4DABD}" destId="{CC6B7F70-7D7D-4F13-9391-F009E4030066}" srcOrd="0"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05D0596-A096-4B60-AF2B-7FFAF19F55CC}" type="datetimeFigureOut">
              <a:rPr lang="ar-IQ" smtClean="0"/>
              <a:pPr/>
              <a:t>08/09/1435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8AFACC0-2983-46BA-BD32-1F9EDA4AB18F}"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a:lstStyle/>
          <a:p>
            <a:fld id="{5C0C4B00-AF1B-4052-9006-EAC2E6C7CA56}" type="slidenum">
              <a:rPr lang="en-GB" altLang="zh-TW"/>
              <a:pPr/>
              <a:t>4</a:t>
            </a:fld>
            <a:endParaRPr lang="en-GB" altLang="zh-TW"/>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1475E-8A50-450E-86D1-7604DB7F606F}" type="slidenum">
              <a:rPr lang="en-US"/>
              <a:pPr/>
              <a:t>9</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CA20F-9E7C-45BD-B157-1639F93B8BBF}" type="slidenum">
              <a:rPr lang="en-US"/>
              <a:pPr/>
              <a:t>12</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4EEF7-FCD8-430A-905C-83BD1FB49483}" type="slidenum">
              <a:rPr lang="en-US"/>
              <a:pPr/>
              <a:t>13</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A8AFACC0-2983-46BA-BD32-1F9EDA4AB18F}" type="slidenum">
              <a:rPr lang="ar-IQ" smtClean="0"/>
              <a:pPr/>
              <a:t>22</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12.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46102"/>
            <a:ext cx="9144000" cy="7048083"/>
          </a:xfrm>
          <a:prstGeom prst="rect">
            <a:avLst/>
          </a:prstGeom>
          <a:solidFill>
            <a:schemeClr val="bg1"/>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بِسْمِ اللهِ الرَّحْمَنِ الرَّحِيْمِ</a:t>
            </a:r>
            <a:endParaRPr kumimoji="0" lang="ar-IQ" sz="36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lang="ar-IQ" sz="3600" dirty="0" smtClean="0">
              <a:latin typeface="Andalus" pitchFamily="18" charset="-78"/>
              <a:cs typeface="Andalus" pitchFamily="18"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lang="ar-IQ" sz="3600" dirty="0" smtClean="0">
              <a:latin typeface="Andalus" pitchFamily="18" charset="-78"/>
              <a:cs typeface="Andalus" pitchFamily="18" charset="-78"/>
            </a:endParaRPr>
          </a:p>
          <a:p>
            <a:pPr lvl="0" algn="just" rtl="1" eaLnBrk="0" fontAlgn="base" hangingPunct="0">
              <a:lnSpc>
                <a:spcPct val="200000"/>
              </a:lnSpc>
              <a:spcBef>
                <a:spcPct val="0"/>
              </a:spcBef>
              <a:spcAft>
                <a:spcPct val="0"/>
              </a:spcAft>
            </a:pPr>
            <a:r>
              <a:rPr kumimoji="0" lang="ar-SA" sz="32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 </a:t>
            </a:r>
            <a:r>
              <a:rPr kumimoji="0" lang="ar-SA" sz="3200" b="1" i="0" u="none" strike="noStrike" cap="none" normalizeH="0" baseline="0" dirty="0" smtClean="0">
                <a:ln>
                  <a:noFill/>
                </a:ln>
                <a:solidFill>
                  <a:schemeClr val="tx1"/>
                </a:solidFill>
                <a:effectLst/>
                <a:latin typeface="Helvetica"/>
                <a:ea typeface="Times New Roman" pitchFamily="18" charset="0"/>
                <a:cs typeface="Arial" pitchFamily="34" charset="0"/>
              </a:rPr>
              <a:t>وَمَنْ يَتَّقِ اللَّهَ يَجْعَلْ لَهُ مَخْرَجًا (٢) وَيَرْزُقْهُ مِنْ حَيْثُ لَا يَحْتَسِبُ</a:t>
            </a:r>
            <a:r>
              <a:rPr kumimoji="0" lang="en-US" sz="3200" b="1" i="0" u="none" strike="noStrike" cap="none" normalizeH="0" baseline="0" dirty="0" smtClean="0">
                <a:ln>
                  <a:noFill/>
                </a:ln>
                <a:solidFill>
                  <a:schemeClr val="tx1"/>
                </a:solidFill>
                <a:effectLst/>
                <a:latin typeface="Arial"/>
                <a:ea typeface="Times New Roman" pitchFamily="18" charset="0"/>
                <a:cs typeface="Arabic Transparent"/>
              </a:rPr>
              <a:t> </a:t>
            </a:r>
            <a:r>
              <a:rPr kumimoji="0" lang="ar-SA" sz="3200" b="1" i="0" u="none" strike="noStrike" cap="none" normalizeH="0" baseline="0" dirty="0" smtClean="0">
                <a:ln>
                  <a:noFill/>
                </a:ln>
                <a:solidFill>
                  <a:schemeClr val="tx1"/>
                </a:solidFill>
                <a:effectLst/>
                <a:latin typeface="Helvetica"/>
                <a:ea typeface="Times New Roman" pitchFamily="18" charset="0"/>
                <a:cs typeface="Arial" pitchFamily="34" charset="0"/>
              </a:rPr>
              <a:t>وَمَنْ يَتَوَكَّلْ عَلَى </a:t>
            </a:r>
            <a:r>
              <a:rPr lang="ar-SA" sz="3200" b="1" dirty="0" smtClean="0">
                <a:solidFill>
                  <a:schemeClr val="tx1"/>
                </a:solidFill>
                <a:latin typeface="Helvetica"/>
                <a:ea typeface="Times New Roman" pitchFamily="18" charset="0"/>
                <a:cs typeface="Arial" pitchFamily="34" charset="0"/>
              </a:rPr>
              <a:t>اللَّهَ فَهُوَ </a:t>
            </a:r>
            <a:r>
              <a:rPr kumimoji="0" lang="ar-SA" sz="3200" b="1" i="0" u="none" strike="noStrike" cap="none" normalizeH="0" baseline="0" dirty="0" smtClean="0">
                <a:ln>
                  <a:noFill/>
                </a:ln>
                <a:solidFill>
                  <a:schemeClr val="tx1"/>
                </a:solidFill>
                <a:effectLst/>
                <a:latin typeface="Helvetica"/>
                <a:ea typeface="Times New Roman" pitchFamily="18" charset="0"/>
                <a:cs typeface="Arial" pitchFamily="34" charset="0"/>
              </a:rPr>
              <a:t>حَسْبُهُ</a:t>
            </a:r>
            <a:r>
              <a:rPr kumimoji="0" lang="en-US" sz="3200" b="1" i="0" u="none" strike="noStrike" cap="none" normalizeH="0" baseline="0" dirty="0" smtClean="0">
                <a:ln>
                  <a:noFill/>
                </a:ln>
                <a:solidFill>
                  <a:schemeClr val="tx1"/>
                </a:solidFill>
                <a:effectLst/>
                <a:latin typeface="Arial"/>
                <a:ea typeface="Times New Roman" pitchFamily="18" charset="0"/>
                <a:cs typeface="Arabic Transparent"/>
              </a:rPr>
              <a:t> </a:t>
            </a:r>
            <a:r>
              <a:rPr kumimoji="0" lang="ar-SA" sz="3200" b="1" i="0" u="none" strike="noStrike" cap="none" normalizeH="0" baseline="0" dirty="0" smtClean="0">
                <a:ln>
                  <a:noFill/>
                </a:ln>
                <a:solidFill>
                  <a:schemeClr val="tx1"/>
                </a:solidFill>
                <a:effectLst/>
                <a:latin typeface="Helvetica"/>
                <a:ea typeface="Times New Roman" pitchFamily="18" charset="0"/>
                <a:cs typeface="Arial" pitchFamily="34" charset="0"/>
              </a:rPr>
              <a:t>إِنَّ اللَّهَ بَالِغُ أَمْرِه</a:t>
            </a:r>
            <a:r>
              <a:rPr kumimoji="0" lang="en-US" sz="3200" b="1" i="0" u="none" strike="noStrike" cap="none" normalizeH="0" baseline="0" dirty="0" smtClean="0">
                <a:ln>
                  <a:noFill/>
                </a:ln>
                <a:solidFill>
                  <a:schemeClr val="tx1"/>
                </a:solidFill>
                <a:effectLst/>
                <a:latin typeface="Arial"/>
                <a:ea typeface="Times New Roman" pitchFamily="18" charset="0"/>
                <a:cs typeface="Arabic Transparent"/>
              </a:rPr>
              <a:t> </a:t>
            </a:r>
            <a:r>
              <a:rPr kumimoji="0" lang="ar-SA" sz="3200" b="1" i="0" u="none" strike="noStrike" cap="none" normalizeH="0" baseline="0" dirty="0" smtClean="0">
                <a:ln>
                  <a:noFill/>
                </a:ln>
                <a:solidFill>
                  <a:schemeClr val="tx1"/>
                </a:solidFill>
                <a:effectLst/>
                <a:latin typeface="Helvetica"/>
                <a:ea typeface="Times New Roman" pitchFamily="18" charset="0"/>
                <a:cs typeface="Arial" pitchFamily="34" charset="0"/>
              </a:rPr>
              <a:t>قَدْ جَعَلَ اللَّهُ لِكُلِّ شَيْءٍ قَدْرًا (٣) </a:t>
            </a:r>
            <a:r>
              <a:rPr kumimoji="0" lang="ar-SA" sz="32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ar-IQ"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ar-IQ" dirty="0" smtClean="0">
              <a:latin typeface="Times New Roman" pitchFamily="18" charset="0"/>
              <a:ea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pPr>
            <a:endParaRPr kumimoji="0" lang="ar-IQ" b="0" i="0" u="none" strike="noStrike" cap="none" normalizeH="0" baseline="0" dirty="0" smtClean="0">
              <a:ln>
                <a:solidFill>
                  <a:schemeClr val="accent1">
                    <a:alpha val="92000"/>
                  </a:schemeClr>
                </a:solid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ar-IQ" dirty="0" smtClean="0">
              <a:latin typeface="Times New Roman" pitchFamily="18" charset="0"/>
              <a:ea typeface="Times New Roman" pitchFamily="18" charset="0"/>
              <a:cs typeface="Times New Roman" pitchFamily="18"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صدق الله العظيم</a:t>
            </a:r>
            <a:r>
              <a:rPr kumimoji="0" lang="ar-IQ" sz="32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3200" b="0"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 سورة الطلاق جزء من الاية 2-3</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649">
                                            <p:bg/>
                                          </p:spTgt>
                                        </p:tgtEl>
                                        <p:attrNameLst>
                                          <p:attrName>style.visibility</p:attrName>
                                        </p:attrNameLst>
                                      </p:cBhvr>
                                      <p:to>
                                        <p:strVal val="visible"/>
                                      </p:to>
                                    </p:set>
                                    <p:animEffect transition="in" filter="wipe(up)">
                                      <p:cBhvr>
                                        <p:cTn id="7" dur="1000"/>
                                        <p:tgtEl>
                                          <p:spTgt spid="27649">
                                            <p:bg/>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7649">
                                            <p:txEl>
                                              <p:pRg st="0" end="0"/>
                                            </p:txEl>
                                          </p:spTgt>
                                        </p:tgtEl>
                                        <p:attrNameLst>
                                          <p:attrName>style.visibility</p:attrName>
                                        </p:attrNameLst>
                                      </p:cBhvr>
                                      <p:to>
                                        <p:strVal val="visible"/>
                                      </p:to>
                                    </p:set>
                                    <p:animEffect transition="in" filter="wipe(up)">
                                      <p:cBhvr>
                                        <p:cTn id="11" dur="1000"/>
                                        <p:tgtEl>
                                          <p:spTgt spid="27649">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7649">
                                            <p:txEl>
                                              <p:pRg st="3" end="3"/>
                                            </p:txEl>
                                          </p:spTgt>
                                        </p:tgtEl>
                                        <p:attrNameLst>
                                          <p:attrName>style.visibility</p:attrName>
                                        </p:attrNameLst>
                                      </p:cBhvr>
                                      <p:to>
                                        <p:strVal val="visible"/>
                                      </p:to>
                                    </p:set>
                                    <p:animEffect transition="in" filter="wipe(up)">
                                      <p:cBhvr>
                                        <p:cTn id="15" dur="1000"/>
                                        <p:tgtEl>
                                          <p:spTgt spid="27649">
                                            <p:txEl>
                                              <p:pRg st="3" end="3"/>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27649">
                                            <p:txEl>
                                              <p:pRg st="4" end="4"/>
                                            </p:txEl>
                                          </p:spTgt>
                                        </p:tgtEl>
                                        <p:attrNameLst>
                                          <p:attrName>style.visibility</p:attrName>
                                        </p:attrNameLst>
                                      </p:cBhvr>
                                      <p:to>
                                        <p:strVal val="visible"/>
                                      </p:to>
                                    </p:set>
                                    <p:animEffect transition="in" filter="wipe(up)">
                                      <p:cBhvr>
                                        <p:cTn id="19" dur="1000"/>
                                        <p:tgtEl>
                                          <p:spTgt spid="27649">
                                            <p:txEl>
                                              <p:pRg st="4" end="4"/>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27649">
                                            <p:txEl>
                                              <p:pRg st="8" end="8"/>
                                            </p:txEl>
                                          </p:spTgt>
                                        </p:tgtEl>
                                        <p:attrNameLst>
                                          <p:attrName>style.visibility</p:attrName>
                                        </p:attrNameLst>
                                      </p:cBhvr>
                                      <p:to>
                                        <p:strVal val="visible"/>
                                      </p:to>
                                    </p:set>
                                    <p:animEffect transition="in" filter="wipe(up)">
                                      <p:cBhvr>
                                        <p:cTn id="23" dur="1000"/>
                                        <p:tgtEl>
                                          <p:spTgt spid="27649">
                                            <p:txEl>
                                              <p:pRg st="8" end="8"/>
                                            </p:tx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27649">
                                            <p:txEl>
                                              <p:pRg st="9" end="9"/>
                                            </p:txEl>
                                          </p:spTgt>
                                        </p:tgtEl>
                                        <p:attrNameLst>
                                          <p:attrName>style.visibility</p:attrName>
                                        </p:attrNameLst>
                                      </p:cBhvr>
                                      <p:to>
                                        <p:strVal val="visible"/>
                                      </p:to>
                                    </p:set>
                                    <p:animEffect transition="in" filter="wipe(up)">
                                      <p:cBhvr>
                                        <p:cTn id="27" dur="1000"/>
                                        <p:tgtEl>
                                          <p:spTgt spid="2764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990600"/>
          </a:xfrm>
        </p:spPr>
        <p:style>
          <a:lnRef idx="0">
            <a:scrgbClr r="0" g="0" b="0"/>
          </a:lnRef>
          <a:fillRef idx="1002">
            <a:schemeClr val="dk2"/>
          </a:fillRef>
          <a:effectRef idx="0">
            <a:scrgbClr r="0" g="0" b="0"/>
          </a:effectRef>
          <a:fontRef idx="major"/>
        </p:style>
        <p:txBody>
          <a:bodyPr/>
          <a:lstStyle/>
          <a:p>
            <a:r>
              <a:rPr lang="en-US" dirty="0" smtClean="0"/>
              <a:t>Biogenesis of miRNA</a:t>
            </a:r>
            <a:endParaRPr lang="ar-IQ" dirty="0"/>
          </a:p>
        </p:txBody>
      </p:sp>
      <p:pic>
        <p:nvPicPr>
          <p:cNvPr id="84994" name="Picture 2"/>
          <p:cNvPicPr>
            <a:picLocks noChangeAspect="1" noChangeArrowheads="1"/>
          </p:cNvPicPr>
          <p:nvPr/>
        </p:nvPicPr>
        <p:blipFill>
          <a:blip r:embed="rId2" cstate="print"/>
          <a:srcRect/>
          <a:stretch>
            <a:fillRect/>
          </a:stretch>
        </p:blipFill>
        <p:spPr bwMode="auto">
          <a:xfrm>
            <a:off x="118644" y="914400"/>
            <a:ext cx="8949156" cy="5943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
                                        </p:tgtEl>
                                        <p:attrNameLst>
                                          <p:attrName>ppt_x</p:attrName>
                                          <p:attrName>ppt_y</p:attrName>
                                        </p:attrNameLst>
                                      </p:cBhvr>
                                    </p:animMotion>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p:cNvPicPr>
            <a:picLocks noGrp="1" noChangeAspect="1" noChangeArrowheads="1"/>
          </p:cNvPicPr>
          <p:nvPr>
            <p:ph idx="1"/>
          </p:nvPr>
        </p:nvPicPr>
        <p:blipFill>
          <a:blip r:embed="rId2" cstate="print"/>
          <a:srcRect/>
          <a:stretch>
            <a:fillRect/>
          </a:stretch>
        </p:blipFill>
        <p:spPr bwMode="auto">
          <a:xfrm>
            <a:off x="0" y="0"/>
            <a:ext cx="910134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81000" y="381000"/>
            <a:ext cx="4267200" cy="5410200"/>
          </a:xfrm>
        </p:spPr>
        <p:txBody>
          <a:bodyPr>
            <a:normAutofit/>
          </a:bodyPr>
          <a:lstStyle/>
          <a:p>
            <a:pPr algn="r">
              <a:lnSpc>
                <a:spcPct val="90000"/>
              </a:lnSpc>
              <a:spcBef>
                <a:spcPct val="50000"/>
              </a:spcBef>
              <a:buFont typeface="Wingdings" pitchFamily="2" charset="2"/>
              <a:buChar char="Ø"/>
            </a:pPr>
            <a:endParaRPr lang="sv-SE" sz="2000" b="1" dirty="0"/>
          </a:p>
          <a:p>
            <a:pPr>
              <a:lnSpc>
                <a:spcPct val="90000"/>
              </a:lnSpc>
            </a:pPr>
            <a:r>
              <a:rPr lang="sv-SE" sz="2000" b="1" dirty="0">
                <a:sym typeface="Symbol" pitchFamily="18" charset="2"/>
              </a:rPr>
              <a:t> Match with target (degree of complementarity) </a:t>
            </a:r>
          </a:p>
          <a:p>
            <a:pPr>
              <a:lnSpc>
                <a:spcPct val="90000"/>
              </a:lnSpc>
              <a:buFontTx/>
              <a:buNone/>
            </a:pPr>
            <a:r>
              <a:rPr lang="sv-SE" sz="2000" b="1" dirty="0">
                <a:sym typeface="Symbol" pitchFamily="18" charset="2"/>
              </a:rPr>
              <a:t>     =  Prob. of degradation</a:t>
            </a:r>
          </a:p>
          <a:p>
            <a:pPr>
              <a:lnSpc>
                <a:spcPct val="90000"/>
              </a:lnSpc>
            </a:pPr>
            <a:endParaRPr lang="sv-SE" sz="2000" b="1" dirty="0">
              <a:sym typeface="Symbol" pitchFamily="18" charset="2"/>
            </a:endParaRPr>
          </a:p>
          <a:p>
            <a:pPr>
              <a:lnSpc>
                <a:spcPct val="90000"/>
              </a:lnSpc>
            </a:pPr>
            <a:r>
              <a:rPr lang="sv-SE" sz="2000" b="1" dirty="0">
                <a:sym typeface="Symbol" pitchFamily="18" charset="2"/>
              </a:rPr>
              <a:t>Possibly each miRNA may target multiple genes </a:t>
            </a:r>
          </a:p>
          <a:p>
            <a:pPr>
              <a:lnSpc>
                <a:spcPct val="90000"/>
              </a:lnSpc>
            </a:pPr>
            <a:endParaRPr lang="sv-SE" sz="2000" b="1" dirty="0">
              <a:sym typeface="Symbol" pitchFamily="18" charset="2"/>
            </a:endParaRPr>
          </a:p>
          <a:p>
            <a:pPr>
              <a:lnSpc>
                <a:spcPct val="90000"/>
              </a:lnSpc>
            </a:pPr>
            <a:r>
              <a:rPr lang="sv-SE" sz="2000" b="1" dirty="0"/>
              <a:t>miRNA </a:t>
            </a:r>
            <a:r>
              <a:rPr lang="sv-SE" sz="2000" b="1" dirty="0" smtClean="0">
                <a:sym typeface="Symbol" pitchFamily="18" charset="2"/>
              </a:rPr>
              <a:t> </a:t>
            </a:r>
            <a:r>
              <a:rPr lang="sv-SE" sz="2000" b="1" dirty="0"/>
              <a:t>siRNA </a:t>
            </a:r>
          </a:p>
          <a:p>
            <a:pPr lvl="1">
              <a:lnSpc>
                <a:spcPct val="90000"/>
              </a:lnSpc>
            </a:pPr>
            <a:r>
              <a:rPr lang="sv-SE" sz="2000" b="1" dirty="0"/>
              <a:t>Biochemically indistinguishable</a:t>
            </a:r>
          </a:p>
          <a:p>
            <a:pPr lvl="1">
              <a:lnSpc>
                <a:spcPct val="90000"/>
              </a:lnSpc>
            </a:pPr>
            <a:r>
              <a:rPr lang="sv-SE" sz="2000" b="1" dirty="0"/>
              <a:t>Single vs double-stranded</a:t>
            </a:r>
          </a:p>
          <a:p>
            <a:pPr lvl="1">
              <a:lnSpc>
                <a:spcPct val="90000"/>
              </a:lnSpc>
            </a:pPr>
            <a:r>
              <a:rPr lang="sv-SE" sz="2000" b="1" dirty="0"/>
              <a:t>Repression vs </a:t>
            </a:r>
            <a:r>
              <a:rPr lang="sv-SE" sz="2000" b="1" dirty="0" smtClean="0"/>
              <a:t>degradation</a:t>
            </a:r>
            <a:endParaRPr lang="sv-SE" sz="2000" b="1" dirty="0"/>
          </a:p>
          <a:p>
            <a:pPr lvl="1">
              <a:lnSpc>
                <a:spcPct val="90000"/>
              </a:lnSpc>
            </a:pPr>
            <a:r>
              <a:rPr lang="sv-SE" sz="2000" b="1" dirty="0" smtClean="0">
                <a:sym typeface="Symbol" pitchFamily="18" charset="2"/>
              </a:rPr>
              <a:t>Post-Transcriptional</a:t>
            </a:r>
            <a:r>
              <a:rPr lang="sv-SE" sz="2000" b="1" dirty="0">
                <a:sym typeface="Symbol" pitchFamily="18" charset="2"/>
              </a:rPr>
              <a:t/>
            </a:r>
            <a:br>
              <a:rPr lang="sv-SE" sz="2000" b="1" dirty="0">
                <a:sym typeface="Symbol" pitchFamily="18" charset="2"/>
              </a:rPr>
            </a:br>
            <a:r>
              <a:rPr lang="sv-SE" sz="2000" b="1" dirty="0">
                <a:sym typeface="Symbol" pitchFamily="18" charset="2"/>
              </a:rPr>
              <a:t>Gene Silencing (PTGS)</a:t>
            </a:r>
            <a:br>
              <a:rPr lang="sv-SE" sz="2000" b="1" dirty="0">
                <a:sym typeface="Symbol" pitchFamily="18" charset="2"/>
              </a:rPr>
            </a:br>
            <a:r>
              <a:rPr lang="sv-SE" sz="2000" b="1" dirty="0" smtClean="0">
                <a:sym typeface="Symbol" pitchFamily="18" charset="2"/>
              </a:rPr>
              <a:t>vs</a:t>
            </a:r>
            <a:r>
              <a:rPr lang="sv-SE" sz="2000" b="1" dirty="0">
                <a:sym typeface="Symbol" pitchFamily="18" charset="2"/>
              </a:rPr>
              <a:t/>
            </a:r>
            <a:br>
              <a:rPr lang="sv-SE" sz="2000" b="1" dirty="0">
                <a:sym typeface="Symbol" pitchFamily="18" charset="2"/>
              </a:rPr>
            </a:br>
            <a:r>
              <a:rPr lang="sv-SE" sz="2000" b="1" dirty="0">
                <a:sym typeface="Symbol" pitchFamily="18" charset="2"/>
              </a:rPr>
              <a:t>TransIational Inhibition</a:t>
            </a:r>
            <a:endParaRPr lang="sv-SE" sz="2000" b="1" dirty="0"/>
          </a:p>
          <a:p>
            <a:pPr lvl="1">
              <a:lnSpc>
                <a:spcPct val="90000"/>
              </a:lnSpc>
            </a:pPr>
            <a:endParaRPr lang="sv-SE" sz="2000" b="1" dirty="0"/>
          </a:p>
        </p:txBody>
      </p:sp>
      <p:pic>
        <p:nvPicPr>
          <p:cNvPr id="36867" name="Picture 3"/>
          <p:cNvPicPr>
            <a:picLocks noChangeAspect="1" noChangeArrowheads="1"/>
          </p:cNvPicPr>
          <p:nvPr/>
        </p:nvPicPr>
        <p:blipFill>
          <a:blip r:embed="rId3" cstate="print">
            <a:lum bright="-16000" contrast="36000"/>
          </a:blip>
          <a:srcRect/>
          <a:stretch>
            <a:fillRect/>
          </a:stretch>
        </p:blipFill>
        <p:spPr bwMode="auto">
          <a:xfrm>
            <a:off x="4733925" y="123825"/>
            <a:ext cx="4181475" cy="6505575"/>
          </a:xfrm>
          <a:prstGeom prst="rect">
            <a:avLst/>
          </a:prstGeom>
          <a:noFill/>
          <a:ln w="9525">
            <a:noFill/>
            <a:miter lim="800000"/>
            <a:headEnd/>
            <a:tailEnd/>
          </a:ln>
          <a:effectLst/>
        </p:spPr>
      </p:pic>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model for miRNA function</a:t>
            </a:r>
          </a:p>
        </p:txBody>
      </p:sp>
      <p:pic>
        <p:nvPicPr>
          <p:cNvPr id="87043" name="Picture 3" descr="rhoades3"/>
          <p:cNvPicPr>
            <a:picLocks noChangeAspect="1" noChangeArrowheads="1"/>
          </p:cNvPicPr>
          <p:nvPr/>
        </p:nvPicPr>
        <p:blipFill>
          <a:blip r:embed="rId3" cstate="print"/>
          <a:srcRect/>
          <a:stretch>
            <a:fillRect/>
          </a:stretch>
        </p:blipFill>
        <p:spPr bwMode="auto">
          <a:xfrm>
            <a:off x="1849582" y="1447800"/>
            <a:ext cx="4779818" cy="5257800"/>
          </a:xfrm>
          <a:prstGeom prst="rect">
            <a:avLst/>
          </a:prstGeom>
          <a:noFill/>
        </p:spPr>
      </p:pic>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AutoShape 2"/>
          <p:cNvSpPr>
            <a:spLocks noChangeArrowheads="1"/>
          </p:cNvSpPr>
          <p:nvPr/>
        </p:nvSpPr>
        <p:spPr bwMode="auto">
          <a:xfrm>
            <a:off x="457200" y="152400"/>
            <a:ext cx="8153400" cy="1143000"/>
          </a:xfrm>
          <a:prstGeom prst="roundRect">
            <a:avLst>
              <a:gd name="adj" fmla="val 12495"/>
            </a:avLst>
          </a:prstGeom>
          <a:ln w="12700">
            <a:noFill/>
            <a:round/>
            <a:headEnd/>
            <a:tailEnd/>
          </a:ln>
          <a:effectLst>
            <a:outerShdw dist="107763" dir="2700000" algn="ctr" rotWithShape="0">
              <a:schemeClr val="bg2"/>
            </a:outerShdw>
          </a:effectLst>
        </p:spPr>
        <p:txBody>
          <a:bodyPr lIns="90487" tIns="44450" rIns="90487" bIns="44450" anchor="ctr"/>
          <a:lstStyle/>
          <a:p>
            <a:pPr algn="ctr">
              <a:defRPr/>
            </a:pPr>
            <a:r>
              <a:rPr lang="en-US" sz="3200" b="1" dirty="0" smtClean="0">
                <a:effectLst>
                  <a:outerShdw blurRad="60007" dist="310007" dir="7680000" sy="30000" kx="1300200" algn="ctr" rotWithShape="0">
                    <a:prstClr val="black">
                      <a:alpha val="32000"/>
                    </a:prstClr>
                  </a:outerShdw>
                </a:effectLst>
              </a:rPr>
              <a:t>SERUM</a:t>
            </a:r>
            <a:r>
              <a:rPr lang="en-US" sz="3200" b="1" dirty="0" smtClean="0"/>
              <a:t> AND BODY FLUID MiRNAs AS BIOMARKERS</a:t>
            </a:r>
            <a:endParaRPr lang="en-US" sz="3200" b="1" dirty="0"/>
          </a:p>
        </p:txBody>
      </p:sp>
      <p:sp>
        <p:nvSpPr>
          <p:cNvPr id="4" name="TextBox 3"/>
          <p:cNvSpPr txBox="1"/>
          <p:nvPr/>
        </p:nvSpPr>
        <p:spPr>
          <a:xfrm>
            <a:off x="685800" y="1371600"/>
            <a:ext cx="7934325" cy="5262979"/>
          </a:xfrm>
          <a:prstGeom prst="rect">
            <a:avLst/>
          </a:prstGeom>
          <a:noFill/>
        </p:spPr>
        <p:txBody>
          <a:bodyPr wrap="square" rtlCol="0">
            <a:spAutoFit/>
          </a:bodyPr>
          <a:lstStyle/>
          <a:p>
            <a:pPr marL="285750" indent="-285750" algn="just">
              <a:buFont typeface="Arial" pitchFamily="34" charset="0"/>
              <a:buChar char="•"/>
            </a:pPr>
            <a:r>
              <a:rPr lang="en-US" sz="2400" b="1" dirty="0" smtClean="0"/>
              <a:t>Multiple miRNAs have been characterized not only in serum but also in tears, urine, breast milk, seminal fluid, saliva, amniotic fluid, cerebrospinal fluid and peritoneal fluid</a:t>
            </a:r>
          </a:p>
          <a:p>
            <a:pPr marL="342900" indent="-342900" algn="just">
              <a:buFont typeface="Arial" pitchFamily="34" charset="0"/>
              <a:buChar char="•"/>
            </a:pPr>
            <a:endParaRPr lang="en-US" sz="2400" b="1" dirty="0" smtClean="0"/>
          </a:p>
          <a:p>
            <a:pPr marL="342900" indent="-342900" algn="just">
              <a:buFont typeface="Arial" pitchFamily="34" charset="0"/>
              <a:buChar char="•"/>
            </a:pPr>
            <a:r>
              <a:rPr lang="en-US" sz="2400" b="1" dirty="0" smtClean="0"/>
              <a:t>A select number of miRNAs may serve as diagnostic markers for different tumor types</a:t>
            </a:r>
          </a:p>
          <a:p>
            <a:pPr marL="342900" indent="-342900" algn="just"/>
            <a:endParaRPr lang="en-US" sz="2400" b="1" dirty="0" smtClean="0"/>
          </a:p>
          <a:p>
            <a:pPr marL="342900" indent="-342900" algn="just">
              <a:buFont typeface="Arial" pitchFamily="34" charset="0"/>
              <a:buChar char="•"/>
            </a:pPr>
            <a:r>
              <a:rPr lang="en-US" sz="2400" b="1" dirty="0" smtClean="0"/>
              <a:t>The </a:t>
            </a:r>
            <a:r>
              <a:rPr lang="en-US" sz="2400" b="1" dirty="0" smtClean="0">
                <a:solidFill>
                  <a:srgbClr val="FF0000"/>
                </a:solidFill>
              </a:rPr>
              <a:t>ideal properties of biomarker </a:t>
            </a:r>
            <a:r>
              <a:rPr lang="en-US" sz="2400" b="1" dirty="0" smtClean="0"/>
              <a:t>should be disease specific, able to differentiate between pathologies, rapid and significant release during pathology development, long life in sample, rapid, simple, accurate and inexpensive for detection, un affected by environmental conditions and present in accessible body fluid. </a:t>
            </a:r>
          </a:p>
        </p:txBody>
      </p:sp>
    </p:spTree>
    <p:extLst>
      <p:ext uri="{BB962C8B-B14F-4D97-AF65-F5344CB8AC3E}">
        <p14:creationId xmlns:p14="http://schemas.microsoft.com/office/powerpoint/2010/main" xmlns="" val="169407121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Scale>
                                      <p:cBhvr>
                                        <p:cTn id="7" dur="1000" decel="50000" fill="hold">
                                          <p:stCondLst>
                                            <p:cond delay="0"/>
                                          </p:stCondLst>
                                        </p:cTn>
                                        <p:tgtEl>
                                          <p:spTgt spid="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4" end="4"/>
                                            </p:txEl>
                                          </p:spTgt>
                                        </p:tgtEl>
                                        <p:attrNameLst>
                                          <p:attrName>ppt_x</p:attrName>
                                          <p:attrName>ppt_y</p:attrName>
                                        </p:attrNameLst>
                                      </p:cBhvr>
                                    </p:animMotion>
                                    <p:animEffect transition="in" filter="fade">
                                      <p:cBhvr>
                                        <p:cTn id="9"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1756-9966-31-38-1.jpg"/>
          <p:cNvPicPr>
            <a:picLocks noChangeAspect="1"/>
          </p:cNvPicPr>
          <p:nvPr/>
        </p:nvPicPr>
        <p:blipFill>
          <a:blip r:embed="rId2" cstate="print"/>
          <a:stretch>
            <a:fillRect/>
          </a:stretch>
        </p:blipFill>
        <p:spPr>
          <a:xfrm>
            <a:off x="1066800" y="685800"/>
            <a:ext cx="6771911" cy="5638477"/>
          </a:xfrm>
          <a:prstGeom prst="rect">
            <a:avLst/>
          </a:prstGeom>
        </p:spPr>
      </p:pic>
    </p:spTree>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534400" cy="5562600"/>
          </a:xfrm>
        </p:spPr>
        <p:txBody>
          <a:bodyPr>
            <a:normAutofit fontScale="85000" lnSpcReduction="10000"/>
          </a:bodyPr>
          <a:lstStyle/>
          <a:p>
            <a:pPr lvl="0" algn="just"/>
            <a:r>
              <a:rPr lang="en-US" dirty="0" smtClean="0"/>
              <a:t>Measuring the levels of estrogen and progesterone hormones in serum of Iraqi breast cancer and healthy women.</a:t>
            </a:r>
          </a:p>
          <a:p>
            <a:pPr lvl="0" algn="just"/>
            <a:r>
              <a:rPr lang="en-US" dirty="0" smtClean="0"/>
              <a:t>Detection of microRNAs molecules in the serum samples of Iraqi breast cancer and healthy women.</a:t>
            </a:r>
          </a:p>
          <a:p>
            <a:pPr lvl="0" algn="just"/>
            <a:r>
              <a:rPr lang="en-US" dirty="0" smtClean="0"/>
              <a:t>Detection of microRNAs molecules in the plasma samples of breast cancer and healthy women.</a:t>
            </a:r>
          </a:p>
          <a:p>
            <a:pPr lvl="0" algn="just"/>
            <a:r>
              <a:rPr lang="en-US" dirty="0" smtClean="0"/>
              <a:t>Measuring of the levels of circulating microRNAs in serum samples by determine the fold expression of the detected microRNAs in all samples.</a:t>
            </a:r>
          </a:p>
          <a:p>
            <a:pPr lvl="0" algn="just"/>
            <a:r>
              <a:rPr lang="en-US" dirty="0" smtClean="0"/>
              <a:t>Determine the presence of some biomarkers associated with breast cancer by determine the apoptotic genes such as p53, p21, Bcl2, Bax and TWIST.</a:t>
            </a:r>
          </a:p>
          <a:p>
            <a:pPr algn="just"/>
            <a:endParaRPr lang="ar-IQ" dirty="0"/>
          </a:p>
        </p:txBody>
      </p:sp>
      <p:sp>
        <p:nvSpPr>
          <p:cNvPr id="4" name="Rectangle 3"/>
          <p:cNvSpPr/>
          <p:nvPr/>
        </p:nvSpPr>
        <p:spPr>
          <a:xfrm>
            <a:off x="628997" y="152400"/>
            <a:ext cx="7886005" cy="923330"/>
          </a:xfrm>
          <a:prstGeom prst="rect">
            <a:avLst/>
          </a:prstGeom>
          <a:noFill/>
        </p:spPr>
        <p:txBody>
          <a:bodyPr wrap="none" lIns="91440" tIns="45720" rIns="91440" bIns="45720">
            <a:spAutoFit/>
            <a:scene3d>
              <a:camera prst="orthographicFront"/>
              <a:lightRig rig="threePt" dir="t"/>
            </a:scene3d>
            <a:sp3d extrusionH="57150">
              <a:bevelT w="50800" h="38100" prst="riblet"/>
            </a:sp3d>
          </a:bodyPr>
          <a:lstStyle/>
          <a:p>
            <a:pPr algn="ctr"/>
            <a:r>
              <a:rPr lang="en-US" sz="5400" b="1" cap="none" spc="200" dirty="0" smtClean="0">
                <a:ln w="29210">
                  <a:solidFill>
                    <a:schemeClr val="accent3">
                      <a:tint val="10000"/>
                    </a:schemeClr>
                  </a:solidFill>
                </a:ln>
                <a:solidFill>
                  <a:schemeClr val="accent3">
                    <a:satMod val="200000"/>
                    <a:alpha val="50000"/>
                  </a:schemeClr>
                </a:solidFill>
                <a:effectLst>
                  <a:glow rad="139700">
                    <a:schemeClr val="accent3">
                      <a:satMod val="175000"/>
                      <a:alpha val="40000"/>
                    </a:schemeClr>
                  </a:glow>
                  <a:innerShdw blurRad="50800" dist="50800" dir="8100000">
                    <a:srgbClr val="7D7D7D">
                      <a:alpha val="73000"/>
                    </a:srgbClr>
                  </a:innerShdw>
                </a:effectLst>
              </a:rPr>
              <a:t>This study was aimed to:</a:t>
            </a:r>
            <a:endParaRPr lang="ar-IQ" sz="5400" b="1" cap="none" spc="200" dirty="0">
              <a:ln w="29210">
                <a:solidFill>
                  <a:schemeClr val="accent3">
                    <a:tint val="10000"/>
                  </a:schemeClr>
                </a:solidFill>
              </a:ln>
              <a:solidFill>
                <a:schemeClr val="accent3">
                  <a:satMod val="200000"/>
                  <a:alpha val="50000"/>
                </a:schemeClr>
              </a:solidFill>
              <a:effectLst>
                <a:glow rad="139700">
                  <a:schemeClr val="accent3">
                    <a:satMod val="175000"/>
                    <a:alpha val="40000"/>
                  </a:schemeClr>
                </a:glow>
                <a:innerShdw blurRad="50800" dist="50800" dir="8100000">
                  <a:srgbClr val="7D7D7D">
                    <a:alpha val="73000"/>
                  </a:srgbClr>
                </a:innerShdw>
              </a:effectLst>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diamond(in)">
                                      <p:cBhvr>
                                        <p:cTn id="49" dur="2000"/>
                                        <p:tgtEl>
                                          <p:spTgt spid="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325438" y="381000"/>
            <a:ext cx="8542584" cy="622776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a:blipFill dpi="0" rotWithShape="0">
                  <a:blip/>
                  <a:srcRect/>
                  <a:stretch>
                    <a:fillRect/>
                  </a:stretch>
                </a:blip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pic>
      <p:sp>
        <p:nvSpPr>
          <p:cNvPr id="4" name="Rectangle 3"/>
          <p:cNvSpPr/>
          <p:nvPr/>
        </p:nvSpPr>
        <p:spPr>
          <a:xfrm>
            <a:off x="3581400" y="2886670"/>
            <a:ext cx="5562600" cy="923330"/>
          </a:xfrm>
          <a:prstGeom prst="rect">
            <a:avLst/>
          </a:prstGeom>
          <a:noFill/>
        </p:spPr>
        <p:txBody>
          <a:bodyPr wrap="square" lIns="91440" tIns="45720" rIns="91440" bIns="45720">
            <a:spAutoFit/>
          </a:bodyPr>
          <a:lstStyle/>
          <a:p>
            <a:pPr algn="ctr"/>
            <a:r>
              <a:rPr kumimoji="0" lang="en-US" sz="5400" b="1" i="0" u="none" strike="noStrike" kern="1200" normalizeH="0" baseline="0" noProof="0" dirty="0" smtClean="0">
                <a:ln w="19050">
                  <a:solidFill>
                    <a:schemeClr val="tx2">
                      <a:tint val="1000"/>
                    </a:schemeClr>
                  </a:solidFill>
                  <a:prstDash val="solid"/>
                </a:ln>
                <a:solidFill>
                  <a:schemeClr val="accent3"/>
                </a:solidFill>
                <a:effectLst>
                  <a:glow rad="228600">
                    <a:schemeClr val="accent5">
                      <a:satMod val="175000"/>
                      <a:alpha val="40000"/>
                    </a:schemeClr>
                  </a:glow>
                  <a:outerShdw blurRad="50000" dist="50800" dir="7500000" algn="tl">
                    <a:srgbClr val="000000">
                      <a:shade val="5000"/>
                      <a:alpha val="35000"/>
                    </a:srgbClr>
                  </a:outerShdw>
                </a:effectLst>
                <a:uLnTx/>
                <a:uFillTx/>
                <a:latin typeface="+mn-lt"/>
                <a:ea typeface="+mn-ea"/>
                <a:cs typeface="+mn-cs"/>
              </a:rPr>
              <a:t>Methodology</a:t>
            </a:r>
            <a:endParaRPr lang="ar-IQ" sz="5400" b="1" dirty="0">
              <a:ln w="19050">
                <a:solidFill>
                  <a:schemeClr val="tx2">
                    <a:tint val="1000"/>
                  </a:schemeClr>
                </a:solidFill>
                <a:prstDash val="solid"/>
              </a:ln>
              <a:solidFill>
                <a:schemeClr val="accent3"/>
              </a:solidFill>
              <a:effectLst>
                <a:glow rad="228600">
                  <a:schemeClr val="accent5">
                    <a:satMod val="175000"/>
                    <a:alpha val="40000"/>
                  </a:schemeClr>
                </a:glow>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0" y="1397000"/>
          <a:ext cx="68580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descr="Picture1.png"/>
          <p:cNvPicPr>
            <a:picLocks noChangeAspect="1"/>
          </p:cNvPicPr>
          <p:nvPr/>
        </p:nvPicPr>
        <p:blipFill>
          <a:blip r:embed="rId7" cstate="print"/>
          <a:stretch>
            <a:fillRect/>
          </a:stretch>
        </p:blipFill>
        <p:spPr>
          <a:xfrm>
            <a:off x="-102742" y="0"/>
            <a:ext cx="9246742" cy="6858000"/>
          </a:xfrm>
          <a:prstGeom prst="rect">
            <a:avLst/>
          </a:prstGeom>
          <a:noFill/>
          <a:ln>
            <a:noFill/>
          </a:ln>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57200" y="536575"/>
            <a:ext cx="8077199" cy="1504693"/>
            <a:chOff x="457200" y="536575"/>
            <a:chExt cx="8077199" cy="1504693"/>
          </a:xfrm>
        </p:grpSpPr>
        <p:sp>
          <p:nvSpPr>
            <p:cNvPr id="5" name="Freeform 4"/>
            <p:cNvSpPr/>
            <p:nvPr/>
          </p:nvSpPr>
          <p:spPr>
            <a:xfrm>
              <a:off x="457200" y="536575"/>
              <a:ext cx="1053285" cy="1504693"/>
            </a:xfrm>
            <a:custGeom>
              <a:avLst/>
              <a:gdLst>
                <a:gd name="connsiteX0" fmla="*/ 0 w 1504693"/>
                <a:gd name="connsiteY0" fmla="*/ 0 h 1053285"/>
                <a:gd name="connsiteX1" fmla="*/ 978051 w 1504693"/>
                <a:gd name="connsiteY1" fmla="*/ 0 h 1053285"/>
                <a:gd name="connsiteX2" fmla="*/ 1504693 w 1504693"/>
                <a:gd name="connsiteY2" fmla="*/ 526643 h 1053285"/>
                <a:gd name="connsiteX3" fmla="*/ 978051 w 1504693"/>
                <a:gd name="connsiteY3" fmla="*/ 1053285 h 1053285"/>
                <a:gd name="connsiteX4" fmla="*/ 0 w 1504693"/>
                <a:gd name="connsiteY4" fmla="*/ 1053285 h 1053285"/>
                <a:gd name="connsiteX5" fmla="*/ 526643 w 1504693"/>
                <a:gd name="connsiteY5" fmla="*/ 526643 h 1053285"/>
                <a:gd name="connsiteX6" fmla="*/ 0 w 1504693"/>
                <a:gd name="connsiteY6" fmla="*/ 0 h 105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693" h="1053285">
                  <a:moveTo>
                    <a:pt x="1504693" y="0"/>
                  </a:moveTo>
                  <a:lnTo>
                    <a:pt x="1504693" y="684636"/>
                  </a:lnTo>
                  <a:lnTo>
                    <a:pt x="752346" y="1053285"/>
                  </a:lnTo>
                  <a:lnTo>
                    <a:pt x="0" y="684636"/>
                  </a:lnTo>
                  <a:lnTo>
                    <a:pt x="0" y="0"/>
                  </a:lnTo>
                  <a:lnTo>
                    <a:pt x="752346" y="368650"/>
                  </a:lnTo>
                  <a:lnTo>
                    <a:pt x="1504693"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16" tIns="545058" rIns="18414" bIns="545057" numCol="1" spcCol="1270" anchor="ctr" anchorCtr="0">
              <a:noAutofit/>
            </a:bodyPr>
            <a:lstStyle/>
            <a:p>
              <a:pPr lvl="0" algn="ctr" defTabSz="1289050" rtl="0">
                <a:lnSpc>
                  <a:spcPct val="90000"/>
                </a:lnSpc>
                <a:spcBef>
                  <a:spcPct val="0"/>
                </a:spcBef>
                <a:spcAft>
                  <a:spcPct val="35000"/>
                </a:spcAft>
              </a:pPr>
              <a:r>
                <a:rPr lang="en-US" sz="2900" kern="1200" dirty="0" smtClean="0"/>
                <a:t>Step 1</a:t>
              </a:r>
              <a:endParaRPr lang="ar-IQ" sz="2900" kern="1200" dirty="0"/>
            </a:p>
          </p:txBody>
        </p:sp>
        <p:sp>
          <p:nvSpPr>
            <p:cNvPr id="6" name="Freeform 5"/>
            <p:cNvSpPr/>
            <p:nvPr/>
          </p:nvSpPr>
          <p:spPr>
            <a:xfrm>
              <a:off x="1510485" y="536576"/>
              <a:ext cx="7023914" cy="978050"/>
            </a:xfrm>
            <a:custGeom>
              <a:avLst/>
              <a:gdLst>
                <a:gd name="connsiteX0" fmla="*/ 163012 w 978050"/>
                <a:gd name="connsiteY0" fmla="*/ 0 h 7023914"/>
                <a:gd name="connsiteX1" fmla="*/ 815038 w 978050"/>
                <a:gd name="connsiteY1" fmla="*/ 0 h 7023914"/>
                <a:gd name="connsiteX2" fmla="*/ 930305 w 978050"/>
                <a:gd name="connsiteY2" fmla="*/ 47745 h 7023914"/>
                <a:gd name="connsiteX3" fmla="*/ 978050 w 978050"/>
                <a:gd name="connsiteY3" fmla="*/ 163012 h 7023914"/>
                <a:gd name="connsiteX4" fmla="*/ 978050 w 978050"/>
                <a:gd name="connsiteY4" fmla="*/ 7023914 h 7023914"/>
                <a:gd name="connsiteX5" fmla="*/ 978050 w 978050"/>
                <a:gd name="connsiteY5" fmla="*/ 7023914 h 7023914"/>
                <a:gd name="connsiteX6" fmla="*/ 978050 w 978050"/>
                <a:gd name="connsiteY6" fmla="*/ 7023914 h 7023914"/>
                <a:gd name="connsiteX7" fmla="*/ 0 w 978050"/>
                <a:gd name="connsiteY7" fmla="*/ 7023914 h 7023914"/>
                <a:gd name="connsiteX8" fmla="*/ 0 w 978050"/>
                <a:gd name="connsiteY8" fmla="*/ 7023914 h 7023914"/>
                <a:gd name="connsiteX9" fmla="*/ 0 w 978050"/>
                <a:gd name="connsiteY9" fmla="*/ 7023914 h 7023914"/>
                <a:gd name="connsiteX10" fmla="*/ 0 w 978050"/>
                <a:gd name="connsiteY10" fmla="*/ 163012 h 7023914"/>
                <a:gd name="connsiteX11" fmla="*/ 47745 w 978050"/>
                <a:gd name="connsiteY11" fmla="*/ 47745 h 7023914"/>
                <a:gd name="connsiteX12" fmla="*/ 163012 w 978050"/>
                <a:gd name="connsiteY12" fmla="*/ 0 h 702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8050" h="7023914">
                  <a:moveTo>
                    <a:pt x="978050" y="1170681"/>
                  </a:moveTo>
                  <a:lnTo>
                    <a:pt x="978050" y="5853233"/>
                  </a:lnTo>
                  <a:cubicBezTo>
                    <a:pt x="978050" y="6163713"/>
                    <a:pt x="975658" y="6461481"/>
                    <a:pt x="971402" y="6681028"/>
                  </a:cubicBezTo>
                  <a:cubicBezTo>
                    <a:pt x="967145" y="6900575"/>
                    <a:pt x="961371" y="7023910"/>
                    <a:pt x="955351" y="7023910"/>
                  </a:cubicBezTo>
                  <a:lnTo>
                    <a:pt x="0" y="7023910"/>
                  </a:lnTo>
                  <a:lnTo>
                    <a:pt x="0" y="7023910"/>
                  </a:lnTo>
                  <a:lnTo>
                    <a:pt x="0" y="7023910"/>
                  </a:lnTo>
                  <a:lnTo>
                    <a:pt x="0" y="4"/>
                  </a:lnTo>
                  <a:lnTo>
                    <a:pt x="0" y="4"/>
                  </a:lnTo>
                  <a:lnTo>
                    <a:pt x="0" y="4"/>
                  </a:lnTo>
                  <a:lnTo>
                    <a:pt x="955351" y="4"/>
                  </a:lnTo>
                  <a:cubicBezTo>
                    <a:pt x="961371" y="4"/>
                    <a:pt x="967145" y="123347"/>
                    <a:pt x="971402" y="342886"/>
                  </a:cubicBezTo>
                  <a:cubicBezTo>
                    <a:pt x="975659" y="562433"/>
                    <a:pt x="978050" y="860201"/>
                    <a:pt x="978050" y="117068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6248" tIns="66159" rIns="66159" bIns="66159" numCol="1" spcCol="1270" anchor="ctr" anchorCtr="0">
              <a:noAutofit/>
            </a:bodyPr>
            <a:lstStyle/>
            <a:p>
              <a:pPr marL="285750" lvl="1" indent="-285750" algn="l" defTabSz="1289050" rtl="0">
                <a:lnSpc>
                  <a:spcPct val="90000"/>
                </a:lnSpc>
                <a:spcBef>
                  <a:spcPct val="0"/>
                </a:spcBef>
                <a:spcAft>
                  <a:spcPct val="15000"/>
                </a:spcAft>
                <a:buChar char="••"/>
              </a:pPr>
              <a:r>
                <a:rPr lang="en-US" sz="2900" kern="1200" dirty="0" smtClean="0"/>
                <a:t>Extraction of microRNA</a:t>
              </a:r>
              <a:endParaRPr lang="ar-IQ" sz="2900" kern="1200" dirty="0"/>
            </a:p>
          </p:txBody>
        </p:sp>
      </p:grpSp>
      <p:grpSp>
        <p:nvGrpSpPr>
          <p:cNvPr id="14" name="Group 13"/>
          <p:cNvGrpSpPr/>
          <p:nvPr/>
        </p:nvGrpSpPr>
        <p:grpSpPr>
          <a:xfrm>
            <a:off x="457200" y="1897149"/>
            <a:ext cx="8077199" cy="1418848"/>
            <a:chOff x="457200" y="1897149"/>
            <a:chExt cx="8077199" cy="1418848"/>
          </a:xfrm>
        </p:grpSpPr>
        <p:sp>
          <p:nvSpPr>
            <p:cNvPr id="7" name="Freeform 6"/>
            <p:cNvSpPr/>
            <p:nvPr/>
          </p:nvSpPr>
          <p:spPr>
            <a:xfrm>
              <a:off x="457200" y="1897149"/>
              <a:ext cx="1053285" cy="1418848"/>
            </a:xfrm>
            <a:custGeom>
              <a:avLst/>
              <a:gdLst>
                <a:gd name="connsiteX0" fmla="*/ 0 w 1504693"/>
                <a:gd name="connsiteY0" fmla="*/ 0 h 1053285"/>
                <a:gd name="connsiteX1" fmla="*/ 978051 w 1504693"/>
                <a:gd name="connsiteY1" fmla="*/ 0 h 1053285"/>
                <a:gd name="connsiteX2" fmla="*/ 1504693 w 1504693"/>
                <a:gd name="connsiteY2" fmla="*/ 526643 h 1053285"/>
                <a:gd name="connsiteX3" fmla="*/ 978051 w 1504693"/>
                <a:gd name="connsiteY3" fmla="*/ 1053285 h 1053285"/>
                <a:gd name="connsiteX4" fmla="*/ 0 w 1504693"/>
                <a:gd name="connsiteY4" fmla="*/ 1053285 h 1053285"/>
                <a:gd name="connsiteX5" fmla="*/ 526643 w 1504693"/>
                <a:gd name="connsiteY5" fmla="*/ 526643 h 1053285"/>
                <a:gd name="connsiteX6" fmla="*/ 0 w 1504693"/>
                <a:gd name="connsiteY6" fmla="*/ 0 h 105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693" h="1053285">
                  <a:moveTo>
                    <a:pt x="1504693" y="0"/>
                  </a:moveTo>
                  <a:lnTo>
                    <a:pt x="1504693" y="684636"/>
                  </a:lnTo>
                  <a:lnTo>
                    <a:pt x="752346" y="1053285"/>
                  </a:lnTo>
                  <a:lnTo>
                    <a:pt x="0" y="684636"/>
                  </a:lnTo>
                  <a:lnTo>
                    <a:pt x="0" y="0"/>
                  </a:lnTo>
                  <a:lnTo>
                    <a:pt x="752346" y="368650"/>
                  </a:lnTo>
                  <a:lnTo>
                    <a:pt x="1504693"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16" tIns="545058" rIns="18414" bIns="545057" numCol="1" spcCol="1270" anchor="ctr" anchorCtr="0">
              <a:noAutofit/>
            </a:bodyPr>
            <a:lstStyle/>
            <a:p>
              <a:pPr lvl="0" algn="ctr" defTabSz="1289050" rtl="0">
                <a:lnSpc>
                  <a:spcPct val="90000"/>
                </a:lnSpc>
                <a:spcBef>
                  <a:spcPct val="0"/>
                </a:spcBef>
                <a:spcAft>
                  <a:spcPct val="35000"/>
                </a:spcAft>
              </a:pPr>
              <a:r>
                <a:rPr lang="en-US" sz="2900" kern="1200" dirty="0" smtClean="0"/>
                <a:t>Step 2</a:t>
              </a:r>
              <a:endParaRPr lang="ar-IQ" sz="2900" kern="1200" dirty="0"/>
            </a:p>
          </p:txBody>
        </p:sp>
        <p:sp>
          <p:nvSpPr>
            <p:cNvPr id="8" name="Freeform 7"/>
            <p:cNvSpPr/>
            <p:nvPr/>
          </p:nvSpPr>
          <p:spPr>
            <a:xfrm>
              <a:off x="1510485" y="1897149"/>
              <a:ext cx="7023914" cy="922251"/>
            </a:xfrm>
            <a:custGeom>
              <a:avLst/>
              <a:gdLst>
                <a:gd name="connsiteX0" fmla="*/ 163012 w 978050"/>
                <a:gd name="connsiteY0" fmla="*/ 0 h 7023914"/>
                <a:gd name="connsiteX1" fmla="*/ 815038 w 978050"/>
                <a:gd name="connsiteY1" fmla="*/ 0 h 7023914"/>
                <a:gd name="connsiteX2" fmla="*/ 930305 w 978050"/>
                <a:gd name="connsiteY2" fmla="*/ 47745 h 7023914"/>
                <a:gd name="connsiteX3" fmla="*/ 978050 w 978050"/>
                <a:gd name="connsiteY3" fmla="*/ 163012 h 7023914"/>
                <a:gd name="connsiteX4" fmla="*/ 978050 w 978050"/>
                <a:gd name="connsiteY4" fmla="*/ 7023914 h 7023914"/>
                <a:gd name="connsiteX5" fmla="*/ 978050 w 978050"/>
                <a:gd name="connsiteY5" fmla="*/ 7023914 h 7023914"/>
                <a:gd name="connsiteX6" fmla="*/ 978050 w 978050"/>
                <a:gd name="connsiteY6" fmla="*/ 7023914 h 7023914"/>
                <a:gd name="connsiteX7" fmla="*/ 0 w 978050"/>
                <a:gd name="connsiteY7" fmla="*/ 7023914 h 7023914"/>
                <a:gd name="connsiteX8" fmla="*/ 0 w 978050"/>
                <a:gd name="connsiteY8" fmla="*/ 7023914 h 7023914"/>
                <a:gd name="connsiteX9" fmla="*/ 0 w 978050"/>
                <a:gd name="connsiteY9" fmla="*/ 7023914 h 7023914"/>
                <a:gd name="connsiteX10" fmla="*/ 0 w 978050"/>
                <a:gd name="connsiteY10" fmla="*/ 163012 h 7023914"/>
                <a:gd name="connsiteX11" fmla="*/ 47745 w 978050"/>
                <a:gd name="connsiteY11" fmla="*/ 47745 h 7023914"/>
                <a:gd name="connsiteX12" fmla="*/ 163012 w 978050"/>
                <a:gd name="connsiteY12" fmla="*/ 0 h 702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8050" h="7023914">
                  <a:moveTo>
                    <a:pt x="978050" y="1170681"/>
                  </a:moveTo>
                  <a:lnTo>
                    <a:pt x="978050" y="5853233"/>
                  </a:lnTo>
                  <a:cubicBezTo>
                    <a:pt x="978050" y="6163713"/>
                    <a:pt x="975658" y="6461481"/>
                    <a:pt x="971402" y="6681028"/>
                  </a:cubicBezTo>
                  <a:cubicBezTo>
                    <a:pt x="967145" y="6900575"/>
                    <a:pt x="961371" y="7023910"/>
                    <a:pt x="955351" y="7023910"/>
                  </a:cubicBezTo>
                  <a:lnTo>
                    <a:pt x="0" y="7023910"/>
                  </a:lnTo>
                  <a:lnTo>
                    <a:pt x="0" y="7023910"/>
                  </a:lnTo>
                  <a:lnTo>
                    <a:pt x="0" y="7023910"/>
                  </a:lnTo>
                  <a:lnTo>
                    <a:pt x="0" y="4"/>
                  </a:lnTo>
                  <a:lnTo>
                    <a:pt x="0" y="4"/>
                  </a:lnTo>
                  <a:lnTo>
                    <a:pt x="0" y="4"/>
                  </a:lnTo>
                  <a:lnTo>
                    <a:pt x="955351" y="4"/>
                  </a:lnTo>
                  <a:cubicBezTo>
                    <a:pt x="961371" y="4"/>
                    <a:pt x="967145" y="123347"/>
                    <a:pt x="971402" y="342886"/>
                  </a:cubicBezTo>
                  <a:cubicBezTo>
                    <a:pt x="975659" y="562433"/>
                    <a:pt x="978050" y="860201"/>
                    <a:pt x="978050" y="117068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6248" tIns="66159" rIns="66159" bIns="66159" numCol="1" spcCol="1270" anchor="ctr" anchorCtr="0">
              <a:noAutofit/>
            </a:bodyPr>
            <a:lstStyle/>
            <a:p>
              <a:pPr marL="285750" lvl="1" indent="-285750" algn="l" defTabSz="1289050" rtl="0">
                <a:lnSpc>
                  <a:spcPct val="90000"/>
                </a:lnSpc>
                <a:spcBef>
                  <a:spcPct val="0"/>
                </a:spcBef>
                <a:spcAft>
                  <a:spcPct val="15000"/>
                </a:spcAft>
                <a:buChar char="••"/>
              </a:pPr>
              <a:r>
                <a:rPr lang="en-US" sz="2900" kern="1200" dirty="0" smtClean="0"/>
                <a:t>Conversion of miRNA to cDNA by TaqMan Probe </a:t>
              </a:r>
              <a:endParaRPr lang="ar-IQ" sz="2900" kern="1200" dirty="0"/>
            </a:p>
          </p:txBody>
        </p:sp>
      </p:grpSp>
      <p:grpSp>
        <p:nvGrpSpPr>
          <p:cNvPr id="15" name="Group 14"/>
          <p:cNvGrpSpPr/>
          <p:nvPr/>
        </p:nvGrpSpPr>
        <p:grpSpPr>
          <a:xfrm>
            <a:off x="457200" y="3257721"/>
            <a:ext cx="8077199" cy="1504693"/>
            <a:chOff x="457200" y="3257721"/>
            <a:chExt cx="8077199" cy="1504693"/>
          </a:xfrm>
        </p:grpSpPr>
        <p:sp>
          <p:nvSpPr>
            <p:cNvPr id="9" name="Freeform 8"/>
            <p:cNvSpPr/>
            <p:nvPr/>
          </p:nvSpPr>
          <p:spPr>
            <a:xfrm>
              <a:off x="457200" y="3257721"/>
              <a:ext cx="1053285" cy="1504693"/>
            </a:xfrm>
            <a:custGeom>
              <a:avLst/>
              <a:gdLst>
                <a:gd name="connsiteX0" fmla="*/ 0 w 1504693"/>
                <a:gd name="connsiteY0" fmla="*/ 0 h 1053285"/>
                <a:gd name="connsiteX1" fmla="*/ 978051 w 1504693"/>
                <a:gd name="connsiteY1" fmla="*/ 0 h 1053285"/>
                <a:gd name="connsiteX2" fmla="*/ 1504693 w 1504693"/>
                <a:gd name="connsiteY2" fmla="*/ 526643 h 1053285"/>
                <a:gd name="connsiteX3" fmla="*/ 978051 w 1504693"/>
                <a:gd name="connsiteY3" fmla="*/ 1053285 h 1053285"/>
                <a:gd name="connsiteX4" fmla="*/ 0 w 1504693"/>
                <a:gd name="connsiteY4" fmla="*/ 1053285 h 1053285"/>
                <a:gd name="connsiteX5" fmla="*/ 526643 w 1504693"/>
                <a:gd name="connsiteY5" fmla="*/ 526643 h 1053285"/>
                <a:gd name="connsiteX6" fmla="*/ 0 w 1504693"/>
                <a:gd name="connsiteY6" fmla="*/ 0 h 105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693" h="1053285">
                  <a:moveTo>
                    <a:pt x="1504693" y="0"/>
                  </a:moveTo>
                  <a:lnTo>
                    <a:pt x="1504693" y="684636"/>
                  </a:lnTo>
                  <a:lnTo>
                    <a:pt x="752346" y="1053285"/>
                  </a:lnTo>
                  <a:lnTo>
                    <a:pt x="0" y="684636"/>
                  </a:lnTo>
                  <a:lnTo>
                    <a:pt x="0" y="0"/>
                  </a:lnTo>
                  <a:lnTo>
                    <a:pt x="752346" y="368650"/>
                  </a:lnTo>
                  <a:lnTo>
                    <a:pt x="1504693"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16" tIns="545058" rIns="18414" bIns="545057" numCol="1" spcCol="1270" anchor="ctr" anchorCtr="0">
              <a:noAutofit/>
            </a:bodyPr>
            <a:lstStyle/>
            <a:p>
              <a:pPr lvl="0" algn="ctr" defTabSz="1289050" rtl="0">
                <a:lnSpc>
                  <a:spcPct val="90000"/>
                </a:lnSpc>
                <a:spcBef>
                  <a:spcPct val="0"/>
                </a:spcBef>
                <a:spcAft>
                  <a:spcPct val="35000"/>
                </a:spcAft>
              </a:pPr>
              <a:r>
                <a:rPr lang="en-US" sz="2900" kern="1200" dirty="0" smtClean="0"/>
                <a:t>Step 3</a:t>
              </a:r>
              <a:endParaRPr lang="ar-IQ" sz="2900" kern="1200" dirty="0"/>
            </a:p>
          </p:txBody>
        </p:sp>
        <p:sp>
          <p:nvSpPr>
            <p:cNvPr id="10" name="Freeform 9"/>
            <p:cNvSpPr/>
            <p:nvPr/>
          </p:nvSpPr>
          <p:spPr>
            <a:xfrm>
              <a:off x="1510485" y="3257722"/>
              <a:ext cx="7023914" cy="978050"/>
            </a:xfrm>
            <a:custGeom>
              <a:avLst/>
              <a:gdLst>
                <a:gd name="connsiteX0" fmla="*/ 163012 w 978050"/>
                <a:gd name="connsiteY0" fmla="*/ 0 h 7023914"/>
                <a:gd name="connsiteX1" fmla="*/ 815038 w 978050"/>
                <a:gd name="connsiteY1" fmla="*/ 0 h 7023914"/>
                <a:gd name="connsiteX2" fmla="*/ 930305 w 978050"/>
                <a:gd name="connsiteY2" fmla="*/ 47745 h 7023914"/>
                <a:gd name="connsiteX3" fmla="*/ 978050 w 978050"/>
                <a:gd name="connsiteY3" fmla="*/ 163012 h 7023914"/>
                <a:gd name="connsiteX4" fmla="*/ 978050 w 978050"/>
                <a:gd name="connsiteY4" fmla="*/ 7023914 h 7023914"/>
                <a:gd name="connsiteX5" fmla="*/ 978050 w 978050"/>
                <a:gd name="connsiteY5" fmla="*/ 7023914 h 7023914"/>
                <a:gd name="connsiteX6" fmla="*/ 978050 w 978050"/>
                <a:gd name="connsiteY6" fmla="*/ 7023914 h 7023914"/>
                <a:gd name="connsiteX7" fmla="*/ 0 w 978050"/>
                <a:gd name="connsiteY7" fmla="*/ 7023914 h 7023914"/>
                <a:gd name="connsiteX8" fmla="*/ 0 w 978050"/>
                <a:gd name="connsiteY8" fmla="*/ 7023914 h 7023914"/>
                <a:gd name="connsiteX9" fmla="*/ 0 w 978050"/>
                <a:gd name="connsiteY9" fmla="*/ 7023914 h 7023914"/>
                <a:gd name="connsiteX10" fmla="*/ 0 w 978050"/>
                <a:gd name="connsiteY10" fmla="*/ 163012 h 7023914"/>
                <a:gd name="connsiteX11" fmla="*/ 47745 w 978050"/>
                <a:gd name="connsiteY11" fmla="*/ 47745 h 7023914"/>
                <a:gd name="connsiteX12" fmla="*/ 163012 w 978050"/>
                <a:gd name="connsiteY12" fmla="*/ 0 h 702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8050" h="7023914">
                  <a:moveTo>
                    <a:pt x="978050" y="1170681"/>
                  </a:moveTo>
                  <a:lnTo>
                    <a:pt x="978050" y="5853233"/>
                  </a:lnTo>
                  <a:cubicBezTo>
                    <a:pt x="978050" y="6163713"/>
                    <a:pt x="975658" y="6461481"/>
                    <a:pt x="971402" y="6681028"/>
                  </a:cubicBezTo>
                  <a:cubicBezTo>
                    <a:pt x="967145" y="6900575"/>
                    <a:pt x="961371" y="7023910"/>
                    <a:pt x="955351" y="7023910"/>
                  </a:cubicBezTo>
                  <a:lnTo>
                    <a:pt x="0" y="7023910"/>
                  </a:lnTo>
                  <a:lnTo>
                    <a:pt x="0" y="7023910"/>
                  </a:lnTo>
                  <a:lnTo>
                    <a:pt x="0" y="7023910"/>
                  </a:lnTo>
                  <a:lnTo>
                    <a:pt x="0" y="4"/>
                  </a:lnTo>
                  <a:lnTo>
                    <a:pt x="0" y="4"/>
                  </a:lnTo>
                  <a:lnTo>
                    <a:pt x="0" y="4"/>
                  </a:lnTo>
                  <a:lnTo>
                    <a:pt x="955351" y="4"/>
                  </a:lnTo>
                  <a:cubicBezTo>
                    <a:pt x="961371" y="4"/>
                    <a:pt x="967145" y="123347"/>
                    <a:pt x="971402" y="342886"/>
                  </a:cubicBezTo>
                  <a:cubicBezTo>
                    <a:pt x="975659" y="562433"/>
                    <a:pt x="978050" y="860201"/>
                    <a:pt x="978050" y="117068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6248" tIns="66159" rIns="66159" bIns="66159" numCol="1" spcCol="1270" anchor="ctr" anchorCtr="0">
              <a:noAutofit/>
            </a:bodyPr>
            <a:lstStyle/>
            <a:p>
              <a:pPr marL="0" marR="0" lvl="1" indent="0" algn="l" defTabSz="914400" rtl="0" eaLnBrk="1" fontAlgn="auto" latinLnBrk="0" hangingPunct="1">
                <a:lnSpc>
                  <a:spcPct val="100000"/>
                </a:lnSpc>
                <a:spcBef>
                  <a:spcPct val="0"/>
                </a:spcBef>
                <a:spcAft>
                  <a:spcPts val="0"/>
                </a:spcAft>
                <a:buClrTx/>
                <a:buSzTx/>
                <a:buFontTx/>
                <a:buChar char="••"/>
                <a:tabLst/>
                <a:defRPr/>
              </a:pPr>
              <a:r>
                <a:rPr lang="en-US" sz="2900" kern="1200" dirty="0" smtClean="0"/>
                <a:t>Perform TaqMan qPCR assay</a:t>
              </a:r>
              <a:endParaRPr lang="ar-IQ" sz="2900" kern="1200" dirty="0" smtClean="0"/>
            </a:p>
          </p:txBody>
        </p:sp>
      </p:grpSp>
      <p:grpSp>
        <p:nvGrpSpPr>
          <p:cNvPr id="16" name="Group 15"/>
          <p:cNvGrpSpPr/>
          <p:nvPr/>
        </p:nvGrpSpPr>
        <p:grpSpPr>
          <a:xfrm>
            <a:off x="457200" y="4618293"/>
            <a:ext cx="8077199" cy="1504693"/>
            <a:chOff x="457200" y="4618293"/>
            <a:chExt cx="8077199" cy="1504693"/>
          </a:xfrm>
        </p:grpSpPr>
        <p:sp>
          <p:nvSpPr>
            <p:cNvPr id="11" name="Freeform 10"/>
            <p:cNvSpPr/>
            <p:nvPr/>
          </p:nvSpPr>
          <p:spPr>
            <a:xfrm>
              <a:off x="457200" y="4618293"/>
              <a:ext cx="1053285" cy="1504693"/>
            </a:xfrm>
            <a:custGeom>
              <a:avLst/>
              <a:gdLst>
                <a:gd name="connsiteX0" fmla="*/ 0 w 1504693"/>
                <a:gd name="connsiteY0" fmla="*/ 0 h 1053285"/>
                <a:gd name="connsiteX1" fmla="*/ 978051 w 1504693"/>
                <a:gd name="connsiteY1" fmla="*/ 0 h 1053285"/>
                <a:gd name="connsiteX2" fmla="*/ 1504693 w 1504693"/>
                <a:gd name="connsiteY2" fmla="*/ 526643 h 1053285"/>
                <a:gd name="connsiteX3" fmla="*/ 978051 w 1504693"/>
                <a:gd name="connsiteY3" fmla="*/ 1053285 h 1053285"/>
                <a:gd name="connsiteX4" fmla="*/ 0 w 1504693"/>
                <a:gd name="connsiteY4" fmla="*/ 1053285 h 1053285"/>
                <a:gd name="connsiteX5" fmla="*/ 526643 w 1504693"/>
                <a:gd name="connsiteY5" fmla="*/ 526643 h 1053285"/>
                <a:gd name="connsiteX6" fmla="*/ 0 w 1504693"/>
                <a:gd name="connsiteY6" fmla="*/ 0 h 105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4693" h="1053285">
                  <a:moveTo>
                    <a:pt x="1504693" y="0"/>
                  </a:moveTo>
                  <a:lnTo>
                    <a:pt x="1504693" y="684636"/>
                  </a:lnTo>
                  <a:lnTo>
                    <a:pt x="752346" y="1053285"/>
                  </a:lnTo>
                  <a:lnTo>
                    <a:pt x="0" y="684636"/>
                  </a:lnTo>
                  <a:lnTo>
                    <a:pt x="0" y="0"/>
                  </a:lnTo>
                  <a:lnTo>
                    <a:pt x="752346" y="368650"/>
                  </a:lnTo>
                  <a:lnTo>
                    <a:pt x="1504693"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16" tIns="545058" rIns="18414" bIns="545057" numCol="1" spcCol="1270" anchor="ctr" anchorCtr="0">
              <a:noAutofit/>
            </a:bodyPr>
            <a:lstStyle/>
            <a:p>
              <a:pPr lvl="0" algn="ctr" defTabSz="1289050" rtl="0">
                <a:lnSpc>
                  <a:spcPct val="90000"/>
                </a:lnSpc>
                <a:spcBef>
                  <a:spcPct val="0"/>
                </a:spcBef>
                <a:spcAft>
                  <a:spcPct val="35000"/>
                </a:spcAft>
              </a:pPr>
              <a:r>
                <a:rPr lang="en-US" sz="2900" kern="1200" dirty="0" smtClean="0"/>
                <a:t>Step 4</a:t>
              </a:r>
              <a:endParaRPr lang="ar-IQ" sz="2900" kern="1200" dirty="0"/>
            </a:p>
          </p:txBody>
        </p:sp>
        <p:sp>
          <p:nvSpPr>
            <p:cNvPr id="12" name="Freeform 11"/>
            <p:cNvSpPr/>
            <p:nvPr/>
          </p:nvSpPr>
          <p:spPr>
            <a:xfrm>
              <a:off x="1510485" y="4618293"/>
              <a:ext cx="7023914" cy="978051"/>
            </a:xfrm>
            <a:custGeom>
              <a:avLst/>
              <a:gdLst>
                <a:gd name="connsiteX0" fmla="*/ 163012 w 978050"/>
                <a:gd name="connsiteY0" fmla="*/ 0 h 7023914"/>
                <a:gd name="connsiteX1" fmla="*/ 815038 w 978050"/>
                <a:gd name="connsiteY1" fmla="*/ 0 h 7023914"/>
                <a:gd name="connsiteX2" fmla="*/ 930305 w 978050"/>
                <a:gd name="connsiteY2" fmla="*/ 47745 h 7023914"/>
                <a:gd name="connsiteX3" fmla="*/ 978050 w 978050"/>
                <a:gd name="connsiteY3" fmla="*/ 163012 h 7023914"/>
                <a:gd name="connsiteX4" fmla="*/ 978050 w 978050"/>
                <a:gd name="connsiteY4" fmla="*/ 7023914 h 7023914"/>
                <a:gd name="connsiteX5" fmla="*/ 978050 w 978050"/>
                <a:gd name="connsiteY5" fmla="*/ 7023914 h 7023914"/>
                <a:gd name="connsiteX6" fmla="*/ 978050 w 978050"/>
                <a:gd name="connsiteY6" fmla="*/ 7023914 h 7023914"/>
                <a:gd name="connsiteX7" fmla="*/ 0 w 978050"/>
                <a:gd name="connsiteY7" fmla="*/ 7023914 h 7023914"/>
                <a:gd name="connsiteX8" fmla="*/ 0 w 978050"/>
                <a:gd name="connsiteY8" fmla="*/ 7023914 h 7023914"/>
                <a:gd name="connsiteX9" fmla="*/ 0 w 978050"/>
                <a:gd name="connsiteY9" fmla="*/ 7023914 h 7023914"/>
                <a:gd name="connsiteX10" fmla="*/ 0 w 978050"/>
                <a:gd name="connsiteY10" fmla="*/ 163012 h 7023914"/>
                <a:gd name="connsiteX11" fmla="*/ 47745 w 978050"/>
                <a:gd name="connsiteY11" fmla="*/ 47745 h 7023914"/>
                <a:gd name="connsiteX12" fmla="*/ 163012 w 978050"/>
                <a:gd name="connsiteY12" fmla="*/ 0 h 702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8050" h="7023914">
                  <a:moveTo>
                    <a:pt x="978050" y="1170681"/>
                  </a:moveTo>
                  <a:lnTo>
                    <a:pt x="978050" y="5853233"/>
                  </a:lnTo>
                  <a:cubicBezTo>
                    <a:pt x="978050" y="6163713"/>
                    <a:pt x="975658" y="6461481"/>
                    <a:pt x="971402" y="6681028"/>
                  </a:cubicBezTo>
                  <a:cubicBezTo>
                    <a:pt x="967145" y="6900575"/>
                    <a:pt x="961371" y="7023910"/>
                    <a:pt x="955351" y="7023910"/>
                  </a:cubicBezTo>
                  <a:lnTo>
                    <a:pt x="0" y="7023910"/>
                  </a:lnTo>
                  <a:lnTo>
                    <a:pt x="0" y="7023910"/>
                  </a:lnTo>
                  <a:lnTo>
                    <a:pt x="0" y="7023910"/>
                  </a:lnTo>
                  <a:lnTo>
                    <a:pt x="0" y="4"/>
                  </a:lnTo>
                  <a:lnTo>
                    <a:pt x="0" y="4"/>
                  </a:lnTo>
                  <a:lnTo>
                    <a:pt x="0" y="4"/>
                  </a:lnTo>
                  <a:lnTo>
                    <a:pt x="955351" y="4"/>
                  </a:lnTo>
                  <a:cubicBezTo>
                    <a:pt x="961371" y="4"/>
                    <a:pt x="967145" y="123347"/>
                    <a:pt x="971402" y="342886"/>
                  </a:cubicBezTo>
                  <a:cubicBezTo>
                    <a:pt x="975659" y="562433"/>
                    <a:pt x="978050" y="860201"/>
                    <a:pt x="978050" y="117068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6248" tIns="66159" rIns="66159" bIns="66160" numCol="1" spcCol="1270" anchor="ctr" anchorCtr="0">
              <a:noAutofit/>
            </a:bodyPr>
            <a:lstStyle/>
            <a:p>
              <a:pPr marL="285750" lvl="1" indent="-285750" algn="l" defTabSz="1289050" rtl="0">
                <a:lnSpc>
                  <a:spcPct val="90000"/>
                </a:lnSpc>
                <a:spcBef>
                  <a:spcPct val="0"/>
                </a:spcBef>
                <a:spcAft>
                  <a:spcPct val="15000"/>
                </a:spcAft>
                <a:buChar char="••"/>
              </a:pPr>
              <a:r>
                <a:rPr lang="en-US" sz="2900" kern="1200" dirty="0" smtClean="0"/>
                <a:t>Determine fold expression of each miRNAs in each sample</a:t>
              </a:r>
              <a:endParaRPr lang="ar-IQ" sz="29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5" presetClass="entr" presetSubtype="5"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down)">
                                      <p:cBhvr>
                                        <p:cTn id="24" dur="2000"/>
                                        <p:tgtEl>
                                          <p:spTgt spid="14"/>
                                        </p:tgtEl>
                                      </p:cBhvr>
                                    </p:animEffect>
                                  </p:childTnLst>
                                </p:cTn>
                              </p:par>
                            </p:childTnLst>
                          </p:cTn>
                        </p:par>
                        <p:par>
                          <p:cTn id="25" fill="hold">
                            <p:stCondLst>
                              <p:cond delay="4000"/>
                            </p:stCondLst>
                            <p:childTnLst>
                              <p:par>
                                <p:cTn id="26" presetID="1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lide(fromBottom)">
                                      <p:cBhvr>
                                        <p:cTn id="28" dur="2000"/>
                                        <p:tgtEl>
                                          <p:spTgt spid="15"/>
                                        </p:tgtEl>
                                      </p:cBhvr>
                                    </p:animEffect>
                                  </p:childTnLst>
                                </p:cTn>
                              </p:par>
                            </p:childTnLst>
                          </p:cTn>
                        </p:par>
                        <p:par>
                          <p:cTn id="29" fill="hold">
                            <p:stCondLst>
                              <p:cond delay="6000"/>
                            </p:stCondLst>
                            <p:childTnLst>
                              <p:par>
                                <p:cTn id="30" presetID="9"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spc-026658.gif"/>
          <p:cNvPicPr>
            <a:picLocks noChangeAspect="1"/>
          </p:cNvPicPr>
          <p:nvPr/>
        </p:nvPicPr>
        <p:blipFill>
          <a:blip r:embed="rId2" cstate="print">
            <a:lum contrast="30000"/>
          </a:blip>
          <a:stretch>
            <a:fillRect/>
          </a:stretch>
        </p:blipFill>
        <p:spPr>
          <a:xfrm>
            <a:off x="1905000" y="217714"/>
            <a:ext cx="5164667" cy="6640286"/>
          </a:xfrm>
          <a:prstGeom prst="rect">
            <a:avLst/>
          </a:prstGeom>
        </p:spPr>
      </p:pic>
      <p:sp>
        <p:nvSpPr>
          <p:cNvPr id="2" name="Title 1"/>
          <p:cNvSpPr>
            <a:spLocks noGrp="1"/>
          </p:cNvSpPr>
          <p:nvPr>
            <p:ph type="title"/>
          </p:nvPr>
        </p:nvSpPr>
        <p:spPr>
          <a:xfrm>
            <a:off x="304800" y="609600"/>
            <a:ext cx="8229600" cy="2743200"/>
          </a:xfrm>
        </p:spPr>
        <p:txBody>
          <a:bodyPr>
            <a:normAutofit/>
          </a:bodyPr>
          <a:lstStyle/>
          <a:p>
            <a:r>
              <a:rPr lang="en-US" sz="4000" b="1" dirty="0" smtClean="0"/>
              <a:t>Detection of serum microRNA as early biomarkers for incidence </a:t>
            </a:r>
            <a:br>
              <a:rPr lang="en-US" sz="4000" b="1" dirty="0" smtClean="0"/>
            </a:br>
            <a:r>
              <a:rPr lang="en-US" sz="4000" b="1" dirty="0" smtClean="0"/>
              <a:t>of breast cancer in Iraqi women </a:t>
            </a:r>
            <a:endParaRPr lang="ar-IQ" sz="4000" dirty="0"/>
          </a:p>
        </p:txBody>
      </p:sp>
      <p:sp>
        <p:nvSpPr>
          <p:cNvPr id="5" name="TextBox 4"/>
          <p:cNvSpPr txBox="1"/>
          <p:nvPr/>
        </p:nvSpPr>
        <p:spPr>
          <a:xfrm>
            <a:off x="1905000" y="3581400"/>
            <a:ext cx="5257800" cy="707886"/>
          </a:xfrm>
          <a:prstGeom prst="rect">
            <a:avLst/>
          </a:prstGeom>
          <a:noFill/>
        </p:spPr>
        <p:txBody>
          <a:bodyPr wrap="square" rtlCol="1">
            <a:spAutoFit/>
          </a:bodyPr>
          <a:lstStyle/>
          <a:p>
            <a:pPr algn="ctr"/>
            <a:r>
              <a:rPr lang="en-US" sz="2000" b="1" dirty="0" smtClean="0">
                <a:effectLst>
                  <a:outerShdw blurRad="38100" dist="38100" dir="2700000" algn="tl">
                    <a:srgbClr val="000000">
                      <a:alpha val="43137"/>
                    </a:srgbClr>
                  </a:outerShdw>
                </a:effectLst>
              </a:rPr>
              <a:t>Al-Nahrain University</a:t>
            </a:r>
          </a:p>
          <a:p>
            <a:pPr algn="ctr"/>
            <a:r>
              <a:rPr lang="en-US" sz="2000" b="1" dirty="0" smtClean="0">
                <a:effectLst>
                  <a:outerShdw blurRad="38100" dist="38100" dir="2700000" algn="tl">
                    <a:srgbClr val="000000">
                      <a:alpha val="43137"/>
                    </a:srgbClr>
                  </a:outerShdw>
                </a:effectLst>
              </a:rPr>
              <a:t>College of Science/ Biotechnology Department</a:t>
            </a:r>
            <a:endParaRPr lang="ar-IQ" sz="2000" b="1" dirty="0">
              <a:effectLst>
                <a:outerShdw blurRad="38100" dist="38100" dir="2700000" algn="tl">
                  <a:srgbClr val="000000">
                    <a:alpha val="43137"/>
                  </a:srgbClr>
                </a:outerShdw>
              </a:effectLst>
            </a:endParaRPr>
          </a:p>
        </p:txBody>
      </p:sp>
      <p:sp>
        <p:nvSpPr>
          <p:cNvPr id="6" name="TextBox 5"/>
          <p:cNvSpPr txBox="1"/>
          <p:nvPr/>
        </p:nvSpPr>
        <p:spPr>
          <a:xfrm>
            <a:off x="685800" y="4724400"/>
            <a:ext cx="7772400" cy="1384995"/>
          </a:xfrm>
          <a:prstGeom prst="rect">
            <a:avLst/>
          </a:prstGeom>
          <a:noFill/>
        </p:spPr>
        <p:txBody>
          <a:bodyPr wrap="square" rtlCol="1">
            <a:spAutoFit/>
          </a:bodyPr>
          <a:lstStyle/>
          <a:p>
            <a:pPr algn="ctr"/>
            <a:r>
              <a:rPr lang="en-US" sz="2000" b="1" dirty="0" smtClean="0"/>
              <a:t>Supervised by</a:t>
            </a:r>
          </a:p>
          <a:p>
            <a:pPr algn="ctr"/>
            <a:endParaRPr lang="en-US" sz="2000" dirty="0" smtClean="0"/>
          </a:p>
          <a:p>
            <a:pPr algn="ctr"/>
            <a:r>
              <a:rPr lang="en-US" sz="2400" b="1" dirty="0" smtClean="0">
                <a:effectLst>
                  <a:outerShdw blurRad="38100" dist="38100" dir="2700000" algn="tl">
                    <a:srgbClr val="000000">
                      <a:alpha val="43137"/>
                    </a:srgbClr>
                  </a:outerShdw>
                </a:effectLst>
              </a:rPr>
              <a:t>Dr. Hameed M. </a:t>
            </a:r>
            <a:r>
              <a:rPr lang="en-US" sz="2400" b="1" dirty="0" err="1" smtClean="0">
                <a:effectLst>
                  <a:outerShdw blurRad="38100" dist="38100" dir="2700000" algn="tl">
                    <a:srgbClr val="000000">
                      <a:alpha val="43137"/>
                    </a:srgbClr>
                  </a:outerShdw>
                </a:effectLst>
              </a:rPr>
              <a:t>Jasim</a:t>
            </a:r>
            <a:r>
              <a:rPr lang="en-US" sz="2400" b="1" dirty="0" smtClean="0">
                <a:effectLst>
                  <a:outerShdw blurRad="38100" dist="38100" dir="2700000" algn="tl">
                    <a:srgbClr val="000000">
                      <a:alpha val="43137"/>
                    </a:srgbClr>
                  </a:outerShdw>
                </a:effectLst>
              </a:rPr>
              <a:t>                           Dr. Nahi Y. </a:t>
            </a:r>
            <a:r>
              <a:rPr lang="en-US" sz="2400" b="1" dirty="0" err="1" smtClean="0">
                <a:effectLst>
                  <a:outerShdw blurRad="38100" dist="38100" dir="2700000" algn="tl">
                    <a:srgbClr val="000000">
                      <a:alpha val="43137"/>
                    </a:srgbClr>
                  </a:outerShdw>
                </a:effectLst>
              </a:rPr>
              <a:t>Yassen</a:t>
            </a:r>
            <a:endParaRPr lang="en-US" sz="2400" b="1" dirty="0" smtClean="0">
              <a:effectLst>
                <a:outerShdw blurRad="38100" dist="38100" dir="2700000" algn="tl">
                  <a:srgbClr val="000000">
                    <a:alpha val="43137"/>
                  </a:srgbClr>
                </a:outerShdw>
              </a:effectLst>
            </a:endParaRPr>
          </a:p>
          <a:p>
            <a:r>
              <a:rPr lang="en-US" sz="2000" b="1" dirty="0" smtClean="0">
                <a:effectLst>
                  <a:outerShdw blurRad="38100" dist="38100" dir="2700000" algn="tl">
                    <a:srgbClr val="000000">
                      <a:alpha val="43137"/>
                    </a:srgbClr>
                  </a:outerShdw>
                </a:effectLst>
              </a:rPr>
              <a:t>                    Professor                                                            </a:t>
            </a:r>
            <a:r>
              <a:rPr lang="en-US" sz="2000" b="1" dirty="0" err="1" smtClean="0">
                <a:effectLst>
                  <a:outerShdw blurRad="38100" dist="38100" dir="2700000" algn="tl">
                    <a:srgbClr val="000000">
                      <a:alpha val="43137"/>
                    </a:srgbClr>
                  </a:outerShdw>
                </a:effectLst>
              </a:rPr>
              <a:t>Professor</a:t>
            </a:r>
            <a:r>
              <a:rPr lang="en-US" sz="2000" b="1" dirty="0" smtClean="0">
                <a:effectLst>
                  <a:outerShdw blurRad="38100" dist="38100" dir="2700000" algn="tl">
                    <a:srgbClr val="000000">
                      <a:alpha val="43137"/>
                    </a:srgbClr>
                  </a:outerShdw>
                </a:effectLst>
              </a:rPr>
              <a:t> </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childTnLst>
                                </p:cTn>
                              </p:par>
                            </p:childTnLst>
                          </p:cTn>
                        </p:par>
                        <p:par>
                          <p:cTn id="11" fill="hold">
                            <p:stCondLst>
                              <p:cond delay="4800"/>
                            </p:stCondLst>
                            <p:childTnLst>
                              <p:par>
                                <p:cTn id="12" presetID="25"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par>
                          <p:cTn id="22" fill="hold">
                            <p:stCondLst>
                              <p:cond delay="5800"/>
                            </p:stCondLst>
                            <p:childTnLst>
                              <p:par>
                                <p:cTn id="23" presetID="5"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375268784274.jpg"/>
          <p:cNvPicPr>
            <a:picLocks noChangeAspect="1"/>
          </p:cNvPicPr>
          <p:nvPr/>
        </p:nvPicPr>
        <p:blipFill>
          <a:blip r:embed="rId2" cstate="print"/>
          <a:stretch>
            <a:fillRect/>
          </a:stretch>
        </p:blipFill>
        <p:spPr>
          <a:xfrm>
            <a:off x="3892305" y="3852863"/>
            <a:ext cx="5251695" cy="3005137"/>
          </a:xfrm>
          <a:prstGeom prst="rect">
            <a:avLst/>
          </a:prstGeom>
        </p:spPr>
      </p:pic>
      <p:sp>
        <p:nvSpPr>
          <p:cNvPr id="83971" name="Rectangle 3"/>
          <p:cNvSpPr>
            <a:spLocks noChangeArrowheads="1"/>
          </p:cNvSpPr>
          <p:nvPr/>
        </p:nvSpPr>
        <p:spPr bwMode="auto">
          <a:xfrm>
            <a:off x="228600" y="132323"/>
            <a:ext cx="8001000" cy="44396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mj-cs"/>
              </a:rPr>
              <a:t>microRNA TaqMan</a:t>
            </a:r>
            <a:r>
              <a:rPr kumimoji="0" lang="en-US" sz="2400" b="0" i="0" u="none" strike="noStrike" cap="none" normalizeH="0" dirty="0" smtClean="0">
                <a:ln>
                  <a:noFill/>
                </a:ln>
                <a:solidFill>
                  <a:srgbClr val="FF0000"/>
                </a:solidFill>
                <a:effectLst/>
                <a:latin typeface="Times New Roman" pitchFamily="18" charset="0"/>
                <a:ea typeface="Calibri" pitchFamily="34" charset="0"/>
                <a:cs typeface="+mj-cs"/>
              </a:rPr>
              <a:t> assay contents</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mj-cs"/>
              </a:rPr>
              <a:t>:</a:t>
            </a:r>
          </a:p>
          <a:p>
            <a:pPr marL="0" marR="0" lvl="0" indent="0" algn="justLow" defTabSz="914400" rtl="0" eaLnBrk="1" fontAlgn="base" latinLnBrk="0" hangingPunct="1">
              <a:lnSpc>
                <a:spcPct val="15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mj-cs"/>
            </a:endParaRPr>
          </a:p>
          <a:p>
            <a:pPr>
              <a:buFont typeface="Arial" pitchFamily="34" charset="0"/>
              <a:buChar char="•"/>
            </a:pPr>
            <a:r>
              <a:rPr lang="en-US" sz="2000" dirty="0" smtClean="0">
                <a:cs typeface="+mj-cs"/>
              </a:rPr>
              <a:t> One tube containing miRNA-specific </a:t>
            </a:r>
            <a:r>
              <a:rPr lang="en-US" sz="2000" dirty="0" smtClean="0">
                <a:solidFill>
                  <a:srgbClr val="FF0000"/>
                </a:solidFill>
                <a:cs typeface="+mj-cs"/>
              </a:rPr>
              <a:t>RT primer </a:t>
            </a:r>
            <a:r>
              <a:rPr lang="en-US" sz="2000" dirty="0" smtClean="0">
                <a:latin typeface="Times New Roman" pitchFamily="18" charset="0"/>
                <a:ea typeface="Calibri" pitchFamily="34" charset="0"/>
                <a:cs typeface="+mj-cs"/>
              </a:rPr>
              <a:t>TaqMan PCR Master Mix (2X)</a:t>
            </a:r>
          </a:p>
          <a:p>
            <a:endParaRPr lang="en-US" sz="2000" dirty="0" smtClean="0">
              <a:cs typeface="+mj-cs"/>
            </a:endParaRPr>
          </a:p>
          <a:p>
            <a:pPr lvl="0"/>
            <a:r>
              <a:rPr lang="en-US" sz="2000" dirty="0" smtClean="0">
                <a:cs typeface="+mj-cs"/>
              </a:rPr>
              <a:t>• </a:t>
            </a:r>
            <a:r>
              <a:rPr lang="en-US" sz="2000" dirty="0" smtClean="0">
                <a:latin typeface="Times New Roman" pitchFamily="18" charset="0"/>
                <a:ea typeface="Calibri" pitchFamily="34" charset="0"/>
                <a:cs typeface="+mj-cs"/>
              </a:rPr>
              <a:t>TaqMan microRNA assay (20X) </a:t>
            </a:r>
            <a:r>
              <a:rPr lang="en-US" sz="2000" dirty="0" smtClean="0">
                <a:cs typeface="+mj-cs"/>
              </a:rPr>
              <a:t>One tube containing a </a:t>
            </a:r>
            <a:r>
              <a:rPr lang="en-US" sz="2000" dirty="0" smtClean="0">
                <a:solidFill>
                  <a:srgbClr val="FF0000"/>
                </a:solidFill>
                <a:cs typeface="+mj-cs"/>
              </a:rPr>
              <a:t>mix </a:t>
            </a:r>
            <a:r>
              <a:rPr lang="en-US" sz="2000" dirty="0" smtClean="0">
                <a:cs typeface="+mj-cs"/>
              </a:rPr>
              <a:t>of:</a:t>
            </a:r>
          </a:p>
          <a:p>
            <a:r>
              <a:rPr lang="en-US" sz="2000" dirty="0" smtClean="0">
                <a:cs typeface="+mj-cs"/>
              </a:rPr>
              <a:t>– miRNA-specific forward PCR primer</a:t>
            </a:r>
          </a:p>
          <a:p>
            <a:r>
              <a:rPr lang="en-US" sz="2000" dirty="0" smtClean="0">
                <a:cs typeface="+mj-cs"/>
              </a:rPr>
              <a:t>– specific reverse PCR primer</a:t>
            </a:r>
          </a:p>
          <a:p>
            <a:r>
              <a:rPr lang="en-US" sz="2000" dirty="0" smtClean="0">
                <a:cs typeface="+mj-cs"/>
              </a:rPr>
              <a:t>– miRNA-specific TaqMan MGB probe</a:t>
            </a:r>
            <a:endParaRPr kumimoji="0" lang="en-US" sz="20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mj-cs"/>
              </a:rPr>
              <a:t>The selected microRNAs were: let7a, miR-21, miR-15b, miR-26b, miR-27a, miR-34a, miR-34b, miR-429, mir-205, miR-218, miR-222, miR-378 and miR-191 (as endogenous control).</a:t>
            </a:r>
            <a:endParaRPr kumimoji="0" lang="en-US" sz="28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92" y="252580"/>
            <a:ext cx="8229600" cy="1143000"/>
          </a:xfrm>
        </p:spPr>
        <p:txBody>
          <a:bodyPr/>
          <a:lstStyle/>
          <a:p>
            <a:r>
              <a:rPr lang="en-US" dirty="0" smtClean="0">
                <a:solidFill>
                  <a:srgbClr val="FF0000"/>
                </a:solidFill>
              </a:rPr>
              <a:t> TaqMan Probe</a:t>
            </a:r>
            <a:endParaRPr lang="en-US" dirty="0">
              <a:solidFill>
                <a:srgbClr val="FF0000"/>
              </a:solidFill>
            </a:endParaRPr>
          </a:p>
        </p:txBody>
      </p:sp>
      <p:cxnSp>
        <p:nvCxnSpPr>
          <p:cNvPr id="5" name="Straight Connector 4"/>
          <p:cNvCxnSpPr/>
          <p:nvPr/>
        </p:nvCxnSpPr>
        <p:spPr>
          <a:xfrm>
            <a:off x="715187" y="2935069"/>
            <a:ext cx="2933045"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695110" y="2935069"/>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232478" y="2935069"/>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499845" y="2935069"/>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528009" y="3865511"/>
            <a:ext cx="2152315"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1719181" y="3580763"/>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106863" y="3616858"/>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414337" y="3616858"/>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703095" y="3616858"/>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026612" y="3580763"/>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69918" y="3582100"/>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523916" y="3582100"/>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695108" y="3357692"/>
            <a:ext cx="1804737"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2" name="Straight Connector 41"/>
          <p:cNvCxnSpPr/>
          <p:nvPr/>
        </p:nvCxnSpPr>
        <p:spPr>
          <a:xfrm flipH="1" flipV="1">
            <a:off x="1347520" y="2505096"/>
            <a:ext cx="347588" cy="852596"/>
          </a:xfrm>
          <a:prstGeom prst="line">
            <a:avLst/>
          </a:prstGeom>
        </p:spPr>
        <p:style>
          <a:lnRef idx="3">
            <a:schemeClr val="accent2"/>
          </a:lnRef>
          <a:fillRef idx="0">
            <a:schemeClr val="accent2"/>
          </a:fillRef>
          <a:effectRef idx="2">
            <a:schemeClr val="accent2"/>
          </a:effectRef>
          <a:fontRef idx="minor">
            <a:schemeClr val="tx1"/>
          </a:fontRef>
        </p:style>
      </p:cxnSp>
      <p:cxnSp>
        <p:nvCxnSpPr>
          <p:cNvPr id="43" name="Straight Connector 42"/>
          <p:cNvCxnSpPr/>
          <p:nvPr/>
        </p:nvCxnSpPr>
        <p:spPr>
          <a:xfrm flipV="1">
            <a:off x="3523916" y="2393470"/>
            <a:ext cx="296762" cy="964224"/>
          </a:xfrm>
          <a:prstGeom prst="line">
            <a:avLst/>
          </a:prstGeom>
        </p:spPr>
        <p:style>
          <a:lnRef idx="3">
            <a:schemeClr val="accent2"/>
          </a:lnRef>
          <a:fillRef idx="0">
            <a:schemeClr val="accent2"/>
          </a:fillRef>
          <a:effectRef idx="2">
            <a:schemeClr val="accent2"/>
          </a:effectRef>
          <a:fontRef idx="minor">
            <a:schemeClr val="tx1"/>
          </a:fontRef>
        </p:style>
      </p:cxnSp>
      <p:sp>
        <p:nvSpPr>
          <p:cNvPr id="49" name="Oval 48"/>
          <p:cNvSpPr/>
          <p:nvPr/>
        </p:nvSpPr>
        <p:spPr>
          <a:xfrm>
            <a:off x="1134297" y="2049513"/>
            <a:ext cx="426446" cy="46263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0" name="Oval 49"/>
          <p:cNvSpPr/>
          <p:nvPr/>
        </p:nvSpPr>
        <p:spPr>
          <a:xfrm>
            <a:off x="3648232" y="2034361"/>
            <a:ext cx="426446" cy="4626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52" name="Straight Arrow Connector 51"/>
          <p:cNvCxnSpPr/>
          <p:nvPr/>
        </p:nvCxnSpPr>
        <p:spPr>
          <a:xfrm>
            <a:off x="2679024" y="4104628"/>
            <a:ext cx="0" cy="3876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782044" y="5146205"/>
            <a:ext cx="2842123" cy="0"/>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a:off x="1671045" y="5146205"/>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2366201" y="5146205"/>
            <a:ext cx="0" cy="422623"/>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654959" y="5163584"/>
            <a:ext cx="0" cy="405244"/>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208413" y="5146205"/>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475780" y="5146205"/>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1503944" y="6076647"/>
            <a:ext cx="2152315" cy="0"/>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p:cNvCxnSpPr/>
          <p:nvPr/>
        </p:nvCxnSpPr>
        <p:spPr>
          <a:xfrm>
            <a:off x="1695116" y="5791899"/>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082798" y="5827994"/>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2390272" y="5827994"/>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2679030" y="5827994"/>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002547" y="5791899"/>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245853" y="5793236"/>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499851" y="5793236"/>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719181" y="5568828"/>
            <a:ext cx="1756599"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0" name="Straight Connector 69"/>
          <p:cNvCxnSpPr/>
          <p:nvPr/>
        </p:nvCxnSpPr>
        <p:spPr>
          <a:xfrm flipH="1" flipV="1">
            <a:off x="1281345" y="4540197"/>
            <a:ext cx="66175" cy="318042"/>
          </a:xfrm>
          <a:prstGeom prst="line">
            <a:avLst/>
          </a:prstGeom>
        </p:spPr>
        <p:style>
          <a:lnRef idx="3">
            <a:schemeClr val="accent2"/>
          </a:lnRef>
          <a:fillRef idx="0">
            <a:schemeClr val="accent2"/>
          </a:fillRef>
          <a:effectRef idx="2">
            <a:schemeClr val="accent2"/>
          </a:effectRef>
          <a:fontRef idx="minor">
            <a:schemeClr val="tx1"/>
          </a:fontRef>
        </p:style>
      </p:cxnSp>
      <p:cxnSp>
        <p:nvCxnSpPr>
          <p:cNvPr id="71" name="Straight Connector 70"/>
          <p:cNvCxnSpPr/>
          <p:nvPr/>
        </p:nvCxnSpPr>
        <p:spPr>
          <a:xfrm flipV="1">
            <a:off x="3499851" y="4604606"/>
            <a:ext cx="296762" cy="964224"/>
          </a:xfrm>
          <a:prstGeom prst="line">
            <a:avLst/>
          </a:prstGeom>
        </p:spPr>
        <p:style>
          <a:lnRef idx="3">
            <a:schemeClr val="accent2"/>
          </a:lnRef>
          <a:fillRef idx="0">
            <a:schemeClr val="accent2"/>
          </a:fillRef>
          <a:effectRef idx="2">
            <a:schemeClr val="accent2"/>
          </a:effectRef>
          <a:fontRef idx="minor">
            <a:schemeClr val="tx1"/>
          </a:fontRef>
        </p:style>
      </p:cxnSp>
      <p:sp>
        <p:nvSpPr>
          <p:cNvPr id="73" name="Oval 72"/>
          <p:cNvSpPr/>
          <p:nvPr/>
        </p:nvSpPr>
        <p:spPr>
          <a:xfrm>
            <a:off x="3569357" y="4395608"/>
            <a:ext cx="426446" cy="462631"/>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77" name="Straight Arrow Connector 76"/>
          <p:cNvCxnSpPr/>
          <p:nvPr/>
        </p:nvCxnSpPr>
        <p:spPr>
          <a:xfrm>
            <a:off x="782044" y="3486225"/>
            <a:ext cx="721900"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83" name="Sun 82"/>
          <p:cNvSpPr/>
          <p:nvPr/>
        </p:nvSpPr>
        <p:spPr>
          <a:xfrm>
            <a:off x="715854" y="4058484"/>
            <a:ext cx="922431" cy="801654"/>
          </a:xfrm>
          <a:prstGeom prst="su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0" name="TextBox 109"/>
          <p:cNvSpPr txBox="1"/>
          <p:nvPr/>
        </p:nvSpPr>
        <p:spPr>
          <a:xfrm>
            <a:off x="0" y="4724400"/>
            <a:ext cx="1303755" cy="369332"/>
          </a:xfrm>
          <a:prstGeom prst="rect">
            <a:avLst/>
          </a:prstGeom>
          <a:noFill/>
        </p:spPr>
        <p:txBody>
          <a:bodyPr wrap="none" rtlCol="0">
            <a:spAutoFit/>
          </a:bodyPr>
          <a:lstStyle/>
          <a:p>
            <a:r>
              <a:rPr lang="en-US" dirty="0" smtClean="0"/>
              <a:t>Fluorescing </a:t>
            </a:r>
            <a:endParaRPr lang="en-US" dirty="0"/>
          </a:p>
        </p:txBody>
      </p:sp>
      <p:sp>
        <p:nvSpPr>
          <p:cNvPr id="113" name="TextBox 112"/>
          <p:cNvSpPr txBox="1"/>
          <p:nvPr/>
        </p:nvSpPr>
        <p:spPr>
          <a:xfrm>
            <a:off x="2074779" y="2597582"/>
            <a:ext cx="388297" cy="553998"/>
          </a:xfrm>
          <a:prstGeom prst="rect">
            <a:avLst/>
          </a:prstGeom>
          <a:noFill/>
        </p:spPr>
        <p:txBody>
          <a:bodyPr wrap="none" rtlCol="0">
            <a:spAutoFit/>
          </a:bodyPr>
          <a:lstStyle/>
          <a:p>
            <a:r>
              <a:rPr lang="en-US" sz="3000" b="1" dirty="0" smtClean="0">
                <a:solidFill>
                  <a:srgbClr val="FF0000"/>
                </a:solidFill>
              </a:rPr>
              <a:t>C</a:t>
            </a:r>
            <a:endParaRPr lang="en-US" sz="3000" b="1" dirty="0">
              <a:solidFill>
                <a:srgbClr val="FF0000"/>
              </a:solidFill>
            </a:endParaRPr>
          </a:p>
        </p:txBody>
      </p:sp>
      <p:sp>
        <p:nvSpPr>
          <p:cNvPr id="114" name="TextBox 113"/>
          <p:cNvSpPr txBox="1"/>
          <p:nvPr/>
        </p:nvSpPr>
        <p:spPr>
          <a:xfrm>
            <a:off x="2500031" y="2597582"/>
            <a:ext cx="429813" cy="553998"/>
          </a:xfrm>
          <a:prstGeom prst="rect">
            <a:avLst/>
          </a:prstGeom>
          <a:noFill/>
        </p:spPr>
        <p:txBody>
          <a:bodyPr wrap="none" rtlCol="0">
            <a:spAutoFit/>
          </a:bodyPr>
          <a:lstStyle/>
          <a:p>
            <a:r>
              <a:rPr lang="en-US" sz="3000" b="1" dirty="0">
                <a:solidFill>
                  <a:srgbClr val="FF0000"/>
                </a:solidFill>
              </a:rPr>
              <a:t>G</a:t>
            </a:r>
          </a:p>
        </p:txBody>
      </p:sp>
      <p:sp>
        <p:nvSpPr>
          <p:cNvPr id="115" name="TextBox 114"/>
          <p:cNvSpPr txBox="1"/>
          <p:nvPr/>
        </p:nvSpPr>
        <p:spPr>
          <a:xfrm>
            <a:off x="1854908" y="4858239"/>
            <a:ext cx="388297" cy="553998"/>
          </a:xfrm>
          <a:prstGeom prst="rect">
            <a:avLst/>
          </a:prstGeom>
          <a:noFill/>
        </p:spPr>
        <p:txBody>
          <a:bodyPr wrap="none" rtlCol="0">
            <a:spAutoFit/>
          </a:bodyPr>
          <a:lstStyle/>
          <a:p>
            <a:r>
              <a:rPr lang="en-US" sz="3000" b="1" dirty="0" smtClean="0">
                <a:solidFill>
                  <a:srgbClr val="FF0000"/>
                </a:solidFill>
              </a:rPr>
              <a:t>C</a:t>
            </a:r>
            <a:endParaRPr lang="en-US" sz="3000" b="1" dirty="0">
              <a:solidFill>
                <a:srgbClr val="FF0000"/>
              </a:solidFill>
            </a:endParaRPr>
          </a:p>
        </p:txBody>
      </p:sp>
      <p:sp>
        <p:nvSpPr>
          <p:cNvPr id="116" name="TextBox 115"/>
          <p:cNvSpPr txBox="1"/>
          <p:nvPr/>
        </p:nvSpPr>
        <p:spPr>
          <a:xfrm>
            <a:off x="2774254" y="4827899"/>
            <a:ext cx="388297" cy="553998"/>
          </a:xfrm>
          <a:prstGeom prst="rect">
            <a:avLst/>
          </a:prstGeom>
          <a:noFill/>
        </p:spPr>
        <p:txBody>
          <a:bodyPr wrap="none" rtlCol="0">
            <a:spAutoFit/>
          </a:bodyPr>
          <a:lstStyle/>
          <a:p>
            <a:r>
              <a:rPr lang="en-US" sz="3000" b="1" dirty="0" smtClean="0">
                <a:solidFill>
                  <a:srgbClr val="FF0000"/>
                </a:solidFill>
              </a:rPr>
              <a:t>C</a:t>
            </a:r>
            <a:endParaRPr lang="en-US" sz="3000" b="1" dirty="0">
              <a:solidFill>
                <a:srgbClr val="FF0000"/>
              </a:solidFill>
            </a:endParaRPr>
          </a:p>
        </p:txBody>
      </p:sp>
      <p:sp>
        <p:nvSpPr>
          <p:cNvPr id="122" name="TextBox 121"/>
          <p:cNvSpPr txBox="1"/>
          <p:nvPr/>
        </p:nvSpPr>
        <p:spPr>
          <a:xfrm>
            <a:off x="2070218" y="2985175"/>
            <a:ext cx="429813" cy="553998"/>
          </a:xfrm>
          <a:prstGeom prst="rect">
            <a:avLst/>
          </a:prstGeom>
          <a:noFill/>
        </p:spPr>
        <p:txBody>
          <a:bodyPr wrap="none" rtlCol="0">
            <a:spAutoFit/>
          </a:bodyPr>
          <a:lstStyle/>
          <a:p>
            <a:r>
              <a:rPr lang="en-US" sz="3000" b="1" dirty="0">
                <a:solidFill>
                  <a:srgbClr val="FF0000"/>
                </a:solidFill>
              </a:rPr>
              <a:t>G</a:t>
            </a:r>
          </a:p>
        </p:txBody>
      </p:sp>
      <p:sp>
        <p:nvSpPr>
          <p:cNvPr id="123" name="TextBox 122"/>
          <p:cNvSpPr txBox="1"/>
          <p:nvPr/>
        </p:nvSpPr>
        <p:spPr>
          <a:xfrm>
            <a:off x="2508946" y="2984299"/>
            <a:ext cx="388297" cy="553998"/>
          </a:xfrm>
          <a:prstGeom prst="rect">
            <a:avLst/>
          </a:prstGeom>
          <a:noFill/>
        </p:spPr>
        <p:txBody>
          <a:bodyPr wrap="none" rtlCol="0">
            <a:spAutoFit/>
          </a:bodyPr>
          <a:lstStyle/>
          <a:p>
            <a:r>
              <a:rPr lang="en-US" sz="3000" b="1" dirty="0">
                <a:solidFill>
                  <a:srgbClr val="FF0000"/>
                </a:solidFill>
              </a:rPr>
              <a:t>C</a:t>
            </a:r>
          </a:p>
        </p:txBody>
      </p:sp>
      <p:sp>
        <p:nvSpPr>
          <p:cNvPr id="130" name="TextBox 129"/>
          <p:cNvSpPr txBox="1"/>
          <p:nvPr/>
        </p:nvSpPr>
        <p:spPr>
          <a:xfrm>
            <a:off x="1852233" y="5291831"/>
            <a:ext cx="429813" cy="553998"/>
          </a:xfrm>
          <a:prstGeom prst="rect">
            <a:avLst/>
          </a:prstGeom>
          <a:noFill/>
        </p:spPr>
        <p:txBody>
          <a:bodyPr wrap="none" rtlCol="0">
            <a:spAutoFit/>
          </a:bodyPr>
          <a:lstStyle/>
          <a:p>
            <a:r>
              <a:rPr lang="en-US" sz="3000" b="1" dirty="0">
                <a:solidFill>
                  <a:srgbClr val="FF0000"/>
                </a:solidFill>
              </a:rPr>
              <a:t>G</a:t>
            </a:r>
          </a:p>
        </p:txBody>
      </p:sp>
      <p:sp>
        <p:nvSpPr>
          <p:cNvPr id="131" name="TextBox 130"/>
          <p:cNvSpPr txBox="1"/>
          <p:nvPr/>
        </p:nvSpPr>
        <p:spPr>
          <a:xfrm>
            <a:off x="2787640" y="5273996"/>
            <a:ext cx="429813" cy="553998"/>
          </a:xfrm>
          <a:prstGeom prst="rect">
            <a:avLst/>
          </a:prstGeom>
          <a:noFill/>
        </p:spPr>
        <p:txBody>
          <a:bodyPr wrap="none" rtlCol="0">
            <a:spAutoFit/>
          </a:bodyPr>
          <a:lstStyle/>
          <a:p>
            <a:r>
              <a:rPr lang="en-US" sz="3000" b="1" dirty="0">
                <a:solidFill>
                  <a:srgbClr val="FF0000"/>
                </a:solidFill>
              </a:rPr>
              <a:t>G</a:t>
            </a:r>
          </a:p>
        </p:txBody>
      </p:sp>
      <p:sp>
        <p:nvSpPr>
          <p:cNvPr id="3" name="TextBox 2"/>
          <p:cNvSpPr txBox="1"/>
          <p:nvPr/>
        </p:nvSpPr>
        <p:spPr>
          <a:xfrm>
            <a:off x="3342731" y="1644317"/>
            <a:ext cx="1287532" cy="369332"/>
          </a:xfrm>
          <a:prstGeom prst="rect">
            <a:avLst/>
          </a:prstGeom>
          <a:noFill/>
        </p:spPr>
        <p:txBody>
          <a:bodyPr wrap="none" rtlCol="0">
            <a:spAutoFit/>
          </a:bodyPr>
          <a:lstStyle/>
          <a:p>
            <a:r>
              <a:rPr lang="en-US" dirty="0" smtClean="0"/>
              <a:t>3’Quencher</a:t>
            </a:r>
            <a:endParaRPr lang="en-US" dirty="0"/>
          </a:p>
        </p:txBody>
      </p:sp>
      <p:sp>
        <p:nvSpPr>
          <p:cNvPr id="4" name="TextBox 3"/>
          <p:cNvSpPr txBox="1"/>
          <p:nvPr/>
        </p:nvSpPr>
        <p:spPr>
          <a:xfrm>
            <a:off x="715187" y="1729256"/>
            <a:ext cx="1523111" cy="369332"/>
          </a:xfrm>
          <a:prstGeom prst="rect">
            <a:avLst/>
          </a:prstGeom>
          <a:noFill/>
        </p:spPr>
        <p:txBody>
          <a:bodyPr wrap="none" rtlCol="0">
            <a:spAutoFit/>
          </a:bodyPr>
          <a:lstStyle/>
          <a:p>
            <a:r>
              <a:rPr lang="en-US" dirty="0" smtClean="0"/>
              <a:t>5’Fluorophore</a:t>
            </a:r>
            <a:endParaRPr lang="en-US" dirty="0"/>
          </a:p>
        </p:txBody>
      </p:sp>
      <p:sp>
        <p:nvSpPr>
          <p:cNvPr id="25" name="Lightning Bolt 24"/>
          <p:cNvSpPr/>
          <p:nvPr/>
        </p:nvSpPr>
        <p:spPr>
          <a:xfrm>
            <a:off x="212559" y="3195117"/>
            <a:ext cx="778035" cy="876166"/>
          </a:xfrm>
          <a:prstGeom prst="lightningBol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2" name="Straight Connector 81"/>
          <p:cNvCxnSpPr/>
          <p:nvPr/>
        </p:nvCxnSpPr>
        <p:spPr>
          <a:xfrm>
            <a:off x="3002547" y="2935069"/>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2037502" y="2963142"/>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1177070" y="2963142"/>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886319" y="2963142"/>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886319" y="3233367"/>
            <a:ext cx="0" cy="248653"/>
          </a:xfrm>
          <a:prstGeom prst="line">
            <a:avLst/>
          </a:prstGeom>
        </p:spPr>
        <p:style>
          <a:lnRef idx="1">
            <a:schemeClr val="accent6"/>
          </a:lnRef>
          <a:fillRef idx="0">
            <a:schemeClr val="accent6"/>
          </a:fillRef>
          <a:effectRef idx="0">
            <a:schemeClr val="accent6"/>
          </a:effectRef>
          <a:fontRef idx="minor">
            <a:schemeClr val="tx1"/>
          </a:fontRef>
        </p:style>
      </p:cxnSp>
      <p:cxnSp>
        <p:nvCxnSpPr>
          <p:cNvPr id="91" name="Straight Connector 90"/>
          <p:cNvCxnSpPr/>
          <p:nvPr/>
        </p:nvCxnSpPr>
        <p:spPr>
          <a:xfrm>
            <a:off x="1177070" y="3228538"/>
            <a:ext cx="0" cy="248653"/>
          </a:xfrm>
          <a:prstGeom prst="line">
            <a:avLst/>
          </a:prstGeom>
        </p:spPr>
        <p:style>
          <a:lnRef idx="1">
            <a:schemeClr val="accent6"/>
          </a:lnRef>
          <a:fillRef idx="0">
            <a:schemeClr val="accent6"/>
          </a:fillRef>
          <a:effectRef idx="0">
            <a:schemeClr val="accent6"/>
          </a:effectRef>
          <a:fontRef idx="minor">
            <a:schemeClr val="tx1"/>
          </a:fontRef>
        </p:style>
      </p:cxnSp>
      <p:cxnSp>
        <p:nvCxnSpPr>
          <p:cNvPr id="93" name="Straight Arrow Connector 92"/>
          <p:cNvCxnSpPr/>
          <p:nvPr/>
        </p:nvCxnSpPr>
        <p:spPr>
          <a:xfrm>
            <a:off x="886319" y="5585405"/>
            <a:ext cx="721900"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94" name="Straight Connector 93"/>
          <p:cNvCxnSpPr/>
          <p:nvPr/>
        </p:nvCxnSpPr>
        <p:spPr>
          <a:xfrm>
            <a:off x="990594" y="5332547"/>
            <a:ext cx="0" cy="248653"/>
          </a:xfrm>
          <a:prstGeom prst="line">
            <a:avLst/>
          </a:prstGeom>
        </p:spPr>
        <p:style>
          <a:lnRef idx="1">
            <a:schemeClr val="accent6"/>
          </a:lnRef>
          <a:fillRef idx="0">
            <a:schemeClr val="accent6"/>
          </a:fillRef>
          <a:effectRef idx="0">
            <a:schemeClr val="accent6"/>
          </a:effectRef>
          <a:fontRef idx="minor">
            <a:schemeClr val="tx1"/>
          </a:fontRef>
        </p:style>
      </p:cxnSp>
      <p:cxnSp>
        <p:nvCxnSpPr>
          <p:cNvPr id="95" name="Straight Connector 94"/>
          <p:cNvCxnSpPr/>
          <p:nvPr/>
        </p:nvCxnSpPr>
        <p:spPr>
          <a:xfrm>
            <a:off x="1281345" y="5327718"/>
            <a:ext cx="0" cy="248653"/>
          </a:xfrm>
          <a:prstGeom prst="line">
            <a:avLst/>
          </a:prstGeom>
        </p:spPr>
        <p:style>
          <a:lnRef idx="1">
            <a:schemeClr val="accent6"/>
          </a:lnRef>
          <a:fillRef idx="0">
            <a:schemeClr val="accent6"/>
          </a:fillRef>
          <a:effectRef idx="0">
            <a:schemeClr val="accent6"/>
          </a:effectRef>
          <a:fontRef idx="minor">
            <a:schemeClr val="tx1"/>
          </a:fontRef>
        </p:style>
      </p:cxnSp>
      <p:cxnSp>
        <p:nvCxnSpPr>
          <p:cNvPr id="96" name="Straight Connector 95"/>
          <p:cNvCxnSpPr/>
          <p:nvPr/>
        </p:nvCxnSpPr>
        <p:spPr>
          <a:xfrm>
            <a:off x="1281345" y="5163584"/>
            <a:ext cx="0" cy="248653"/>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990594" y="5174278"/>
            <a:ext cx="0" cy="248653"/>
          </a:xfrm>
          <a:prstGeom prst="line">
            <a:avLst/>
          </a:prstGeom>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1084489" y="2774984"/>
            <a:ext cx="393712" cy="997647"/>
          </a:xfrm>
          <a:prstGeom prst="ellipse">
            <a:avLst/>
          </a:prstGeom>
          <a:solidFill>
            <a:srgbClr val="660066">
              <a:alpha val="37000"/>
            </a:srgb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TextBox 105"/>
          <p:cNvSpPr txBox="1"/>
          <p:nvPr/>
        </p:nvSpPr>
        <p:spPr>
          <a:xfrm>
            <a:off x="4648200" y="1447800"/>
            <a:ext cx="4343400" cy="4970656"/>
          </a:xfrm>
          <a:prstGeom prst="rect">
            <a:avLst/>
          </a:prstGeom>
          <a:noFill/>
        </p:spPr>
        <p:txBody>
          <a:bodyPr wrap="square" rtlCol="1">
            <a:spAutoFit/>
          </a:bodyPr>
          <a:lstStyle/>
          <a:p>
            <a:pPr>
              <a:lnSpc>
                <a:spcPct val="80000"/>
              </a:lnSpc>
              <a:buFont typeface="Wingdings" pitchFamily="2" charset="2"/>
              <a:buChar char="Ø"/>
            </a:pPr>
            <a:r>
              <a:rPr lang="en-US" sz="2200" b="1" dirty="0" err="1" smtClean="0">
                <a:latin typeface="Comic Sans MS" pitchFamily="66" charset="0"/>
                <a:cs typeface="+mj-cs"/>
              </a:rPr>
              <a:t>Oligonucleotides</a:t>
            </a:r>
            <a:r>
              <a:rPr lang="en-US" sz="2200" b="1" dirty="0" smtClean="0">
                <a:latin typeface="Comic Sans MS" pitchFamily="66" charset="0"/>
                <a:cs typeface="+mj-cs"/>
              </a:rPr>
              <a:t> that contain a fluorescent dye, typically on the 5' base, and a quenching  dye, typically located on the 3' base.</a:t>
            </a:r>
          </a:p>
          <a:p>
            <a:pPr>
              <a:lnSpc>
                <a:spcPct val="80000"/>
              </a:lnSpc>
              <a:buFont typeface="Wingdings" pitchFamily="2" charset="2"/>
              <a:buChar char="Ø"/>
            </a:pPr>
            <a:endParaRPr lang="en-US" sz="2200" b="1" dirty="0" smtClean="0">
              <a:latin typeface="Comic Sans MS" pitchFamily="66" charset="0"/>
              <a:cs typeface="+mj-cs"/>
            </a:endParaRPr>
          </a:p>
          <a:p>
            <a:pPr>
              <a:lnSpc>
                <a:spcPct val="80000"/>
              </a:lnSpc>
              <a:buFont typeface="Wingdings" pitchFamily="2" charset="2"/>
              <a:buChar char="Ø"/>
            </a:pPr>
            <a:r>
              <a:rPr lang="en-US" sz="2200" b="1" dirty="0" smtClean="0">
                <a:latin typeface="Comic Sans MS" pitchFamily="66" charset="0"/>
                <a:cs typeface="+mj-cs"/>
              </a:rPr>
              <a:t> During PCR, when the polymerase replicates a  template on which a TaqMan probe is bound, the 5' </a:t>
            </a:r>
            <a:r>
              <a:rPr lang="en-US" sz="2200" b="1" dirty="0" err="1" smtClean="0">
                <a:latin typeface="Comic Sans MS" pitchFamily="66" charset="0"/>
                <a:cs typeface="+mj-cs"/>
              </a:rPr>
              <a:t>exonuclease</a:t>
            </a:r>
            <a:r>
              <a:rPr lang="en-US" sz="2200" b="1" dirty="0" smtClean="0">
                <a:latin typeface="Comic Sans MS" pitchFamily="66" charset="0"/>
                <a:cs typeface="+mj-cs"/>
              </a:rPr>
              <a:t> activity of the polymerase cleaves the probe. </a:t>
            </a:r>
          </a:p>
          <a:p>
            <a:pPr>
              <a:lnSpc>
                <a:spcPct val="80000"/>
              </a:lnSpc>
              <a:buFont typeface="Wingdings" pitchFamily="2" charset="2"/>
              <a:buChar char="Ø"/>
            </a:pPr>
            <a:endParaRPr lang="en-US" sz="2200" b="1" dirty="0" smtClean="0">
              <a:latin typeface="Comic Sans MS" pitchFamily="66" charset="0"/>
              <a:cs typeface="+mj-cs"/>
            </a:endParaRPr>
          </a:p>
          <a:p>
            <a:pPr>
              <a:lnSpc>
                <a:spcPct val="80000"/>
              </a:lnSpc>
              <a:buFont typeface="Wingdings" pitchFamily="2" charset="2"/>
              <a:buChar char="Ø"/>
            </a:pPr>
            <a:r>
              <a:rPr lang="en-US" sz="2200" b="1" dirty="0" smtClean="0">
                <a:latin typeface="Comic Sans MS" pitchFamily="66" charset="0"/>
                <a:cs typeface="+mj-cs"/>
              </a:rPr>
              <a:t>This separates the fluorescent and quenching dye. Fluorescence increases in each  cycle, proportional to the rate of probe cleavage. </a:t>
            </a:r>
          </a:p>
        </p:txBody>
      </p:sp>
    </p:spTree>
    <p:custDataLst>
      <p:tags r:id="rId1"/>
    </p:custDataLst>
    <p:extLst>
      <p:ext uri="{BB962C8B-B14F-4D97-AF65-F5344CB8AC3E}">
        <p14:creationId xmlns="" xmlns:p14="http://schemas.microsoft.com/office/powerpoint/2010/main" xmlns:mv="urn:schemas-microsoft-com:mac:vml" xmlns:mc="http://schemas.openxmlformats.org/markup-compatibility/2006" val="963475543"/>
      </p:ext>
    </p:extLst>
  </p:cSld>
  <p:clrMapOvr>
    <a:masterClrMapping/>
  </p:clrMapOvr>
  <mc:AlternateContent xmlns:mc="http://schemas.openxmlformats.org/markup-compatibility/2006">
    <mc:Choice xmlns="" xmlns:p14="http://schemas.microsoft.com/office/powerpoint/2010/main" xmlns:mv="urn:schemas-microsoft-com:mac:vml" Requires="p14">
      <p:transition spd="slow" p14:dur="2000" advTm="111237"/>
    </mc:Choice>
    <mc:Fallback>
      <p:transition spd="slow" advTm="1112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 calcmode="lin" valueType="num">
                                      <p:cBhvr>
                                        <p:cTn id="7" dur="500" decel="50000" fill="hold">
                                          <p:stCondLst>
                                            <p:cond delay="0"/>
                                          </p:stCondLst>
                                        </p:cTn>
                                        <p:tgtEl>
                                          <p:spTgt spid="10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0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6">
                                            <p:txEl>
                                              <p:pRg st="2" end="2"/>
                                            </p:txEl>
                                          </p:spTgt>
                                        </p:tgtEl>
                                        <p:attrNameLst>
                                          <p:attrName>style.visibility</p:attrName>
                                        </p:attrNameLst>
                                      </p:cBhvr>
                                      <p:to>
                                        <p:strVal val="visible"/>
                                      </p:to>
                                    </p:set>
                                    <p:animEffect transition="in" filter="wipe(down)">
                                      <p:cBhvr>
                                        <p:cTn id="25" dur="580">
                                          <p:stCondLst>
                                            <p:cond delay="0"/>
                                          </p:stCondLst>
                                        </p:cTn>
                                        <p:tgtEl>
                                          <p:spTgt spid="106">
                                            <p:txEl>
                                              <p:pRg st="2" end="2"/>
                                            </p:txEl>
                                          </p:spTgt>
                                        </p:tgtEl>
                                      </p:cBhvr>
                                    </p:animEffect>
                                    <p:anim calcmode="lin" valueType="num">
                                      <p:cBhvr>
                                        <p:cTn id="26" dur="1822" tmFilter="0,0; 0.14,0.36; 0.43,0.73; 0.71,0.91; 1.0,1.0">
                                          <p:stCondLst>
                                            <p:cond delay="0"/>
                                          </p:stCondLst>
                                        </p:cTn>
                                        <p:tgtEl>
                                          <p:spTgt spid="106">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6">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6">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6">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6">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6">
                                            <p:txEl>
                                              <p:pRg st="2" end="2"/>
                                            </p:txEl>
                                          </p:spTgt>
                                        </p:tgtEl>
                                      </p:cBhvr>
                                      <p:to x="100000" y="60000"/>
                                    </p:animScale>
                                    <p:animScale>
                                      <p:cBhvr>
                                        <p:cTn id="32" dur="166" decel="50000">
                                          <p:stCondLst>
                                            <p:cond delay="676"/>
                                          </p:stCondLst>
                                        </p:cTn>
                                        <p:tgtEl>
                                          <p:spTgt spid="106">
                                            <p:txEl>
                                              <p:pRg st="2" end="2"/>
                                            </p:txEl>
                                          </p:spTgt>
                                        </p:tgtEl>
                                      </p:cBhvr>
                                      <p:to x="100000" y="100000"/>
                                    </p:animScale>
                                    <p:animScale>
                                      <p:cBhvr>
                                        <p:cTn id="33" dur="26">
                                          <p:stCondLst>
                                            <p:cond delay="1312"/>
                                          </p:stCondLst>
                                        </p:cTn>
                                        <p:tgtEl>
                                          <p:spTgt spid="106">
                                            <p:txEl>
                                              <p:pRg st="2" end="2"/>
                                            </p:txEl>
                                          </p:spTgt>
                                        </p:tgtEl>
                                      </p:cBhvr>
                                      <p:to x="100000" y="80000"/>
                                    </p:animScale>
                                    <p:animScale>
                                      <p:cBhvr>
                                        <p:cTn id="34" dur="166" decel="50000">
                                          <p:stCondLst>
                                            <p:cond delay="1338"/>
                                          </p:stCondLst>
                                        </p:cTn>
                                        <p:tgtEl>
                                          <p:spTgt spid="106">
                                            <p:txEl>
                                              <p:pRg st="2" end="2"/>
                                            </p:txEl>
                                          </p:spTgt>
                                        </p:tgtEl>
                                      </p:cBhvr>
                                      <p:to x="100000" y="100000"/>
                                    </p:animScale>
                                    <p:animScale>
                                      <p:cBhvr>
                                        <p:cTn id="35" dur="26">
                                          <p:stCondLst>
                                            <p:cond delay="1642"/>
                                          </p:stCondLst>
                                        </p:cTn>
                                        <p:tgtEl>
                                          <p:spTgt spid="106">
                                            <p:txEl>
                                              <p:pRg st="2" end="2"/>
                                            </p:txEl>
                                          </p:spTgt>
                                        </p:tgtEl>
                                      </p:cBhvr>
                                      <p:to x="100000" y="90000"/>
                                    </p:animScale>
                                    <p:animScale>
                                      <p:cBhvr>
                                        <p:cTn id="36" dur="166" decel="50000">
                                          <p:stCondLst>
                                            <p:cond delay="1668"/>
                                          </p:stCondLst>
                                        </p:cTn>
                                        <p:tgtEl>
                                          <p:spTgt spid="106">
                                            <p:txEl>
                                              <p:pRg st="2" end="2"/>
                                            </p:txEl>
                                          </p:spTgt>
                                        </p:tgtEl>
                                      </p:cBhvr>
                                      <p:to x="100000" y="100000"/>
                                    </p:animScale>
                                    <p:animScale>
                                      <p:cBhvr>
                                        <p:cTn id="37" dur="26">
                                          <p:stCondLst>
                                            <p:cond delay="1808"/>
                                          </p:stCondLst>
                                        </p:cTn>
                                        <p:tgtEl>
                                          <p:spTgt spid="106">
                                            <p:txEl>
                                              <p:pRg st="2" end="2"/>
                                            </p:txEl>
                                          </p:spTgt>
                                        </p:tgtEl>
                                      </p:cBhvr>
                                      <p:to x="100000" y="95000"/>
                                    </p:animScale>
                                    <p:animScale>
                                      <p:cBhvr>
                                        <p:cTn id="38" dur="166" decel="50000">
                                          <p:stCondLst>
                                            <p:cond delay="1834"/>
                                          </p:stCondLst>
                                        </p:cTn>
                                        <p:tgtEl>
                                          <p:spTgt spid="106">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1" nodeType="clickEffect">
                                  <p:stCondLst>
                                    <p:cond delay="0"/>
                                  </p:stCondLst>
                                  <p:childTnLst>
                                    <p:animMotion origin="layout" path="M 0 0 L 0.3026 -0.00185 " pathEditMode="relative" ptsTypes="AA">
                                      <p:cBhvr>
                                        <p:cTn id="42" dur="2000" fill="hold"/>
                                        <p:tgtEl>
                                          <p:spTgt spid="35"/>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5" presetClass="entr" presetSubtype="0" fill="hold" nodeType="clickEffect">
                                  <p:stCondLst>
                                    <p:cond delay="0"/>
                                  </p:stCondLst>
                                  <p:childTnLst>
                                    <p:set>
                                      <p:cBhvr>
                                        <p:cTn id="84" dur="1" fill="hold">
                                          <p:stCondLst>
                                            <p:cond delay="0"/>
                                          </p:stCondLst>
                                        </p:cTn>
                                        <p:tgtEl>
                                          <p:spTgt spid="106">
                                            <p:txEl>
                                              <p:pRg st="4" end="4"/>
                                            </p:txEl>
                                          </p:spTgt>
                                        </p:tgtEl>
                                        <p:attrNameLst>
                                          <p:attrName>style.visibility</p:attrName>
                                        </p:attrNameLst>
                                      </p:cBhvr>
                                      <p:to>
                                        <p:strVal val="visible"/>
                                      </p:to>
                                    </p:set>
                                    <p:anim calcmode="lin" valueType="num">
                                      <p:cBhvr>
                                        <p:cTn id="85" dur="500" decel="50000" fill="hold">
                                          <p:stCondLst>
                                            <p:cond delay="0"/>
                                          </p:stCondLst>
                                        </p:cTn>
                                        <p:tgtEl>
                                          <p:spTgt spid="106">
                                            <p:txEl>
                                              <p:pRg st="4" end="4"/>
                                            </p:txEl>
                                          </p:spTgt>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06">
                                            <p:txEl>
                                              <p:pRg st="4" end="4"/>
                                            </p:txEl>
                                          </p:spTgt>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06">
                                            <p:txEl>
                                              <p:pRg st="4" end="4"/>
                                            </p:txEl>
                                          </p:spTgt>
                                        </p:tgtEl>
                                        <p:attrNameLst>
                                          <p:attrName>ppt_w</p:attrName>
                                        </p:attrNameLst>
                                      </p:cBhvr>
                                      <p:tavLst>
                                        <p:tav tm="0">
                                          <p:val>
                                            <p:strVal val="#ppt_w*.05"/>
                                          </p:val>
                                        </p:tav>
                                        <p:tav tm="100000">
                                          <p:val>
                                            <p:strVal val="#ppt_w"/>
                                          </p:val>
                                        </p:tav>
                                      </p:tavLst>
                                    </p:anim>
                                    <p:anim calcmode="lin" valueType="num">
                                      <p:cBhvr>
                                        <p:cTn id="88" dur="1000" fill="hold"/>
                                        <p:tgtEl>
                                          <p:spTgt spid="106">
                                            <p:txEl>
                                              <p:pRg st="4" end="4"/>
                                            </p:txEl>
                                          </p:spTgt>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06">
                                            <p:txEl>
                                              <p:pRg st="4" end="4"/>
                                            </p:txEl>
                                          </p:spTgt>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06">
                                            <p:txEl>
                                              <p:pRg st="4" end="4"/>
                                            </p:txEl>
                                          </p:spTgt>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06">
                                            <p:txEl>
                                              <p:pRg st="4" end="4"/>
                                            </p:txEl>
                                          </p:spTgt>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06">
                                            <p:txEl>
                                              <p:pRg st="4" end="4"/>
                                            </p:txEl>
                                          </p:spTgt>
                                        </p:tgtEl>
                                      </p:cBhvr>
                                    </p:animEffect>
                                  </p:childTnLst>
                                </p:cTn>
                              </p:par>
                              <p:par>
                                <p:cTn id="93" presetID="1" presetClass="entr" presetSubtype="0" fill="hold" grpId="0" nodeType="withEffect">
                                  <p:stCondLst>
                                    <p:cond delay="0"/>
                                  </p:stCondLst>
                                  <p:childTnLst>
                                    <p:set>
                                      <p:cBhvr>
                                        <p:cTn id="94" dur="1" fill="hold">
                                          <p:stCondLst>
                                            <p:cond delay="0"/>
                                          </p:stCondLst>
                                        </p:cTn>
                                        <p:tgtEl>
                                          <p:spTgt spid="7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8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3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3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9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9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98"/>
                                        </p:tgtEl>
                                        <p:attrNameLst>
                                          <p:attrName>style.visibility</p:attrName>
                                        </p:attrNameLst>
                                      </p:cBhvr>
                                      <p:to>
                                        <p:strVal val="visible"/>
                                      </p:to>
                                    </p:set>
                                  </p:childTnLst>
                                </p:cTn>
                              </p:par>
                            </p:childTnLst>
                          </p:cTn>
                        </p:par>
                        <p:par>
                          <p:cTn id="117" fill="hold">
                            <p:stCondLst>
                              <p:cond delay="0"/>
                            </p:stCondLst>
                            <p:childTnLst>
                              <p:par>
                                <p:cTn id="118" presetID="1" presetClass="entr" presetSubtype="0"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3" grpId="0" animBg="1"/>
      <p:bldP spid="115" grpId="0"/>
      <p:bldP spid="116" grpId="0"/>
      <p:bldP spid="130" grpId="0"/>
      <p:bldP spid="131" grpId="0"/>
      <p:bldP spid="25" grpId="0" animBg="1"/>
      <p:bldP spid="35" grpId="0" animBg="1"/>
      <p:bldP spid="35"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bwMode="auto">
          <a:xfrm>
            <a:off x="0" y="76200"/>
            <a:ext cx="6248400" cy="868362"/>
          </a:xfrm>
          <a:noFill/>
        </p:spPr>
        <p:txBody>
          <a:bodyPr wrap="square" lIns="91440" tIns="45720" rIns="91440" bIns="45720" numCol="1" anchorCtr="0" compatLnSpc="1">
            <a:prstTxWarp prst="textNoShape">
              <a:avLst/>
            </a:prstTxWarp>
          </a:bodyPr>
          <a:lstStyle/>
          <a:p>
            <a:pPr eaLnBrk="1" hangingPunct="1"/>
            <a:r>
              <a:rPr lang="tr-TR" cap="none" dirty="0" smtClean="0"/>
              <a:t>Taqman Probes</a:t>
            </a:r>
          </a:p>
        </p:txBody>
      </p:sp>
      <p:sp>
        <p:nvSpPr>
          <p:cNvPr id="24578" name="Rectangle 3"/>
          <p:cNvSpPr>
            <a:spLocks noGrp="1"/>
          </p:cNvSpPr>
          <p:nvPr>
            <p:ph type="body" idx="4294967295"/>
          </p:nvPr>
        </p:nvSpPr>
        <p:spPr>
          <a:xfrm>
            <a:off x="457200" y="1600200"/>
            <a:ext cx="5029200" cy="4873625"/>
          </a:xfrm>
        </p:spPr>
        <p:txBody>
          <a:bodyPr>
            <a:normAutofit/>
          </a:bodyPr>
          <a:lstStyle/>
          <a:p>
            <a:pPr eaLnBrk="1" hangingPunct="1">
              <a:spcBef>
                <a:spcPct val="0"/>
              </a:spcBef>
            </a:pPr>
            <a:r>
              <a:rPr lang="en-US" sz="2400" b="1" dirty="0" smtClean="0">
                <a:solidFill>
                  <a:srgbClr val="000000"/>
                </a:solidFill>
                <a:cs typeface="+mj-cs"/>
              </a:rPr>
              <a:t>Fluorescence-labeled </a:t>
            </a:r>
            <a:r>
              <a:rPr lang="en-US" sz="2400" b="1" dirty="0" err="1" smtClean="0">
                <a:solidFill>
                  <a:srgbClr val="000000"/>
                </a:solidFill>
                <a:cs typeface="+mj-cs"/>
              </a:rPr>
              <a:t>oligonucleotides</a:t>
            </a:r>
            <a:endParaRPr lang="en-US" sz="2400" b="1" dirty="0" smtClean="0">
              <a:solidFill>
                <a:srgbClr val="000000"/>
              </a:solidFill>
              <a:cs typeface="+mj-cs"/>
            </a:endParaRPr>
          </a:p>
          <a:p>
            <a:pPr eaLnBrk="1" hangingPunct="1">
              <a:spcBef>
                <a:spcPct val="0"/>
              </a:spcBef>
              <a:buNone/>
            </a:pPr>
            <a:r>
              <a:rPr lang="en-US" sz="2400" b="1" dirty="0" smtClean="0">
                <a:solidFill>
                  <a:srgbClr val="000000"/>
                </a:solidFill>
                <a:cs typeface="+mj-cs"/>
              </a:rPr>
              <a:t>     (TaqMan® probe)</a:t>
            </a:r>
            <a:endParaRPr lang="tr-TR" sz="2000" b="1" dirty="0" smtClean="0">
              <a:solidFill>
                <a:srgbClr val="000000"/>
              </a:solidFill>
              <a:cs typeface="+mj-cs"/>
            </a:endParaRPr>
          </a:p>
          <a:p>
            <a:pPr eaLnBrk="1" hangingPunct="1">
              <a:spcBef>
                <a:spcPct val="0"/>
              </a:spcBef>
            </a:pPr>
            <a:r>
              <a:rPr lang="en-US" sz="2400" b="1" dirty="0" smtClean="0">
                <a:solidFill>
                  <a:srgbClr val="000000"/>
                </a:solidFill>
                <a:cs typeface="+mj-cs"/>
              </a:rPr>
              <a:t>TaqMan probes are complementary to a region </a:t>
            </a:r>
          </a:p>
          <a:p>
            <a:pPr eaLnBrk="1" hangingPunct="1">
              <a:spcBef>
                <a:spcPct val="0"/>
              </a:spcBef>
              <a:buNone/>
            </a:pPr>
            <a:r>
              <a:rPr lang="en-US" sz="2400" b="1" dirty="0" smtClean="0">
                <a:solidFill>
                  <a:srgbClr val="000000"/>
                </a:solidFill>
                <a:cs typeface="+mj-cs"/>
              </a:rPr>
              <a:t>     of the target gene</a:t>
            </a:r>
            <a:endParaRPr lang="tr-TR" sz="2400" b="1" dirty="0" smtClean="0">
              <a:solidFill>
                <a:srgbClr val="000000"/>
              </a:solidFill>
              <a:cs typeface="+mj-cs"/>
            </a:endParaRPr>
          </a:p>
          <a:p>
            <a:pPr eaLnBrk="1" hangingPunct="1">
              <a:spcBef>
                <a:spcPct val="0"/>
              </a:spcBef>
            </a:pPr>
            <a:r>
              <a:rPr lang="en-US" sz="2400" b="1" dirty="0" smtClean="0">
                <a:solidFill>
                  <a:srgbClr val="000000"/>
                </a:solidFill>
                <a:cs typeface="+mj-cs"/>
              </a:rPr>
              <a:t>The 5' to 3' </a:t>
            </a:r>
            <a:r>
              <a:rPr lang="en-US" sz="2400" b="1" dirty="0" err="1" smtClean="0">
                <a:solidFill>
                  <a:srgbClr val="000000"/>
                </a:solidFill>
                <a:cs typeface="+mj-cs"/>
              </a:rPr>
              <a:t>exonuclease</a:t>
            </a:r>
            <a:r>
              <a:rPr lang="en-US" sz="2400" b="1" dirty="0" smtClean="0">
                <a:solidFill>
                  <a:srgbClr val="000000"/>
                </a:solidFill>
                <a:cs typeface="+mj-cs"/>
              </a:rPr>
              <a:t> activity</a:t>
            </a:r>
          </a:p>
          <a:p>
            <a:pPr eaLnBrk="1" hangingPunct="1">
              <a:spcBef>
                <a:spcPct val="0"/>
              </a:spcBef>
              <a:buNone/>
            </a:pPr>
            <a:r>
              <a:rPr lang="en-US" sz="2400" b="1" dirty="0" smtClean="0">
                <a:solidFill>
                  <a:srgbClr val="000000"/>
                </a:solidFill>
                <a:cs typeface="+mj-cs"/>
              </a:rPr>
              <a:t>     of the polymerase cleaves the probe, releasing the </a:t>
            </a:r>
            <a:r>
              <a:rPr lang="en-US" sz="2400" b="1" dirty="0" err="1" smtClean="0">
                <a:solidFill>
                  <a:srgbClr val="000000"/>
                </a:solidFill>
                <a:cs typeface="+mj-cs"/>
              </a:rPr>
              <a:t>fluorophore</a:t>
            </a:r>
            <a:r>
              <a:rPr lang="en-US" sz="2400" b="1" dirty="0" smtClean="0">
                <a:solidFill>
                  <a:srgbClr val="000000"/>
                </a:solidFill>
                <a:cs typeface="+mj-cs"/>
              </a:rPr>
              <a:t> into solution</a:t>
            </a:r>
            <a:endParaRPr lang="tr-TR" sz="2400" b="1" dirty="0" smtClean="0">
              <a:solidFill>
                <a:srgbClr val="000000"/>
              </a:solidFill>
              <a:cs typeface="+mj-cs"/>
            </a:endParaRPr>
          </a:p>
          <a:p>
            <a:pPr eaLnBrk="1" hangingPunct="1">
              <a:spcBef>
                <a:spcPct val="0"/>
              </a:spcBef>
            </a:pPr>
            <a:endParaRPr lang="en-US" sz="2000" b="1" dirty="0" smtClean="0">
              <a:solidFill>
                <a:srgbClr val="000000"/>
              </a:solidFill>
              <a:cs typeface="+mj-cs"/>
            </a:endParaRPr>
          </a:p>
          <a:p>
            <a:pPr eaLnBrk="1" hangingPunct="1"/>
            <a:endParaRPr lang="tr-TR" sz="2000" b="1" dirty="0" smtClean="0">
              <a:cs typeface="+mj-cs"/>
            </a:endParaRPr>
          </a:p>
        </p:txBody>
      </p:sp>
      <p:pic>
        <p:nvPicPr>
          <p:cNvPr id="24579" name="Picture 4"/>
          <p:cNvPicPr>
            <a:picLocks noChangeAspect="1" noChangeArrowheads="1"/>
          </p:cNvPicPr>
          <p:nvPr/>
        </p:nvPicPr>
        <p:blipFill>
          <a:blip r:embed="rId3" cstate="print"/>
          <a:stretch>
            <a:fillRect/>
          </a:stretch>
        </p:blipFill>
        <p:spPr bwMode="auto">
          <a:xfrm>
            <a:off x="5105400" y="0"/>
            <a:ext cx="4038599" cy="685800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68043" y="1295400"/>
            <a:ext cx="4989957" cy="2904530"/>
          </a:xfrm>
          <a:prstGeom prst="rect">
            <a:avLst/>
          </a:prstGeom>
        </p:spPr>
        <p:txBody>
          <a:bodyPr wrap="square">
            <a:prstTxWarp prst="textDeflateTop">
              <a:avLst/>
            </a:prstTxWarp>
            <a:spAutoFit/>
            <a:scene3d>
              <a:camera prst="orthographicFront"/>
              <a:lightRig rig="threePt" dir="t"/>
            </a:scene3d>
            <a:sp3d extrusionH="57150">
              <a:bevelT h="25400" prst="softRound"/>
            </a:sp3d>
          </a:bodyPr>
          <a:lstStyle/>
          <a:p>
            <a:pPr lvl="0" algn="ctr"/>
            <a:r>
              <a:rPr lang="en-US" sz="5400" b="1" dirty="0" smtClean="0">
                <a:ln/>
                <a:solidFill>
                  <a:srgbClr val="9BBB59"/>
                </a:solidFill>
              </a:rPr>
              <a:t>Results</a:t>
            </a:r>
            <a:endParaRPr lang="ar-IQ" sz="5400" b="1" dirty="0">
              <a:ln/>
              <a:solidFill>
                <a:srgbClr val="9BBB59"/>
              </a:solidFill>
            </a:endParaRP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 y="152400"/>
          <a:ext cx="8686798" cy="6705600"/>
        </p:xfrm>
        <a:graphic>
          <a:graphicData uri="http://schemas.openxmlformats.org/drawingml/2006/table">
            <a:tbl>
              <a:tblPr/>
              <a:tblGrid>
                <a:gridCol w="855891"/>
                <a:gridCol w="1157910"/>
                <a:gridCol w="1042811"/>
                <a:gridCol w="1111672"/>
                <a:gridCol w="1279900"/>
                <a:gridCol w="930658"/>
                <a:gridCol w="1015265"/>
                <a:gridCol w="1292691"/>
              </a:tblGrid>
              <a:tr h="497688">
                <a:tc>
                  <a:txBody>
                    <a:bodyPr/>
                    <a:lstStyle/>
                    <a:p>
                      <a:pPr algn="ctr" rtl="0">
                        <a:lnSpc>
                          <a:spcPct val="150000"/>
                        </a:lnSpc>
                        <a:spcAft>
                          <a:spcPts val="0"/>
                        </a:spcAft>
                      </a:pPr>
                      <a:r>
                        <a:rPr lang="en-US" sz="1200" b="1" dirty="0">
                          <a:solidFill>
                            <a:srgbClr val="FF0000"/>
                          </a:solidFill>
                          <a:latin typeface="Times New Roman"/>
                          <a:ea typeface="Calibri"/>
                          <a:cs typeface="Arial"/>
                        </a:rPr>
                        <a:t>Case </a:t>
                      </a:r>
                      <a:endParaRPr lang="en-US" sz="120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rgbClr val="FF0000"/>
                          </a:solidFill>
                          <a:latin typeface="Times New Roman"/>
                          <a:ea typeface="Calibri"/>
                          <a:cs typeface="Arial"/>
                        </a:rPr>
                        <a:t>Sample </a:t>
                      </a:r>
                      <a:endParaRPr lang="en-US" sz="120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rgbClr val="FF0000"/>
                          </a:solidFill>
                          <a:latin typeface="Times New Roman"/>
                          <a:ea typeface="Calibri"/>
                          <a:cs typeface="Arial"/>
                        </a:rPr>
                        <a:t>Age (year)</a:t>
                      </a:r>
                      <a:endParaRPr lang="en-US" sz="120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rgbClr val="FF0000"/>
                          </a:solidFill>
                          <a:latin typeface="Times New Roman"/>
                          <a:ea typeface="Calibri"/>
                          <a:cs typeface="Arial"/>
                        </a:rPr>
                        <a:t>Weight (Kg)</a:t>
                      </a:r>
                      <a:endParaRPr lang="en-US" sz="120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rgbClr val="FF0000"/>
                          </a:solidFill>
                          <a:latin typeface="Times New Roman"/>
                          <a:ea typeface="Calibri"/>
                          <a:cs typeface="Arial"/>
                        </a:rPr>
                        <a:t>Marital Status</a:t>
                      </a:r>
                      <a:endParaRPr lang="en-US" sz="120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rgbClr val="FF0000"/>
                          </a:solidFill>
                          <a:latin typeface="Times New Roman"/>
                          <a:ea typeface="Calibri"/>
                          <a:cs typeface="Arial"/>
                        </a:rPr>
                        <a:t>No. of child</a:t>
                      </a:r>
                      <a:endParaRPr lang="en-US" sz="120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rgbClr val="FF0000"/>
                          </a:solidFill>
                          <a:latin typeface="Times New Roman"/>
                          <a:ea typeface="Calibri"/>
                          <a:cs typeface="Arial"/>
                        </a:rPr>
                        <a:t>Side of mass</a:t>
                      </a:r>
                      <a:endParaRPr lang="en-US" sz="120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200" b="1" dirty="0">
                          <a:solidFill>
                            <a:srgbClr val="FF0000"/>
                          </a:solidFill>
                          <a:latin typeface="Times New Roman"/>
                          <a:ea typeface="Calibri"/>
                          <a:cs typeface="Arial"/>
                        </a:rPr>
                        <a:t>Family history</a:t>
                      </a:r>
                      <a:endParaRPr lang="en-US" sz="120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97">
                <a:tc>
                  <a:txBody>
                    <a:bodyPr/>
                    <a:lstStyle/>
                    <a:p>
                      <a:pPr algn="ctr" rtl="0">
                        <a:lnSpc>
                          <a:spcPct val="115000"/>
                        </a:lnSpc>
                        <a:spcAft>
                          <a:spcPts val="0"/>
                        </a:spcAft>
                      </a:pPr>
                      <a:r>
                        <a:rPr lang="en-US" sz="1050" b="1" dirty="0">
                          <a:solidFill>
                            <a:srgbClr val="00B050"/>
                          </a:solidFill>
                          <a:latin typeface="Times New Roman"/>
                          <a:ea typeface="Calibri"/>
                          <a:cs typeface="Arial"/>
                        </a:rPr>
                        <a:t>1</a:t>
                      </a:r>
                      <a:endParaRPr lang="en-US" sz="1050" dirty="0">
                        <a:solidFill>
                          <a:srgbClr val="00B05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solidFill>
                            <a:srgbClr val="00B050"/>
                          </a:solidFill>
                          <a:latin typeface="Times New Roman"/>
                          <a:ea typeface="Calibri"/>
                          <a:cs typeface="Arial"/>
                        </a:rPr>
                        <a:t>Normal </a:t>
                      </a:r>
                      <a:endParaRPr lang="en-US" sz="1050" dirty="0">
                        <a:solidFill>
                          <a:srgbClr val="00B05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63</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65</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Married </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3</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Left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1050" dirty="0">
                          <a:latin typeface="Times New Roman"/>
                          <a:ea typeface="Calibri"/>
                          <a:cs typeface="Arial"/>
                        </a:rPr>
                        <a:t>None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97">
                <a:tc>
                  <a:txBody>
                    <a:bodyPr/>
                    <a:lstStyle/>
                    <a:p>
                      <a:pPr algn="ctr" rtl="0">
                        <a:lnSpc>
                          <a:spcPct val="115000"/>
                        </a:lnSpc>
                        <a:spcAft>
                          <a:spcPts val="0"/>
                        </a:spcAft>
                      </a:pPr>
                      <a:r>
                        <a:rPr lang="en-US" sz="1050" b="1" dirty="0">
                          <a:solidFill>
                            <a:srgbClr val="00B050"/>
                          </a:solidFill>
                          <a:latin typeface="Times New Roman"/>
                          <a:ea typeface="Calibri"/>
                          <a:cs typeface="Arial"/>
                        </a:rPr>
                        <a:t>2</a:t>
                      </a:r>
                      <a:endParaRPr lang="en-US" sz="1050" dirty="0">
                        <a:solidFill>
                          <a:srgbClr val="00B05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solidFill>
                            <a:srgbClr val="00B050"/>
                          </a:solidFill>
                          <a:latin typeface="Times New Roman"/>
                          <a:ea typeface="Calibri"/>
                          <a:cs typeface="Arial"/>
                        </a:rPr>
                        <a:t>Normal </a:t>
                      </a:r>
                      <a:endParaRPr lang="en-US" sz="1050" dirty="0">
                        <a:solidFill>
                          <a:srgbClr val="00B05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64</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90</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Married </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8</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Left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1050" dirty="0">
                          <a:latin typeface="Times New Roman"/>
                          <a:ea typeface="Calibri"/>
                          <a:cs typeface="Arial"/>
                        </a:rPr>
                        <a:t>None</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97">
                <a:tc>
                  <a:txBody>
                    <a:bodyPr/>
                    <a:lstStyle/>
                    <a:p>
                      <a:pPr algn="ctr" rtl="0">
                        <a:lnSpc>
                          <a:spcPct val="115000"/>
                        </a:lnSpc>
                        <a:spcAft>
                          <a:spcPts val="0"/>
                        </a:spcAft>
                      </a:pPr>
                      <a:r>
                        <a:rPr lang="en-US" sz="1050" b="1">
                          <a:solidFill>
                            <a:srgbClr val="00B050"/>
                          </a:solidFill>
                          <a:latin typeface="Times New Roman"/>
                          <a:ea typeface="Calibri"/>
                          <a:cs typeface="Arial"/>
                        </a:rPr>
                        <a:t>3</a:t>
                      </a:r>
                      <a:endParaRPr lang="en-US" sz="1050">
                        <a:solidFill>
                          <a:srgbClr val="00B05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solidFill>
                            <a:srgbClr val="00B050"/>
                          </a:solidFill>
                          <a:latin typeface="Times New Roman"/>
                          <a:ea typeface="Calibri"/>
                          <a:cs typeface="Arial"/>
                        </a:rPr>
                        <a:t>Normal </a:t>
                      </a:r>
                      <a:endParaRPr lang="en-US" sz="1050" dirty="0">
                        <a:solidFill>
                          <a:srgbClr val="00B05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42</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72</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Married </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0</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rtl="0">
                        <a:lnSpc>
                          <a:spcPct val="115000"/>
                        </a:lnSpc>
                        <a:spcAft>
                          <a:spcPts val="0"/>
                        </a:spcAft>
                      </a:pPr>
                      <a:r>
                        <a:rPr lang="en-US" sz="1050" dirty="0">
                          <a:latin typeface="Times New Roman"/>
                          <a:ea typeface="Calibri"/>
                          <a:cs typeface="Arial"/>
                        </a:rPr>
                        <a:t>None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Untie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C542"/>
                    </a:solidFill>
                  </a:tcPr>
                </a:tc>
              </a:tr>
              <a:tr h="283797">
                <a:tc>
                  <a:txBody>
                    <a:bodyPr/>
                    <a:lstStyle/>
                    <a:p>
                      <a:pPr algn="ctr" rtl="0">
                        <a:lnSpc>
                          <a:spcPct val="115000"/>
                        </a:lnSpc>
                        <a:spcAft>
                          <a:spcPts val="0"/>
                        </a:spcAft>
                      </a:pPr>
                      <a:r>
                        <a:rPr lang="en-US" sz="1050" b="1">
                          <a:solidFill>
                            <a:srgbClr val="00B050"/>
                          </a:solidFill>
                          <a:latin typeface="Times New Roman"/>
                          <a:ea typeface="Calibri"/>
                          <a:cs typeface="Arial"/>
                        </a:rPr>
                        <a:t>4</a:t>
                      </a:r>
                      <a:endParaRPr lang="en-US" sz="1050">
                        <a:solidFill>
                          <a:srgbClr val="00B05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solidFill>
                            <a:srgbClr val="00B050"/>
                          </a:solidFill>
                          <a:latin typeface="Times New Roman"/>
                          <a:ea typeface="Calibri"/>
                          <a:cs typeface="Arial"/>
                        </a:rPr>
                        <a:t>Normal </a:t>
                      </a:r>
                      <a:endParaRPr lang="en-US" sz="1050" dirty="0">
                        <a:solidFill>
                          <a:srgbClr val="00B05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40</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80</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Married </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5</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None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None</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797">
                <a:tc>
                  <a:txBody>
                    <a:bodyPr/>
                    <a:lstStyle/>
                    <a:p>
                      <a:pPr algn="ctr" rtl="0">
                        <a:lnSpc>
                          <a:spcPct val="115000"/>
                        </a:lnSpc>
                        <a:spcAft>
                          <a:spcPts val="0"/>
                        </a:spcAft>
                      </a:pPr>
                      <a:r>
                        <a:rPr lang="en-US" sz="1050" b="1">
                          <a:solidFill>
                            <a:srgbClr val="00B050"/>
                          </a:solidFill>
                          <a:latin typeface="Times New Roman"/>
                          <a:ea typeface="Calibri"/>
                          <a:cs typeface="Arial"/>
                        </a:rPr>
                        <a:t>5</a:t>
                      </a:r>
                      <a:endParaRPr lang="en-US" sz="1050">
                        <a:solidFill>
                          <a:srgbClr val="00B05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solidFill>
                            <a:srgbClr val="00B050"/>
                          </a:solidFill>
                          <a:latin typeface="Times New Roman"/>
                          <a:ea typeface="Calibri"/>
                          <a:cs typeface="Arial"/>
                        </a:rPr>
                        <a:t>Normal </a:t>
                      </a:r>
                      <a:endParaRPr lang="en-US" sz="1050" dirty="0">
                        <a:solidFill>
                          <a:srgbClr val="00B05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40</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60</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Married </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8</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Right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a:lnSpc>
                          <a:spcPct val="115000"/>
                        </a:lnSpc>
                        <a:spcAft>
                          <a:spcPts val="0"/>
                        </a:spcAft>
                      </a:pPr>
                      <a:r>
                        <a:rPr lang="en-US" sz="1050" dirty="0">
                          <a:latin typeface="Times New Roman"/>
                          <a:ea typeface="Calibri"/>
                          <a:cs typeface="Arial"/>
                        </a:rPr>
                        <a:t>Sister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C542"/>
                    </a:solidFill>
                  </a:tcPr>
                </a:tc>
              </a:tr>
              <a:tr h="283797">
                <a:tc>
                  <a:txBody>
                    <a:bodyPr/>
                    <a:lstStyle/>
                    <a:p>
                      <a:pPr algn="ctr" rtl="0">
                        <a:lnSpc>
                          <a:spcPct val="115000"/>
                        </a:lnSpc>
                        <a:spcAft>
                          <a:spcPts val="0"/>
                        </a:spcAft>
                      </a:pPr>
                      <a:r>
                        <a:rPr lang="en-US" sz="1050" b="1">
                          <a:solidFill>
                            <a:srgbClr val="00B050"/>
                          </a:solidFill>
                          <a:latin typeface="Times New Roman"/>
                          <a:ea typeface="Calibri"/>
                          <a:cs typeface="Arial"/>
                        </a:rPr>
                        <a:t>6</a:t>
                      </a:r>
                      <a:endParaRPr lang="en-US" sz="1050">
                        <a:solidFill>
                          <a:srgbClr val="00B05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solidFill>
                            <a:srgbClr val="00B050"/>
                          </a:solidFill>
                          <a:latin typeface="Times New Roman"/>
                          <a:ea typeface="Calibri"/>
                          <a:cs typeface="Arial"/>
                        </a:rPr>
                        <a:t>Normal </a:t>
                      </a:r>
                      <a:endParaRPr lang="en-US" sz="1050" dirty="0">
                        <a:solidFill>
                          <a:srgbClr val="00B05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solidFill>
                            <a:schemeClr val="tx1"/>
                          </a:solidFill>
                          <a:latin typeface="Times New Roman"/>
                          <a:ea typeface="Calibri"/>
                          <a:cs typeface="Arial"/>
                        </a:rPr>
                        <a:t>22</a:t>
                      </a:r>
                      <a:endParaRPr lang="en-US" sz="1050" dirty="0">
                        <a:solidFill>
                          <a:schemeClr val="tx1"/>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C542"/>
                    </a:solidFill>
                  </a:tcPr>
                </a:tc>
                <a:tc>
                  <a:txBody>
                    <a:bodyPr/>
                    <a:lstStyle/>
                    <a:p>
                      <a:pPr algn="ctr" rtl="0">
                        <a:lnSpc>
                          <a:spcPct val="115000"/>
                        </a:lnSpc>
                        <a:spcAft>
                          <a:spcPts val="0"/>
                        </a:spcAft>
                      </a:pPr>
                      <a:r>
                        <a:rPr lang="en-US" sz="1050" dirty="0">
                          <a:latin typeface="Times New Roman"/>
                          <a:ea typeface="Calibri"/>
                          <a:cs typeface="Arial"/>
                        </a:rPr>
                        <a:t>50</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1">
                        <a:lnSpc>
                          <a:spcPct val="115000"/>
                        </a:lnSpc>
                        <a:spcAft>
                          <a:spcPts val="0"/>
                        </a:spcAft>
                      </a:pPr>
                      <a:r>
                        <a:rPr lang="en-US" sz="1050" dirty="0">
                          <a:latin typeface="Times New Roman"/>
                          <a:ea typeface="Calibri"/>
                          <a:cs typeface="Arial"/>
                        </a:rPr>
                        <a:t>Single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C542"/>
                    </a:solidFill>
                  </a:tcPr>
                </a:tc>
                <a:tc>
                  <a:txBody>
                    <a:bodyPr/>
                    <a:lstStyle/>
                    <a:p>
                      <a:pPr algn="ctr" rtl="0">
                        <a:lnSpc>
                          <a:spcPct val="115000"/>
                        </a:lnSpc>
                        <a:spcAft>
                          <a:spcPts val="0"/>
                        </a:spcAft>
                      </a:pPr>
                      <a:r>
                        <a:rPr lang="en-US" sz="1050">
                          <a:latin typeface="Times New Roman"/>
                          <a:ea typeface="Calibri"/>
                          <a:cs typeface="Arial"/>
                        </a:rPr>
                        <a:t>0</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Left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1050" dirty="0">
                          <a:latin typeface="Times New Roman"/>
                          <a:ea typeface="Calibri"/>
                          <a:cs typeface="Arial"/>
                        </a:rPr>
                        <a:t>None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42">
                <a:tc>
                  <a:txBody>
                    <a:bodyPr/>
                    <a:lstStyle/>
                    <a:p>
                      <a:pPr algn="ctr" rtl="0">
                        <a:lnSpc>
                          <a:spcPct val="115000"/>
                        </a:lnSpc>
                        <a:spcAft>
                          <a:spcPts val="0"/>
                        </a:spcAft>
                      </a:pPr>
                      <a:r>
                        <a:rPr lang="en-US" sz="1050" b="1" dirty="0">
                          <a:solidFill>
                            <a:srgbClr val="FF0000"/>
                          </a:solidFill>
                          <a:latin typeface="Times New Roman"/>
                          <a:ea typeface="Calibri"/>
                          <a:cs typeface="Arial"/>
                        </a:rPr>
                        <a:t>7</a:t>
                      </a:r>
                      <a:endParaRPr lang="en-US" sz="105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solidFill>
                            <a:srgbClr val="FF0000"/>
                          </a:solidFill>
                          <a:latin typeface="Times New Roman"/>
                          <a:ea typeface="Calibri"/>
                          <a:cs typeface="Arial"/>
                        </a:rPr>
                        <a:t>Cancer </a:t>
                      </a:r>
                      <a:endParaRPr lang="en-US" sz="105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50</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95</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a:lnSpc>
                          <a:spcPct val="115000"/>
                        </a:lnSpc>
                        <a:spcAft>
                          <a:spcPts val="0"/>
                        </a:spcAft>
                      </a:pPr>
                      <a:r>
                        <a:rPr lang="en-US" sz="1050">
                          <a:latin typeface="Times New Roman"/>
                          <a:ea typeface="Calibri"/>
                          <a:cs typeface="Arial"/>
                        </a:rPr>
                        <a:t>Married </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3</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Left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1050" dirty="0">
                          <a:latin typeface="Times New Roman"/>
                          <a:ea typeface="Calibri"/>
                          <a:cs typeface="Arial"/>
                        </a:rPr>
                        <a:t>None</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42">
                <a:tc>
                  <a:txBody>
                    <a:bodyPr/>
                    <a:lstStyle/>
                    <a:p>
                      <a:pPr algn="ctr" rtl="0">
                        <a:lnSpc>
                          <a:spcPct val="115000"/>
                        </a:lnSpc>
                        <a:spcAft>
                          <a:spcPts val="0"/>
                        </a:spcAft>
                      </a:pPr>
                      <a:r>
                        <a:rPr lang="en-US" sz="1050" b="1">
                          <a:solidFill>
                            <a:srgbClr val="FF0000"/>
                          </a:solidFill>
                          <a:latin typeface="Times New Roman"/>
                          <a:ea typeface="Calibri"/>
                          <a:cs typeface="Arial"/>
                        </a:rPr>
                        <a:t>8</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solidFill>
                            <a:srgbClr val="FF0000"/>
                          </a:solidFill>
                          <a:latin typeface="Times New Roman"/>
                          <a:ea typeface="Calibri"/>
                          <a:cs typeface="Arial"/>
                        </a:rPr>
                        <a:t>Cancer </a:t>
                      </a:r>
                      <a:endParaRPr lang="en-US" sz="105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56</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70</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Married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0</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rtl="0">
                        <a:lnSpc>
                          <a:spcPct val="115000"/>
                        </a:lnSpc>
                        <a:spcAft>
                          <a:spcPts val="0"/>
                        </a:spcAft>
                      </a:pPr>
                      <a:r>
                        <a:rPr lang="en-US" sz="1050" dirty="0">
                          <a:latin typeface="Times New Roman"/>
                          <a:ea typeface="Calibri"/>
                          <a:cs typeface="Arial"/>
                        </a:rPr>
                        <a:t>Right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a:lnSpc>
                          <a:spcPct val="115000"/>
                        </a:lnSpc>
                        <a:spcAft>
                          <a:spcPts val="0"/>
                        </a:spcAft>
                      </a:pPr>
                      <a:r>
                        <a:rPr lang="en-US" sz="1050" dirty="0">
                          <a:latin typeface="Times New Roman"/>
                          <a:ea typeface="Calibri"/>
                          <a:cs typeface="Arial"/>
                        </a:rPr>
                        <a:t>None</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42">
                <a:tc>
                  <a:txBody>
                    <a:bodyPr/>
                    <a:lstStyle/>
                    <a:p>
                      <a:pPr algn="ctr" rtl="0">
                        <a:lnSpc>
                          <a:spcPct val="115000"/>
                        </a:lnSpc>
                        <a:spcAft>
                          <a:spcPts val="0"/>
                        </a:spcAft>
                      </a:pPr>
                      <a:r>
                        <a:rPr lang="en-US" sz="1050" b="1">
                          <a:solidFill>
                            <a:srgbClr val="FF0000"/>
                          </a:solidFill>
                          <a:latin typeface="Times New Roman"/>
                          <a:ea typeface="Calibri"/>
                          <a:cs typeface="Arial"/>
                        </a:rPr>
                        <a:t>9</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solidFill>
                            <a:srgbClr val="FF0000"/>
                          </a:solidFill>
                          <a:latin typeface="Times New Roman"/>
                          <a:ea typeface="Calibri"/>
                          <a:cs typeface="Arial"/>
                        </a:rPr>
                        <a:t>Cancer </a:t>
                      </a:r>
                      <a:endParaRPr lang="en-US" sz="105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63</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70</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Married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0</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rtl="0">
                        <a:lnSpc>
                          <a:spcPct val="115000"/>
                        </a:lnSpc>
                        <a:spcAft>
                          <a:spcPts val="0"/>
                        </a:spcAft>
                      </a:pPr>
                      <a:r>
                        <a:rPr lang="en-US" sz="1050" dirty="0">
                          <a:latin typeface="Times New Roman"/>
                          <a:ea typeface="Calibri"/>
                          <a:cs typeface="Arial"/>
                        </a:rPr>
                        <a:t>Left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1050" dirty="0">
                          <a:latin typeface="Times New Roman"/>
                          <a:ea typeface="Calibri"/>
                          <a:cs typeface="Arial"/>
                        </a:rPr>
                        <a:t>None</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42">
                <a:tc>
                  <a:txBody>
                    <a:bodyPr/>
                    <a:lstStyle/>
                    <a:p>
                      <a:pPr algn="ctr" rtl="0">
                        <a:lnSpc>
                          <a:spcPct val="115000"/>
                        </a:lnSpc>
                        <a:spcAft>
                          <a:spcPts val="0"/>
                        </a:spcAft>
                      </a:pPr>
                      <a:r>
                        <a:rPr lang="en-US" sz="1050" b="1">
                          <a:solidFill>
                            <a:srgbClr val="FF0000"/>
                          </a:solidFill>
                          <a:latin typeface="Times New Roman"/>
                          <a:ea typeface="Calibri"/>
                          <a:cs typeface="Arial"/>
                        </a:rPr>
                        <a:t>10</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solidFill>
                            <a:srgbClr val="FF0000"/>
                          </a:solidFill>
                          <a:latin typeface="Times New Roman"/>
                          <a:ea typeface="Calibri"/>
                          <a:cs typeface="Arial"/>
                        </a:rPr>
                        <a:t>Cancer </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47</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88</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Married </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9</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Left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1050">
                          <a:latin typeface="Times New Roman"/>
                          <a:ea typeface="Calibri"/>
                          <a:cs typeface="Arial"/>
                        </a:rPr>
                        <a:t>None</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42">
                <a:tc>
                  <a:txBody>
                    <a:bodyPr/>
                    <a:lstStyle/>
                    <a:p>
                      <a:pPr algn="ctr" rtl="0">
                        <a:lnSpc>
                          <a:spcPct val="115000"/>
                        </a:lnSpc>
                        <a:spcAft>
                          <a:spcPts val="0"/>
                        </a:spcAft>
                      </a:pPr>
                      <a:r>
                        <a:rPr lang="en-US" sz="1050" b="1">
                          <a:solidFill>
                            <a:srgbClr val="FF0000"/>
                          </a:solidFill>
                          <a:latin typeface="Times New Roman"/>
                          <a:ea typeface="Calibri"/>
                          <a:cs typeface="Arial"/>
                        </a:rPr>
                        <a:t>11</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solidFill>
                            <a:srgbClr val="FF0000"/>
                          </a:solidFill>
                          <a:latin typeface="Times New Roman"/>
                          <a:ea typeface="Calibri"/>
                          <a:cs typeface="Arial"/>
                        </a:rPr>
                        <a:t>Cancer </a:t>
                      </a:r>
                      <a:endParaRPr lang="en-US" sz="105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50</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80</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Married </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7</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Left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1050" dirty="0">
                          <a:latin typeface="Times New Roman"/>
                          <a:ea typeface="Calibri"/>
                          <a:cs typeface="Arial"/>
                        </a:rPr>
                        <a:t>None</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42">
                <a:tc>
                  <a:txBody>
                    <a:bodyPr/>
                    <a:lstStyle/>
                    <a:p>
                      <a:pPr algn="ctr" rtl="0">
                        <a:lnSpc>
                          <a:spcPct val="115000"/>
                        </a:lnSpc>
                        <a:spcAft>
                          <a:spcPts val="0"/>
                        </a:spcAft>
                      </a:pPr>
                      <a:r>
                        <a:rPr lang="en-US" sz="1050" b="1">
                          <a:solidFill>
                            <a:srgbClr val="FF0000"/>
                          </a:solidFill>
                          <a:latin typeface="Times New Roman"/>
                          <a:ea typeface="Calibri"/>
                          <a:cs typeface="Arial"/>
                        </a:rPr>
                        <a:t>12</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solidFill>
                            <a:srgbClr val="FF0000"/>
                          </a:solidFill>
                          <a:latin typeface="Times New Roman"/>
                          <a:ea typeface="Calibri"/>
                          <a:cs typeface="Arial"/>
                        </a:rPr>
                        <a:t>Cancer </a:t>
                      </a:r>
                      <a:endParaRPr lang="en-US" sz="105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36</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85</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050" dirty="0">
                          <a:latin typeface="Times New Roman"/>
                          <a:ea typeface="Calibri"/>
                          <a:cs typeface="Arial"/>
                        </a:rPr>
                        <a:t>Single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C542"/>
                    </a:solidFill>
                  </a:tcPr>
                </a:tc>
                <a:tc>
                  <a:txBody>
                    <a:bodyPr/>
                    <a:lstStyle/>
                    <a:p>
                      <a:pPr algn="ctr" rtl="0">
                        <a:lnSpc>
                          <a:spcPct val="115000"/>
                        </a:lnSpc>
                        <a:spcAft>
                          <a:spcPts val="0"/>
                        </a:spcAft>
                      </a:pPr>
                      <a:r>
                        <a:rPr lang="en-US" sz="1050" dirty="0">
                          <a:latin typeface="Times New Roman"/>
                          <a:ea typeface="Calibri"/>
                          <a:cs typeface="Arial"/>
                        </a:rPr>
                        <a:t>0</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a:lnSpc>
                          <a:spcPct val="115000"/>
                        </a:lnSpc>
                        <a:spcAft>
                          <a:spcPts val="0"/>
                        </a:spcAft>
                      </a:pPr>
                      <a:r>
                        <a:rPr lang="en-US" sz="1050" dirty="0">
                          <a:latin typeface="Times New Roman"/>
                          <a:ea typeface="Calibri"/>
                          <a:cs typeface="Arial"/>
                        </a:rPr>
                        <a:t>Right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a:lnSpc>
                          <a:spcPct val="115000"/>
                        </a:lnSpc>
                        <a:spcAft>
                          <a:spcPts val="0"/>
                        </a:spcAft>
                      </a:pPr>
                      <a:r>
                        <a:rPr lang="en-US" sz="1050" dirty="0">
                          <a:latin typeface="Times New Roman"/>
                          <a:ea typeface="Calibri"/>
                          <a:cs typeface="Arial"/>
                        </a:rPr>
                        <a:t>Untie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C542"/>
                    </a:solidFill>
                  </a:tcPr>
                </a:tc>
              </a:tr>
              <a:tr h="300342">
                <a:tc>
                  <a:txBody>
                    <a:bodyPr/>
                    <a:lstStyle/>
                    <a:p>
                      <a:pPr algn="ctr" rtl="0">
                        <a:lnSpc>
                          <a:spcPct val="115000"/>
                        </a:lnSpc>
                        <a:spcAft>
                          <a:spcPts val="0"/>
                        </a:spcAft>
                      </a:pPr>
                      <a:r>
                        <a:rPr lang="en-US" sz="1050" b="1">
                          <a:solidFill>
                            <a:srgbClr val="FF0000"/>
                          </a:solidFill>
                          <a:latin typeface="Times New Roman"/>
                          <a:ea typeface="Calibri"/>
                          <a:cs typeface="Arial"/>
                        </a:rPr>
                        <a:t>13</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solidFill>
                            <a:srgbClr val="FF0000"/>
                          </a:solidFill>
                          <a:latin typeface="Times New Roman"/>
                          <a:ea typeface="Calibri"/>
                          <a:cs typeface="Arial"/>
                        </a:rPr>
                        <a:t>Cancer </a:t>
                      </a:r>
                      <a:endParaRPr lang="en-US" sz="105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45</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59</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Married </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0</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rtl="0">
                        <a:lnSpc>
                          <a:spcPct val="115000"/>
                        </a:lnSpc>
                        <a:spcAft>
                          <a:spcPts val="0"/>
                        </a:spcAft>
                      </a:pPr>
                      <a:r>
                        <a:rPr lang="en-US" sz="1050" dirty="0">
                          <a:latin typeface="Times New Roman"/>
                          <a:ea typeface="Calibri"/>
                          <a:cs typeface="Arial"/>
                        </a:rPr>
                        <a:t>Left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1050" dirty="0">
                          <a:latin typeface="Times New Roman"/>
                          <a:ea typeface="Calibri"/>
                          <a:cs typeface="Arial"/>
                        </a:rPr>
                        <a:t>None</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42">
                <a:tc>
                  <a:txBody>
                    <a:bodyPr/>
                    <a:lstStyle/>
                    <a:p>
                      <a:pPr algn="ctr" rtl="0">
                        <a:lnSpc>
                          <a:spcPct val="115000"/>
                        </a:lnSpc>
                        <a:spcAft>
                          <a:spcPts val="0"/>
                        </a:spcAft>
                      </a:pPr>
                      <a:r>
                        <a:rPr lang="en-US" sz="1050" b="1">
                          <a:solidFill>
                            <a:srgbClr val="FF0000"/>
                          </a:solidFill>
                          <a:latin typeface="Times New Roman"/>
                          <a:ea typeface="Calibri"/>
                          <a:cs typeface="Arial"/>
                        </a:rPr>
                        <a:t>14</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solidFill>
                            <a:srgbClr val="FF0000"/>
                          </a:solidFill>
                          <a:latin typeface="Times New Roman"/>
                          <a:ea typeface="Calibri"/>
                          <a:cs typeface="Arial"/>
                        </a:rPr>
                        <a:t>Cancer </a:t>
                      </a:r>
                      <a:endParaRPr lang="en-US" sz="105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50</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60</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Married </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2</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Left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1050" dirty="0">
                          <a:latin typeface="Times New Roman"/>
                          <a:ea typeface="Calibri"/>
                          <a:cs typeface="Arial"/>
                        </a:rPr>
                        <a:t>None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42">
                <a:tc>
                  <a:txBody>
                    <a:bodyPr/>
                    <a:lstStyle/>
                    <a:p>
                      <a:pPr algn="ctr" rtl="0">
                        <a:lnSpc>
                          <a:spcPct val="115000"/>
                        </a:lnSpc>
                        <a:spcAft>
                          <a:spcPts val="0"/>
                        </a:spcAft>
                      </a:pPr>
                      <a:r>
                        <a:rPr lang="en-US" sz="1050" b="1">
                          <a:solidFill>
                            <a:srgbClr val="FF0000"/>
                          </a:solidFill>
                          <a:latin typeface="Times New Roman"/>
                          <a:ea typeface="Calibri"/>
                          <a:cs typeface="Arial"/>
                        </a:rPr>
                        <a:t>15</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solidFill>
                            <a:srgbClr val="FF0000"/>
                          </a:solidFill>
                          <a:latin typeface="Times New Roman"/>
                          <a:ea typeface="Calibri"/>
                          <a:cs typeface="Arial"/>
                        </a:rPr>
                        <a:t>Cancer</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50</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70</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Married </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2</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Right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a:lnSpc>
                          <a:spcPct val="115000"/>
                        </a:lnSpc>
                        <a:spcAft>
                          <a:spcPts val="0"/>
                        </a:spcAft>
                      </a:pPr>
                      <a:r>
                        <a:rPr lang="en-US" sz="1050" dirty="0">
                          <a:latin typeface="Times New Roman"/>
                          <a:ea typeface="Calibri"/>
                          <a:cs typeface="Arial"/>
                        </a:rPr>
                        <a:t>None</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42">
                <a:tc>
                  <a:txBody>
                    <a:bodyPr/>
                    <a:lstStyle/>
                    <a:p>
                      <a:pPr algn="ctr" rtl="0">
                        <a:lnSpc>
                          <a:spcPct val="115000"/>
                        </a:lnSpc>
                        <a:spcAft>
                          <a:spcPts val="0"/>
                        </a:spcAft>
                      </a:pPr>
                      <a:r>
                        <a:rPr lang="en-US" sz="1050" b="1">
                          <a:solidFill>
                            <a:srgbClr val="FF0000"/>
                          </a:solidFill>
                          <a:latin typeface="Times New Roman"/>
                          <a:ea typeface="Calibri"/>
                          <a:cs typeface="Arial"/>
                        </a:rPr>
                        <a:t>16</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solidFill>
                            <a:srgbClr val="FF0000"/>
                          </a:solidFill>
                          <a:latin typeface="Times New Roman"/>
                          <a:ea typeface="Calibri"/>
                          <a:cs typeface="Arial"/>
                        </a:rPr>
                        <a:t>Cancer </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46</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75</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Married </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6</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Right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a:lnSpc>
                          <a:spcPct val="115000"/>
                        </a:lnSpc>
                        <a:spcAft>
                          <a:spcPts val="0"/>
                        </a:spcAft>
                      </a:pPr>
                      <a:r>
                        <a:rPr lang="en-US" sz="1050" dirty="0">
                          <a:latin typeface="Times New Roman"/>
                          <a:ea typeface="Calibri"/>
                          <a:cs typeface="Arial"/>
                        </a:rPr>
                        <a:t>None</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42">
                <a:tc>
                  <a:txBody>
                    <a:bodyPr/>
                    <a:lstStyle/>
                    <a:p>
                      <a:pPr algn="ctr" rtl="0">
                        <a:lnSpc>
                          <a:spcPct val="115000"/>
                        </a:lnSpc>
                        <a:spcAft>
                          <a:spcPts val="0"/>
                        </a:spcAft>
                      </a:pPr>
                      <a:r>
                        <a:rPr lang="en-US" sz="1050" b="1">
                          <a:solidFill>
                            <a:srgbClr val="FF0000"/>
                          </a:solidFill>
                          <a:latin typeface="Times New Roman"/>
                          <a:ea typeface="Calibri"/>
                          <a:cs typeface="Arial"/>
                        </a:rPr>
                        <a:t>17</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solidFill>
                            <a:srgbClr val="FF0000"/>
                          </a:solidFill>
                          <a:latin typeface="Times New Roman"/>
                          <a:ea typeface="Calibri"/>
                          <a:cs typeface="Arial"/>
                        </a:rPr>
                        <a:t>Cancer </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36</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70</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050" dirty="0">
                          <a:latin typeface="Times New Roman"/>
                          <a:ea typeface="Calibri"/>
                          <a:cs typeface="Arial"/>
                        </a:rPr>
                        <a:t>Single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C542"/>
                    </a:solidFill>
                  </a:tcPr>
                </a:tc>
                <a:tc>
                  <a:txBody>
                    <a:bodyPr/>
                    <a:lstStyle/>
                    <a:p>
                      <a:pPr algn="ctr" rtl="0">
                        <a:lnSpc>
                          <a:spcPct val="115000"/>
                        </a:lnSpc>
                        <a:spcAft>
                          <a:spcPts val="0"/>
                        </a:spcAft>
                      </a:pPr>
                      <a:r>
                        <a:rPr lang="en-US" sz="1050" dirty="0">
                          <a:latin typeface="Times New Roman"/>
                          <a:ea typeface="Calibri"/>
                          <a:cs typeface="Arial"/>
                        </a:rPr>
                        <a:t>0</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a:lnSpc>
                          <a:spcPct val="115000"/>
                        </a:lnSpc>
                        <a:spcAft>
                          <a:spcPts val="0"/>
                        </a:spcAft>
                      </a:pPr>
                      <a:r>
                        <a:rPr lang="en-US" sz="1050" dirty="0">
                          <a:latin typeface="Times New Roman"/>
                          <a:ea typeface="Calibri"/>
                          <a:cs typeface="Arial"/>
                        </a:rPr>
                        <a:t>Right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a:lnSpc>
                          <a:spcPct val="115000"/>
                        </a:lnSpc>
                        <a:spcAft>
                          <a:spcPts val="0"/>
                        </a:spcAft>
                      </a:pPr>
                      <a:r>
                        <a:rPr lang="en-US" sz="1050" dirty="0">
                          <a:latin typeface="Times New Roman"/>
                          <a:ea typeface="Calibri"/>
                          <a:cs typeface="Arial"/>
                        </a:rPr>
                        <a:t>None</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42">
                <a:tc>
                  <a:txBody>
                    <a:bodyPr/>
                    <a:lstStyle/>
                    <a:p>
                      <a:pPr algn="ctr" rtl="0">
                        <a:lnSpc>
                          <a:spcPct val="115000"/>
                        </a:lnSpc>
                        <a:spcAft>
                          <a:spcPts val="0"/>
                        </a:spcAft>
                      </a:pPr>
                      <a:r>
                        <a:rPr lang="en-US" sz="1050" b="1">
                          <a:solidFill>
                            <a:srgbClr val="FF0000"/>
                          </a:solidFill>
                          <a:latin typeface="Times New Roman"/>
                          <a:ea typeface="Calibri"/>
                          <a:cs typeface="Arial"/>
                        </a:rPr>
                        <a:t>18</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solidFill>
                            <a:srgbClr val="FF0000"/>
                          </a:solidFill>
                          <a:latin typeface="Times New Roman"/>
                          <a:ea typeface="Calibri"/>
                          <a:cs typeface="Arial"/>
                        </a:rPr>
                        <a:t>Cancer </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50</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80</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Married </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1</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Both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None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42">
                <a:tc>
                  <a:txBody>
                    <a:bodyPr/>
                    <a:lstStyle/>
                    <a:p>
                      <a:pPr algn="ctr" rtl="0">
                        <a:lnSpc>
                          <a:spcPct val="115000"/>
                        </a:lnSpc>
                        <a:spcAft>
                          <a:spcPts val="0"/>
                        </a:spcAft>
                      </a:pPr>
                      <a:r>
                        <a:rPr lang="en-US" sz="1050" b="1">
                          <a:solidFill>
                            <a:srgbClr val="FF0000"/>
                          </a:solidFill>
                          <a:latin typeface="Times New Roman"/>
                          <a:ea typeface="Calibri"/>
                          <a:cs typeface="Arial"/>
                        </a:rPr>
                        <a:t>19</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solidFill>
                            <a:srgbClr val="FF0000"/>
                          </a:solidFill>
                          <a:latin typeface="Times New Roman"/>
                          <a:ea typeface="Calibri"/>
                          <a:cs typeface="Arial"/>
                        </a:rPr>
                        <a:t>Cancer </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73</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C542"/>
                    </a:solidFill>
                  </a:tcPr>
                </a:tc>
                <a:tc>
                  <a:txBody>
                    <a:bodyPr/>
                    <a:lstStyle/>
                    <a:p>
                      <a:pPr algn="ctr" rtl="0">
                        <a:lnSpc>
                          <a:spcPct val="115000"/>
                        </a:lnSpc>
                        <a:spcAft>
                          <a:spcPts val="0"/>
                        </a:spcAft>
                      </a:pPr>
                      <a:r>
                        <a:rPr lang="en-US" sz="1050">
                          <a:latin typeface="Times New Roman"/>
                          <a:ea typeface="Calibri"/>
                          <a:cs typeface="Arial"/>
                        </a:rPr>
                        <a:t>80</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Married </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5</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Left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1050" dirty="0">
                          <a:latin typeface="Times New Roman"/>
                          <a:ea typeface="Calibri"/>
                          <a:cs typeface="Arial"/>
                        </a:rPr>
                        <a:t>None</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42">
                <a:tc>
                  <a:txBody>
                    <a:bodyPr/>
                    <a:lstStyle/>
                    <a:p>
                      <a:pPr algn="ctr" rtl="0">
                        <a:lnSpc>
                          <a:spcPct val="115000"/>
                        </a:lnSpc>
                        <a:spcAft>
                          <a:spcPts val="0"/>
                        </a:spcAft>
                      </a:pPr>
                      <a:r>
                        <a:rPr lang="en-US" sz="1050" b="1">
                          <a:solidFill>
                            <a:srgbClr val="FF0000"/>
                          </a:solidFill>
                          <a:latin typeface="Times New Roman"/>
                          <a:ea typeface="Calibri"/>
                          <a:cs typeface="Arial"/>
                        </a:rPr>
                        <a:t>20</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solidFill>
                            <a:srgbClr val="FF0000"/>
                          </a:solidFill>
                          <a:latin typeface="Times New Roman"/>
                          <a:ea typeface="Calibri"/>
                          <a:cs typeface="Arial"/>
                        </a:rPr>
                        <a:t>Cancer </a:t>
                      </a:r>
                      <a:endParaRPr lang="en-US" sz="105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32</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90</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Married </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4</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Right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a:lnSpc>
                          <a:spcPct val="115000"/>
                        </a:lnSpc>
                        <a:spcAft>
                          <a:spcPts val="0"/>
                        </a:spcAft>
                      </a:pPr>
                      <a:r>
                        <a:rPr lang="en-US" sz="1050" dirty="0">
                          <a:latin typeface="Times New Roman"/>
                          <a:ea typeface="Calibri"/>
                          <a:cs typeface="Arial"/>
                        </a:rPr>
                        <a:t>None</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342">
                <a:tc>
                  <a:txBody>
                    <a:bodyPr/>
                    <a:lstStyle/>
                    <a:p>
                      <a:pPr algn="ctr" rtl="0">
                        <a:lnSpc>
                          <a:spcPct val="115000"/>
                        </a:lnSpc>
                        <a:spcAft>
                          <a:spcPts val="0"/>
                        </a:spcAft>
                      </a:pPr>
                      <a:r>
                        <a:rPr lang="en-US" sz="1050" b="1">
                          <a:solidFill>
                            <a:srgbClr val="FF0000"/>
                          </a:solidFill>
                          <a:latin typeface="Times New Roman"/>
                          <a:ea typeface="Calibri"/>
                          <a:cs typeface="Arial"/>
                        </a:rPr>
                        <a:t>21</a:t>
                      </a:r>
                      <a:endParaRPr lang="en-US" sz="105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solidFill>
                            <a:srgbClr val="FF0000"/>
                          </a:solidFill>
                          <a:latin typeface="Times New Roman"/>
                          <a:ea typeface="Calibri"/>
                          <a:cs typeface="Arial"/>
                        </a:rPr>
                        <a:t>Cancer </a:t>
                      </a:r>
                      <a:endParaRPr lang="en-US" sz="1050" dirty="0">
                        <a:solidFill>
                          <a:srgbClr val="FF0000"/>
                        </a:solidFill>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54</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80</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Married </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a:latin typeface="Times New Roman"/>
                          <a:ea typeface="Calibri"/>
                          <a:cs typeface="Arial"/>
                        </a:rPr>
                        <a:t>3</a:t>
                      </a:r>
                      <a:endParaRPr lang="en-US" sz="105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dirty="0">
                          <a:latin typeface="Times New Roman"/>
                          <a:ea typeface="Calibri"/>
                          <a:cs typeface="Arial"/>
                        </a:rPr>
                        <a:t>Left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1050" dirty="0">
                          <a:latin typeface="Times New Roman"/>
                          <a:ea typeface="Calibri"/>
                          <a:cs typeface="Arial"/>
                        </a:rPr>
                        <a:t>Untie </a:t>
                      </a:r>
                      <a:endParaRPr lang="en-US" sz="1050" dirty="0">
                        <a:latin typeface="Calibri"/>
                        <a:ea typeface="Calibri"/>
                        <a:cs typeface="Arial"/>
                      </a:endParaRPr>
                    </a:p>
                  </a:txBody>
                  <a:tcPr marL="42129" marR="421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BC542"/>
                    </a:solidFill>
                  </a:tcPr>
                </a:tc>
              </a:tr>
            </a:tbl>
          </a:graphicData>
        </a:graphic>
      </p:graphicFrame>
      <p:sp>
        <p:nvSpPr>
          <p:cNvPr id="83969" name="Rectangle 1"/>
          <p:cNvSpPr>
            <a:spLocks noChangeArrowheads="1"/>
          </p:cNvSpPr>
          <p:nvPr/>
        </p:nvSpPr>
        <p:spPr bwMode="auto">
          <a:xfrm rot="5400000">
            <a:off x="5618338" y="3221622"/>
            <a:ext cx="662939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History of Iraqi women (healthy and other diagnosed with breast cancer) </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76193"/>
          <a:ext cx="6781801" cy="6877371"/>
        </p:xfrm>
        <a:graphic>
          <a:graphicData uri="http://schemas.openxmlformats.org/drawingml/2006/table">
            <a:tbl>
              <a:tblPr/>
              <a:tblGrid>
                <a:gridCol w="803484"/>
                <a:gridCol w="803484"/>
                <a:gridCol w="702704"/>
                <a:gridCol w="819360"/>
                <a:gridCol w="1076146"/>
                <a:gridCol w="1170024"/>
                <a:gridCol w="1406599"/>
              </a:tblGrid>
              <a:tr h="383734">
                <a:tc>
                  <a:txBody>
                    <a:bodyPr/>
                    <a:lstStyle/>
                    <a:p>
                      <a:pPr algn="ctr" rtl="0">
                        <a:spcAft>
                          <a:spcPts val="0"/>
                        </a:spcAft>
                      </a:pPr>
                      <a:r>
                        <a:rPr lang="en-US" sz="1200" b="1" dirty="0">
                          <a:solidFill>
                            <a:srgbClr val="FF0000"/>
                          </a:solidFill>
                          <a:latin typeface="Times New Roman"/>
                          <a:ea typeface="Times New Roman"/>
                          <a:cs typeface="Times New Roman"/>
                        </a:rPr>
                        <a:t>Case </a:t>
                      </a:r>
                      <a:endParaRPr lang="en-US" sz="1200" b="1"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200" b="1" dirty="0">
                          <a:solidFill>
                            <a:srgbClr val="FF0000"/>
                          </a:solidFill>
                          <a:latin typeface="Times New Roman"/>
                          <a:ea typeface="Times New Roman"/>
                          <a:cs typeface="Times New Roman"/>
                        </a:rPr>
                        <a:t>Sample </a:t>
                      </a:r>
                      <a:endParaRPr lang="en-US" sz="1200" b="1"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rPr>
                        <a:t>Age (year)</a:t>
                      </a:r>
                      <a:endParaRPr lang="en-US" sz="1200" b="1"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rPr>
                        <a:t>Estrogen (pg/ml) </a:t>
                      </a:r>
                      <a:endParaRPr lang="en-US" sz="1200" b="1"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rPr>
                        <a:t>Progesterone (</a:t>
                      </a:r>
                      <a:r>
                        <a:rPr lang="en-US" sz="1100" b="1" dirty="0" err="1">
                          <a:solidFill>
                            <a:srgbClr val="FF0000"/>
                          </a:solidFill>
                          <a:latin typeface="Times New Roman"/>
                          <a:ea typeface="Times New Roman"/>
                        </a:rPr>
                        <a:t>ng</a:t>
                      </a:r>
                      <a:r>
                        <a:rPr lang="en-US" sz="1100" b="1" dirty="0">
                          <a:solidFill>
                            <a:srgbClr val="FF0000"/>
                          </a:solidFill>
                          <a:latin typeface="Times New Roman"/>
                          <a:ea typeface="Times New Roman"/>
                        </a:rPr>
                        <a:t>/ml) </a:t>
                      </a:r>
                      <a:endParaRPr lang="en-US" sz="1200" b="1"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rPr>
                        <a:t>CA 15-3</a:t>
                      </a:r>
                      <a:endParaRPr lang="en-US" sz="1200" b="1" dirty="0">
                        <a:solidFill>
                          <a:srgbClr val="FF0000"/>
                        </a:solidFill>
                        <a:latin typeface="Times New Roman"/>
                        <a:ea typeface="Times New Roman"/>
                      </a:endParaRPr>
                    </a:p>
                    <a:p>
                      <a:pPr algn="ctr" rtl="0">
                        <a:lnSpc>
                          <a:spcPct val="115000"/>
                        </a:lnSpc>
                        <a:spcAft>
                          <a:spcPts val="0"/>
                        </a:spcAft>
                      </a:pPr>
                      <a:r>
                        <a:rPr lang="en-US" sz="1100" b="1" dirty="0">
                          <a:solidFill>
                            <a:srgbClr val="FF0000"/>
                          </a:solidFill>
                          <a:latin typeface="Times New Roman"/>
                          <a:ea typeface="Times New Roman"/>
                        </a:rPr>
                        <a:t>(U/ml)</a:t>
                      </a:r>
                      <a:endParaRPr lang="en-US" sz="1200" b="1"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rPr>
                        <a:t>BIRADS</a:t>
                      </a:r>
                      <a:r>
                        <a:rPr lang="en-US" sz="1200" b="1" dirty="0">
                          <a:solidFill>
                            <a:srgbClr val="FF0000"/>
                          </a:solidFill>
                          <a:latin typeface="Times New Roman"/>
                          <a:ea typeface="Times New Roman"/>
                        </a:rPr>
                        <a:t> *</a:t>
                      </a:r>
                    </a:p>
                    <a:p>
                      <a:pPr algn="ctr" rtl="0">
                        <a:lnSpc>
                          <a:spcPct val="115000"/>
                        </a:lnSpc>
                        <a:spcAft>
                          <a:spcPts val="0"/>
                        </a:spcAft>
                      </a:pPr>
                      <a:r>
                        <a:rPr lang="en-US" sz="1100" b="1" dirty="0">
                          <a:solidFill>
                            <a:srgbClr val="FF0000"/>
                          </a:solidFill>
                          <a:latin typeface="Times New Roman"/>
                          <a:ea typeface="Times New Roman"/>
                        </a:rPr>
                        <a:t>result</a:t>
                      </a:r>
                      <a:endParaRPr lang="en-US" sz="1200" b="1"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48">
                <a:tc>
                  <a:txBody>
                    <a:bodyPr/>
                    <a:lstStyle/>
                    <a:p>
                      <a:pPr algn="ctr" rtl="0">
                        <a:spcAft>
                          <a:spcPts val="0"/>
                        </a:spcAft>
                      </a:pPr>
                      <a:r>
                        <a:rPr lang="en-US" sz="1100" b="1" dirty="0">
                          <a:solidFill>
                            <a:srgbClr val="00B050"/>
                          </a:solidFill>
                          <a:latin typeface="Times New Roman"/>
                          <a:ea typeface="Times New Roman"/>
                          <a:cs typeface="Times New Roman"/>
                        </a:rPr>
                        <a:t>1</a:t>
                      </a:r>
                      <a:endParaRPr lang="en-US" sz="1100" dirty="0">
                        <a:solidFill>
                          <a:srgbClr val="00B05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00B050"/>
                          </a:solidFill>
                          <a:latin typeface="Times New Roman"/>
                          <a:ea typeface="Times New Roman"/>
                          <a:cs typeface="Times New Roman"/>
                        </a:rPr>
                        <a:t>Normal </a:t>
                      </a:r>
                      <a:endParaRPr lang="en-US" sz="1100" dirty="0">
                        <a:solidFill>
                          <a:srgbClr val="00B05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63</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15.51</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pPr>
                      <a:r>
                        <a:rPr lang="en-US" sz="1050" b="1" dirty="0">
                          <a:latin typeface="Times New Roman"/>
                          <a:ea typeface="Times New Roman"/>
                        </a:rPr>
                        <a:t>0.356 </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13.18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1</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48">
                <a:tc>
                  <a:txBody>
                    <a:bodyPr/>
                    <a:lstStyle/>
                    <a:p>
                      <a:pPr algn="ctr" rtl="0">
                        <a:spcAft>
                          <a:spcPts val="0"/>
                        </a:spcAft>
                      </a:pPr>
                      <a:r>
                        <a:rPr lang="en-US" sz="1100" b="1">
                          <a:solidFill>
                            <a:srgbClr val="00B050"/>
                          </a:solidFill>
                          <a:latin typeface="Times New Roman"/>
                          <a:ea typeface="Times New Roman"/>
                          <a:cs typeface="Times New Roman"/>
                        </a:rPr>
                        <a:t>2</a:t>
                      </a:r>
                      <a:endParaRPr lang="en-US" sz="1100">
                        <a:solidFill>
                          <a:srgbClr val="00B05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00B050"/>
                          </a:solidFill>
                          <a:latin typeface="Times New Roman"/>
                          <a:ea typeface="Times New Roman"/>
                          <a:cs typeface="Times New Roman"/>
                        </a:rPr>
                        <a:t>Normal </a:t>
                      </a:r>
                      <a:endParaRPr lang="en-US" sz="1100" dirty="0">
                        <a:solidFill>
                          <a:srgbClr val="00B05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64</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17.69</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0.514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None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1</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48">
                <a:tc>
                  <a:txBody>
                    <a:bodyPr/>
                    <a:lstStyle/>
                    <a:p>
                      <a:pPr algn="ctr" rtl="0">
                        <a:spcAft>
                          <a:spcPts val="0"/>
                        </a:spcAft>
                      </a:pPr>
                      <a:r>
                        <a:rPr lang="en-US" sz="1100" b="1">
                          <a:solidFill>
                            <a:srgbClr val="00B050"/>
                          </a:solidFill>
                          <a:latin typeface="Times New Roman"/>
                          <a:ea typeface="Times New Roman"/>
                          <a:cs typeface="Times New Roman"/>
                        </a:rPr>
                        <a:t>3</a:t>
                      </a:r>
                      <a:endParaRPr lang="en-US" sz="1100">
                        <a:solidFill>
                          <a:srgbClr val="00B05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rgbClr val="00B050"/>
                          </a:solidFill>
                          <a:latin typeface="Times New Roman"/>
                          <a:ea typeface="Times New Roman"/>
                          <a:cs typeface="Times New Roman"/>
                        </a:rPr>
                        <a:t>Normal </a:t>
                      </a:r>
                      <a:endParaRPr lang="en-US" sz="1100">
                        <a:solidFill>
                          <a:srgbClr val="00B05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42</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155.3</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rtl="0">
                        <a:lnSpc>
                          <a:spcPct val="115000"/>
                        </a:lnSpc>
                        <a:spcAft>
                          <a:spcPts val="0"/>
                        </a:spcAft>
                      </a:pPr>
                      <a:r>
                        <a:rPr lang="en-US" sz="1050" b="1">
                          <a:latin typeface="Times New Roman"/>
                          <a:ea typeface="Times New Roman"/>
                        </a:rPr>
                        <a:t>0.31</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16.48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2</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48">
                <a:tc>
                  <a:txBody>
                    <a:bodyPr/>
                    <a:lstStyle/>
                    <a:p>
                      <a:pPr algn="ctr" rtl="0">
                        <a:spcAft>
                          <a:spcPts val="0"/>
                        </a:spcAft>
                      </a:pPr>
                      <a:r>
                        <a:rPr lang="en-US" sz="1100" b="1">
                          <a:solidFill>
                            <a:srgbClr val="00B050"/>
                          </a:solidFill>
                          <a:latin typeface="Times New Roman"/>
                          <a:ea typeface="Times New Roman"/>
                          <a:cs typeface="Times New Roman"/>
                        </a:rPr>
                        <a:t>4</a:t>
                      </a:r>
                      <a:endParaRPr lang="en-US" sz="1100">
                        <a:solidFill>
                          <a:srgbClr val="00B05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rgbClr val="00B050"/>
                          </a:solidFill>
                          <a:latin typeface="Times New Roman"/>
                          <a:ea typeface="Times New Roman"/>
                          <a:cs typeface="Times New Roman"/>
                        </a:rPr>
                        <a:t>Normal </a:t>
                      </a:r>
                      <a:endParaRPr lang="en-US" sz="1100">
                        <a:solidFill>
                          <a:srgbClr val="00B05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40</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46.35</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0.392</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6.10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2</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48">
                <a:tc>
                  <a:txBody>
                    <a:bodyPr/>
                    <a:lstStyle/>
                    <a:p>
                      <a:pPr algn="ctr" rtl="0">
                        <a:spcAft>
                          <a:spcPts val="0"/>
                        </a:spcAft>
                      </a:pPr>
                      <a:r>
                        <a:rPr lang="en-US" sz="1100" b="1">
                          <a:solidFill>
                            <a:srgbClr val="00B050"/>
                          </a:solidFill>
                          <a:latin typeface="Times New Roman"/>
                          <a:ea typeface="Times New Roman"/>
                          <a:cs typeface="Times New Roman"/>
                        </a:rPr>
                        <a:t>5</a:t>
                      </a:r>
                      <a:endParaRPr lang="en-US" sz="1100">
                        <a:solidFill>
                          <a:srgbClr val="00B05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rgbClr val="00B050"/>
                          </a:solidFill>
                          <a:latin typeface="Times New Roman"/>
                          <a:ea typeface="Times New Roman"/>
                          <a:cs typeface="Times New Roman"/>
                        </a:rPr>
                        <a:t>Normal </a:t>
                      </a:r>
                      <a:endParaRPr lang="en-US" sz="1100">
                        <a:solidFill>
                          <a:srgbClr val="00B05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40</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38.28</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0.263</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14.31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1</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48">
                <a:tc>
                  <a:txBody>
                    <a:bodyPr/>
                    <a:lstStyle/>
                    <a:p>
                      <a:pPr algn="ctr" rtl="0">
                        <a:spcAft>
                          <a:spcPts val="0"/>
                        </a:spcAft>
                      </a:pPr>
                      <a:r>
                        <a:rPr lang="en-US" sz="1100" b="1">
                          <a:solidFill>
                            <a:srgbClr val="00B050"/>
                          </a:solidFill>
                          <a:latin typeface="Times New Roman"/>
                          <a:ea typeface="Times New Roman"/>
                          <a:cs typeface="Times New Roman"/>
                        </a:rPr>
                        <a:t>6</a:t>
                      </a:r>
                      <a:endParaRPr lang="en-US" sz="1100">
                        <a:solidFill>
                          <a:srgbClr val="00B05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00B050"/>
                          </a:solidFill>
                          <a:latin typeface="Times New Roman"/>
                          <a:ea typeface="Times New Roman"/>
                          <a:cs typeface="Times New Roman"/>
                        </a:rPr>
                        <a:t>Normal </a:t>
                      </a:r>
                      <a:endParaRPr lang="en-US" sz="1100" dirty="0">
                        <a:solidFill>
                          <a:srgbClr val="00B05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22</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a:lnSpc>
                          <a:spcPct val="115000"/>
                        </a:lnSpc>
                        <a:spcAft>
                          <a:spcPts val="0"/>
                        </a:spcAft>
                      </a:pPr>
                      <a:r>
                        <a:rPr lang="en-US" sz="1050" b="1">
                          <a:latin typeface="Times New Roman"/>
                          <a:ea typeface="Times New Roman"/>
                        </a:rPr>
                        <a:t>128..9</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0.955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13.77</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None </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072">
                <a:tc>
                  <a:txBody>
                    <a:bodyPr/>
                    <a:lstStyle/>
                    <a:p>
                      <a:pPr algn="ctr" rtl="0">
                        <a:spcAft>
                          <a:spcPts val="0"/>
                        </a:spcAft>
                      </a:pPr>
                      <a:r>
                        <a:rPr lang="en-US" sz="1100" b="1" dirty="0">
                          <a:solidFill>
                            <a:srgbClr val="FF0000"/>
                          </a:solidFill>
                          <a:latin typeface="Times New Roman"/>
                          <a:ea typeface="Times New Roman"/>
                          <a:cs typeface="Times New Roman"/>
                        </a:rPr>
                        <a:t>7</a:t>
                      </a:r>
                      <a:endParaRPr lang="en-US" sz="1100"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solidFill>
                            <a:srgbClr val="FF0000"/>
                          </a:solidFill>
                          <a:latin typeface="Times New Roman"/>
                          <a:ea typeface="Times New Roman"/>
                          <a:cs typeface="Times New Roman"/>
                        </a:rPr>
                        <a:t>Cancer </a:t>
                      </a:r>
                      <a:endParaRPr lang="en-US" sz="110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50</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25.29</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0.324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9.97</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4</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11072">
                <a:tc>
                  <a:txBody>
                    <a:bodyPr/>
                    <a:lstStyle/>
                    <a:p>
                      <a:pPr algn="ctr" rtl="0">
                        <a:spcAft>
                          <a:spcPts val="0"/>
                        </a:spcAft>
                      </a:pPr>
                      <a:r>
                        <a:rPr lang="en-US" sz="1100" b="1" dirty="0">
                          <a:solidFill>
                            <a:srgbClr val="FF0000"/>
                          </a:solidFill>
                          <a:latin typeface="Times New Roman"/>
                          <a:ea typeface="Times New Roman"/>
                          <a:cs typeface="Times New Roman"/>
                        </a:rPr>
                        <a:t>8</a:t>
                      </a:r>
                      <a:endParaRPr lang="en-US" sz="1100"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cs typeface="Times New Roman"/>
                        </a:rPr>
                        <a:t>Cancer </a:t>
                      </a:r>
                      <a:endParaRPr lang="en-US" sz="1100"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56</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18.92</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0.077 </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pPr>
                      <a:r>
                        <a:rPr lang="en-US" sz="1050" b="1" dirty="0">
                          <a:latin typeface="Times New Roman"/>
                          <a:ea typeface="Times New Roman"/>
                        </a:rPr>
                        <a:t>70.65</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a:lnSpc>
                          <a:spcPct val="115000"/>
                        </a:lnSpc>
                        <a:spcAft>
                          <a:spcPts val="0"/>
                        </a:spcAft>
                      </a:pPr>
                      <a:r>
                        <a:rPr lang="en-US" sz="1050" b="1" dirty="0">
                          <a:latin typeface="Times New Roman"/>
                          <a:ea typeface="Times New Roman"/>
                        </a:rPr>
                        <a:t>Metastasis </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54377">
                <a:tc>
                  <a:txBody>
                    <a:bodyPr/>
                    <a:lstStyle/>
                    <a:p>
                      <a:pPr algn="ctr" rtl="0">
                        <a:spcAft>
                          <a:spcPts val="0"/>
                        </a:spcAft>
                      </a:pPr>
                      <a:r>
                        <a:rPr lang="en-US" sz="1100" b="1">
                          <a:solidFill>
                            <a:srgbClr val="FF0000"/>
                          </a:solidFill>
                          <a:latin typeface="Times New Roman"/>
                          <a:ea typeface="Times New Roman"/>
                          <a:cs typeface="Times New Roman"/>
                        </a:rPr>
                        <a:t>9</a:t>
                      </a:r>
                      <a:endParaRPr lang="en-US" sz="110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cs typeface="Times New Roman"/>
                        </a:rPr>
                        <a:t>Cancer </a:t>
                      </a:r>
                      <a:endParaRPr lang="en-US" sz="1100"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63</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32.3</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0.323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9.93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Ductal Carcinoma</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11072">
                <a:tc>
                  <a:txBody>
                    <a:bodyPr/>
                    <a:lstStyle/>
                    <a:p>
                      <a:pPr algn="ctr" rtl="0">
                        <a:spcAft>
                          <a:spcPts val="0"/>
                        </a:spcAft>
                      </a:pPr>
                      <a:r>
                        <a:rPr lang="en-US" sz="1100" b="1">
                          <a:solidFill>
                            <a:srgbClr val="FF0000"/>
                          </a:solidFill>
                          <a:latin typeface="Times New Roman"/>
                          <a:ea typeface="Times New Roman"/>
                          <a:cs typeface="Times New Roman"/>
                        </a:rPr>
                        <a:t>10</a:t>
                      </a:r>
                      <a:endParaRPr lang="en-US" sz="110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cs typeface="Times New Roman"/>
                        </a:rPr>
                        <a:t>Cancer </a:t>
                      </a:r>
                      <a:endParaRPr lang="en-US" sz="1100"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47</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205.3</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rtl="0">
                        <a:lnSpc>
                          <a:spcPct val="115000"/>
                        </a:lnSpc>
                        <a:spcAft>
                          <a:spcPts val="0"/>
                        </a:spcAft>
                      </a:pPr>
                      <a:r>
                        <a:rPr lang="en-US" sz="1050" b="1">
                          <a:latin typeface="Times New Roman"/>
                          <a:ea typeface="Times New Roman"/>
                        </a:rPr>
                        <a:t>0.434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15.41</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4</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11072">
                <a:tc>
                  <a:txBody>
                    <a:bodyPr/>
                    <a:lstStyle/>
                    <a:p>
                      <a:pPr algn="ctr" rtl="0">
                        <a:spcAft>
                          <a:spcPts val="0"/>
                        </a:spcAft>
                      </a:pPr>
                      <a:r>
                        <a:rPr lang="en-US" sz="1100" b="1">
                          <a:solidFill>
                            <a:srgbClr val="FF0000"/>
                          </a:solidFill>
                          <a:latin typeface="Times New Roman"/>
                          <a:ea typeface="Times New Roman"/>
                          <a:cs typeface="Times New Roman"/>
                        </a:rPr>
                        <a:t>11</a:t>
                      </a:r>
                      <a:endParaRPr lang="en-US" sz="110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cs typeface="Times New Roman"/>
                        </a:rPr>
                        <a:t>Cancer </a:t>
                      </a:r>
                      <a:endParaRPr lang="en-US" sz="1100"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50</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248</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0.226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14.26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3</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072">
                <a:tc>
                  <a:txBody>
                    <a:bodyPr/>
                    <a:lstStyle/>
                    <a:p>
                      <a:pPr algn="ctr" rtl="0">
                        <a:spcAft>
                          <a:spcPts val="0"/>
                        </a:spcAft>
                      </a:pPr>
                      <a:r>
                        <a:rPr lang="en-US" sz="1100" b="1">
                          <a:solidFill>
                            <a:srgbClr val="FF0000"/>
                          </a:solidFill>
                          <a:latin typeface="Times New Roman"/>
                          <a:ea typeface="Times New Roman"/>
                          <a:cs typeface="Times New Roman"/>
                        </a:rPr>
                        <a:t>12</a:t>
                      </a:r>
                      <a:endParaRPr lang="en-US" sz="110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cs typeface="Times New Roman"/>
                        </a:rPr>
                        <a:t>Cancer </a:t>
                      </a:r>
                      <a:endParaRPr lang="en-US" sz="1100"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36</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130.9</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6.03 </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1050" b="1">
                          <a:latin typeface="Times New Roman"/>
                          <a:ea typeface="Times New Roman"/>
                        </a:rPr>
                        <a:t>22.22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4</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11072">
                <a:tc>
                  <a:txBody>
                    <a:bodyPr/>
                    <a:lstStyle/>
                    <a:p>
                      <a:pPr algn="ctr" rtl="0">
                        <a:spcAft>
                          <a:spcPts val="0"/>
                        </a:spcAft>
                      </a:pPr>
                      <a:r>
                        <a:rPr lang="en-US" sz="1100" b="1">
                          <a:solidFill>
                            <a:srgbClr val="FF0000"/>
                          </a:solidFill>
                          <a:latin typeface="Times New Roman"/>
                          <a:ea typeface="Times New Roman"/>
                          <a:cs typeface="Times New Roman"/>
                        </a:rPr>
                        <a:t>13</a:t>
                      </a:r>
                      <a:endParaRPr lang="en-US" sz="110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cs typeface="Times New Roman"/>
                        </a:rPr>
                        <a:t>Cancer </a:t>
                      </a:r>
                      <a:endParaRPr lang="en-US" sz="1100"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45</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119.7</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0.193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4.89</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4</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11072">
                <a:tc>
                  <a:txBody>
                    <a:bodyPr/>
                    <a:lstStyle/>
                    <a:p>
                      <a:pPr algn="ctr" rtl="0">
                        <a:spcAft>
                          <a:spcPts val="0"/>
                        </a:spcAft>
                      </a:pPr>
                      <a:r>
                        <a:rPr lang="en-US" sz="1100" b="1">
                          <a:solidFill>
                            <a:srgbClr val="FF0000"/>
                          </a:solidFill>
                          <a:latin typeface="Times New Roman"/>
                          <a:ea typeface="Times New Roman"/>
                          <a:cs typeface="Times New Roman"/>
                        </a:rPr>
                        <a:t>14</a:t>
                      </a:r>
                      <a:endParaRPr lang="en-US" sz="110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cs typeface="Times New Roman"/>
                        </a:rPr>
                        <a:t>Cancer </a:t>
                      </a:r>
                      <a:endParaRPr lang="en-US" sz="1100"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50</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188.2</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0.06 </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pPr>
                      <a:r>
                        <a:rPr lang="en-US" sz="1050" b="1" dirty="0">
                          <a:latin typeface="Times New Roman"/>
                          <a:ea typeface="Times New Roman"/>
                        </a:rPr>
                        <a:t>19.89 </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4</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11072">
                <a:tc>
                  <a:txBody>
                    <a:bodyPr/>
                    <a:lstStyle/>
                    <a:p>
                      <a:pPr algn="ctr" rtl="0">
                        <a:spcAft>
                          <a:spcPts val="0"/>
                        </a:spcAft>
                      </a:pPr>
                      <a:r>
                        <a:rPr lang="en-US" sz="1100" b="1">
                          <a:solidFill>
                            <a:srgbClr val="FF0000"/>
                          </a:solidFill>
                          <a:latin typeface="Times New Roman"/>
                          <a:ea typeface="Times New Roman"/>
                          <a:cs typeface="Times New Roman"/>
                        </a:rPr>
                        <a:t>15</a:t>
                      </a:r>
                      <a:endParaRPr lang="en-US" sz="110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cs typeface="Times New Roman"/>
                        </a:rPr>
                        <a:t>Cancer</a:t>
                      </a:r>
                      <a:endParaRPr lang="en-US" sz="1100"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50</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22.6</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0.599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14.76</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3</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072">
                <a:tc>
                  <a:txBody>
                    <a:bodyPr/>
                    <a:lstStyle/>
                    <a:p>
                      <a:pPr algn="ctr" rtl="0">
                        <a:spcAft>
                          <a:spcPts val="0"/>
                        </a:spcAft>
                      </a:pPr>
                      <a:r>
                        <a:rPr lang="en-US" sz="1100" b="1">
                          <a:solidFill>
                            <a:srgbClr val="FF0000"/>
                          </a:solidFill>
                          <a:latin typeface="Times New Roman"/>
                          <a:ea typeface="Times New Roman"/>
                          <a:cs typeface="Times New Roman"/>
                        </a:rPr>
                        <a:t>16</a:t>
                      </a:r>
                      <a:endParaRPr lang="en-US" sz="110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cs typeface="Times New Roman"/>
                        </a:rPr>
                        <a:t>Cancer </a:t>
                      </a:r>
                      <a:endParaRPr lang="en-US" sz="1100"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46</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27.26</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0.181 </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3.72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None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072">
                <a:tc>
                  <a:txBody>
                    <a:bodyPr/>
                    <a:lstStyle/>
                    <a:p>
                      <a:pPr algn="ctr" rtl="0">
                        <a:spcAft>
                          <a:spcPts val="0"/>
                        </a:spcAft>
                      </a:pPr>
                      <a:r>
                        <a:rPr lang="en-US" sz="1100" b="1">
                          <a:solidFill>
                            <a:srgbClr val="FF0000"/>
                          </a:solidFill>
                          <a:latin typeface="Times New Roman"/>
                          <a:ea typeface="Times New Roman"/>
                          <a:cs typeface="Times New Roman"/>
                        </a:rPr>
                        <a:t>17</a:t>
                      </a:r>
                      <a:endParaRPr lang="en-US" sz="110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cs typeface="Times New Roman"/>
                        </a:rPr>
                        <a:t>Cancer </a:t>
                      </a:r>
                      <a:endParaRPr lang="en-US" sz="1100"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36</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101.5</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0.302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18.66</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Zero </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072">
                <a:tc>
                  <a:txBody>
                    <a:bodyPr/>
                    <a:lstStyle/>
                    <a:p>
                      <a:pPr algn="ctr" rtl="0">
                        <a:spcAft>
                          <a:spcPts val="0"/>
                        </a:spcAft>
                      </a:pPr>
                      <a:r>
                        <a:rPr lang="en-US" sz="1100" b="1">
                          <a:solidFill>
                            <a:srgbClr val="FF0000"/>
                          </a:solidFill>
                          <a:latin typeface="Times New Roman"/>
                          <a:ea typeface="Times New Roman"/>
                          <a:cs typeface="Times New Roman"/>
                        </a:rPr>
                        <a:t>18</a:t>
                      </a:r>
                      <a:endParaRPr lang="en-US" sz="110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cs typeface="Times New Roman"/>
                        </a:rPr>
                        <a:t>Cancer </a:t>
                      </a:r>
                      <a:endParaRPr lang="en-US" sz="1100"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50</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23.85</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0.402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None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4</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11072">
                <a:tc>
                  <a:txBody>
                    <a:bodyPr/>
                    <a:lstStyle/>
                    <a:p>
                      <a:pPr algn="ctr" rtl="0">
                        <a:spcAft>
                          <a:spcPts val="0"/>
                        </a:spcAft>
                      </a:pPr>
                      <a:r>
                        <a:rPr lang="en-US" sz="1100" b="1">
                          <a:solidFill>
                            <a:srgbClr val="FF0000"/>
                          </a:solidFill>
                          <a:latin typeface="Times New Roman"/>
                          <a:ea typeface="Times New Roman"/>
                          <a:cs typeface="Times New Roman"/>
                        </a:rPr>
                        <a:t>19</a:t>
                      </a:r>
                      <a:endParaRPr lang="en-US" sz="110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cs typeface="Times New Roman"/>
                        </a:rPr>
                        <a:t>Cancer </a:t>
                      </a:r>
                      <a:endParaRPr lang="en-US" sz="1100"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73</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a:lnSpc>
                          <a:spcPct val="115000"/>
                        </a:lnSpc>
                        <a:spcAft>
                          <a:spcPts val="0"/>
                        </a:spcAft>
                      </a:pPr>
                      <a:r>
                        <a:rPr lang="en-US" sz="1050" b="1" dirty="0">
                          <a:latin typeface="Times New Roman"/>
                          <a:ea typeface="Times New Roman"/>
                        </a:rPr>
                        <a:t>14.88</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a:lnSpc>
                          <a:spcPct val="115000"/>
                        </a:lnSpc>
                        <a:spcAft>
                          <a:spcPts val="0"/>
                        </a:spcAft>
                      </a:pPr>
                      <a:r>
                        <a:rPr lang="en-US" sz="1050" b="1">
                          <a:latin typeface="Times New Roman"/>
                          <a:ea typeface="Times New Roman"/>
                        </a:rPr>
                        <a:t>0.436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23.94</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3</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072">
                <a:tc>
                  <a:txBody>
                    <a:bodyPr/>
                    <a:lstStyle/>
                    <a:p>
                      <a:pPr algn="ctr" rtl="0">
                        <a:spcAft>
                          <a:spcPts val="0"/>
                        </a:spcAft>
                      </a:pPr>
                      <a:r>
                        <a:rPr lang="en-US" sz="1100" b="1">
                          <a:solidFill>
                            <a:srgbClr val="FF0000"/>
                          </a:solidFill>
                          <a:latin typeface="Times New Roman"/>
                          <a:ea typeface="Times New Roman"/>
                          <a:cs typeface="Times New Roman"/>
                        </a:rPr>
                        <a:t>20</a:t>
                      </a:r>
                      <a:endParaRPr lang="en-US" sz="110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cs typeface="Times New Roman"/>
                        </a:rPr>
                        <a:t>Cancer </a:t>
                      </a:r>
                      <a:endParaRPr lang="en-US" sz="1100"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32</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220</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algn="ctr" rtl="0">
                        <a:lnSpc>
                          <a:spcPct val="115000"/>
                        </a:lnSpc>
                        <a:spcAft>
                          <a:spcPts val="0"/>
                        </a:spcAft>
                      </a:pPr>
                      <a:r>
                        <a:rPr lang="en-US" sz="1050" b="1" dirty="0">
                          <a:latin typeface="Times New Roman"/>
                          <a:ea typeface="Times New Roman"/>
                        </a:rPr>
                        <a:t>9.5 </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a:lnSpc>
                          <a:spcPct val="115000"/>
                        </a:lnSpc>
                        <a:spcAft>
                          <a:spcPts val="0"/>
                        </a:spcAft>
                      </a:pPr>
                      <a:r>
                        <a:rPr lang="en-US" sz="1050" b="1">
                          <a:latin typeface="Times New Roman"/>
                          <a:ea typeface="Times New Roman"/>
                        </a:rPr>
                        <a:t>18.97 </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4</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11072">
                <a:tc>
                  <a:txBody>
                    <a:bodyPr/>
                    <a:lstStyle/>
                    <a:p>
                      <a:pPr algn="ctr" rtl="0">
                        <a:spcAft>
                          <a:spcPts val="0"/>
                        </a:spcAft>
                      </a:pPr>
                      <a:r>
                        <a:rPr lang="en-US" sz="1100" b="1">
                          <a:solidFill>
                            <a:srgbClr val="FF0000"/>
                          </a:solidFill>
                          <a:latin typeface="Times New Roman"/>
                          <a:ea typeface="Times New Roman"/>
                          <a:cs typeface="Times New Roman"/>
                        </a:rPr>
                        <a:t>21</a:t>
                      </a:r>
                      <a:endParaRPr lang="en-US" sz="110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dirty="0">
                          <a:solidFill>
                            <a:srgbClr val="FF0000"/>
                          </a:solidFill>
                          <a:latin typeface="Times New Roman"/>
                          <a:ea typeface="Times New Roman"/>
                          <a:cs typeface="Times New Roman"/>
                        </a:rPr>
                        <a:t>Cancer </a:t>
                      </a:r>
                      <a:endParaRPr lang="en-US" sz="1100" dirty="0">
                        <a:solidFill>
                          <a:srgbClr val="FF0000"/>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dirty="0">
                          <a:latin typeface="Times New Roman"/>
                          <a:ea typeface="Times New Roman"/>
                        </a:rPr>
                        <a:t>54</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050" b="1">
                          <a:latin typeface="Times New Roman"/>
                          <a:ea typeface="Times New Roman"/>
                        </a:rPr>
                        <a:t>25.98</a:t>
                      </a:r>
                      <a:endParaRPr lang="en-US" sz="110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0" lvl="1" indent="-285750" algn="l" rtl="0">
                        <a:lnSpc>
                          <a:spcPct val="115000"/>
                        </a:lnSpc>
                        <a:spcAft>
                          <a:spcPts val="0"/>
                        </a:spcAft>
                        <a:buFont typeface="+mj-lt"/>
                        <a:buNone/>
                      </a:pPr>
                      <a:r>
                        <a:rPr lang="en-US" sz="1100" dirty="0" smtClean="0">
                          <a:latin typeface="Times New Roman"/>
                          <a:ea typeface="Times New Roman"/>
                        </a:rPr>
                        <a:t>0.176</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0" lvl="1" indent="-285750" algn="l" rtl="0">
                        <a:lnSpc>
                          <a:spcPct val="115000"/>
                        </a:lnSpc>
                        <a:spcAft>
                          <a:spcPts val="0"/>
                        </a:spcAft>
                        <a:buFont typeface="+mj-lt"/>
                        <a:buNone/>
                      </a:pPr>
                      <a:r>
                        <a:rPr lang="en-US" sz="1100" baseline="0" dirty="0" smtClean="0">
                          <a:solidFill>
                            <a:schemeClr val="tx1"/>
                          </a:solidFill>
                          <a:latin typeface="Times New Roman"/>
                          <a:ea typeface="Times New Roman"/>
                        </a:rPr>
                        <a:t>29.9</a:t>
                      </a:r>
                      <a:endParaRPr lang="en-US" sz="1100" dirty="0">
                        <a:solidFill>
                          <a:schemeClr val="tx1"/>
                        </a:solidFill>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a:lnSpc>
                          <a:spcPct val="115000"/>
                        </a:lnSpc>
                        <a:spcAft>
                          <a:spcPts val="0"/>
                        </a:spcAft>
                      </a:pPr>
                      <a:r>
                        <a:rPr lang="en-US" sz="1050" b="1" dirty="0">
                          <a:latin typeface="Times New Roman"/>
                          <a:ea typeface="Times New Roman"/>
                        </a:rPr>
                        <a:t>5</a:t>
                      </a:r>
                      <a:endParaRPr lang="en-US" sz="1100" dirty="0">
                        <a:latin typeface="Times New Roman"/>
                        <a:ea typeface="Times New Roman"/>
                      </a:endParaRPr>
                    </a:p>
                  </a:txBody>
                  <a:tcPr marL="37424" marR="37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89089" name="Rectangle 1"/>
          <p:cNvSpPr>
            <a:spLocks noChangeArrowheads="1"/>
          </p:cNvSpPr>
          <p:nvPr/>
        </p:nvSpPr>
        <p:spPr bwMode="auto">
          <a:xfrm>
            <a:off x="6705600" y="492205"/>
            <a:ext cx="2362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Table 1: Hormones level and CA15-3 status in serum of Iraqi women </a:t>
            </a:r>
          </a:p>
          <a:p>
            <a:pPr marL="0" marR="0" lvl="0" indent="0" algn="ctr" defTabSz="914400" rtl="0" eaLnBrk="1" fontAlgn="base" latinLnBrk="0" hangingPunct="1">
              <a:lnSpc>
                <a:spcPct val="100000"/>
              </a:lnSpc>
              <a:spcBef>
                <a:spcPct val="0"/>
              </a:spcBef>
              <a:spcAft>
                <a:spcPct val="0"/>
              </a:spcAft>
              <a:buClrTx/>
              <a:buSzTx/>
              <a:buFontTx/>
              <a:buNone/>
              <a:tabLst/>
            </a:pPr>
            <a:endParaRPr lang="en-US" sz="1200" b="1"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200" b="1"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latin typeface="Times New Roman" pitchFamily="18" charset="0"/>
                <a:cs typeface="Times New Roman" pitchFamily="18" charset="0"/>
              </a:rPr>
              <a:t>**Fluctuation in the levels of hormones  and no perfect indication in result of CA15-3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6858000" y="4495800"/>
            <a:ext cx="2286000" cy="2308324"/>
          </a:xfrm>
          <a:prstGeom prst="rect">
            <a:avLst/>
          </a:prstGeom>
        </p:spPr>
        <p:txBody>
          <a:bodyPr wrap="square">
            <a:spAutoFit/>
          </a:bodyPr>
          <a:lstStyle/>
          <a:p>
            <a:r>
              <a:rPr lang="en-US" sz="1200" dirty="0" smtClean="0">
                <a:solidFill>
                  <a:srgbClr val="FF0000"/>
                </a:solidFill>
              </a:rPr>
              <a:t>BIRADS</a:t>
            </a:r>
            <a:r>
              <a:rPr lang="en-US" sz="1200" dirty="0" smtClean="0"/>
              <a:t>: Breast Imaging-Reporting and Data System</a:t>
            </a:r>
            <a:r>
              <a:rPr lang="en-US" sz="1200" b="1" dirty="0" smtClean="0"/>
              <a:t>. </a:t>
            </a:r>
            <a:r>
              <a:rPr lang="en-US" sz="1200" dirty="0" smtClean="0"/>
              <a:t>BI-RADS Assessment Categories are:</a:t>
            </a:r>
            <a:r>
              <a:rPr lang="en-US" sz="1200" baseline="30000" dirty="0" smtClean="0"/>
              <a:t> </a:t>
            </a:r>
          </a:p>
          <a:p>
            <a:r>
              <a:rPr lang="en-US" sz="1200" dirty="0" smtClean="0"/>
              <a:t>0: Incomplete, </a:t>
            </a:r>
          </a:p>
          <a:p>
            <a:r>
              <a:rPr lang="en-US" sz="1200" dirty="0" smtClean="0"/>
              <a:t>1: Negative, </a:t>
            </a:r>
          </a:p>
          <a:p>
            <a:r>
              <a:rPr lang="en-US" sz="1200" dirty="0" smtClean="0"/>
              <a:t>2: Benign finding(s), </a:t>
            </a:r>
          </a:p>
          <a:p>
            <a:r>
              <a:rPr lang="en-US" sz="1200" dirty="0" smtClean="0"/>
              <a:t>3: Probably benign, </a:t>
            </a:r>
          </a:p>
          <a:p>
            <a:r>
              <a:rPr lang="en-US" sz="1200" dirty="0" smtClean="0">
                <a:solidFill>
                  <a:srgbClr val="FF0000"/>
                </a:solidFill>
              </a:rPr>
              <a:t>4: Suspicious abnormality,</a:t>
            </a:r>
          </a:p>
          <a:p>
            <a:r>
              <a:rPr lang="en-US" sz="1200" dirty="0" smtClean="0">
                <a:solidFill>
                  <a:srgbClr val="FF0000"/>
                </a:solidFill>
              </a:rPr>
              <a:t> 5: Highly suggestive of malignancy,</a:t>
            </a:r>
          </a:p>
          <a:p>
            <a:r>
              <a:rPr lang="en-US" sz="1200" dirty="0" smtClean="0">
                <a:solidFill>
                  <a:srgbClr val="FF0000"/>
                </a:solidFill>
              </a:rPr>
              <a:t> 6: Known biopsy – proven malignancy. </a:t>
            </a:r>
            <a:endParaRPr lang="ar-IQ" sz="1200"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4343400" y="381000"/>
          <a:ext cx="4297363" cy="3429000"/>
        </p:xfrm>
        <a:graphic>
          <a:graphicData uri="http://schemas.openxmlformats.org/presentationml/2006/ole">
            <p:oleObj spid="_x0000_s17410" name="Prism 6" r:id="rId3" imgW="5239440" imgH="3898080" progId="Prism6.Document">
              <p:embed/>
            </p:oleObj>
          </a:graphicData>
        </a:graphic>
      </p:graphicFrame>
      <p:graphicFrame>
        <p:nvGraphicFramePr>
          <p:cNvPr id="17411" name="Object 3"/>
          <p:cNvGraphicFramePr>
            <a:graphicFrameLocks noChangeAspect="1"/>
          </p:cNvGraphicFramePr>
          <p:nvPr/>
        </p:nvGraphicFramePr>
        <p:xfrm>
          <a:off x="76200" y="533400"/>
          <a:ext cx="4335463" cy="3276600"/>
        </p:xfrm>
        <a:graphic>
          <a:graphicData uri="http://schemas.openxmlformats.org/presentationml/2006/ole">
            <p:oleObj spid="_x0000_s17411" name="Prism 6" r:id="rId4" imgW="5202720" imgH="3560040" progId="Prism6.Document">
              <p:embed/>
            </p:oleObj>
          </a:graphicData>
        </a:graphic>
      </p:graphicFrame>
      <p:sp>
        <p:nvSpPr>
          <p:cNvPr id="6" name="TextBox 5"/>
          <p:cNvSpPr txBox="1"/>
          <p:nvPr/>
        </p:nvSpPr>
        <p:spPr>
          <a:xfrm>
            <a:off x="8001000" y="304800"/>
            <a:ext cx="1143000" cy="923330"/>
          </a:xfrm>
          <a:prstGeom prst="rect">
            <a:avLst/>
          </a:prstGeom>
          <a:noFill/>
        </p:spPr>
        <p:txBody>
          <a:bodyPr wrap="square" rtlCol="1">
            <a:spAutoFit/>
          </a:bodyPr>
          <a:lstStyle/>
          <a:p>
            <a:r>
              <a:rPr lang="en-US" b="1" dirty="0" smtClean="0"/>
              <a:t>Iraqi</a:t>
            </a:r>
            <a:r>
              <a:rPr lang="en-US" b="1" i="1" dirty="0" smtClean="0"/>
              <a:t> </a:t>
            </a:r>
            <a:r>
              <a:rPr lang="en-US" b="1" dirty="0" smtClean="0"/>
              <a:t>Serum samples</a:t>
            </a:r>
            <a:endParaRPr lang="ar-IQ" b="1" dirty="0"/>
          </a:p>
        </p:txBody>
      </p:sp>
      <p:sp>
        <p:nvSpPr>
          <p:cNvPr id="7" name="Rectangle 6"/>
          <p:cNvSpPr/>
          <p:nvPr/>
        </p:nvSpPr>
        <p:spPr>
          <a:xfrm>
            <a:off x="1371600" y="4189274"/>
            <a:ext cx="6781800" cy="1938992"/>
          </a:xfrm>
          <a:prstGeom prst="rect">
            <a:avLst/>
          </a:prstGeom>
        </p:spPr>
        <p:txBody>
          <a:bodyPr wrap="square">
            <a:spAutoFit/>
          </a:bodyPr>
          <a:lstStyle/>
          <a:p>
            <a:pPr algn="just"/>
            <a:r>
              <a:rPr lang="en-US" sz="2400" b="1" dirty="0" smtClean="0"/>
              <a:t>Figure 1: </a:t>
            </a:r>
            <a:r>
              <a:rPr lang="en-US" sz="2400" b="1" dirty="0" err="1" smtClean="0"/>
              <a:t>qRT</a:t>
            </a:r>
            <a:r>
              <a:rPr lang="en-US" sz="2400" b="1" dirty="0" smtClean="0"/>
              <a:t>-PCR  results of miRNAs expressions. </a:t>
            </a:r>
          </a:p>
          <a:p>
            <a:pPr algn="just"/>
            <a:r>
              <a:rPr lang="en-US" sz="2400" b="1" dirty="0" smtClean="0"/>
              <a:t>* Expression of Let-7a was higher in serum of Iraqi breast cancer women; </a:t>
            </a:r>
          </a:p>
          <a:p>
            <a:pPr algn="just"/>
            <a:r>
              <a:rPr lang="en-US" sz="2400" b="1" dirty="0" smtClean="0"/>
              <a:t>* Expression of miR-21 was higher in serum of Iraqi breast cancer women.</a:t>
            </a:r>
            <a:endParaRPr lang="ar-IQ"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
                                        <p:tgtEl>
                                          <p:spTgt spid="17410"/>
                                        </p:tgtEl>
                                      </p:cBhvr>
                                    </p:animEffect>
                                    <p:anim calcmode="lin" valueType="num">
                                      <p:cBhvr>
                                        <p:cTn id="8" dur="800" fill="hold"/>
                                        <p:tgtEl>
                                          <p:spTgt spid="17410"/>
                                        </p:tgtEl>
                                        <p:attrNameLst>
                                          <p:attrName>ppt_x</p:attrName>
                                        </p:attrNameLst>
                                      </p:cBhvr>
                                      <p:tavLst>
                                        <p:tav tm="0">
                                          <p:val>
                                            <p:strVal val="#ppt_x"/>
                                          </p:val>
                                        </p:tav>
                                        <p:tav tm="100000">
                                          <p:val>
                                            <p:strVal val="#ppt_x"/>
                                          </p:val>
                                        </p:tav>
                                      </p:tavLst>
                                    </p:anim>
                                    <p:anim calcmode="lin" valueType="num">
                                      <p:cBhvr>
                                        <p:cTn id="9" dur="800" fill="hold"/>
                                        <p:tgtEl>
                                          <p:spTgt spid="17410"/>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174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174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2000"/>
                            </p:stCondLst>
                            <p:childTnLst>
                              <p:par>
                                <p:cTn id="13" presetID="26"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80">
                                          <p:stCondLst>
                                            <p:cond delay="0"/>
                                          </p:stCondLst>
                                        </p:cTn>
                                        <p:tgtEl>
                                          <p:spTgt spid="7">
                                            <p:txEl>
                                              <p:pRg st="1" end="1"/>
                                            </p:txEl>
                                          </p:spTgt>
                                        </p:tgtEl>
                                      </p:cBhvr>
                                    </p:animEffect>
                                    <p:anim calcmode="lin" valueType="num">
                                      <p:cBhvr>
                                        <p:cTn id="16"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xEl>
                                              <p:pRg st="1" end="1"/>
                                            </p:txEl>
                                          </p:spTgt>
                                        </p:tgtEl>
                                      </p:cBhvr>
                                      <p:to x="100000" y="60000"/>
                                    </p:animScale>
                                    <p:animScale>
                                      <p:cBhvr>
                                        <p:cTn id="22" dur="166" decel="50000">
                                          <p:stCondLst>
                                            <p:cond delay="676"/>
                                          </p:stCondLst>
                                        </p:cTn>
                                        <p:tgtEl>
                                          <p:spTgt spid="7">
                                            <p:txEl>
                                              <p:pRg st="1" end="1"/>
                                            </p:txEl>
                                          </p:spTgt>
                                        </p:tgtEl>
                                      </p:cBhvr>
                                      <p:to x="100000" y="100000"/>
                                    </p:animScale>
                                    <p:animScale>
                                      <p:cBhvr>
                                        <p:cTn id="23" dur="26">
                                          <p:stCondLst>
                                            <p:cond delay="1312"/>
                                          </p:stCondLst>
                                        </p:cTn>
                                        <p:tgtEl>
                                          <p:spTgt spid="7">
                                            <p:txEl>
                                              <p:pRg st="1" end="1"/>
                                            </p:txEl>
                                          </p:spTgt>
                                        </p:tgtEl>
                                      </p:cBhvr>
                                      <p:to x="100000" y="80000"/>
                                    </p:animScale>
                                    <p:animScale>
                                      <p:cBhvr>
                                        <p:cTn id="24" dur="166" decel="50000">
                                          <p:stCondLst>
                                            <p:cond delay="1338"/>
                                          </p:stCondLst>
                                        </p:cTn>
                                        <p:tgtEl>
                                          <p:spTgt spid="7">
                                            <p:txEl>
                                              <p:pRg st="1" end="1"/>
                                            </p:txEl>
                                          </p:spTgt>
                                        </p:tgtEl>
                                      </p:cBhvr>
                                      <p:to x="100000" y="100000"/>
                                    </p:animScale>
                                    <p:animScale>
                                      <p:cBhvr>
                                        <p:cTn id="25" dur="26">
                                          <p:stCondLst>
                                            <p:cond delay="1642"/>
                                          </p:stCondLst>
                                        </p:cTn>
                                        <p:tgtEl>
                                          <p:spTgt spid="7">
                                            <p:txEl>
                                              <p:pRg st="1" end="1"/>
                                            </p:txEl>
                                          </p:spTgt>
                                        </p:tgtEl>
                                      </p:cBhvr>
                                      <p:to x="100000" y="90000"/>
                                    </p:animScale>
                                    <p:animScale>
                                      <p:cBhvr>
                                        <p:cTn id="26" dur="166" decel="50000">
                                          <p:stCondLst>
                                            <p:cond delay="1668"/>
                                          </p:stCondLst>
                                        </p:cTn>
                                        <p:tgtEl>
                                          <p:spTgt spid="7">
                                            <p:txEl>
                                              <p:pRg st="1" end="1"/>
                                            </p:txEl>
                                          </p:spTgt>
                                        </p:tgtEl>
                                      </p:cBhvr>
                                      <p:to x="100000" y="100000"/>
                                    </p:animScale>
                                    <p:animScale>
                                      <p:cBhvr>
                                        <p:cTn id="27" dur="26">
                                          <p:stCondLst>
                                            <p:cond delay="1808"/>
                                          </p:stCondLst>
                                        </p:cTn>
                                        <p:tgtEl>
                                          <p:spTgt spid="7">
                                            <p:txEl>
                                              <p:pRg st="1" end="1"/>
                                            </p:txEl>
                                          </p:spTgt>
                                        </p:tgtEl>
                                      </p:cBhvr>
                                      <p:to x="100000" y="95000"/>
                                    </p:animScale>
                                    <p:animScale>
                                      <p:cBhvr>
                                        <p:cTn id="28" dur="166" decel="50000">
                                          <p:stCondLst>
                                            <p:cond delay="1834"/>
                                          </p:stCondLst>
                                        </p:cTn>
                                        <p:tgtEl>
                                          <p:spTgt spid="7">
                                            <p:txEl>
                                              <p:pRg st="1" end="1"/>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nodeType="clickEffect">
                                  <p:stCondLst>
                                    <p:cond delay="0"/>
                                  </p:stCondLst>
                                  <p:childTnLst>
                                    <p:set>
                                      <p:cBhvr>
                                        <p:cTn id="32" dur="1" fill="hold">
                                          <p:stCondLst>
                                            <p:cond delay="0"/>
                                          </p:stCondLst>
                                        </p:cTn>
                                        <p:tgtEl>
                                          <p:spTgt spid="17411"/>
                                        </p:tgtEl>
                                        <p:attrNameLst>
                                          <p:attrName>style.visibility</p:attrName>
                                        </p:attrNameLst>
                                      </p:cBhvr>
                                      <p:to>
                                        <p:strVal val="visible"/>
                                      </p:to>
                                    </p:set>
                                    <p:anim calcmode="lin" valueType="num">
                                      <p:cBhvr>
                                        <p:cTn id="33" dur="1000" decel="50000" fill="hold">
                                          <p:stCondLst>
                                            <p:cond delay="0"/>
                                          </p:stCondLst>
                                        </p:cTn>
                                        <p:tgtEl>
                                          <p:spTgt spid="17411"/>
                                        </p:tgtEl>
                                        <p:attrNameLst>
                                          <p:attrName>style.rotation</p:attrName>
                                        </p:attrNameLst>
                                      </p:cBhvr>
                                      <p:tavLst>
                                        <p:tav tm="0">
                                          <p:val>
                                            <p:fltVal val="-90"/>
                                          </p:val>
                                        </p:tav>
                                        <p:tav tm="100000">
                                          <p:val>
                                            <p:fltVal val="0"/>
                                          </p:val>
                                        </p:tav>
                                      </p:tavLst>
                                    </p:anim>
                                    <p:anim calcmode="lin" valueType="num">
                                      <p:cBhvr>
                                        <p:cTn id="34" dur="1000" decel="50000" fill="hold">
                                          <p:stCondLst>
                                            <p:cond delay="0"/>
                                          </p:stCondLst>
                                        </p:cTn>
                                        <p:tgtEl>
                                          <p:spTgt spid="17411"/>
                                        </p:tgtEl>
                                        <p:attrNameLst>
                                          <p:attrName>ppt_w</p:attrName>
                                        </p:attrNameLst>
                                      </p:cBhvr>
                                      <p:tavLst>
                                        <p:tav tm="0">
                                          <p:val>
                                            <p:strVal val="#ppt_w"/>
                                          </p:val>
                                        </p:tav>
                                        <p:tav tm="100000">
                                          <p:val>
                                            <p:strVal val="#ppt_w*.05"/>
                                          </p:val>
                                        </p:tav>
                                      </p:tavLst>
                                    </p:anim>
                                    <p:anim calcmode="lin" valueType="num">
                                      <p:cBhvr>
                                        <p:cTn id="35" dur="1000" accel="50000" fill="hold">
                                          <p:stCondLst>
                                            <p:cond delay="1000"/>
                                          </p:stCondLst>
                                        </p:cTn>
                                        <p:tgtEl>
                                          <p:spTgt spid="17411"/>
                                        </p:tgtEl>
                                        <p:attrNameLst>
                                          <p:attrName>ppt_w</p:attrName>
                                        </p:attrNameLst>
                                      </p:cBhvr>
                                      <p:tavLst>
                                        <p:tav tm="0">
                                          <p:val>
                                            <p:strVal val="#ppt_w*.05"/>
                                          </p:val>
                                        </p:tav>
                                        <p:tav tm="100000">
                                          <p:val>
                                            <p:strVal val="#ppt_w"/>
                                          </p:val>
                                        </p:tav>
                                      </p:tavLst>
                                    </p:anim>
                                    <p:anim calcmode="lin" valueType="num">
                                      <p:cBhvr>
                                        <p:cTn id="36" dur="2000" fill="hold"/>
                                        <p:tgtEl>
                                          <p:spTgt spid="17411"/>
                                        </p:tgtEl>
                                        <p:attrNameLst>
                                          <p:attrName>ppt_h</p:attrName>
                                        </p:attrNameLst>
                                      </p:cBhvr>
                                      <p:tavLst>
                                        <p:tav tm="0">
                                          <p:val>
                                            <p:strVal val="#ppt_h"/>
                                          </p:val>
                                        </p:tav>
                                        <p:tav tm="100000">
                                          <p:val>
                                            <p:strVal val="#ppt_h"/>
                                          </p:val>
                                        </p:tav>
                                      </p:tavLst>
                                    </p:anim>
                                    <p:anim calcmode="lin" valueType="num">
                                      <p:cBhvr>
                                        <p:cTn id="37" dur="1000" decel="50000" fill="hold">
                                          <p:stCondLst>
                                            <p:cond delay="0"/>
                                          </p:stCondLst>
                                        </p:cTn>
                                        <p:tgtEl>
                                          <p:spTgt spid="17411"/>
                                        </p:tgtEl>
                                        <p:attrNameLst>
                                          <p:attrName>ppt_x</p:attrName>
                                        </p:attrNameLst>
                                      </p:cBhvr>
                                      <p:tavLst>
                                        <p:tav tm="0">
                                          <p:val>
                                            <p:strVal val="#ppt_x+.4"/>
                                          </p:val>
                                        </p:tav>
                                        <p:tav tm="100000">
                                          <p:val>
                                            <p:strVal val="#ppt_x"/>
                                          </p:val>
                                        </p:tav>
                                      </p:tavLst>
                                    </p:anim>
                                    <p:anim calcmode="lin" valueType="num">
                                      <p:cBhvr>
                                        <p:cTn id="38" dur="1000" decel="50000" fill="hold">
                                          <p:stCondLst>
                                            <p:cond delay="0"/>
                                          </p:stCondLst>
                                        </p:cTn>
                                        <p:tgtEl>
                                          <p:spTgt spid="17411"/>
                                        </p:tgtEl>
                                        <p:attrNameLst>
                                          <p:attrName>ppt_y</p:attrName>
                                        </p:attrNameLst>
                                      </p:cBhvr>
                                      <p:tavLst>
                                        <p:tav tm="0">
                                          <p:val>
                                            <p:strVal val="#ppt_y-.2"/>
                                          </p:val>
                                        </p:tav>
                                        <p:tav tm="100000">
                                          <p:val>
                                            <p:strVal val="#ppt_y+.1"/>
                                          </p:val>
                                        </p:tav>
                                      </p:tavLst>
                                    </p:anim>
                                    <p:anim calcmode="lin" valueType="num">
                                      <p:cBhvr>
                                        <p:cTn id="39" dur="1000" accel="50000" fill="hold">
                                          <p:stCondLst>
                                            <p:cond delay="1000"/>
                                          </p:stCondLst>
                                        </p:cTn>
                                        <p:tgtEl>
                                          <p:spTgt spid="17411"/>
                                        </p:tgtEl>
                                        <p:attrNameLst>
                                          <p:attrName>ppt_y</p:attrName>
                                        </p:attrNameLst>
                                      </p:cBhvr>
                                      <p:tavLst>
                                        <p:tav tm="0">
                                          <p:val>
                                            <p:strVal val="#ppt_y+.1"/>
                                          </p:val>
                                        </p:tav>
                                        <p:tav tm="100000">
                                          <p:val>
                                            <p:strVal val="#ppt_y"/>
                                          </p:val>
                                        </p:tav>
                                      </p:tavLst>
                                    </p:anim>
                                    <p:animEffect transition="in" filter="fade">
                                      <p:cBhvr>
                                        <p:cTn id="40" dur="2000" decel="50000">
                                          <p:stCondLst>
                                            <p:cond delay="0"/>
                                          </p:stCondLst>
                                        </p:cTn>
                                        <p:tgtEl>
                                          <p:spTgt spid="17411"/>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fade">
                                      <p:cBhvr>
                                        <p:cTn id="44"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p:cNvGraphicFramePr>
            <a:graphicFrameLocks noChangeAspect="1"/>
          </p:cNvGraphicFramePr>
          <p:nvPr/>
        </p:nvGraphicFramePr>
        <p:xfrm>
          <a:off x="12700" y="533400"/>
          <a:ext cx="4256088" cy="3429000"/>
        </p:xfrm>
        <a:graphic>
          <a:graphicData uri="http://schemas.openxmlformats.org/presentationml/2006/ole">
            <p:oleObj spid="_x0000_s78850" name="Prism 6" r:id="rId3" imgW="5214045" imgH="3561563" progId="Prism6.Document">
              <p:embed/>
            </p:oleObj>
          </a:graphicData>
        </a:graphic>
      </p:graphicFrame>
      <p:graphicFrame>
        <p:nvGraphicFramePr>
          <p:cNvPr id="78851" name="Object 3"/>
          <p:cNvGraphicFramePr>
            <a:graphicFrameLocks noChangeAspect="1"/>
          </p:cNvGraphicFramePr>
          <p:nvPr/>
        </p:nvGraphicFramePr>
        <p:xfrm>
          <a:off x="4232501" y="381000"/>
          <a:ext cx="4378099" cy="3581400"/>
        </p:xfrm>
        <a:graphic>
          <a:graphicData uri="http://schemas.openxmlformats.org/presentationml/2006/ole">
            <p:oleObj spid="_x0000_s78851" name="Prism 6" r:id="rId4" imgW="5230080" imgH="3560040" progId="Prism6.Document">
              <p:embed/>
            </p:oleObj>
          </a:graphicData>
        </a:graphic>
      </p:graphicFrame>
      <p:sp>
        <p:nvSpPr>
          <p:cNvPr id="6" name="Rectangle 5"/>
          <p:cNvSpPr/>
          <p:nvPr/>
        </p:nvSpPr>
        <p:spPr>
          <a:xfrm>
            <a:off x="1371600" y="4189274"/>
            <a:ext cx="6629400" cy="2308324"/>
          </a:xfrm>
          <a:prstGeom prst="rect">
            <a:avLst/>
          </a:prstGeom>
        </p:spPr>
        <p:txBody>
          <a:bodyPr wrap="square">
            <a:spAutoFit/>
          </a:bodyPr>
          <a:lstStyle/>
          <a:p>
            <a:pPr algn="just"/>
            <a:r>
              <a:rPr lang="en-US" sz="2400" b="1" dirty="0" smtClean="0"/>
              <a:t>Figure 2: </a:t>
            </a:r>
            <a:r>
              <a:rPr lang="en-US" sz="2400" b="1" dirty="0" err="1" smtClean="0"/>
              <a:t>qRT</a:t>
            </a:r>
            <a:r>
              <a:rPr lang="en-US" sz="2400" b="1" dirty="0" smtClean="0"/>
              <a:t>-PCR  results of miRNAs expressions. </a:t>
            </a:r>
          </a:p>
          <a:p>
            <a:pPr algn="just"/>
            <a:r>
              <a:rPr lang="en-US" sz="2400" b="1" dirty="0" smtClean="0"/>
              <a:t>* Expression of miR-26b was lower in serum of Iraqi breast cancer women; </a:t>
            </a:r>
          </a:p>
          <a:p>
            <a:pPr algn="just"/>
            <a:r>
              <a:rPr lang="en-US" sz="2400" b="1" dirty="0" smtClean="0"/>
              <a:t>* Expression of miR-429 was lower in serum of Iraqi breast cancer women compared to healthy group.</a:t>
            </a:r>
            <a:endParaRPr lang="ar-IQ" sz="2400" b="1" dirty="0"/>
          </a:p>
        </p:txBody>
      </p:sp>
      <p:sp>
        <p:nvSpPr>
          <p:cNvPr id="7" name="TextBox 6"/>
          <p:cNvSpPr txBox="1"/>
          <p:nvPr/>
        </p:nvSpPr>
        <p:spPr>
          <a:xfrm>
            <a:off x="8001000" y="304800"/>
            <a:ext cx="1143000" cy="923330"/>
          </a:xfrm>
          <a:prstGeom prst="rect">
            <a:avLst/>
          </a:prstGeom>
          <a:noFill/>
        </p:spPr>
        <p:txBody>
          <a:bodyPr wrap="square" rtlCol="1">
            <a:spAutoFit/>
          </a:bodyPr>
          <a:lstStyle/>
          <a:p>
            <a:r>
              <a:rPr lang="en-US" b="1" dirty="0" smtClean="0"/>
              <a:t>Iraqi</a:t>
            </a:r>
            <a:r>
              <a:rPr lang="en-US" b="1" i="1" dirty="0" smtClean="0"/>
              <a:t> </a:t>
            </a:r>
            <a:r>
              <a:rPr lang="en-US" b="1" dirty="0" smtClean="0"/>
              <a:t>Serum samples</a:t>
            </a:r>
            <a:endParaRPr lang="ar-IQ"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strips(downLeft)">
                                      <p:cBhvr>
                                        <p:cTn id="7" dur="2000"/>
                                        <p:tgtEl>
                                          <p:spTgt spid="78851"/>
                                        </p:tgtEl>
                                      </p:cBhvr>
                                    </p:animEffect>
                                  </p:childTnLst>
                                </p:cTn>
                              </p:par>
                            </p:childTnLst>
                          </p:cTn>
                        </p:par>
                        <p:par>
                          <p:cTn id="8" fill="hold">
                            <p:stCondLst>
                              <p:cond delay="2000"/>
                            </p:stCondLst>
                            <p:childTnLst>
                              <p:par>
                                <p:cTn id="9" presetID="34" presetClass="emph" presetSubtype="0" fill="hold" nodeType="afterEffect">
                                  <p:stCondLst>
                                    <p:cond delay="0"/>
                                  </p:stCondLst>
                                  <p:iterate type="lt">
                                    <p:tmPct val="10000"/>
                                  </p:iterate>
                                  <p:childTnLst>
                                    <p:animMotion origin="layout" path="M 0.0 0.0 L 0.0 -0.07213" pathEditMode="relative" ptsTypes="">
                                      <p:cBhvr>
                                        <p:cTn id="10" dur="1000" accel="50000" decel="50000" autoRev="1" fill="hold">
                                          <p:stCondLst>
                                            <p:cond delay="0"/>
                                          </p:stCondLst>
                                        </p:cTn>
                                        <p:tgtEl>
                                          <p:spTgt spid="6">
                                            <p:txEl>
                                              <p:pRg st="1" end="1"/>
                                            </p:txEl>
                                          </p:spTgt>
                                        </p:tgtEl>
                                        <p:attrNameLst>
                                          <p:attrName>ppt_x</p:attrName>
                                          <p:attrName>ppt_y</p:attrName>
                                        </p:attrNameLst>
                                      </p:cBhvr>
                                    </p:animMotion>
                                    <p:animRot by="1500000">
                                      <p:cBhvr>
                                        <p:cTn id="11" dur="500" fill="hold">
                                          <p:stCondLst>
                                            <p:cond delay="0"/>
                                          </p:stCondLst>
                                        </p:cTn>
                                        <p:tgtEl>
                                          <p:spTgt spid="6">
                                            <p:txEl>
                                              <p:pRg st="1" end="1"/>
                                            </p:txEl>
                                          </p:spTgt>
                                        </p:tgtEl>
                                        <p:attrNameLst>
                                          <p:attrName>r</p:attrName>
                                        </p:attrNameLst>
                                      </p:cBhvr>
                                    </p:animRot>
                                    <p:animRot by="-1500000">
                                      <p:cBhvr>
                                        <p:cTn id="12" dur="500" fill="hold">
                                          <p:stCondLst>
                                            <p:cond delay="500"/>
                                          </p:stCondLst>
                                        </p:cTn>
                                        <p:tgtEl>
                                          <p:spTgt spid="6">
                                            <p:txEl>
                                              <p:pRg st="1" end="1"/>
                                            </p:txEl>
                                          </p:spTgt>
                                        </p:tgtEl>
                                        <p:attrNameLst>
                                          <p:attrName>r</p:attrName>
                                        </p:attrNameLst>
                                      </p:cBhvr>
                                    </p:animRot>
                                    <p:animRot by="-1500000">
                                      <p:cBhvr>
                                        <p:cTn id="13" dur="500" fill="hold">
                                          <p:stCondLst>
                                            <p:cond delay="1000"/>
                                          </p:stCondLst>
                                        </p:cTn>
                                        <p:tgtEl>
                                          <p:spTgt spid="6">
                                            <p:txEl>
                                              <p:pRg st="1" end="1"/>
                                            </p:txEl>
                                          </p:spTgt>
                                        </p:tgtEl>
                                        <p:attrNameLst>
                                          <p:attrName>r</p:attrName>
                                        </p:attrNameLst>
                                      </p:cBhvr>
                                    </p:animRot>
                                    <p:animRot by="1500000">
                                      <p:cBhvr>
                                        <p:cTn id="14" dur="500" fill="hold">
                                          <p:stCondLst>
                                            <p:cond delay="1500"/>
                                          </p:stCondLst>
                                        </p:cTn>
                                        <p:tgtEl>
                                          <p:spTgt spid="6">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78850"/>
                                        </p:tgtEl>
                                        <p:attrNameLst>
                                          <p:attrName>style.visibility</p:attrName>
                                        </p:attrNameLst>
                                      </p:cBhvr>
                                      <p:to>
                                        <p:strVal val="visible"/>
                                      </p:to>
                                    </p:set>
                                    <p:anim calcmode="lin" valueType="num">
                                      <p:cBhvr>
                                        <p:cTn id="19" dur="1000" decel="50000" fill="hold">
                                          <p:stCondLst>
                                            <p:cond delay="0"/>
                                          </p:stCondLst>
                                        </p:cTn>
                                        <p:tgtEl>
                                          <p:spTgt spid="78850"/>
                                        </p:tgtEl>
                                        <p:attrNameLst>
                                          <p:attrName>style.rotation</p:attrName>
                                        </p:attrNameLst>
                                      </p:cBhvr>
                                      <p:tavLst>
                                        <p:tav tm="0">
                                          <p:val>
                                            <p:fltVal val="-90"/>
                                          </p:val>
                                        </p:tav>
                                        <p:tav tm="100000">
                                          <p:val>
                                            <p:fltVal val="0"/>
                                          </p:val>
                                        </p:tav>
                                      </p:tavLst>
                                    </p:anim>
                                    <p:anim calcmode="lin" valueType="num">
                                      <p:cBhvr>
                                        <p:cTn id="20" dur="1000" decel="50000" fill="hold">
                                          <p:stCondLst>
                                            <p:cond delay="0"/>
                                          </p:stCondLst>
                                        </p:cTn>
                                        <p:tgtEl>
                                          <p:spTgt spid="78850"/>
                                        </p:tgtEl>
                                        <p:attrNameLst>
                                          <p:attrName>ppt_w</p:attrName>
                                        </p:attrNameLst>
                                      </p:cBhvr>
                                      <p:tavLst>
                                        <p:tav tm="0">
                                          <p:val>
                                            <p:strVal val="#ppt_w"/>
                                          </p:val>
                                        </p:tav>
                                        <p:tav tm="100000">
                                          <p:val>
                                            <p:strVal val="#ppt_w*.05"/>
                                          </p:val>
                                        </p:tav>
                                      </p:tavLst>
                                    </p:anim>
                                    <p:anim calcmode="lin" valueType="num">
                                      <p:cBhvr>
                                        <p:cTn id="21" dur="1000" accel="50000" fill="hold">
                                          <p:stCondLst>
                                            <p:cond delay="1000"/>
                                          </p:stCondLst>
                                        </p:cTn>
                                        <p:tgtEl>
                                          <p:spTgt spid="78850"/>
                                        </p:tgtEl>
                                        <p:attrNameLst>
                                          <p:attrName>ppt_w</p:attrName>
                                        </p:attrNameLst>
                                      </p:cBhvr>
                                      <p:tavLst>
                                        <p:tav tm="0">
                                          <p:val>
                                            <p:strVal val="#ppt_w*.05"/>
                                          </p:val>
                                        </p:tav>
                                        <p:tav tm="100000">
                                          <p:val>
                                            <p:strVal val="#ppt_w"/>
                                          </p:val>
                                        </p:tav>
                                      </p:tavLst>
                                    </p:anim>
                                    <p:anim calcmode="lin" valueType="num">
                                      <p:cBhvr>
                                        <p:cTn id="22" dur="2000" fill="hold"/>
                                        <p:tgtEl>
                                          <p:spTgt spid="78850"/>
                                        </p:tgtEl>
                                        <p:attrNameLst>
                                          <p:attrName>ppt_h</p:attrName>
                                        </p:attrNameLst>
                                      </p:cBhvr>
                                      <p:tavLst>
                                        <p:tav tm="0">
                                          <p:val>
                                            <p:strVal val="#ppt_h"/>
                                          </p:val>
                                        </p:tav>
                                        <p:tav tm="100000">
                                          <p:val>
                                            <p:strVal val="#ppt_h"/>
                                          </p:val>
                                        </p:tav>
                                      </p:tavLst>
                                    </p:anim>
                                    <p:anim calcmode="lin" valueType="num">
                                      <p:cBhvr>
                                        <p:cTn id="23" dur="1000" decel="50000" fill="hold">
                                          <p:stCondLst>
                                            <p:cond delay="0"/>
                                          </p:stCondLst>
                                        </p:cTn>
                                        <p:tgtEl>
                                          <p:spTgt spid="78850"/>
                                        </p:tgtEl>
                                        <p:attrNameLst>
                                          <p:attrName>ppt_x</p:attrName>
                                        </p:attrNameLst>
                                      </p:cBhvr>
                                      <p:tavLst>
                                        <p:tav tm="0">
                                          <p:val>
                                            <p:strVal val="#ppt_x+.4"/>
                                          </p:val>
                                        </p:tav>
                                        <p:tav tm="100000">
                                          <p:val>
                                            <p:strVal val="#ppt_x"/>
                                          </p:val>
                                        </p:tav>
                                      </p:tavLst>
                                    </p:anim>
                                    <p:anim calcmode="lin" valueType="num">
                                      <p:cBhvr>
                                        <p:cTn id="24" dur="1000" decel="50000" fill="hold">
                                          <p:stCondLst>
                                            <p:cond delay="0"/>
                                          </p:stCondLst>
                                        </p:cTn>
                                        <p:tgtEl>
                                          <p:spTgt spid="78850"/>
                                        </p:tgtEl>
                                        <p:attrNameLst>
                                          <p:attrName>ppt_y</p:attrName>
                                        </p:attrNameLst>
                                      </p:cBhvr>
                                      <p:tavLst>
                                        <p:tav tm="0">
                                          <p:val>
                                            <p:strVal val="#ppt_y-.2"/>
                                          </p:val>
                                        </p:tav>
                                        <p:tav tm="100000">
                                          <p:val>
                                            <p:strVal val="#ppt_y+.1"/>
                                          </p:val>
                                        </p:tav>
                                      </p:tavLst>
                                    </p:anim>
                                    <p:anim calcmode="lin" valueType="num">
                                      <p:cBhvr>
                                        <p:cTn id="25" dur="1000" accel="50000" fill="hold">
                                          <p:stCondLst>
                                            <p:cond delay="1000"/>
                                          </p:stCondLst>
                                        </p:cTn>
                                        <p:tgtEl>
                                          <p:spTgt spid="78850"/>
                                        </p:tgtEl>
                                        <p:attrNameLst>
                                          <p:attrName>ppt_y</p:attrName>
                                        </p:attrNameLst>
                                      </p:cBhvr>
                                      <p:tavLst>
                                        <p:tav tm="0">
                                          <p:val>
                                            <p:strVal val="#ppt_y+.1"/>
                                          </p:val>
                                        </p:tav>
                                        <p:tav tm="100000">
                                          <p:val>
                                            <p:strVal val="#ppt_y"/>
                                          </p:val>
                                        </p:tav>
                                      </p:tavLst>
                                    </p:anim>
                                    <p:animEffect transition="in" filter="fade">
                                      <p:cBhvr>
                                        <p:cTn id="26" dur="2000" decel="50000">
                                          <p:stCondLst>
                                            <p:cond delay="0"/>
                                          </p:stCondLst>
                                        </p:cTn>
                                        <p:tgtEl>
                                          <p:spTgt spid="78850"/>
                                        </p:tgtEl>
                                      </p:cBhvr>
                                    </p:animEffect>
                                  </p:childTnLst>
                                </p:cTn>
                              </p:par>
                            </p:childTnLst>
                          </p:cTn>
                        </p:par>
                        <p:par>
                          <p:cTn id="27" fill="hold">
                            <p:stCondLst>
                              <p:cond delay="2000"/>
                            </p:stCondLst>
                            <p:childTnLst>
                              <p:par>
                                <p:cTn id="28" presetID="12" presetClass="entr" presetSubtype="4" fill="hold" nodeType="after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slide(fromBottom)">
                                      <p:cBhvr>
                                        <p:cTn id="3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3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3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43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14337" name="Object 1"/>
          <p:cNvGraphicFramePr>
            <a:graphicFrameLocks noChangeAspect="1"/>
          </p:cNvGraphicFramePr>
          <p:nvPr/>
        </p:nvGraphicFramePr>
        <p:xfrm>
          <a:off x="4419600" y="609601"/>
          <a:ext cx="4300538" cy="3429000"/>
        </p:xfrm>
        <a:graphic>
          <a:graphicData uri="http://schemas.openxmlformats.org/presentationml/2006/ole">
            <p:oleObj spid="_x0000_s14337" name="Prism 6" r:id="rId3" imgW="5323886" imgH="3579931" progId="Prism6.Document">
              <p:embed/>
            </p:oleObj>
          </a:graphicData>
        </a:graphic>
      </p:graphicFrame>
      <p:graphicFrame>
        <p:nvGraphicFramePr>
          <p:cNvPr id="14343" name="Object 7"/>
          <p:cNvGraphicFramePr>
            <a:graphicFrameLocks noChangeAspect="1"/>
          </p:cNvGraphicFramePr>
          <p:nvPr/>
        </p:nvGraphicFramePr>
        <p:xfrm>
          <a:off x="150813" y="549275"/>
          <a:ext cx="4495800" cy="3549650"/>
        </p:xfrm>
        <a:graphic>
          <a:graphicData uri="http://schemas.openxmlformats.org/presentationml/2006/ole">
            <p:oleObj spid="_x0000_s14343" name="Prism 6" r:id="rId4" imgW="5241415" imgH="3671410" progId="Prism6.Document">
              <p:embed/>
            </p:oleObj>
          </a:graphicData>
        </a:graphic>
      </p:graphicFrame>
      <p:sp>
        <p:nvSpPr>
          <p:cNvPr id="10" name="TextBox 9"/>
          <p:cNvSpPr txBox="1"/>
          <p:nvPr/>
        </p:nvSpPr>
        <p:spPr>
          <a:xfrm>
            <a:off x="7772400" y="304800"/>
            <a:ext cx="1066800" cy="923330"/>
          </a:xfrm>
          <a:prstGeom prst="rect">
            <a:avLst/>
          </a:prstGeom>
          <a:noFill/>
        </p:spPr>
        <p:txBody>
          <a:bodyPr wrap="square" rtlCol="1">
            <a:spAutoFit/>
          </a:bodyPr>
          <a:lstStyle/>
          <a:p>
            <a:r>
              <a:rPr lang="en-US" b="1" dirty="0" smtClean="0"/>
              <a:t>British Plasma samples </a:t>
            </a:r>
            <a:endParaRPr lang="ar-IQ" b="1" dirty="0"/>
          </a:p>
        </p:txBody>
      </p:sp>
      <p:sp>
        <p:nvSpPr>
          <p:cNvPr id="12" name="Rectangle 11"/>
          <p:cNvSpPr/>
          <p:nvPr/>
        </p:nvSpPr>
        <p:spPr>
          <a:xfrm>
            <a:off x="1143000" y="4694872"/>
            <a:ext cx="6934200" cy="1938992"/>
          </a:xfrm>
          <a:prstGeom prst="rect">
            <a:avLst/>
          </a:prstGeom>
        </p:spPr>
        <p:txBody>
          <a:bodyPr wrap="square">
            <a:spAutoFit/>
          </a:bodyPr>
          <a:lstStyle/>
          <a:p>
            <a:pPr algn="just"/>
            <a:r>
              <a:rPr lang="en-US" sz="2400" b="1" dirty="0" smtClean="0"/>
              <a:t>Figure 3: </a:t>
            </a:r>
            <a:r>
              <a:rPr lang="en-US" sz="2400" b="1" dirty="0" err="1" smtClean="0"/>
              <a:t>qRT</a:t>
            </a:r>
            <a:r>
              <a:rPr lang="en-US" sz="2400" b="1" dirty="0" smtClean="0"/>
              <a:t>-PCR  results of miRNAs expressions. </a:t>
            </a:r>
          </a:p>
          <a:p>
            <a:pPr algn="just"/>
            <a:r>
              <a:rPr lang="en-US" sz="2400" b="1" dirty="0" smtClean="0"/>
              <a:t>* Expression of Let-7a was higher in </a:t>
            </a:r>
            <a:r>
              <a:rPr lang="en-US" sz="2400" b="1" dirty="0" err="1" smtClean="0"/>
              <a:t>british</a:t>
            </a:r>
            <a:r>
              <a:rPr lang="en-US" sz="2400" b="1" dirty="0" smtClean="0"/>
              <a:t> plasma samples of breast cancer women; </a:t>
            </a:r>
          </a:p>
          <a:p>
            <a:pPr algn="just"/>
            <a:r>
              <a:rPr lang="en-US" sz="2400" b="1" dirty="0" smtClean="0"/>
              <a:t>* Expression of miR-26b was higher in </a:t>
            </a:r>
            <a:r>
              <a:rPr lang="en-US" sz="2400" b="1" dirty="0" err="1" smtClean="0"/>
              <a:t>british</a:t>
            </a:r>
            <a:r>
              <a:rPr lang="en-US" sz="2400" b="1" dirty="0" smtClean="0"/>
              <a:t> plasma samples of breast cancer women</a:t>
            </a:r>
            <a:endParaRPr lang="ar-IQ"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wheel(4)">
                                      <p:cBhvr>
                                        <p:cTn id="7" dur="2000"/>
                                        <p:tgtEl>
                                          <p:spTgt spid="14337"/>
                                        </p:tgtEl>
                                      </p:cBhvr>
                                    </p:animEffect>
                                  </p:childTnLst>
                                </p:cTn>
                              </p:par>
                            </p:childTnLst>
                          </p:cTn>
                        </p:par>
                        <p:par>
                          <p:cTn id="8" fill="hold">
                            <p:stCondLst>
                              <p:cond delay="2000"/>
                            </p:stCondLst>
                            <p:childTnLst>
                              <p:par>
                                <p:cTn id="9" presetID="32" presetClass="emph" presetSubtype="0" fill="hold" nodeType="afterEffect">
                                  <p:stCondLst>
                                    <p:cond delay="0"/>
                                  </p:stCondLst>
                                  <p:childTnLst>
                                    <p:animClr clrSpc="rgb">
                                      <p:cBhvr override="childStyle">
                                        <p:cTn id="10" dur="200" fill="hold"/>
                                        <p:tgtEl>
                                          <p:spTgt spid="12">
                                            <p:txEl>
                                              <p:pRg st="1" end="1"/>
                                            </p:txEl>
                                          </p:spTgt>
                                        </p:tgtEl>
                                        <p:attrNameLst>
                                          <p:attrName>style.color</p:attrName>
                                        </p:attrNameLst>
                                      </p:cBhvr>
                                      <p:to>
                                        <a:schemeClr val="accent1"/>
                                      </p:to>
                                    </p:animClr>
                                    <p:animClr clrSpc="rgb">
                                      <p:cBhvr>
                                        <p:cTn id="11" dur="200" fill="hold"/>
                                        <p:tgtEl>
                                          <p:spTgt spid="12">
                                            <p:txEl>
                                              <p:pRg st="1" end="1"/>
                                            </p:txEl>
                                          </p:spTgt>
                                        </p:tgtEl>
                                        <p:attrNameLst>
                                          <p:attrName>fillcolor</p:attrName>
                                        </p:attrNameLst>
                                      </p:cBhvr>
                                      <p:to>
                                        <a:schemeClr val="accent1"/>
                                      </p:to>
                                    </p:animClr>
                                    <p:set>
                                      <p:cBhvr>
                                        <p:cTn id="12" dur="200" fill="hold"/>
                                        <p:tgtEl>
                                          <p:spTgt spid="12">
                                            <p:txEl>
                                              <p:pRg st="1" end="1"/>
                                            </p:txEl>
                                          </p:spTgt>
                                        </p:tgtEl>
                                        <p:attrNameLst>
                                          <p:attrName>fill.type</p:attrName>
                                        </p:attrNameLst>
                                      </p:cBhvr>
                                      <p:to>
                                        <p:strVal val="solid"/>
                                      </p:to>
                                    </p:set>
                                    <p:set>
                                      <p:cBhvr>
                                        <p:cTn id="13" dur="200" fill="hold"/>
                                        <p:tgtEl>
                                          <p:spTgt spid="12">
                                            <p:txEl>
                                              <p:pRg st="1" end="1"/>
                                            </p:txEl>
                                          </p:spTgt>
                                        </p:tgtEl>
                                        <p:attrNameLst>
                                          <p:attrName>fill.on</p:attrName>
                                        </p:attrNameLst>
                                      </p:cBhvr>
                                      <p:to>
                                        <p:strVal val="true"/>
                                      </p:to>
                                    </p:set>
                                    <p:animRot by="120000">
                                      <p:cBhvr>
                                        <p:cTn id="14" dur="200" fill="hold">
                                          <p:stCondLst>
                                            <p:cond delay="0"/>
                                          </p:stCondLst>
                                        </p:cTn>
                                        <p:tgtEl>
                                          <p:spTgt spid="12">
                                            <p:txEl>
                                              <p:pRg st="1" end="1"/>
                                            </p:txEl>
                                          </p:spTgt>
                                        </p:tgtEl>
                                        <p:attrNameLst>
                                          <p:attrName>r</p:attrName>
                                        </p:attrNameLst>
                                      </p:cBhvr>
                                    </p:animRot>
                                    <p:animRot by="-240000">
                                      <p:cBhvr>
                                        <p:cTn id="15" dur="400" fill="hold">
                                          <p:stCondLst>
                                            <p:cond delay="400"/>
                                          </p:stCondLst>
                                        </p:cTn>
                                        <p:tgtEl>
                                          <p:spTgt spid="12">
                                            <p:txEl>
                                              <p:pRg st="1" end="1"/>
                                            </p:txEl>
                                          </p:spTgt>
                                        </p:tgtEl>
                                        <p:attrNameLst>
                                          <p:attrName>r</p:attrName>
                                        </p:attrNameLst>
                                      </p:cBhvr>
                                    </p:animRot>
                                    <p:animRot by="240000">
                                      <p:cBhvr>
                                        <p:cTn id="16" dur="400" fill="hold">
                                          <p:stCondLst>
                                            <p:cond delay="800"/>
                                          </p:stCondLst>
                                        </p:cTn>
                                        <p:tgtEl>
                                          <p:spTgt spid="12">
                                            <p:txEl>
                                              <p:pRg st="1" end="1"/>
                                            </p:txEl>
                                          </p:spTgt>
                                        </p:tgtEl>
                                        <p:attrNameLst>
                                          <p:attrName>r</p:attrName>
                                        </p:attrNameLst>
                                      </p:cBhvr>
                                    </p:animRot>
                                    <p:animRot by="-240000">
                                      <p:cBhvr>
                                        <p:cTn id="17" dur="400" fill="hold">
                                          <p:stCondLst>
                                            <p:cond delay="1200"/>
                                          </p:stCondLst>
                                        </p:cTn>
                                        <p:tgtEl>
                                          <p:spTgt spid="12">
                                            <p:txEl>
                                              <p:pRg st="1" end="1"/>
                                            </p:txEl>
                                          </p:spTgt>
                                        </p:tgtEl>
                                        <p:attrNameLst>
                                          <p:attrName>r</p:attrName>
                                        </p:attrNameLst>
                                      </p:cBhvr>
                                    </p:animRot>
                                    <p:animRot by="120000">
                                      <p:cBhvr>
                                        <p:cTn id="18" dur="400" fill="hold">
                                          <p:stCondLst>
                                            <p:cond delay="1600"/>
                                          </p:stCondLst>
                                        </p:cTn>
                                        <p:tgtEl>
                                          <p:spTgt spid="12">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nodeType="clickEffect">
                                  <p:stCondLst>
                                    <p:cond delay="0"/>
                                  </p:stCondLst>
                                  <p:childTnLst>
                                    <p:set>
                                      <p:cBhvr>
                                        <p:cTn id="22" dur="1" fill="hold">
                                          <p:stCondLst>
                                            <p:cond delay="0"/>
                                          </p:stCondLst>
                                        </p:cTn>
                                        <p:tgtEl>
                                          <p:spTgt spid="14343"/>
                                        </p:tgtEl>
                                        <p:attrNameLst>
                                          <p:attrName>style.visibility</p:attrName>
                                        </p:attrNameLst>
                                      </p:cBhvr>
                                      <p:to>
                                        <p:strVal val="visible"/>
                                      </p:to>
                                    </p:set>
                                    <p:animEffect transition="in" filter="slide(fromTop)">
                                      <p:cBhvr>
                                        <p:cTn id="23" dur="2000"/>
                                        <p:tgtEl>
                                          <p:spTgt spid="14343"/>
                                        </p:tgtEl>
                                      </p:cBhvr>
                                    </p:animEffect>
                                  </p:childTnLst>
                                </p:cTn>
                              </p:par>
                            </p:childTnLst>
                          </p:cTn>
                        </p:par>
                        <p:par>
                          <p:cTn id="24" fill="hold">
                            <p:stCondLst>
                              <p:cond delay="2000"/>
                            </p:stCondLst>
                            <p:childTnLst>
                              <p:par>
                                <p:cTn id="25" presetID="25" presetClass="entr" presetSubtype="0" fill="hold" nodeType="after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 calcmode="lin" valueType="num">
                                      <p:cBhvr>
                                        <p:cTn id="27" dur="1000" decel="50000" fill="hold">
                                          <p:stCondLst>
                                            <p:cond delay="0"/>
                                          </p:stCondLst>
                                        </p:cTn>
                                        <p:tgtEl>
                                          <p:spTgt spid="12">
                                            <p:txEl>
                                              <p:pRg st="2" end="2"/>
                                            </p:txEl>
                                          </p:spTgt>
                                        </p:tgtEl>
                                        <p:attrNameLst>
                                          <p:attrName>style.rotation</p:attrName>
                                        </p:attrNameLst>
                                      </p:cBhvr>
                                      <p:tavLst>
                                        <p:tav tm="0">
                                          <p:val>
                                            <p:fltVal val="-90"/>
                                          </p:val>
                                        </p:tav>
                                        <p:tav tm="100000">
                                          <p:val>
                                            <p:fltVal val="0"/>
                                          </p:val>
                                        </p:tav>
                                      </p:tavLst>
                                    </p:anim>
                                    <p:anim calcmode="lin" valueType="num">
                                      <p:cBhvr>
                                        <p:cTn id="28" dur="1000" decel="50000" fill="hold">
                                          <p:stCondLst>
                                            <p:cond delay="0"/>
                                          </p:stCondLst>
                                        </p:cTn>
                                        <p:tgtEl>
                                          <p:spTgt spid="12">
                                            <p:txEl>
                                              <p:pRg st="2" end="2"/>
                                            </p:txEl>
                                          </p:spTgt>
                                        </p:tgtEl>
                                        <p:attrNameLst>
                                          <p:attrName>ppt_w</p:attrName>
                                        </p:attrNameLst>
                                      </p:cBhvr>
                                      <p:tavLst>
                                        <p:tav tm="0">
                                          <p:val>
                                            <p:strVal val="#ppt_w"/>
                                          </p:val>
                                        </p:tav>
                                        <p:tav tm="100000">
                                          <p:val>
                                            <p:strVal val="#ppt_w*.05"/>
                                          </p:val>
                                        </p:tav>
                                      </p:tavLst>
                                    </p:anim>
                                    <p:anim calcmode="lin" valueType="num">
                                      <p:cBhvr>
                                        <p:cTn id="29" dur="1000" accel="50000" fill="hold">
                                          <p:stCondLst>
                                            <p:cond delay="1000"/>
                                          </p:stCondLst>
                                        </p:cTn>
                                        <p:tgtEl>
                                          <p:spTgt spid="12">
                                            <p:txEl>
                                              <p:pRg st="2" end="2"/>
                                            </p:txEl>
                                          </p:spTgt>
                                        </p:tgtEl>
                                        <p:attrNameLst>
                                          <p:attrName>ppt_w</p:attrName>
                                        </p:attrNameLst>
                                      </p:cBhvr>
                                      <p:tavLst>
                                        <p:tav tm="0">
                                          <p:val>
                                            <p:strVal val="#ppt_w*.05"/>
                                          </p:val>
                                        </p:tav>
                                        <p:tav tm="100000">
                                          <p:val>
                                            <p:strVal val="#ppt_w"/>
                                          </p:val>
                                        </p:tav>
                                      </p:tavLst>
                                    </p:anim>
                                    <p:anim calcmode="lin" valueType="num">
                                      <p:cBhvr>
                                        <p:cTn id="30" dur="2000" fill="hold"/>
                                        <p:tgtEl>
                                          <p:spTgt spid="12">
                                            <p:txEl>
                                              <p:pRg st="2" end="2"/>
                                            </p:txEl>
                                          </p:spTgt>
                                        </p:tgtEl>
                                        <p:attrNameLst>
                                          <p:attrName>ppt_h</p:attrName>
                                        </p:attrNameLst>
                                      </p:cBhvr>
                                      <p:tavLst>
                                        <p:tav tm="0">
                                          <p:val>
                                            <p:strVal val="#ppt_h"/>
                                          </p:val>
                                        </p:tav>
                                        <p:tav tm="100000">
                                          <p:val>
                                            <p:strVal val="#ppt_h"/>
                                          </p:val>
                                        </p:tav>
                                      </p:tavLst>
                                    </p:anim>
                                    <p:anim calcmode="lin" valueType="num">
                                      <p:cBhvr>
                                        <p:cTn id="31" dur="1000" decel="50000" fill="hold">
                                          <p:stCondLst>
                                            <p:cond delay="0"/>
                                          </p:stCondLst>
                                        </p:cTn>
                                        <p:tgtEl>
                                          <p:spTgt spid="12">
                                            <p:txEl>
                                              <p:pRg st="2" end="2"/>
                                            </p:txEl>
                                          </p:spTgt>
                                        </p:tgtEl>
                                        <p:attrNameLst>
                                          <p:attrName>ppt_x</p:attrName>
                                        </p:attrNameLst>
                                      </p:cBhvr>
                                      <p:tavLst>
                                        <p:tav tm="0">
                                          <p:val>
                                            <p:strVal val="#ppt_x+.4"/>
                                          </p:val>
                                        </p:tav>
                                        <p:tav tm="100000">
                                          <p:val>
                                            <p:strVal val="#ppt_x"/>
                                          </p:val>
                                        </p:tav>
                                      </p:tavLst>
                                    </p:anim>
                                    <p:anim calcmode="lin" valueType="num">
                                      <p:cBhvr>
                                        <p:cTn id="32" dur="1000" decel="50000" fill="hold">
                                          <p:stCondLst>
                                            <p:cond delay="0"/>
                                          </p:stCondLst>
                                        </p:cTn>
                                        <p:tgtEl>
                                          <p:spTgt spid="12">
                                            <p:txEl>
                                              <p:pRg st="2" end="2"/>
                                            </p:txEl>
                                          </p:spTgt>
                                        </p:tgtEl>
                                        <p:attrNameLst>
                                          <p:attrName>ppt_y</p:attrName>
                                        </p:attrNameLst>
                                      </p:cBhvr>
                                      <p:tavLst>
                                        <p:tav tm="0">
                                          <p:val>
                                            <p:strVal val="#ppt_y-.2"/>
                                          </p:val>
                                        </p:tav>
                                        <p:tav tm="100000">
                                          <p:val>
                                            <p:strVal val="#ppt_y+.1"/>
                                          </p:val>
                                        </p:tav>
                                      </p:tavLst>
                                    </p:anim>
                                    <p:anim calcmode="lin" valueType="num">
                                      <p:cBhvr>
                                        <p:cTn id="33" dur="1000" accel="50000" fill="hold">
                                          <p:stCondLst>
                                            <p:cond delay="1000"/>
                                          </p:stCondLst>
                                        </p:cTn>
                                        <p:tgtEl>
                                          <p:spTgt spid="12">
                                            <p:txEl>
                                              <p:pRg st="2" end="2"/>
                                            </p:txEl>
                                          </p:spTgt>
                                        </p:tgtEl>
                                        <p:attrNameLst>
                                          <p:attrName>ppt_y</p:attrName>
                                        </p:attrNameLst>
                                      </p:cBhvr>
                                      <p:tavLst>
                                        <p:tav tm="0">
                                          <p:val>
                                            <p:strVal val="#ppt_y+.1"/>
                                          </p:val>
                                        </p:tav>
                                        <p:tav tm="100000">
                                          <p:val>
                                            <p:strVal val="#ppt_y"/>
                                          </p:val>
                                        </p:tav>
                                      </p:tavLst>
                                    </p:anim>
                                    <p:animEffect transition="in" filter="fade">
                                      <p:cBhvr>
                                        <p:cTn id="34" dur="2000" decel="50000">
                                          <p:stCondLst>
                                            <p:cond delay="0"/>
                                          </p:stCondLst>
                                        </p:cTn>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4" name="Object 2"/>
          <p:cNvGraphicFramePr>
            <a:graphicFrameLocks noChangeAspect="1"/>
          </p:cNvGraphicFramePr>
          <p:nvPr/>
        </p:nvGraphicFramePr>
        <p:xfrm>
          <a:off x="152400" y="381000"/>
          <a:ext cx="4302125" cy="3652838"/>
        </p:xfrm>
        <a:graphic>
          <a:graphicData uri="http://schemas.openxmlformats.org/presentationml/2006/ole">
            <p:oleObj spid="_x0000_s79874" name="Prism 6" r:id="rId3" imgW="5193720" imgH="3578040" progId="Prism6.Document">
              <p:embed/>
            </p:oleObj>
          </a:graphicData>
        </a:graphic>
      </p:graphicFrame>
      <p:graphicFrame>
        <p:nvGraphicFramePr>
          <p:cNvPr id="79875" name="Object 3"/>
          <p:cNvGraphicFramePr>
            <a:graphicFrameLocks noChangeAspect="1"/>
          </p:cNvGraphicFramePr>
          <p:nvPr/>
        </p:nvGraphicFramePr>
        <p:xfrm>
          <a:off x="4503738" y="304801"/>
          <a:ext cx="4259262" cy="3733800"/>
        </p:xfrm>
        <a:graphic>
          <a:graphicData uri="http://schemas.openxmlformats.org/presentationml/2006/ole">
            <p:oleObj spid="_x0000_s79875" name="Prism 6" r:id="rId4" imgW="5212080" imgH="3669480" progId="Prism6.Document">
              <p:embed/>
            </p:oleObj>
          </a:graphicData>
        </a:graphic>
      </p:graphicFrame>
      <p:sp>
        <p:nvSpPr>
          <p:cNvPr id="7" name="Rectangle 6"/>
          <p:cNvSpPr/>
          <p:nvPr/>
        </p:nvSpPr>
        <p:spPr>
          <a:xfrm>
            <a:off x="762000" y="4724400"/>
            <a:ext cx="7239000" cy="1938992"/>
          </a:xfrm>
          <a:prstGeom prst="rect">
            <a:avLst/>
          </a:prstGeom>
        </p:spPr>
        <p:txBody>
          <a:bodyPr wrap="square">
            <a:spAutoFit/>
          </a:bodyPr>
          <a:lstStyle/>
          <a:p>
            <a:pPr algn="just"/>
            <a:r>
              <a:rPr lang="en-US" sz="2400" b="1" dirty="0" smtClean="0"/>
              <a:t>Figure 4: </a:t>
            </a:r>
            <a:r>
              <a:rPr lang="en-US" sz="2400" b="1" dirty="0" err="1" smtClean="0"/>
              <a:t>qRT</a:t>
            </a:r>
            <a:r>
              <a:rPr lang="en-US" sz="2400" b="1" dirty="0" smtClean="0"/>
              <a:t>-PCR  results of miRNAs expressions. </a:t>
            </a:r>
          </a:p>
          <a:p>
            <a:pPr algn="just"/>
            <a:r>
              <a:rPr lang="en-US" sz="2400" b="1" dirty="0" smtClean="0"/>
              <a:t>* Expression of miR-222 was lower in plasma of </a:t>
            </a:r>
            <a:r>
              <a:rPr lang="en-US" sz="2400" b="1" dirty="0" err="1" smtClean="0"/>
              <a:t>british</a:t>
            </a:r>
            <a:r>
              <a:rPr lang="en-US" sz="2400" b="1" dirty="0" smtClean="0"/>
              <a:t> breast cancer women; </a:t>
            </a:r>
          </a:p>
          <a:p>
            <a:pPr algn="just"/>
            <a:r>
              <a:rPr lang="en-US" sz="2400" b="1" dirty="0" smtClean="0"/>
              <a:t>* Expression of miR-27a was lower in plasma of </a:t>
            </a:r>
            <a:r>
              <a:rPr lang="en-US" sz="2400" b="1" dirty="0" err="1" smtClean="0"/>
              <a:t>british</a:t>
            </a:r>
            <a:r>
              <a:rPr lang="en-US" sz="2400" b="1" dirty="0" smtClean="0"/>
              <a:t> breast cancer women compared to healthy group.</a:t>
            </a:r>
            <a:endParaRPr lang="ar-IQ"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wheel(4)">
                                      <p:cBhvr>
                                        <p:cTn id="7" dur="2000"/>
                                        <p:tgtEl>
                                          <p:spTgt spid="79875"/>
                                        </p:tgtEl>
                                      </p:cBhvr>
                                    </p:animEffect>
                                  </p:childTnLst>
                                </p:cTn>
                              </p:par>
                            </p:childTnLst>
                          </p:cTn>
                        </p:par>
                        <p:par>
                          <p:cTn id="8" fill="hold">
                            <p:stCondLst>
                              <p:cond delay="2000"/>
                            </p:stCondLst>
                            <p:childTnLst>
                              <p:par>
                                <p:cTn id="9" presetID="35" presetClass="emph" presetSubtype="0" fill="hold" nodeType="afterEffect">
                                  <p:stCondLst>
                                    <p:cond delay="0"/>
                                  </p:stCondLst>
                                  <p:childTnLst>
                                    <p:anim calcmode="discrete" valueType="str">
                                      <p:cBhvr>
                                        <p:cTn id="10" dur="2000" fill="hold"/>
                                        <p:tgtEl>
                                          <p:spTgt spid="7">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79874"/>
                                        </p:tgtEl>
                                        <p:attrNameLst>
                                          <p:attrName>style.visibility</p:attrName>
                                        </p:attrNameLst>
                                      </p:cBhvr>
                                      <p:to>
                                        <p:strVal val="visible"/>
                                      </p:to>
                                    </p:set>
                                    <p:animEffect transition="in" filter="plus(in)">
                                      <p:cBhvr>
                                        <p:cTn id="15" dur="2000"/>
                                        <p:tgtEl>
                                          <p:spTgt spid="79874"/>
                                        </p:tgtEl>
                                      </p:cBhvr>
                                    </p:animEffect>
                                  </p:childTnLst>
                                </p:cTn>
                              </p:par>
                            </p:childTnLst>
                          </p:cTn>
                        </p:par>
                        <p:par>
                          <p:cTn id="16" fill="hold">
                            <p:stCondLst>
                              <p:cond delay="2000"/>
                            </p:stCondLst>
                            <p:childTnLst>
                              <p:par>
                                <p:cTn id="17" presetID="18" presetClass="entr" presetSubtype="6"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strips(downRight)">
                                      <p:cBhvr>
                                        <p:cTn id="19"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1" y="2286000"/>
            <a:ext cx="4325074" cy="923330"/>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Introduction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0"/>
          <a:ext cx="7086600" cy="7019758"/>
        </p:xfrm>
        <a:graphic>
          <a:graphicData uri="http://schemas.openxmlformats.org/drawingml/2006/table">
            <a:tbl>
              <a:tblPr rtl="1" firstRow="1" bandRow="1">
                <a:tableStyleId>{5C22544A-7EE6-4342-B048-85BDC9FD1C3A}</a:tableStyleId>
              </a:tblPr>
              <a:tblGrid>
                <a:gridCol w="2362200"/>
                <a:gridCol w="2362200"/>
                <a:gridCol w="2362200"/>
              </a:tblGrid>
              <a:tr h="877470">
                <a:tc>
                  <a:txBody>
                    <a:bodyPr/>
                    <a:lstStyle/>
                    <a:p>
                      <a:pPr algn="ctr" rtl="0"/>
                      <a:r>
                        <a:rPr lang="en-US" dirty="0" smtClean="0"/>
                        <a:t>Plasma</a:t>
                      </a:r>
                      <a:r>
                        <a:rPr lang="en-US" baseline="0" dirty="0" smtClean="0"/>
                        <a:t> / Serum</a:t>
                      </a:r>
                      <a:endParaRPr lang="ar-IQ" dirty="0"/>
                    </a:p>
                  </a:txBody>
                  <a:tcPr/>
                </a:tc>
                <a:tc>
                  <a:txBody>
                    <a:bodyPr/>
                    <a:lstStyle/>
                    <a:p>
                      <a:pPr algn="ctr" rtl="0"/>
                      <a:r>
                        <a:rPr lang="en-US" dirty="0" smtClean="0"/>
                        <a:t>Up/Down</a:t>
                      </a:r>
                    </a:p>
                    <a:p>
                      <a:pPr algn="ctr" rtl="0"/>
                      <a:r>
                        <a:rPr lang="en-US" dirty="0" smtClean="0"/>
                        <a:t>Expression</a:t>
                      </a:r>
                      <a:endParaRPr lang="ar-IQ" dirty="0"/>
                    </a:p>
                  </a:txBody>
                  <a:tcPr/>
                </a:tc>
                <a:tc>
                  <a:txBody>
                    <a:bodyPr/>
                    <a:lstStyle/>
                    <a:p>
                      <a:pPr algn="ctr" rtl="0"/>
                      <a:r>
                        <a:rPr lang="en-US" dirty="0" smtClean="0"/>
                        <a:t>Novel Non Significant</a:t>
                      </a:r>
                      <a:r>
                        <a:rPr lang="en-US" baseline="0" dirty="0" smtClean="0"/>
                        <a:t> </a:t>
                      </a:r>
                      <a:r>
                        <a:rPr lang="en-US" dirty="0" smtClean="0"/>
                        <a:t> microRNAs </a:t>
                      </a:r>
                      <a:endParaRPr lang="ar-IQ" dirty="0"/>
                    </a:p>
                  </a:txBody>
                  <a:tcPr/>
                </a:tc>
              </a:tr>
              <a:tr h="767786">
                <a:tc>
                  <a:txBody>
                    <a:bodyPr/>
                    <a:lstStyle/>
                    <a:p>
                      <a:pPr algn="ctr" rtl="0"/>
                      <a:r>
                        <a:rPr lang="en-US" dirty="0" smtClean="0"/>
                        <a:t>Serum</a:t>
                      </a:r>
                    </a:p>
                    <a:p>
                      <a:pPr algn="ctr" rtl="0"/>
                      <a:r>
                        <a:rPr lang="en-US" dirty="0" smtClean="0"/>
                        <a:t>plasma</a:t>
                      </a:r>
                      <a:endParaRPr lang="ar-IQ" dirty="0"/>
                    </a:p>
                  </a:txBody>
                  <a:tcPr/>
                </a:tc>
                <a:tc>
                  <a:txBody>
                    <a:bodyPr/>
                    <a:lstStyle/>
                    <a:p>
                      <a:pPr algn="ctr" rtl="0"/>
                      <a:r>
                        <a:rPr lang="en-US" dirty="0" smtClean="0"/>
                        <a:t>up</a:t>
                      </a:r>
                      <a:endParaRPr lang="ar-IQ" dirty="0"/>
                    </a:p>
                  </a:txBody>
                  <a:tcPr/>
                </a:tc>
                <a:tc>
                  <a:txBody>
                    <a:bodyPr/>
                    <a:lstStyle/>
                    <a:p>
                      <a:pPr algn="ctr" rtl="0"/>
                      <a:r>
                        <a:rPr lang="en-US" dirty="0" smtClean="0"/>
                        <a:t>miR-15b</a:t>
                      </a:r>
                      <a:endParaRPr lang="ar-IQ" dirty="0"/>
                    </a:p>
                  </a:txBody>
                  <a:tcPr/>
                </a:tc>
              </a:tr>
              <a:tr h="767786">
                <a:tc>
                  <a:txBody>
                    <a:bodyPr/>
                    <a:lstStyle/>
                    <a:p>
                      <a:pPr algn="ctr" rtl="0"/>
                      <a:r>
                        <a:rPr lang="en-US" dirty="0" smtClean="0"/>
                        <a:t>Serum</a:t>
                      </a:r>
                      <a:endParaRPr lang="ar-IQ" dirty="0"/>
                    </a:p>
                  </a:txBody>
                  <a:tcPr/>
                </a:tc>
                <a:tc>
                  <a:txBody>
                    <a:bodyPr/>
                    <a:lstStyle/>
                    <a:p>
                      <a:pPr algn="ctr" rtl="0"/>
                      <a:r>
                        <a:rPr lang="en-US" dirty="0" smtClean="0"/>
                        <a:t>up</a:t>
                      </a:r>
                      <a:endParaRPr lang="ar-IQ" dirty="0"/>
                    </a:p>
                  </a:txBody>
                  <a:tcPr/>
                </a:tc>
                <a:tc>
                  <a:txBody>
                    <a:bodyPr/>
                    <a:lstStyle/>
                    <a:p>
                      <a:pPr algn="ctr" rtl="0"/>
                      <a:r>
                        <a:rPr lang="en-US" dirty="0" smtClean="0"/>
                        <a:t>miR-378</a:t>
                      </a:r>
                      <a:endParaRPr lang="ar-IQ" dirty="0"/>
                    </a:p>
                  </a:txBody>
                  <a:tcPr/>
                </a:tc>
              </a:tr>
              <a:tr h="767786">
                <a:tc>
                  <a:txBody>
                    <a:bodyPr/>
                    <a:lstStyle/>
                    <a:p>
                      <a:pPr algn="ctr" rtl="0"/>
                      <a:r>
                        <a:rPr lang="en-US" dirty="0" smtClean="0"/>
                        <a:t>serum</a:t>
                      </a:r>
                      <a:endParaRPr lang="ar-IQ" dirty="0"/>
                    </a:p>
                  </a:txBody>
                  <a:tcPr/>
                </a:tc>
                <a:tc>
                  <a:txBody>
                    <a:bodyPr/>
                    <a:lstStyle/>
                    <a:p>
                      <a:pPr algn="ctr" rtl="0"/>
                      <a:r>
                        <a:rPr lang="en-US" dirty="0" smtClean="0"/>
                        <a:t>up</a:t>
                      </a:r>
                      <a:endParaRPr lang="ar-IQ" dirty="0"/>
                    </a:p>
                  </a:txBody>
                  <a:tcPr/>
                </a:tc>
                <a:tc>
                  <a:txBody>
                    <a:bodyPr/>
                    <a:lstStyle/>
                    <a:p>
                      <a:pPr algn="ctr" rtl="0"/>
                      <a:r>
                        <a:rPr lang="en-US" dirty="0" smtClean="0"/>
                        <a:t>miR-218</a:t>
                      </a:r>
                      <a:endParaRPr lang="ar-IQ" dirty="0"/>
                    </a:p>
                  </a:txBody>
                  <a:tcPr/>
                </a:tc>
              </a:tr>
              <a:tr h="767786">
                <a:tc>
                  <a:txBody>
                    <a:bodyPr/>
                    <a:lstStyle/>
                    <a:p>
                      <a:pPr algn="ctr" rtl="0"/>
                      <a:r>
                        <a:rPr lang="en-US" dirty="0" smtClean="0"/>
                        <a:t>Serum</a:t>
                      </a:r>
                      <a:endParaRPr lang="ar-IQ" dirty="0"/>
                    </a:p>
                  </a:txBody>
                  <a:tcPr/>
                </a:tc>
                <a:tc>
                  <a:txBody>
                    <a:bodyPr/>
                    <a:lstStyle/>
                    <a:p>
                      <a:pPr algn="ctr" rtl="0"/>
                      <a:r>
                        <a:rPr lang="en-US" dirty="0" smtClean="0"/>
                        <a:t>down</a:t>
                      </a:r>
                      <a:endParaRPr lang="ar-IQ" dirty="0"/>
                    </a:p>
                  </a:txBody>
                  <a:tcPr/>
                </a:tc>
                <a:tc>
                  <a:txBody>
                    <a:bodyPr/>
                    <a:lstStyle/>
                    <a:p>
                      <a:pPr algn="ctr" rtl="0"/>
                      <a:r>
                        <a:rPr lang="en-US" dirty="0" smtClean="0"/>
                        <a:t>miR-222</a:t>
                      </a:r>
                      <a:endParaRPr lang="ar-IQ" dirty="0"/>
                    </a:p>
                  </a:txBody>
                  <a:tcPr/>
                </a:tc>
              </a:tr>
              <a:tr h="767786">
                <a:tc>
                  <a:txBody>
                    <a:bodyPr/>
                    <a:lstStyle/>
                    <a:p>
                      <a:pPr algn="ctr" rtl="0"/>
                      <a:r>
                        <a:rPr lang="en-US" dirty="0" smtClean="0"/>
                        <a:t>Serum</a:t>
                      </a:r>
                      <a:endParaRPr lang="ar-IQ" dirty="0"/>
                    </a:p>
                  </a:txBody>
                  <a:tcPr/>
                </a:tc>
                <a:tc>
                  <a:txBody>
                    <a:bodyPr/>
                    <a:lstStyle/>
                    <a:p>
                      <a:pPr algn="ctr" rtl="0"/>
                      <a:r>
                        <a:rPr lang="en-US" dirty="0" smtClean="0"/>
                        <a:t>up</a:t>
                      </a:r>
                      <a:endParaRPr lang="ar-IQ" dirty="0"/>
                    </a:p>
                  </a:txBody>
                  <a:tcPr/>
                </a:tc>
                <a:tc>
                  <a:txBody>
                    <a:bodyPr/>
                    <a:lstStyle/>
                    <a:p>
                      <a:pPr algn="ctr" rtl="0"/>
                      <a:r>
                        <a:rPr lang="en-US" dirty="0" smtClean="0"/>
                        <a:t>miR-27a</a:t>
                      </a:r>
                      <a:endParaRPr lang="ar-IQ" dirty="0"/>
                    </a:p>
                  </a:txBody>
                  <a:tcPr/>
                </a:tc>
              </a:tr>
              <a:tr h="767786">
                <a:tc>
                  <a:txBody>
                    <a:bodyPr/>
                    <a:lstStyle/>
                    <a:p>
                      <a:pPr algn="ctr" rtl="0"/>
                      <a:r>
                        <a:rPr lang="en-US" dirty="0" smtClean="0"/>
                        <a:t>Plasma</a:t>
                      </a:r>
                      <a:endParaRPr lang="ar-IQ" dirty="0"/>
                    </a:p>
                  </a:txBody>
                  <a:tcPr/>
                </a:tc>
                <a:tc>
                  <a:txBody>
                    <a:bodyPr/>
                    <a:lstStyle/>
                    <a:p>
                      <a:pPr algn="ctr" rtl="0"/>
                      <a:r>
                        <a:rPr lang="en-US" dirty="0" smtClean="0"/>
                        <a:t>Up</a:t>
                      </a:r>
                      <a:endParaRPr lang="ar-IQ" dirty="0"/>
                    </a:p>
                  </a:txBody>
                  <a:tcPr/>
                </a:tc>
                <a:tc>
                  <a:txBody>
                    <a:bodyPr/>
                    <a:lstStyle/>
                    <a:p>
                      <a:pPr algn="ctr" rtl="0"/>
                      <a:r>
                        <a:rPr lang="en-US" dirty="0" smtClean="0"/>
                        <a:t>miR-429</a:t>
                      </a:r>
                      <a:endParaRPr lang="ar-IQ" dirty="0"/>
                    </a:p>
                  </a:txBody>
                  <a:tcPr/>
                </a:tc>
              </a:tr>
              <a:tr h="767786">
                <a:tc>
                  <a:txBody>
                    <a:bodyPr/>
                    <a:lstStyle/>
                    <a:p>
                      <a:pPr algn="ctr" rtl="0"/>
                      <a:r>
                        <a:rPr lang="en-US" dirty="0" smtClean="0"/>
                        <a:t>Plasma</a:t>
                      </a:r>
                      <a:endParaRPr lang="ar-IQ" dirty="0"/>
                    </a:p>
                  </a:txBody>
                  <a:tcPr/>
                </a:tc>
                <a:tc>
                  <a:txBody>
                    <a:bodyPr/>
                    <a:lstStyle/>
                    <a:p>
                      <a:pPr algn="ctr" rtl="0"/>
                      <a:r>
                        <a:rPr lang="en-US" dirty="0" smtClean="0"/>
                        <a:t>Down</a:t>
                      </a:r>
                      <a:endParaRPr lang="ar-IQ" dirty="0"/>
                    </a:p>
                  </a:txBody>
                  <a:tcPr/>
                </a:tc>
                <a:tc>
                  <a:txBody>
                    <a:bodyPr/>
                    <a:lstStyle/>
                    <a:p>
                      <a:pPr algn="ctr" rtl="0"/>
                      <a:r>
                        <a:rPr lang="en-US" dirty="0" smtClean="0"/>
                        <a:t>miR-34a</a:t>
                      </a:r>
                      <a:endParaRPr lang="ar-IQ" dirty="0"/>
                    </a:p>
                  </a:txBody>
                  <a:tcPr/>
                </a:tc>
              </a:tr>
              <a:tr h="767786">
                <a:tc>
                  <a:txBody>
                    <a:bodyPr/>
                    <a:lstStyle/>
                    <a:p>
                      <a:pPr algn="ctr" rtl="0"/>
                      <a:r>
                        <a:rPr lang="en-US" dirty="0" smtClean="0"/>
                        <a:t>plasma</a:t>
                      </a:r>
                      <a:endParaRPr lang="ar-IQ" dirty="0"/>
                    </a:p>
                  </a:txBody>
                  <a:tcPr/>
                </a:tc>
                <a:tc>
                  <a:txBody>
                    <a:bodyPr/>
                    <a:lstStyle/>
                    <a:p>
                      <a:pPr algn="ctr" rtl="0"/>
                      <a:r>
                        <a:rPr lang="en-US" dirty="0" smtClean="0"/>
                        <a:t>Down</a:t>
                      </a:r>
                      <a:endParaRPr lang="ar-IQ" dirty="0"/>
                    </a:p>
                  </a:txBody>
                  <a:tcPr/>
                </a:tc>
                <a:tc>
                  <a:txBody>
                    <a:bodyPr/>
                    <a:lstStyle/>
                    <a:p>
                      <a:pPr algn="ctr" rtl="0"/>
                      <a:r>
                        <a:rPr lang="en-US" dirty="0" smtClean="0"/>
                        <a:t>miR-34b</a:t>
                      </a:r>
                      <a:endParaRPr lang="ar-IQ" dirty="0"/>
                    </a:p>
                  </a:txBody>
                  <a:tcPr/>
                </a:tc>
              </a:tr>
            </a:tbl>
          </a:graphicData>
        </a:graphic>
      </p:graphicFrame>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15361" name="Object 1"/>
          <p:cNvGraphicFramePr>
            <a:graphicFrameLocks noChangeAspect="1"/>
          </p:cNvGraphicFramePr>
          <p:nvPr/>
        </p:nvGraphicFramePr>
        <p:xfrm>
          <a:off x="4392096" y="457200"/>
          <a:ext cx="4218504" cy="3810000"/>
        </p:xfrm>
        <a:graphic>
          <a:graphicData uri="http://schemas.openxmlformats.org/presentationml/2006/ole">
            <p:oleObj spid="_x0000_s15361" name="Prism 6" r:id="rId3" imgW="5250779" imgH="3671410" progId="Prism6.Document">
              <p:embed/>
            </p:oleObj>
          </a:graphicData>
        </a:graphic>
      </p:graphicFrame>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3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15367" name="Object 7"/>
          <p:cNvGraphicFramePr>
            <a:graphicFrameLocks noChangeAspect="1"/>
          </p:cNvGraphicFramePr>
          <p:nvPr/>
        </p:nvGraphicFramePr>
        <p:xfrm>
          <a:off x="3174" y="349249"/>
          <a:ext cx="4416426" cy="3920569"/>
        </p:xfrm>
        <a:graphic>
          <a:graphicData uri="http://schemas.openxmlformats.org/presentationml/2006/ole">
            <p:oleObj spid="_x0000_s15367" name="Prism 6" r:id="rId4" imgW="5367240" imgH="3742920" progId="Prism6.Document">
              <p:embed/>
            </p:oleObj>
          </a:graphicData>
        </a:graphic>
      </p:graphicFrame>
      <p:sp>
        <p:nvSpPr>
          <p:cNvPr id="10" name="TextBox 9"/>
          <p:cNvSpPr txBox="1"/>
          <p:nvPr/>
        </p:nvSpPr>
        <p:spPr>
          <a:xfrm>
            <a:off x="7848600" y="152400"/>
            <a:ext cx="1066800" cy="923330"/>
          </a:xfrm>
          <a:prstGeom prst="rect">
            <a:avLst/>
          </a:prstGeom>
          <a:noFill/>
        </p:spPr>
        <p:txBody>
          <a:bodyPr wrap="square" rtlCol="1">
            <a:spAutoFit/>
          </a:bodyPr>
          <a:lstStyle/>
          <a:p>
            <a:r>
              <a:rPr lang="en-US" b="1" dirty="0" smtClean="0"/>
              <a:t>British Tissue samples</a:t>
            </a:r>
            <a:endParaRPr lang="ar-IQ" b="1" dirty="0"/>
          </a:p>
        </p:txBody>
      </p:sp>
      <p:sp>
        <p:nvSpPr>
          <p:cNvPr id="11" name="Rectangle 10"/>
          <p:cNvSpPr/>
          <p:nvPr/>
        </p:nvSpPr>
        <p:spPr>
          <a:xfrm>
            <a:off x="762000" y="4514671"/>
            <a:ext cx="7162800" cy="2308324"/>
          </a:xfrm>
          <a:prstGeom prst="rect">
            <a:avLst/>
          </a:prstGeom>
        </p:spPr>
        <p:txBody>
          <a:bodyPr wrap="square">
            <a:spAutoFit/>
          </a:bodyPr>
          <a:lstStyle/>
          <a:p>
            <a:pPr algn="just"/>
            <a:r>
              <a:rPr lang="en-US" sz="2400" b="1" dirty="0" smtClean="0"/>
              <a:t>Figure 5: </a:t>
            </a:r>
            <a:r>
              <a:rPr lang="en-US" sz="2400" b="1" dirty="0" err="1" smtClean="0"/>
              <a:t>qRT</a:t>
            </a:r>
            <a:r>
              <a:rPr lang="en-US" sz="2400" b="1" dirty="0" smtClean="0"/>
              <a:t>-PCR  results of miRNAs expressions. </a:t>
            </a:r>
          </a:p>
          <a:p>
            <a:pPr algn="just"/>
            <a:r>
              <a:rPr lang="en-US" sz="2400" b="1" dirty="0" smtClean="0"/>
              <a:t>* Expression of miR-21 was higher in tissue sections from </a:t>
            </a:r>
            <a:r>
              <a:rPr lang="en-US" sz="2400" b="1" dirty="0" err="1" smtClean="0"/>
              <a:t>british</a:t>
            </a:r>
            <a:r>
              <a:rPr lang="en-US" sz="2400" b="1" dirty="0" smtClean="0"/>
              <a:t> breast cancer women; </a:t>
            </a:r>
          </a:p>
          <a:p>
            <a:pPr algn="just"/>
            <a:r>
              <a:rPr lang="en-US" sz="2400" b="1" dirty="0" smtClean="0"/>
              <a:t>* Expression of miR-429 was higher in tissue sections from </a:t>
            </a:r>
            <a:r>
              <a:rPr lang="en-US" sz="2400" b="1" dirty="0" err="1" smtClean="0"/>
              <a:t>british</a:t>
            </a:r>
            <a:r>
              <a:rPr lang="en-US" sz="2400" b="1" dirty="0" smtClean="0"/>
              <a:t> breast cancer women compared to its matched normal tissues.</a:t>
            </a:r>
            <a:endParaRPr lang="ar-IQ"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wipe(down)">
                                      <p:cBhvr>
                                        <p:cTn id="7" dur="580">
                                          <p:stCondLst>
                                            <p:cond delay="0"/>
                                          </p:stCondLst>
                                        </p:cTn>
                                        <p:tgtEl>
                                          <p:spTgt spid="15361"/>
                                        </p:tgtEl>
                                      </p:cBhvr>
                                    </p:animEffect>
                                    <p:anim calcmode="lin" valueType="num">
                                      <p:cBhvr>
                                        <p:cTn id="8" dur="1822" tmFilter="0,0; 0.14,0.36; 0.43,0.73; 0.71,0.91; 1.0,1.0">
                                          <p:stCondLst>
                                            <p:cond delay="0"/>
                                          </p:stCondLst>
                                        </p:cTn>
                                        <p:tgtEl>
                                          <p:spTgt spid="153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1"/>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1"/>
                                        </p:tgtEl>
                                      </p:cBhvr>
                                      <p:to x="100000" y="60000"/>
                                    </p:animScale>
                                    <p:animScale>
                                      <p:cBhvr>
                                        <p:cTn id="14" dur="166" decel="50000">
                                          <p:stCondLst>
                                            <p:cond delay="676"/>
                                          </p:stCondLst>
                                        </p:cTn>
                                        <p:tgtEl>
                                          <p:spTgt spid="15361"/>
                                        </p:tgtEl>
                                      </p:cBhvr>
                                      <p:to x="100000" y="100000"/>
                                    </p:animScale>
                                    <p:animScale>
                                      <p:cBhvr>
                                        <p:cTn id="15" dur="26">
                                          <p:stCondLst>
                                            <p:cond delay="1312"/>
                                          </p:stCondLst>
                                        </p:cTn>
                                        <p:tgtEl>
                                          <p:spTgt spid="15361"/>
                                        </p:tgtEl>
                                      </p:cBhvr>
                                      <p:to x="100000" y="80000"/>
                                    </p:animScale>
                                    <p:animScale>
                                      <p:cBhvr>
                                        <p:cTn id="16" dur="166" decel="50000">
                                          <p:stCondLst>
                                            <p:cond delay="1338"/>
                                          </p:stCondLst>
                                        </p:cTn>
                                        <p:tgtEl>
                                          <p:spTgt spid="15361"/>
                                        </p:tgtEl>
                                      </p:cBhvr>
                                      <p:to x="100000" y="100000"/>
                                    </p:animScale>
                                    <p:animScale>
                                      <p:cBhvr>
                                        <p:cTn id="17" dur="26">
                                          <p:stCondLst>
                                            <p:cond delay="1642"/>
                                          </p:stCondLst>
                                        </p:cTn>
                                        <p:tgtEl>
                                          <p:spTgt spid="15361"/>
                                        </p:tgtEl>
                                      </p:cBhvr>
                                      <p:to x="100000" y="90000"/>
                                    </p:animScale>
                                    <p:animScale>
                                      <p:cBhvr>
                                        <p:cTn id="18" dur="166" decel="50000">
                                          <p:stCondLst>
                                            <p:cond delay="1668"/>
                                          </p:stCondLst>
                                        </p:cTn>
                                        <p:tgtEl>
                                          <p:spTgt spid="15361"/>
                                        </p:tgtEl>
                                      </p:cBhvr>
                                      <p:to x="100000" y="100000"/>
                                    </p:animScale>
                                    <p:animScale>
                                      <p:cBhvr>
                                        <p:cTn id="19" dur="26">
                                          <p:stCondLst>
                                            <p:cond delay="1808"/>
                                          </p:stCondLst>
                                        </p:cTn>
                                        <p:tgtEl>
                                          <p:spTgt spid="15361"/>
                                        </p:tgtEl>
                                      </p:cBhvr>
                                      <p:to x="100000" y="95000"/>
                                    </p:animScale>
                                    <p:animScale>
                                      <p:cBhvr>
                                        <p:cTn id="20" dur="166" decel="50000">
                                          <p:stCondLst>
                                            <p:cond delay="1834"/>
                                          </p:stCondLst>
                                        </p:cTn>
                                        <p:tgtEl>
                                          <p:spTgt spid="15361"/>
                                        </p:tgtEl>
                                      </p:cBhvr>
                                      <p:to x="100000" y="100000"/>
                                    </p:animScale>
                                  </p:childTnLst>
                                </p:cTn>
                              </p:par>
                            </p:childTnLst>
                          </p:cTn>
                        </p:par>
                        <p:par>
                          <p:cTn id="21" fill="hold">
                            <p:stCondLst>
                              <p:cond delay="2000"/>
                            </p:stCondLst>
                            <p:childTnLst>
                              <p:par>
                                <p:cTn id="22" presetID="12" presetClass="entr" presetSubtype="1" fill="hold" nodeType="after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slide(fromTop)">
                                      <p:cBhvr>
                                        <p:cTn id="24" dur="2000"/>
                                        <p:tgtEl>
                                          <p:spTgt spid="1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5367"/>
                                        </p:tgtEl>
                                        <p:attrNameLst>
                                          <p:attrName>style.visibility</p:attrName>
                                        </p:attrNameLst>
                                      </p:cBhvr>
                                      <p:to>
                                        <p:strVal val="visible"/>
                                      </p:to>
                                    </p:set>
                                    <p:animEffect transition="in" filter="dissolve">
                                      <p:cBhvr>
                                        <p:cTn id="29" dur="2000"/>
                                        <p:tgtEl>
                                          <p:spTgt spid="15367"/>
                                        </p:tgtEl>
                                      </p:cBhvr>
                                    </p:animEffect>
                                  </p:childTnLst>
                                </p:cTn>
                              </p:par>
                            </p:childTnLst>
                          </p:cTn>
                        </p:par>
                        <p:par>
                          <p:cTn id="30" fill="hold">
                            <p:stCondLst>
                              <p:cond delay="2000"/>
                            </p:stCondLst>
                            <p:childTnLst>
                              <p:par>
                                <p:cTn id="31" presetID="21" presetClass="entr" presetSubtype="8" fill="hold" nodeType="after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wheel(8)">
                                      <p:cBhvr>
                                        <p:cTn id="33"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nvGraphicFramePr>
        <p:xfrm>
          <a:off x="94481" y="228599"/>
          <a:ext cx="4858519" cy="3810001"/>
        </p:xfrm>
        <a:graphic>
          <a:graphicData uri="http://schemas.openxmlformats.org/presentationml/2006/ole">
            <p:oleObj spid="_x0000_s80898" name="Prism 6" r:id="rId3" imgW="5257800" imgH="3578040" progId="Prism6.Document">
              <p:embed/>
            </p:oleObj>
          </a:graphicData>
        </a:graphic>
      </p:graphicFrame>
      <p:graphicFrame>
        <p:nvGraphicFramePr>
          <p:cNvPr id="80899" name="Object 3"/>
          <p:cNvGraphicFramePr>
            <a:graphicFrameLocks noChangeAspect="1"/>
          </p:cNvGraphicFramePr>
          <p:nvPr/>
        </p:nvGraphicFramePr>
        <p:xfrm>
          <a:off x="4562475" y="304800"/>
          <a:ext cx="4505325" cy="3733800"/>
        </p:xfrm>
        <a:graphic>
          <a:graphicData uri="http://schemas.openxmlformats.org/presentationml/2006/ole">
            <p:oleObj spid="_x0000_s80899" name="Prism 6" r:id="rId4" imgW="5360260" imgH="3653042" progId="Prism6.Document">
              <p:embed/>
            </p:oleObj>
          </a:graphicData>
        </a:graphic>
      </p:graphicFrame>
      <p:sp>
        <p:nvSpPr>
          <p:cNvPr id="6" name="Rectangle 5"/>
          <p:cNvSpPr/>
          <p:nvPr/>
        </p:nvSpPr>
        <p:spPr>
          <a:xfrm>
            <a:off x="762000" y="4009072"/>
            <a:ext cx="6934200" cy="2308324"/>
          </a:xfrm>
          <a:prstGeom prst="rect">
            <a:avLst/>
          </a:prstGeom>
        </p:spPr>
        <p:txBody>
          <a:bodyPr wrap="square">
            <a:spAutoFit/>
          </a:bodyPr>
          <a:lstStyle/>
          <a:p>
            <a:pPr algn="just"/>
            <a:r>
              <a:rPr lang="en-US" sz="2400" b="1" dirty="0" smtClean="0"/>
              <a:t>Figure 6: </a:t>
            </a:r>
            <a:r>
              <a:rPr lang="en-US" sz="2400" b="1" dirty="0" err="1" smtClean="0"/>
              <a:t>qRT</a:t>
            </a:r>
            <a:r>
              <a:rPr lang="en-US" sz="2400" b="1" dirty="0" smtClean="0"/>
              <a:t>-PCR  results of miRNAs expressions. </a:t>
            </a:r>
          </a:p>
          <a:p>
            <a:pPr algn="just"/>
            <a:r>
              <a:rPr lang="en-US" sz="2400" b="1" dirty="0" smtClean="0"/>
              <a:t>* Expression of miR-26b was lower in tissue sections from </a:t>
            </a:r>
            <a:r>
              <a:rPr lang="en-US" sz="2400" b="1" dirty="0" err="1" smtClean="0"/>
              <a:t>british</a:t>
            </a:r>
            <a:r>
              <a:rPr lang="en-US" sz="2400" b="1" dirty="0" smtClean="0"/>
              <a:t> breast cancer women; </a:t>
            </a:r>
          </a:p>
          <a:p>
            <a:pPr algn="just"/>
            <a:r>
              <a:rPr lang="en-US" sz="2400" b="1" dirty="0" smtClean="0"/>
              <a:t>* expression of miR-378 was lower in tissue sections from </a:t>
            </a:r>
            <a:r>
              <a:rPr lang="en-US" sz="2400" b="1" dirty="0" err="1" smtClean="0"/>
              <a:t>british</a:t>
            </a:r>
            <a:r>
              <a:rPr lang="en-US" sz="2400" b="1" dirty="0" smtClean="0"/>
              <a:t> breast cancer women compared to its matched normal tissues.</a:t>
            </a:r>
            <a:endParaRPr lang="ar-IQ"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strips(downLeft)">
                                      <p:cBhvr>
                                        <p:cTn id="7" dur="2000"/>
                                        <p:tgtEl>
                                          <p:spTgt spid="80899"/>
                                        </p:tgtEl>
                                      </p:cBhvr>
                                    </p:animEffect>
                                  </p:childTnLst>
                                </p:cTn>
                              </p:par>
                            </p:childTnLst>
                          </p:cTn>
                        </p:par>
                        <p:par>
                          <p:cTn id="8" fill="hold">
                            <p:stCondLst>
                              <p:cond delay="2000"/>
                            </p:stCondLst>
                            <p:childTnLst>
                              <p:par>
                                <p:cTn id="9" presetID="32" presetClass="emph" presetSubtype="0" fill="hold" nodeType="afterEffect">
                                  <p:stCondLst>
                                    <p:cond delay="0"/>
                                  </p:stCondLst>
                                  <p:childTnLst>
                                    <p:animClr clrSpc="rgb">
                                      <p:cBhvr override="childStyle">
                                        <p:cTn id="10" dur="200" fill="hold"/>
                                        <p:tgtEl>
                                          <p:spTgt spid="6">
                                            <p:txEl>
                                              <p:pRg st="1" end="1"/>
                                            </p:txEl>
                                          </p:spTgt>
                                        </p:tgtEl>
                                        <p:attrNameLst>
                                          <p:attrName>style.color</p:attrName>
                                        </p:attrNameLst>
                                      </p:cBhvr>
                                      <p:to>
                                        <a:schemeClr val="accent2"/>
                                      </p:to>
                                    </p:animClr>
                                    <p:animClr clrSpc="rgb">
                                      <p:cBhvr>
                                        <p:cTn id="11" dur="200" fill="hold"/>
                                        <p:tgtEl>
                                          <p:spTgt spid="6">
                                            <p:txEl>
                                              <p:pRg st="1" end="1"/>
                                            </p:txEl>
                                          </p:spTgt>
                                        </p:tgtEl>
                                        <p:attrNameLst>
                                          <p:attrName>fillcolor</p:attrName>
                                        </p:attrNameLst>
                                      </p:cBhvr>
                                      <p:to>
                                        <a:schemeClr val="accent2"/>
                                      </p:to>
                                    </p:animClr>
                                    <p:set>
                                      <p:cBhvr>
                                        <p:cTn id="12" dur="200" fill="hold"/>
                                        <p:tgtEl>
                                          <p:spTgt spid="6">
                                            <p:txEl>
                                              <p:pRg st="1" end="1"/>
                                            </p:txEl>
                                          </p:spTgt>
                                        </p:tgtEl>
                                        <p:attrNameLst>
                                          <p:attrName>fill.type</p:attrName>
                                        </p:attrNameLst>
                                      </p:cBhvr>
                                      <p:to>
                                        <p:strVal val="solid"/>
                                      </p:to>
                                    </p:set>
                                    <p:set>
                                      <p:cBhvr>
                                        <p:cTn id="13" dur="200" fill="hold"/>
                                        <p:tgtEl>
                                          <p:spTgt spid="6">
                                            <p:txEl>
                                              <p:pRg st="1" end="1"/>
                                            </p:txEl>
                                          </p:spTgt>
                                        </p:tgtEl>
                                        <p:attrNameLst>
                                          <p:attrName>fill.on</p:attrName>
                                        </p:attrNameLst>
                                      </p:cBhvr>
                                      <p:to>
                                        <p:strVal val="true"/>
                                      </p:to>
                                    </p:set>
                                    <p:animRot by="120000">
                                      <p:cBhvr>
                                        <p:cTn id="14" dur="200" fill="hold">
                                          <p:stCondLst>
                                            <p:cond delay="0"/>
                                          </p:stCondLst>
                                        </p:cTn>
                                        <p:tgtEl>
                                          <p:spTgt spid="6">
                                            <p:txEl>
                                              <p:pRg st="1" end="1"/>
                                            </p:txEl>
                                          </p:spTgt>
                                        </p:tgtEl>
                                        <p:attrNameLst>
                                          <p:attrName>r</p:attrName>
                                        </p:attrNameLst>
                                      </p:cBhvr>
                                    </p:animRot>
                                    <p:animRot by="-240000">
                                      <p:cBhvr>
                                        <p:cTn id="15" dur="400" fill="hold">
                                          <p:stCondLst>
                                            <p:cond delay="400"/>
                                          </p:stCondLst>
                                        </p:cTn>
                                        <p:tgtEl>
                                          <p:spTgt spid="6">
                                            <p:txEl>
                                              <p:pRg st="1" end="1"/>
                                            </p:txEl>
                                          </p:spTgt>
                                        </p:tgtEl>
                                        <p:attrNameLst>
                                          <p:attrName>r</p:attrName>
                                        </p:attrNameLst>
                                      </p:cBhvr>
                                    </p:animRot>
                                    <p:animRot by="240000">
                                      <p:cBhvr>
                                        <p:cTn id="16" dur="400" fill="hold">
                                          <p:stCondLst>
                                            <p:cond delay="800"/>
                                          </p:stCondLst>
                                        </p:cTn>
                                        <p:tgtEl>
                                          <p:spTgt spid="6">
                                            <p:txEl>
                                              <p:pRg st="1" end="1"/>
                                            </p:txEl>
                                          </p:spTgt>
                                        </p:tgtEl>
                                        <p:attrNameLst>
                                          <p:attrName>r</p:attrName>
                                        </p:attrNameLst>
                                      </p:cBhvr>
                                    </p:animRot>
                                    <p:animRot by="-240000">
                                      <p:cBhvr>
                                        <p:cTn id="17" dur="400" fill="hold">
                                          <p:stCondLst>
                                            <p:cond delay="1200"/>
                                          </p:stCondLst>
                                        </p:cTn>
                                        <p:tgtEl>
                                          <p:spTgt spid="6">
                                            <p:txEl>
                                              <p:pRg st="1" end="1"/>
                                            </p:txEl>
                                          </p:spTgt>
                                        </p:tgtEl>
                                        <p:attrNameLst>
                                          <p:attrName>r</p:attrName>
                                        </p:attrNameLst>
                                      </p:cBhvr>
                                    </p:animRot>
                                    <p:animRot by="120000">
                                      <p:cBhvr>
                                        <p:cTn id="18" dur="400" fill="hold">
                                          <p:stCondLst>
                                            <p:cond delay="1600"/>
                                          </p:stCondLst>
                                        </p:cTn>
                                        <p:tgtEl>
                                          <p:spTgt spid="6">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80898"/>
                                        </p:tgtEl>
                                        <p:attrNameLst>
                                          <p:attrName>style.visibility</p:attrName>
                                        </p:attrNameLst>
                                      </p:cBhvr>
                                      <p:to>
                                        <p:strVal val="visible"/>
                                      </p:to>
                                    </p:set>
                                    <p:anim calcmode="lin" valueType="num">
                                      <p:cBhvr>
                                        <p:cTn id="23" dur="1000" decel="50000" fill="hold">
                                          <p:stCondLst>
                                            <p:cond delay="0"/>
                                          </p:stCondLst>
                                        </p:cTn>
                                        <p:tgtEl>
                                          <p:spTgt spid="80898"/>
                                        </p:tgtEl>
                                        <p:attrNameLst>
                                          <p:attrName>style.rotation</p:attrName>
                                        </p:attrNameLst>
                                      </p:cBhvr>
                                      <p:tavLst>
                                        <p:tav tm="0">
                                          <p:val>
                                            <p:fltVal val="-90"/>
                                          </p:val>
                                        </p:tav>
                                        <p:tav tm="100000">
                                          <p:val>
                                            <p:fltVal val="0"/>
                                          </p:val>
                                        </p:tav>
                                      </p:tavLst>
                                    </p:anim>
                                    <p:anim calcmode="lin" valueType="num">
                                      <p:cBhvr>
                                        <p:cTn id="24" dur="1000" decel="50000" fill="hold">
                                          <p:stCondLst>
                                            <p:cond delay="0"/>
                                          </p:stCondLst>
                                        </p:cTn>
                                        <p:tgtEl>
                                          <p:spTgt spid="80898"/>
                                        </p:tgtEl>
                                        <p:attrNameLst>
                                          <p:attrName>ppt_w</p:attrName>
                                        </p:attrNameLst>
                                      </p:cBhvr>
                                      <p:tavLst>
                                        <p:tav tm="0">
                                          <p:val>
                                            <p:strVal val="#ppt_w"/>
                                          </p:val>
                                        </p:tav>
                                        <p:tav tm="100000">
                                          <p:val>
                                            <p:strVal val="#ppt_w*.05"/>
                                          </p:val>
                                        </p:tav>
                                      </p:tavLst>
                                    </p:anim>
                                    <p:anim calcmode="lin" valueType="num">
                                      <p:cBhvr>
                                        <p:cTn id="25" dur="1000" accel="50000" fill="hold">
                                          <p:stCondLst>
                                            <p:cond delay="1000"/>
                                          </p:stCondLst>
                                        </p:cTn>
                                        <p:tgtEl>
                                          <p:spTgt spid="80898"/>
                                        </p:tgtEl>
                                        <p:attrNameLst>
                                          <p:attrName>ppt_w</p:attrName>
                                        </p:attrNameLst>
                                      </p:cBhvr>
                                      <p:tavLst>
                                        <p:tav tm="0">
                                          <p:val>
                                            <p:strVal val="#ppt_w*.05"/>
                                          </p:val>
                                        </p:tav>
                                        <p:tav tm="100000">
                                          <p:val>
                                            <p:strVal val="#ppt_w"/>
                                          </p:val>
                                        </p:tav>
                                      </p:tavLst>
                                    </p:anim>
                                    <p:anim calcmode="lin" valueType="num">
                                      <p:cBhvr>
                                        <p:cTn id="26" dur="2000" fill="hold"/>
                                        <p:tgtEl>
                                          <p:spTgt spid="80898"/>
                                        </p:tgtEl>
                                        <p:attrNameLst>
                                          <p:attrName>ppt_h</p:attrName>
                                        </p:attrNameLst>
                                      </p:cBhvr>
                                      <p:tavLst>
                                        <p:tav tm="0">
                                          <p:val>
                                            <p:strVal val="#ppt_h"/>
                                          </p:val>
                                        </p:tav>
                                        <p:tav tm="100000">
                                          <p:val>
                                            <p:strVal val="#ppt_h"/>
                                          </p:val>
                                        </p:tav>
                                      </p:tavLst>
                                    </p:anim>
                                    <p:anim calcmode="lin" valueType="num">
                                      <p:cBhvr>
                                        <p:cTn id="27" dur="1000" decel="50000" fill="hold">
                                          <p:stCondLst>
                                            <p:cond delay="0"/>
                                          </p:stCondLst>
                                        </p:cTn>
                                        <p:tgtEl>
                                          <p:spTgt spid="80898"/>
                                        </p:tgtEl>
                                        <p:attrNameLst>
                                          <p:attrName>ppt_x</p:attrName>
                                        </p:attrNameLst>
                                      </p:cBhvr>
                                      <p:tavLst>
                                        <p:tav tm="0">
                                          <p:val>
                                            <p:strVal val="#ppt_x+.4"/>
                                          </p:val>
                                        </p:tav>
                                        <p:tav tm="100000">
                                          <p:val>
                                            <p:strVal val="#ppt_x"/>
                                          </p:val>
                                        </p:tav>
                                      </p:tavLst>
                                    </p:anim>
                                    <p:anim calcmode="lin" valueType="num">
                                      <p:cBhvr>
                                        <p:cTn id="28" dur="1000" decel="50000" fill="hold">
                                          <p:stCondLst>
                                            <p:cond delay="0"/>
                                          </p:stCondLst>
                                        </p:cTn>
                                        <p:tgtEl>
                                          <p:spTgt spid="80898"/>
                                        </p:tgtEl>
                                        <p:attrNameLst>
                                          <p:attrName>ppt_y</p:attrName>
                                        </p:attrNameLst>
                                      </p:cBhvr>
                                      <p:tavLst>
                                        <p:tav tm="0">
                                          <p:val>
                                            <p:strVal val="#ppt_y-.2"/>
                                          </p:val>
                                        </p:tav>
                                        <p:tav tm="100000">
                                          <p:val>
                                            <p:strVal val="#ppt_y+.1"/>
                                          </p:val>
                                        </p:tav>
                                      </p:tavLst>
                                    </p:anim>
                                    <p:anim calcmode="lin" valueType="num">
                                      <p:cBhvr>
                                        <p:cTn id="29" dur="1000" accel="50000" fill="hold">
                                          <p:stCondLst>
                                            <p:cond delay="1000"/>
                                          </p:stCondLst>
                                        </p:cTn>
                                        <p:tgtEl>
                                          <p:spTgt spid="80898"/>
                                        </p:tgtEl>
                                        <p:attrNameLst>
                                          <p:attrName>ppt_y</p:attrName>
                                        </p:attrNameLst>
                                      </p:cBhvr>
                                      <p:tavLst>
                                        <p:tav tm="0">
                                          <p:val>
                                            <p:strVal val="#ppt_y+.1"/>
                                          </p:val>
                                        </p:tav>
                                        <p:tav tm="100000">
                                          <p:val>
                                            <p:strVal val="#ppt_y"/>
                                          </p:val>
                                        </p:tav>
                                      </p:tavLst>
                                    </p:anim>
                                    <p:animEffect transition="in" filter="fade">
                                      <p:cBhvr>
                                        <p:cTn id="30" dur="2000" decel="50000">
                                          <p:stCondLst>
                                            <p:cond delay="0"/>
                                          </p:stCondLst>
                                        </p:cTn>
                                        <p:tgtEl>
                                          <p:spTgt spid="80898"/>
                                        </p:tgtEl>
                                      </p:cBhvr>
                                    </p:animEffect>
                                  </p:childTnLst>
                                </p:cTn>
                              </p:par>
                            </p:childTnLst>
                          </p:cTn>
                        </p:par>
                        <p:par>
                          <p:cTn id="31" fill="hold">
                            <p:stCondLst>
                              <p:cond delay="2000"/>
                            </p:stCondLst>
                            <p:childTnLst>
                              <p:par>
                                <p:cTn id="32" presetID="26" presetClass="entr" presetSubtype="0" fill="hold" nodeType="after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wipe(down)">
                                      <p:cBhvr>
                                        <p:cTn id="34" dur="580">
                                          <p:stCondLst>
                                            <p:cond delay="0"/>
                                          </p:stCondLst>
                                        </p:cTn>
                                        <p:tgtEl>
                                          <p:spTgt spid="6">
                                            <p:txEl>
                                              <p:pRg st="2" end="2"/>
                                            </p:txEl>
                                          </p:spTgt>
                                        </p:tgtEl>
                                      </p:cBhvr>
                                    </p:animEffect>
                                    <p:anim calcmode="lin" valueType="num">
                                      <p:cBhvr>
                                        <p:cTn id="35"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6">
                                            <p:txEl>
                                              <p:pRg st="2" end="2"/>
                                            </p:txEl>
                                          </p:spTgt>
                                        </p:tgtEl>
                                      </p:cBhvr>
                                      <p:to x="100000" y="60000"/>
                                    </p:animScale>
                                    <p:animScale>
                                      <p:cBhvr>
                                        <p:cTn id="41" dur="166" decel="50000">
                                          <p:stCondLst>
                                            <p:cond delay="676"/>
                                          </p:stCondLst>
                                        </p:cTn>
                                        <p:tgtEl>
                                          <p:spTgt spid="6">
                                            <p:txEl>
                                              <p:pRg st="2" end="2"/>
                                            </p:txEl>
                                          </p:spTgt>
                                        </p:tgtEl>
                                      </p:cBhvr>
                                      <p:to x="100000" y="100000"/>
                                    </p:animScale>
                                    <p:animScale>
                                      <p:cBhvr>
                                        <p:cTn id="42" dur="26">
                                          <p:stCondLst>
                                            <p:cond delay="1312"/>
                                          </p:stCondLst>
                                        </p:cTn>
                                        <p:tgtEl>
                                          <p:spTgt spid="6">
                                            <p:txEl>
                                              <p:pRg st="2" end="2"/>
                                            </p:txEl>
                                          </p:spTgt>
                                        </p:tgtEl>
                                      </p:cBhvr>
                                      <p:to x="100000" y="80000"/>
                                    </p:animScale>
                                    <p:animScale>
                                      <p:cBhvr>
                                        <p:cTn id="43" dur="166" decel="50000">
                                          <p:stCondLst>
                                            <p:cond delay="1338"/>
                                          </p:stCondLst>
                                        </p:cTn>
                                        <p:tgtEl>
                                          <p:spTgt spid="6">
                                            <p:txEl>
                                              <p:pRg st="2" end="2"/>
                                            </p:txEl>
                                          </p:spTgt>
                                        </p:tgtEl>
                                      </p:cBhvr>
                                      <p:to x="100000" y="100000"/>
                                    </p:animScale>
                                    <p:animScale>
                                      <p:cBhvr>
                                        <p:cTn id="44" dur="26">
                                          <p:stCondLst>
                                            <p:cond delay="1642"/>
                                          </p:stCondLst>
                                        </p:cTn>
                                        <p:tgtEl>
                                          <p:spTgt spid="6">
                                            <p:txEl>
                                              <p:pRg st="2" end="2"/>
                                            </p:txEl>
                                          </p:spTgt>
                                        </p:tgtEl>
                                      </p:cBhvr>
                                      <p:to x="100000" y="90000"/>
                                    </p:animScale>
                                    <p:animScale>
                                      <p:cBhvr>
                                        <p:cTn id="45" dur="166" decel="50000">
                                          <p:stCondLst>
                                            <p:cond delay="1668"/>
                                          </p:stCondLst>
                                        </p:cTn>
                                        <p:tgtEl>
                                          <p:spTgt spid="6">
                                            <p:txEl>
                                              <p:pRg st="2" end="2"/>
                                            </p:txEl>
                                          </p:spTgt>
                                        </p:tgtEl>
                                      </p:cBhvr>
                                      <p:to x="100000" y="100000"/>
                                    </p:animScale>
                                    <p:animScale>
                                      <p:cBhvr>
                                        <p:cTn id="46" dur="26">
                                          <p:stCondLst>
                                            <p:cond delay="1808"/>
                                          </p:stCondLst>
                                        </p:cTn>
                                        <p:tgtEl>
                                          <p:spTgt spid="6">
                                            <p:txEl>
                                              <p:pRg st="2" end="2"/>
                                            </p:txEl>
                                          </p:spTgt>
                                        </p:tgtEl>
                                      </p:cBhvr>
                                      <p:to x="100000" y="95000"/>
                                    </p:animScale>
                                    <p:animScale>
                                      <p:cBhvr>
                                        <p:cTn id="47" dur="166" decel="50000">
                                          <p:stCondLst>
                                            <p:cond delay="1834"/>
                                          </p:stCondLst>
                                        </p:cTn>
                                        <p:tgtEl>
                                          <p:spTgt spid="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6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63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63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639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16385" name="Object 1"/>
          <p:cNvGraphicFramePr>
            <a:graphicFrameLocks noChangeAspect="1"/>
          </p:cNvGraphicFramePr>
          <p:nvPr/>
        </p:nvGraphicFramePr>
        <p:xfrm>
          <a:off x="4602162" y="304800"/>
          <a:ext cx="4084638" cy="3657600"/>
        </p:xfrm>
        <a:graphic>
          <a:graphicData uri="http://schemas.openxmlformats.org/presentationml/2006/ole">
            <p:oleObj spid="_x0000_s16385" name="Prism 6" r:id="rId3" imgW="5124960" imgH="3386160" progId="Prism6.Document">
              <p:embed/>
            </p:oleObj>
          </a:graphicData>
        </a:graphic>
      </p:graphicFrame>
      <p:graphicFrame>
        <p:nvGraphicFramePr>
          <p:cNvPr id="16391" name="Object 7"/>
          <p:cNvGraphicFramePr>
            <a:graphicFrameLocks noChangeAspect="1"/>
          </p:cNvGraphicFramePr>
          <p:nvPr/>
        </p:nvGraphicFramePr>
        <p:xfrm>
          <a:off x="296862" y="228599"/>
          <a:ext cx="4198938" cy="3626431"/>
        </p:xfrm>
        <a:graphic>
          <a:graphicData uri="http://schemas.openxmlformats.org/presentationml/2006/ole">
            <p:oleObj spid="_x0000_s16391" name="Prism 6" r:id="rId4" imgW="5106600" imgH="3313080" progId="Prism6.Document">
              <p:embed/>
            </p:oleObj>
          </a:graphicData>
        </a:graphic>
      </p:graphicFrame>
      <p:sp>
        <p:nvSpPr>
          <p:cNvPr id="12" name="TextBox 11"/>
          <p:cNvSpPr txBox="1"/>
          <p:nvPr/>
        </p:nvSpPr>
        <p:spPr>
          <a:xfrm>
            <a:off x="7086600" y="381000"/>
            <a:ext cx="1752600" cy="369332"/>
          </a:xfrm>
          <a:prstGeom prst="rect">
            <a:avLst/>
          </a:prstGeom>
          <a:noFill/>
        </p:spPr>
        <p:txBody>
          <a:bodyPr wrap="square" rtlCol="1">
            <a:spAutoFit/>
          </a:bodyPr>
          <a:lstStyle/>
          <a:p>
            <a:r>
              <a:rPr lang="en-US" dirty="0" smtClean="0"/>
              <a:t>Apoptotic genes</a:t>
            </a:r>
            <a:endParaRPr lang="ar-IQ" dirty="0"/>
          </a:p>
        </p:txBody>
      </p:sp>
      <p:sp>
        <p:nvSpPr>
          <p:cNvPr id="1639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63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5" name="Rectangle 14"/>
          <p:cNvSpPr/>
          <p:nvPr/>
        </p:nvSpPr>
        <p:spPr>
          <a:xfrm>
            <a:off x="762000" y="4009072"/>
            <a:ext cx="6934200" cy="1938992"/>
          </a:xfrm>
          <a:prstGeom prst="rect">
            <a:avLst/>
          </a:prstGeom>
        </p:spPr>
        <p:txBody>
          <a:bodyPr wrap="square">
            <a:spAutoFit/>
          </a:bodyPr>
          <a:lstStyle/>
          <a:p>
            <a:pPr algn="just"/>
            <a:r>
              <a:rPr lang="en-US" sz="2400" b="1" dirty="0" smtClean="0"/>
              <a:t>Figure 7: </a:t>
            </a:r>
            <a:r>
              <a:rPr lang="en-US" sz="2400" b="1" dirty="0" err="1" smtClean="0"/>
              <a:t>qRT</a:t>
            </a:r>
            <a:r>
              <a:rPr lang="en-US" sz="2400" b="1" dirty="0" smtClean="0"/>
              <a:t>-PCR  results of genes expressions. </a:t>
            </a:r>
          </a:p>
          <a:p>
            <a:pPr algn="just"/>
            <a:r>
              <a:rPr lang="en-US" sz="2400" b="1" dirty="0" smtClean="0"/>
              <a:t>* Expression of </a:t>
            </a:r>
            <a:r>
              <a:rPr lang="en-US" sz="2400" b="1" i="1" dirty="0" smtClean="0"/>
              <a:t>p53</a:t>
            </a:r>
            <a:r>
              <a:rPr lang="en-US" sz="2400" b="1" dirty="0" smtClean="0"/>
              <a:t> gene was lower in tissue sections from </a:t>
            </a:r>
            <a:r>
              <a:rPr lang="en-US" sz="2400" b="1" dirty="0" err="1" smtClean="0"/>
              <a:t>british</a:t>
            </a:r>
            <a:r>
              <a:rPr lang="en-US" sz="2400" b="1" dirty="0" smtClean="0"/>
              <a:t> breast cancer women; </a:t>
            </a:r>
          </a:p>
          <a:p>
            <a:pPr algn="just"/>
            <a:r>
              <a:rPr lang="en-US" sz="2400" b="1" dirty="0" smtClean="0"/>
              <a:t>* expression of </a:t>
            </a:r>
            <a:r>
              <a:rPr lang="en-US" sz="2400" b="1" i="1" dirty="0" smtClean="0"/>
              <a:t>p21</a:t>
            </a:r>
            <a:r>
              <a:rPr lang="en-US" sz="2400" b="1" dirty="0" smtClean="0"/>
              <a:t> gene was lower in tissue sections from </a:t>
            </a:r>
            <a:r>
              <a:rPr lang="en-US" sz="2400" b="1" dirty="0" err="1" smtClean="0"/>
              <a:t>british</a:t>
            </a:r>
            <a:r>
              <a:rPr lang="en-US" sz="2400" b="1" dirty="0" smtClean="0"/>
              <a:t> breast cancer women; </a:t>
            </a:r>
            <a:endParaRPr lang="ar-IQ"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wipe(down)">
                                      <p:cBhvr>
                                        <p:cTn id="7" dur="580">
                                          <p:stCondLst>
                                            <p:cond delay="0"/>
                                          </p:stCondLst>
                                        </p:cTn>
                                        <p:tgtEl>
                                          <p:spTgt spid="16385"/>
                                        </p:tgtEl>
                                      </p:cBhvr>
                                    </p:animEffect>
                                    <p:anim calcmode="lin" valueType="num">
                                      <p:cBhvr>
                                        <p:cTn id="8" dur="1822" tmFilter="0,0; 0.14,0.36; 0.43,0.73; 0.71,0.91; 1.0,1.0">
                                          <p:stCondLst>
                                            <p:cond delay="0"/>
                                          </p:stCondLst>
                                        </p:cTn>
                                        <p:tgtEl>
                                          <p:spTgt spid="1638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8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8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8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85"/>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85"/>
                                        </p:tgtEl>
                                      </p:cBhvr>
                                      <p:to x="100000" y="60000"/>
                                    </p:animScale>
                                    <p:animScale>
                                      <p:cBhvr>
                                        <p:cTn id="14" dur="166" decel="50000">
                                          <p:stCondLst>
                                            <p:cond delay="676"/>
                                          </p:stCondLst>
                                        </p:cTn>
                                        <p:tgtEl>
                                          <p:spTgt spid="16385"/>
                                        </p:tgtEl>
                                      </p:cBhvr>
                                      <p:to x="100000" y="100000"/>
                                    </p:animScale>
                                    <p:animScale>
                                      <p:cBhvr>
                                        <p:cTn id="15" dur="26">
                                          <p:stCondLst>
                                            <p:cond delay="1312"/>
                                          </p:stCondLst>
                                        </p:cTn>
                                        <p:tgtEl>
                                          <p:spTgt spid="16385"/>
                                        </p:tgtEl>
                                      </p:cBhvr>
                                      <p:to x="100000" y="80000"/>
                                    </p:animScale>
                                    <p:animScale>
                                      <p:cBhvr>
                                        <p:cTn id="16" dur="166" decel="50000">
                                          <p:stCondLst>
                                            <p:cond delay="1338"/>
                                          </p:stCondLst>
                                        </p:cTn>
                                        <p:tgtEl>
                                          <p:spTgt spid="16385"/>
                                        </p:tgtEl>
                                      </p:cBhvr>
                                      <p:to x="100000" y="100000"/>
                                    </p:animScale>
                                    <p:animScale>
                                      <p:cBhvr>
                                        <p:cTn id="17" dur="26">
                                          <p:stCondLst>
                                            <p:cond delay="1642"/>
                                          </p:stCondLst>
                                        </p:cTn>
                                        <p:tgtEl>
                                          <p:spTgt spid="16385"/>
                                        </p:tgtEl>
                                      </p:cBhvr>
                                      <p:to x="100000" y="90000"/>
                                    </p:animScale>
                                    <p:animScale>
                                      <p:cBhvr>
                                        <p:cTn id="18" dur="166" decel="50000">
                                          <p:stCondLst>
                                            <p:cond delay="1668"/>
                                          </p:stCondLst>
                                        </p:cTn>
                                        <p:tgtEl>
                                          <p:spTgt spid="16385"/>
                                        </p:tgtEl>
                                      </p:cBhvr>
                                      <p:to x="100000" y="100000"/>
                                    </p:animScale>
                                    <p:animScale>
                                      <p:cBhvr>
                                        <p:cTn id="19" dur="26">
                                          <p:stCondLst>
                                            <p:cond delay="1808"/>
                                          </p:stCondLst>
                                        </p:cTn>
                                        <p:tgtEl>
                                          <p:spTgt spid="16385"/>
                                        </p:tgtEl>
                                      </p:cBhvr>
                                      <p:to x="100000" y="95000"/>
                                    </p:animScale>
                                    <p:animScale>
                                      <p:cBhvr>
                                        <p:cTn id="20" dur="166" decel="50000">
                                          <p:stCondLst>
                                            <p:cond delay="1834"/>
                                          </p:stCondLst>
                                        </p:cTn>
                                        <p:tgtEl>
                                          <p:spTgt spid="16385"/>
                                        </p:tgtEl>
                                      </p:cBhvr>
                                      <p:to x="100000" y="100000"/>
                                    </p:animScale>
                                  </p:childTnLst>
                                </p:cTn>
                              </p:par>
                            </p:childTnLst>
                          </p:cTn>
                        </p:par>
                        <p:par>
                          <p:cTn id="21" fill="hold">
                            <p:stCondLst>
                              <p:cond delay="2000"/>
                            </p:stCondLst>
                            <p:childTnLst>
                              <p:par>
                                <p:cTn id="22" presetID="35" presetClass="emph" presetSubtype="0" fill="hold" nodeType="afterEffect">
                                  <p:stCondLst>
                                    <p:cond delay="0"/>
                                  </p:stCondLst>
                                  <p:childTnLst>
                                    <p:anim calcmode="discrete" valueType="str">
                                      <p:cBhvr>
                                        <p:cTn id="23" dur="2000" fill="hold"/>
                                        <p:tgtEl>
                                          <p:spTgt spid="15">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6391"/>
                                        </p:tgtEl>
                                        <p:attrNameLst>
                                          <p:attrName>style.visibility</p:attrName>
                                        </p:attrNameLst>
                                      </p:cBhvr>
                                      <p:to>
                                        <p:strVal val="visible"/>
                                      </p:to>
                                    </p:set>
                                    <p:animEffect transition="in" filter="dissolve">
                                      <p:cBhvr>
                                        <p:cTn id="28" dur="2000"/>
                                        <p:tgtEl>
                                          <p:spTgt spid="16391"/>
                                        </p:tgtEl>
                                      </p:cBhvr>
                                    </p:animEffect>
                                  </p:childTnLst>
                                </p:cTn>
                              </p:par>
                            </p:childTnLst>
                          </p:cTn>
                        </p:par>
                        <p:par>
                          <p:cTn id="29" fill="hold">
                            <p:stCondLst>
                              <p:cond delay="2000"/>
                            </p:stCondLst>
                            <p:childTnLst>
                              <p:par>
                                <p:cTn id="30" presetID="18" presetClass="entr" presetSubtype="6" fill="hold" nodeType="after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strips(downRight)">
                                      <p:cBhvr>
                                        <p:cTn id="32" dur="2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2" name="Object 2"/>
          <p:cNvGraphicFramePr>
            <a:graphicFrameLocks noChangeAspect="1"/>
          </p:cNvGraphicFramePr>
          <p:nvPr/>
        </p:nvGraphicFramePr>
        <p:xfrm>
          <a:off x="-34452" y="685800"/>
          <a:ext cx="4641378" cy="3454401"/>
        </p:xfrm>
        <a:graphic>
          <a:graphicData uri="http://schemas.openxmlformats.org/presentationml/2006/ole">
            <p:oleObj spid="_x0000_s81922" name="Prism 6" r:id="rId3" imgW="5124960" imgH="3313080" progId="Prism6.Document">
              <p:embed/>
            </p:oleObj>
          </a:graphicData>
        </a:graphic>
      </p:graphicFrame>
      <p:graphicFrame>
        <p:nvGraphicFramePr>
          <p:cNvPr id="81924" name="Object 4"/>
          <p:cNvGraphicFramePr>
            <a:graphicFrameLocks noChangeAspect="1"/>
          </p:cNvGraphicFramePr>
          <p:nvPr/>
        </p:nvGraphicFramePr>
        <p:xfrm>
          <a:off x="5035550" y="762000"/>
          <a:ext cx="4210050" cy="3362325"/>
        </p:xfrm>
        <a:graphic>
          <a:graphicData uri="http://schemas.openxmlformats.org/presentationml/2006/ole">
            <p:oleObj spid="_x0000_s81924" name="Prism 6" r:id="rId4" imgW="5124960" imgH="3422880" progId="Prism6.Document">
              <p:embed/>
            </p:oleObj>
          </a:graphicData>
        </a:graphic>
      </p:graphicFrame>
      <p:sp>
        <p:nvSpPr>
          <p:cNvPr id="8" name="Rectangle 7"/>
          <p:cNvSpPr/>
          <p:nvPr/>
        </p:nvSpPr>
        <p:spPr>
          <a:xfrm>
            <a:off x="7239000" y="152400"/>
            <a:ext cx="1708738" cy="369332"/>
          </a:xfrm>
          <a:prstGeom prst="rect">
            <a:avLst/>
          </a:prstGeom>
        </p:spPr>
        <p:txBody>
          <a:bodyPr wrap="none">
            <a:spAutoFit/>
          </a:bodyPr>
          <a:lstStyle/>
          <a:p>
            <a:r>
              <a:rPr lang="en-US" dirty="0" smtClean="0"/>
              <a:t>Apoptotic genes</a:t>
            </a:r>
            <a:endParaRPr lang="ar-IQ" dirty="0"/>
          </a:p>
        </p:txBody>
      </p:sp>
      <p:sp>
        <p:nvSpPr>
          <p:cNvPr id="6" name="Rectangle 5"/>
          <p:cNvSpPr/>
          <p:nvPr/>
        </p:nvSpPr>
        <p:spPr>
          <a:xfrm>
            <a:off x="762000" y="4618672"/>
            <a:ext cx="6934200" cy="1938992"/>
          </a:xfrm>
          <a:prstGeom prst="rect">
            <a:avLst/>
          </a:prstGeom>
        </p:spPr>
        <p:txBody>
          <a:bodyPr wrap="square">
            <a:spAutoFit/>
          </a:bodyPr>
          <a:lstStyle/>
          <a:p>
            <a:pPr algn="just"/>
            <a:r>
              <a:rPr lang="en-US" sz="2400" b="1" dirty="0" smtClean="0"/>
              <a:t>Figure 8: </a:t>
            </a:r>
            <a:r>
              <a:rPr lang="en-US" sz="2400" b="1" dirty="0" err="1" smtClean="0"/>
              <a:t>qRT</a:t>
            </a:r>
            <a:r>
              <a:rPr lang="en-US" sz="2400" b="1" dirty="0" smtClean="0"/>
              <a:t>-PCR  results of genes expressions. </a:t>
            </a:r>
          </a:p>
          <a:p>
            <a:pPr algn="just"/>
            <a:r>
              <a:rPr lang="en-US" sz="2400" b="1" dirty="0" smtClean="0"/>
              <a:t>* Expression of  </a:t>
            </a:r>
            <a:r>
              <a:rPr lang="en-US" sz="2400" b="1" i="1" dirty="0" smtClean="0"/>
              <a:t>TWIST</a:t>
            </a:r>
            <a:r>
              <a:rPr lang="en-US" sz="2400" b="1" dirty="0" smtClean="0"/>
              <a:t> gene was higher in in tissue sections from </a:t>
            </a:r>
            <a:r>
              <a:rPr lang="en-US" sz="2400" b="1" dirty="0" err="1" smtClean="0"/>
              <a:t>british</a:t>
            </a:r>
            <a:r>
              <a:rPr lang="en-US" sz="2400" b="1" dirty="0" smtClean="0"/>
              <a:t> breast cancer women; </a:t>
            </a:r>
          </a:p>
          <a:p>
            <a:pPr algn="just"/>
            <a:r>
              <a:rPr lang="en-US" sz="2400" b="1" dirty="0" smtClean="0"/>
              <a:t>* Expression of </a:t>
            </a:r>
            <a:r>
              <a:rPr lang="en-US" sz="2400" b="1" i="1" dirty="0" smtClean="0"/>
              <a:t>Bax</a:t>
            </a:r>
            <a:r>
              <a:rPr lang="en-US" sz="2400" b="1" dirty="0" smtClean="0"/>
              <a:t> gene was higher in in tissue sections from </a:t>
            </a:r>
            <a:r>
              <a:rPr lang="en-US" sz="2400" b="1" dirty="0" err="1" smtClean="0"/>
              <a:t>british</a:t>
            </a:r>
            <a:r>
              <a:rPr lang="en-US" sz="2400" b="1" dirty="0" smtClean="0"/>
              <a:t> breast cancer women</a:t>
            </a:r>
            <a:endParaRPr lang="ar-IQ"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p:cTn id="7" dur="1000" decel="50000" fill="hold">
                                          <p:stCondLst>
                                            <p:cond delay="0"/>
                                          </p:stCondLst>
                                        </p:cTn>
                                        <p:tgtEl>
                                          <p:spTgt spid="8192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192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1924"/>
                                        </p:tgtEl>
                                        <p:attrNameLst>
                                          <p:attrName>ppt_w</p:attrName>
                                        </p:attrNameLst>
                                      </p:cBhvr>
                                      <p:tavLst>
                                        <p:tav tm="0">
                                          <p:val>
                                            <p:strVal val="#ppt_w*.05"/>
                                          </p:val>
                                        </p:tav>
                                        <p:tav tm="100000">
                                          <p:val>
                                            <p:strVal val="#ppt_w"/>
                                          </p:val>
                                        </p:tav>
                                      </p:tavLst>
                                    </p:anim>
                                    <p:anim calcmode="lin" valueType="num">
                                      <p:cBhvr>
                                        <p:cTn id="10" dur="2000" fill="hold"/>
                                        <p:tgtEl>
                                          <p:spTgt spid="8192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192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192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192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1924"/>
                                        </p:tgtEl>
                                      </p:cBhvr>
                                    </p:animEffect>
                                  </p:childTnLst>
                                </p:cTn>
                              </p:par>
                            </p:childTnLst>
                          </p:cTn>
                        </p:par>
                        <p:par>
                          <p:cTn id="15" fill="hold">
                            <p:stCondLst>
                              <p:cond delay="2000"/>
                            </p:stCondLst>
                            <p:childTnLst>
                              <p:par>
                                <p:cTn id="16" presetID="26" presetClass="entr" presetSubtype="0" fill="hold"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80">
                                          <p:stCondLst>
                                            <p:cond delay="0"/>
                                          </p:stCondLst>
                                        </p:cTn>
                                        <p:tgtEl>
                                          <p:spTgt spid="6">
                                            <p:txEl>
                                              <p:pRg st="1" end="1"/>
                                            </p:txEl>
                                          </p:spTgt>
                                        </p:tgtEl>
                                      </p:cBhvr>
                                    </p:animEffect>
                                    <p:anim calcmode="lin" valueType="num">
                                      <p:cBhvr>
                                        <p:cTn id="19"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xEl>
                                              <p:pRg st="1" end="1"/>
                                            </p:txEl>
                                          </p:spTgt>
                                        </p:tgtEl>
                                      </p:cBhvr>
                                      <p:to x="100000" y="60000"/>
                                    </p:animScale>
                                    <p:animScale>
                                      <p:cBhvr>
                                        <p:cTn id="25" dur="166" decel="50000">
                                          <p:stCondLst>
                                            <p:cond delay="676"/>
                                          </p:stCondLst>
                                        </p:cTn>
                                        <p:tgtEl>
                                          <p:spTgt spid="6">
                                            <p:txEl>
                                              <p:pRg st="1" end="1"/>
                                            </p:txEl>
                                          </p:spTgt>
                                        </p:tgtEl>
                                      </p:cBhvr>
                                      <p:to x="100000" y="100000"/>
                                    </p:animScale>
                                    <p:animScale>
                                      <p:cBhvr>
                                        <p:cTn id="26" dur="26">
                                          <p:stCondLst>
                                            <p:cond delay="1312"/>
                                          </p:stCondLst>
                                        </p:cTn>
                                        <p:tgtEl>
                                          <p:spTgt spid="6">
                                            <p:txEl>
                                              <p:pRg st="1" end="1"/>
                                            </p:txEl>
                                          </p:spTgt>
                                        </p:tgtEl>
                                      </p:cBhvr>
                                      <p:to x="100000" y="80000"/>
                                    </p:animScale>
                                    <p:animScale>
                                      <p:cBhvr>
                                        <p:cTn id="27" dur="166" decel="50000">
                                          <p:stCondLst>
                                            <p:cond delay="1338"/>
                                          </p:stCondLst>
                                        </p:cTn>
                                        <p:tgtEl>
                                          <p:spTgt spid="6">
                                            <p:txEl>
                                              <p:pRg st="1" end="1"/>
                                            </p:txEl>
                                          </p:spTgt>
                                        </p:tgtEl>
                                      </p:cBhvr>
                                      <p:to x="100000" y="100000"/>
                                    </p:animScale>
                                    <p:animScale>
                                      <p:cBhvr>
                                        <p:cTn id="28" dur="26">
                                          <p:stCondLst>
                                            <p:cond delay="1642"/>
                                          </p:stCondLst>
                                        </p:cTn>
                                        <p:tgtEl>
                                          <p:spTgt spid="6">
                                            <p:txEl>
                                              <p:pRg st="1" end="1"/>
                                            </p:txEl>
                                          </p:spTgt>
                                        </p:tgtEl>
                                      </p:cBhvr>
                                      <p:to x="100000" y="90000"/>
                                    </p:animScale>
                                    <p:animScale>
                                      <p:cBhvr>
                                        <p:cTn id="29" dur="166" decel="50000">
                                          <p:stCondLst>
                                            <p:cond delay="1668"/>
                                          </p:stCondLst>
                                        </p:cTn>
                                        <p:tgtEl>
                                          <p:spTgt spid="6">
                                            <p:txEl>
                                              <p:pRg st="1" end="1"/>
                                            </p:txEl>
                                          </p:spTgt>
                                        </p:tgtEl>
                                      </p:cBhvr>
                                      <p:to x="100000" y="100000"/>
                                    </p:animScale>
                                    <p:animScale>
                                      <p:cBhvr>
                                        <p:cTn id="30" dur="26">
                                          <p:stCondLst>
                                            <p:cond delay="1808"/>
                                          </p:stCondLst>
                                        </p:cTn>
                                        <p:tgtEl>
                                          <p:spTgt spid="6">
                                            <p:txEl>
                                              <p:pRg st="1" end="1"/>
                                            </p:txEl>
                                          </p:spTgt>
                                        </p:tgtEl>
                                      </p:cBhvr>
                                      <p:to x="100000" y="95000"/>
                                    </p:animScale>
                                    <p:animScale>
                                      <p:cBhvr>
                                        <p:cTn id="31" dur="166" decel="50000">
                                          <p:stCondLst>
                                            <p:cond delay="1834"/>
                                          </p:stCondLst>
                                        </p:cTn>
                                        <p:tgtEl>
                                          <p:spTgt spid="6">
                                            <p:txEl>
                                              <p:pRg st="1" end="1"/>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1922"/>
                                        </p:tgtEl>
                                        <p:attrNameLst>
                                          <p:attrName>style.visibility</p:attrName>
                                        </p:attrNameLst>
                                      </p:cBhvr>
                                      <p:to>
                                        <p:strVal val="visible"/>
                                      </p:to>
                                    </p:set>
                                    <p:animEffect transition="in" filter="fade">
                                      <p:cBhvr>
                                        <p:cTn id="36" dur="2000"/>
                                        <p:tgtEl>
                                          <p:spTgt spid="81922"/>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2"/>
          <p:cNvGraphicFramePr>
            <a:graphicFrameLocks noChangeAspect="1"/>
          </p:cNvGraphicFramePr>
          <p:nvPr/>
        </p:nvGraphicFramePr>
        <p:xfrm>
          <a:off x="1600200" y="381000"/>
          <a:ext cx="5287963" cy="3516323"/>
        </p:xfrm>
        <a:graphic>
          <a:graphicData uri="http://schemas.openxmlformats.org/presentationml/2006/ole">
            <p:oleObj spid="_x0000_s82946" name="Prism 6" r:id="rId3" imgW="6332040" imgH="3294720" progId="Prism6.Document">
              <p:embed/>
            </p:oleObj>
          </a:graphicData>
        </a:graphic>
      </p:graphicFrame>
      <p:sp>
        <p:nvSpPr>
          <p:cNvPr id="5" name="Rectangle 4"/>
          <p:cNvSpPr/>
          <p:nvPr/>
        </p:nvSpPr>
        <p:spPr>
          <a:xfrm>
            <a:off x="1752600" y="4258270"/>
            <a:ext cx="6172200" cy="1569660"/>
          </a:xfrm>
          <a:prstGeom prst="rect">
            <a:avLst/>
          </a:prstGeom>
        </p:spPr>
        <p:txBody>
          <a:bodyPr wrap="square">
            <a:spAutoFit/>
          </a:bodyPr>
          <a:lstStyle/>
          <a:p>
            <a:pPr algn="just"/>
            <a:r>
              <a:rPr lang="en-US" sz="2400" b="1" dirty="0" smtClean="0"/>
              <a:t>Figure 9: </a:t>
            </a:r>
            <a:r>
              <a:rPr lang="en-US" sz="2400" b="1" dirty="0" err="1" smtClean="0"/>
              <a:t>qRT</a:t>
            </a:r>
            <a:r>
              <a:rPr lang="en-US" sz="2400" b="1" dirty="0" smtClean="0"/>
              <a:t>-PCR  results of genes expressions. </a:t>
            </a:r>
          </a:p>
          <a:p>
            <a:pPr algn="just"/>
            <a:r>
              <a:rPr lang="en-US" sz="2400" b="1" dirty="0" smtClean="0"/>
              <a:t>* Expression of </a:t>
            </a:r>
            <a:r>
              <a:rPr lang="en-US" sz="2400" b="1" i="1" dirty="0" smtClean="0"/>
              <a:t>BRCA2</a:t>
            </a:r>
            <a:r>
              <a:rPr lang="en-US" sz="2400" b="1" dirty="0" smtClean="0"/>
              <a:t> gene was higher in tissue sections from British breast cancer women</a:t>
            </a:r>
          </a:p>
        </p:txBody>
      </p:sp>
      <p:sp>
        <p:nvSpPr>
          <p:cNvPr id="6" name="Rectangle 5"/>
          <p:cNvSpPr/>
          <p:nvPr/>
        </p:nvSpPr>
        <p:spPr>
          <a:xfrm>
            <a:off x="7239000" y="152400"/>
            <a:ext cx="1708738" cy="369332"/>
          </a:xfrm>
          <a:prstGeom prst="rect">
            <a:avLst/>
          </a:prstGeom>
        </p:spPr>
        <p:txBody>
          <a:bodyPr wrap="none">
            <a:spAutoFit/>
          </a:bodyPr>
          <a:lstStyle/>
          <a:p>
            <a:r>
              <a:rPr lang="en-US" dirty="0" smtClean="0"/>
              <a:t>Apoptotic genes</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slide(fromBottom)">
                                      <p:cBhvr>
                                        <p:cTn id="7" dur="2000"/>
                                        <p:tgtEl>
                                          <p:spTgt spid="82946"/>
                                        </p:tgtEl>
                                      </p:cBhvr>
                                    </p:animEffect>
                                  </p:childTnLst>
                                </p:cTn>
                              </p:par>
                            </p:childTnLst>
                          </p:cTn>
                        </p:par>
                        <p:par>
                          <p:cTn id="8" fill="hold">
                            <p:stCondLst>
                              <p:cond delay="2000"/>
                            </p:stCondLst>
                            <p:childTnLst>
                              <p:par>
                                <p:cTn id="9" presetID="32" presetClass="emph" presetSubtype="0" fill="hold" nodeType="afterEffect">
                                  <p:stCondLst>
                                    <p:cond delay="0"/>
                                  </p:stCondLst>
                                  <p:childTnLst>
                                    <p:animClr clrSpc="rgb">
                                      <p:cBhvr override="childStyle">
                                        <p:cTn id="10" dur="200" fill="hold"/>
                                        <p:tgtEl>
                                          <p:spTgt spid="5">
                                            <p:txEl>
                                              <p:pRg st="1" end="1"/>
                                            </p:txEl>
                                          </p:spTgt>
                                        </p:tgtEl>
                                        <p:attrNameLst>
                                          <p:attrName>style.color</p:attrName>
                                        </p:attrNameLst>
                                      </p:cBhvr>
                                      <p:to>
                                        <a:schemeClr val="hlink"/>
                                      </p:to>
                                    </p:animClr>
                                    <p:animClr clrSpc="rgb">
                                      <p:cBhvr>
                                        <p:cTn id="11" dur="200" fill="hold"/>
                                        <p:tgtEl>
                                          <p:spTgt spid="5">
                                            <p:txEl>
                                              <p:pRg st="1" end="1"/>
                                            </p:txEl>
                                          </p:spTgt>
                                        </p:tgtEl>
                                        <p:attrNameLst>
                                          <p:attrName>fillcolor</p:attrName>
                                        </p:attrNameLst>
                                      </p:cBhvr>
                                      <p:to>
                                        <a:schemeClr val="hlink"/>
                                      </p:to>
                                    </p:animClr>
                                    <p:set>
                                      <p:cBhvr>
                                        <p:cTn id="12" dur="200" fill="hold"/>
                                        <p:tgtEl>
                                          <p:spTgt spid="5">
                                            <p:txEl>
                                              <p:pRg st="1" end="1"/>
                                            </p:txEl>
                                          </p:spTgt>
                                        </p:tgtEl>
                                        <p:attrNameLst>
                                          <p:attrName>fill.type</p:attrName>
                                        </p:attrNameLst>
                                      </p:cBhvr>
                                      <p:to>
                                        <p:strVal val="solid"/>
                                      </p:to>
                                    </p:set>
                                    <p:set>
                                      <p:cBhvr>
                                        <p:cTn id="13" dur="200" fill="hold"/>
                                        <p:tgtEl>
                                          <p:spTgt spid="5">
                                            <p:txEl>
                                              <p:pRg st="1" end="1"/>
                                            </p:txEl>
                                          </p:spTgt>
                                        </p:tgtEl>
                                        <p:attrNameLst>
                                          <p:attrName>fill.on</p:attrName>
                                        </p:attrNameLst>
                                      </p:cBhvr>
                                      <p:to>
                                        <p:strVal val="true"/>
                                      </p:to>
                                    </p:set>
                                    <p:animRot by="120000">
                                      <p:cBhvr>
                                        <p:cTn id="14" dur="200" fill="hold">
                                          <p:stCondLst>
                                            <p:cond delay="0"/>
                                          </p:stCondLst>
                                        </p:cTn>
                                        <p:tgtEl>
                                          <p:spTgt spid="5">
                                            <p:txEl>
                                              <p:pRg st="1" end="1"/>
                                            </p:txEl>
                                          </p:spTgt>
                                        </p:tgtEl>
                                        <p:attrNameLst>
                                          <p:attrName>r</p:attrName>
                                        </p:attrNameLst>
                                      </p:cBhvr>
                                    </p:animRot>
                                    <p:animRot by="-240000">
                                      <p:cBhvr>
                                        <p:cTn id="15" dur="400" fill="hold">
                                          <p:stCondLst>
                                            <p:cond delay="400"/>
                                          </p:stCondLst>
                                        </p:cTn>
                                        <p:tgtEl>
                                          <p:spTgt spid="5">
                                            <p:txEl>
                                              <p:pRg st="1" end="1"/>
                                            </p:txEl>
                                          </p:spTgt>
                                        </p:tgtEl>
                                        <p:attrNameLst>
                                          <p:attrName>r</p:attrName>
                                        </p:attrNameLst>
                                      </p:cBhvr>
                                    </p:animRot>
                                    <p:animRot by="240000">
                                      <p:cBhvr>
                                        <p:cTn id="16" dur="400" fill="hold">
                                          <p:stCondLst>
                                            <p:cond delay="800"/>
                                          </p:stCondLst>
                                        </p:cTn>
                                        <p:tgtEl>
                                          <p:spTgt spid="5">
                                            <p:txEl>
                                              <p:pRg st="1" end="1"/>
                                            </p:txEl>
                                          </p:spTgt>
                                        </p:tgtEl>
                                        <p:attrNameLst>
                                          <p:attrName>r</p:attrName>
                                        </p:attrNameLst>
                                      </p:cBhvr>
                                    </p:animRot>
                                    <p:animRot by="-240000">
                                      <p:cBhvr>
                                        <p:cTn id="17" dur="400" fill="hold">
                                          <p:stCondLst>
                                            <p:cond delay="1200"/>
                                          </p:stCondLst>
                                        </p:cTn>
                                        <p:tgtEl>
                                          <p:spTgt spid="5">
                                            <p:txEl>
                                              <p:pRg st="1" end="1"/>
                                            </p:txEl>
                                          </p:spTgt>
                                        </p:tgtEl>
                                        <p:attrNameLst>
                                          <p:attrName>r</p:attrName>
                                        </p:attrNameLst>
                                      </p:cBhvr>
                                    </p:animRot>
                                    <p:animRot by="120000">
                                      <p:cBhvr>
                                        <p:cTn id="18" dur="400" fill="hold">
                                          <p:stCondLst>
                                            <p:cond delay="1600"/>
                                          </p:stCondLst>
                                        </p:cTn>
                                        <p:tgtEl>
                                          <p:spTgt spid="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305800" cy="5181600"/>
          </a:xfrm>
        </p:spPr>
        <p:txBody>
          <a:bodyPr>
            <a:noAutofit/>
          </a:bodyPr>
          <a:lstStyle/>
          <a:p>
            <a:pPr lvl="0" algn="just">
              <a:lnSpc>
                <a:spcPct val="120000"/>
              </a:lnSpc>
            </a:pPr>
            <a:r>
              <a:rPr lang="en-US" sz="2200" b="1" dirty="0" smtClean="0">
                <a:cs typeface="+mj-cs"/>
              </a:rPr>
              <a:t>Estrogen and progesterone hormones levels did not show a perfect indication for early diagnosis of breast cancer and their changes may be due to menopause status, and also CA15-3 biomarker did not represent ideal indicator for early incidence of breast cancer.</a:t>
            </a:r>
          </a:p>
          <a:p>
            <a:pPr lvl="0" algn="just">
              <a:lnSpc>
                <a:spcPct val="120000"/>
              </a:lnSpc>
              <a:buNone/>
            </a:pPr>
            <a:endParaRPr lang="en-US" sz="2200" b="1" dirty="0" smtClean="0">
              <a:cs typeface="+mj-cs"/>
            </a:endParaRPr>
          </a:p>
          <a:p>
            <a:pPr lvl="0" algn="just">
              <a:lnSpc>
                <a:spcPct val="120000"/>
              </a:lnSpc>
            </a:pPr>
            <a:r>
              <a:rPr lang="en-US" sz="2200" b="1" dirty="0" smtClean="0">
                <a:solidFill>
                  <a:schemeClr val="accent4">
                    <a:lumMod val="75000"/>
                  </a:schemeClr>
                </a:solidFill>
                <a:cs typeface="+mj-cs"/>
              </a:rPr>
              <a:t>Let-7a and miR-21 were found to be over expressed in serum samples of Iraqi breast cancer women compared with healthy controls, </a:t>
            </a:r>
          </a:p>
          <a:p>
            <a:pPr lvl="0" algn="just">
              <a:lnSpc>
                <a:spcPct val="120000"/>
              </a:lnSpc>
              <a:buNone/>
            </a:pPr>
            <a:r>
              <a:rPr lang="en-US" sz="2200" b="1" dirty="0" smtClean="0">
                <a:solidFill>
                  <a:schemeClr val="accent4">
                    <a:lumMod val="75000"/>
                  </a:schemeClr>
                </a:solidFill>
                <a:cs typeface="+mj-cs"/>
              </a:rPr>
              <a:t>      While miR-26b and miR-429 were found to be novel biomarkers in detection of breast cancer in serum samples of Iraqi women because of their down- regulation in patients compared with healthy controls.</a:t>
            </a:r>
          </a:p>
          <a:p>
            <a:pPr algn="just">
              <a:lnSpc>
                <a:spcPct val="120000"/>
              </a:lnSpc>
            </a:pPr>
            <a:endParaRPr lang="ar-IQ" sz="2200" b="1" dirty="0">
              <a:cs typeface="+mj-cs"/>
            </a:endParaRPr>
          </a:p>
        </p:txBody>
      </p:sp>
      <p:sp>
        <p:nvSpPr>
          <p:cNvPr id="4" name="Rectangle 3"/>
          <p:cNvSpPr/>
          <p:nvPr/>
        </p:nvSpPr>
        <p:spPr>
          <a:xfrm>
            <a:off x="2966432" y="304800"/>
            <a:ext cx="3211135" cy="830997"/>
          </a:xfrm>
          <a:prstGeom prst="rect">
            <a:avLst/>
          </a:prstGeom>
          <a:noFill/>
        </p:spPr>
        <p:txBody>
          <a:bodyPr wrap="none" lIns="91440" tIns="45720" rIns="91440" bIns="45720">
            <a:spAutoFit/>
          </a:bodyPr>
          <a:lstStyle/>
          <a:p>
            <a:pPr algn="ctr"/>
            <a:r>
              <a:rPr lang="en-US" sz="48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60000" endA="900" endPos="58000" dir="5400000" sy="-100000" algn="bl" rotWithShape="0"/>
                </a:effectLst>
              </a:rPr>
              <a:t>Conclusions</a:t>
            </a:r>
            <a:endParaRPr lang="ar-IQ"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reflection blurRad="6350" stA="60000" endA="900" endPos="58000" dir="5400000" sy="-100000" algn="bl" rotWithShape="0"/>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Left)">
                                      <p:cBhvr>
                                        <p:cTn id="12" dur="2000"/>
                                        <p:tgtEl>
                                          <p:spTgt spid="3">
                                            <p:txEl>
                                              <p:pRg st="2" end="2"/>
                                            </p:txEl>
                                          </p:spTgt>
                                        </p:tgtEl>
                                      </p:cBhvr>
                                    </p:animEffect>
                                  </p:childTnLst>
                                </p:cTn>
                              </p:par>
                              <p:par>
                                <p:cTn id="13" presetID="1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lide(fromLeft)">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324600"/>
          </a:xfrm>
        </p:spPr>
        <p:txBody>
          <a:bodyPr>
            <a:normAutofit fontScale="62500" lnSpcReduction="20000"/>
          </a:bodyPr>
          <a:lstStyle/>
          <a:p>
            <a:pPr algn="just">
              <a:lnSpc>
                <a:spcPct val="120000"/>
              </a:lnSpc>
            </a:pPr>
            <a:r>
              <a:rPr lang="en-US" b="1" dirty="0" smtClean="0">
                <a:solidFill>
                  <a:schemeClr val="accent3">
                    <a:lumMod val="75000"/>
                  </a:schemeClr>
                </a:solidFill>
                <a:cs typeface="+mj-cs"/>
              </a:rPr>
              <a:t>Let-7a and miR-26b were found to be over expressed in plasma samples of British breast cancer women compared with healthy controls and represent novel biomarkers in detection of breast cancer in plasma samples. Whereas miR-27a and miR-222 were found to be down- regulated in plasma samples of British breast cancer women compared with healthy controls and represent novel biomarkers.</a:t>
            </a:r>
          </a:p>
          <a:p>
            <a:pPr lvl="0" algn="just">
              <a:lnSpc>
                <a:spcPct val="120000"/>
              </a:lnSpc>
            </a:pPr>
            <a:endParaRPr lang="en-US" b="1" dirty="0" smtClean="0">
              <a:cs typeface="+mj-cs"/>
            </a:endParaRPr>
          </a:p>
          <a:p>
            <a:pPr lvl="0" algn="just">
              <a:lnSpc>
                <a:spcPct val="120000"/>
              </a:lnSpc>
            </a:pPr>
            <a:r>
              <a:rPr lang="en-US" b="1" dirty="0" smtClean="0">
                <a:solidFill>
                  <a:schemeClr val="accent5">
                    <a:lumMod val="75000"/>
                  </a:schemeClr>
                </a:solidFill>
                <a:cs typeface="+mj-cs"/>
              </a:rPr>
              <a:t>In tissues sections of British breast cancer women, the expression of     miR-21 and miR-429 (the novel) were up-regulated in cancer sections compared to its matched normal breast tissues,</a:t>
            </a:r>
          </a:p>
          <a:p>
            <a:pPr lvl="0" algn="just">
              <a:lnSpc>
                <a:spcPct val="120000"/>
              </a:lnSpc>
              <a:buNone/>
            </a:pPr>
            <a:r>
              <a:rPr lang="en-US" b="1" dirty="0" smtClean="0">
                <a:solidFill>
                  <a:schemeClr val="accent5">
                    <a:lumMod val="75000"/>
                  </a:schemeClr>
                </a:solidFill>
                <a:cs typeface="+mj-cs"/>
              </a:rPr>
              <a:t>     while miR-378 and miR-26b were found to be down-regulated in</a:t>
            </a:r>
            <a:r>
              <a:rPr lang="en-US" b="1" dirty="0" smtClean="0">
                <a:solidFill>
                  <a:schemeClr val="accent5">
                    <a:lumMod val="75000"/>
                  </a:schemeClr>
                </a:solidFill>
              </a:rPr>
              <a:t> tissues of British</a:t>
            </a:r>
            <a:r>
              <a:rPr lang="en-US" b="1" dirty="0" smtClean="0">
                <a:solidFill>
                  <a:schemeClr val="accent5">
                    <a:lumMod val="75000"/>
                  </a:schemeClr>
                </a:solidFill>
                <a:cs typeface="+mj-cs"/>
              </a:rPr>
              <a:t> breast cancer women so regarded as novel biomarkers in detection of breast cancer in tissue sections.</a:t>
            </a:r>
          </a:p>
          <a:p>
            <a:pPr lvl="0" algn="just">
              <a:lnSpc>
                <a:spcPct val="120000"/>
              </a:lnSpc>
            </a:pPr>
            <a:endParaRPr lang="en-US" b="1" dirty="0" smtClean="0">
              <a:cs typeface="+mj-cs"/>
            </a:endParaRPr>
          </a:p>
          <a:p>
            <a:pPr lvl="0" algn="just">
              <a:lnSpc>
                <a:spcPct val="120000"/>
              </a:lnSpc>
            </a:pPr>
            <a:r>
              <a:rPr lang="en-US" b="1" dirty="0" smtClean="0">
                <a:solidFill>
                  <a:schemeClr val="accent6">
                    <a:lumMod val="75000"/>
                  </a:schemeClr>
                </a:solidFill>
                <a:cs typeface="+mj-cs"/>
              </a:rPr>
              <a:t>The expression of apoptotic genes in British breast cancer women: </a:t>
            </a:r>
            <a:r>
              <a:rPr lang="en-US" b="1" i="1" dirty="0" smtClean="0">
                <a:solidFill>
                  <a:schemeClr val="accent6">
                    <a:lumMod val="75000"/>
                  </a:schemeClr>
                </a:solidFill>
                <a:cs typeface="+mj-cs"/>
              </a:rPr>
              <a:t>P53 </a:t>
            </a:r>
            <a:r>
              <a:rPr lang="en-US" b="1" dirty="0" smtClean="0">
                <a:solidFill>
                  <a:schemeClr val="accent6">
                    <a:lumMod val="75000"/>
                  </a:schemeClr>
                </a:solidFill>
                <a:cs typeface="+mj-cs"/>
              </a:rPr>
              <a:t>and </a:t>
            </a:r>
            <a:r>
              <a:rPr lang="en-US" b="1" i="1" dirty="0" smtClean="0">
                <a:solidFill>
                  <a:schemeClr val="accent6">
                    <a:lumMod val="75000"/>
                  </a:schemeClr>
                </a:solidFill>
                <a:cs typeface="+mj-cs"/>
              </a:rPr>
              <a:t>P21</a:t>
            </a:r>
            <a:r>
              <a:rPr lang="en-US" b="1" dirty="0" smtClean="0">
                <a:solidFill>
                  <a:schemeClr val="accent6">
                    <a:lumMod val="75000"/>
                  </a:schemeClr>
                </a:solidFill>
                <a:cs typeface="+mj-cs"/>
              </a:rPr>
              <a:t> were significantly down regulated in British breast cancer tissues compared to normal its matched tissues</a:t>
            </a:r>
          </a:p>
          <a:p>
            <a:pPr lvl="0" algn="just">
              <a:lnSpc>
                <a:spcPct val="120000"/>
              </a:lnSpc>
              <a:buNone/>
            </a:pPr>
            <a:r>
              <a:rPr lang="en-US" b="1" dirty="0" smtClean="0">
                <a:solidFill>
                  <a:schemeClr val="accent6">
                    <a:lumMod val="75000"/>
                  </a:schemeClr>
                </a:solidFill>
                <a:cs typeface="+mj-cs"/>
              </a:rPr>
              <a:t>      while </a:t>
            </a:r>
            <a:r>
              <a:rPr lang="en-US" b="1" i="1" dirty="0" smtClean="0">
                <a:solidFill>
                  <a:schemeClr val="accent6">
                    <a:lumMod val="75000"/>
                  </a:schemeClr>
                </a:solidFill>
                <a:cs typeface="+mj-cs"/>
              </a:rPr>
              <a:t>Bax</a:t>
            </a:r>
            <a:r>
              <a:rPr lang="en-US" b="1" dirty="0" smtClean="0">
                <a:solidFill>
                  <a:schemeClr val="accent6">
                    <a:lumMod val="75000"/>
                  </a:schemeClr>
                </a:solidFill>
                <a:cs typeface="+mj-cs"/>
              </a:rPr>
              <a:t>,  </a:t>
            </a:r>
            <a:r>
              <a:rPr lang="en-US" b="1" i="1" dirty="0" smtClean="0">
                <a:solidFill>
                  <a:schemeClr val="accent6">
                    <a:lumMod val="75000"/>
                  </a:schemeClr>
                </a:solidFill>
                <a:cs typeface="+mj-cs"/>
              </a:rPr>
              <a:t>TWIST</a:t>
            </a:r>
            <a:r>
              <a:rPr lang="en-US" b="1" dirty="0" smtClean="0">
                <a:solidFill>
                  <a:schemeClr val="accent6">
                    <a:lumMod val="75000"/>
                  </a:schemeClr>
                </a:solidFill>
                <a:cs typeface="+mj-cs"/>
              </a:rPr>
              <a:t> and </a:t>
            </a:r>
            <a:r>
              <a:rPr lang="en-US" b="1" i="1" dirty="0" smtClean="0">
                <a:solidFill>
                  <a:schemeClr val="accent6">
                    <a:lumMod val="75000"/>
                  </a:schemeClr>
                </a:solidFill>
                <a:cs typeface="+mj-cs"/>
              </a:rPr>
              <a:t>BRCA2</a:t>
            </a:r>
            <a:r>
              <a:rPr lang="en-US" b="1" dirty="0" smtClean="0">
                <a:solidFill>
                  <a:schemeClr val="accent6">
                    <a:lumMod val="75000"/>
                  </a:schemeClr>
                </a:solidFill>
                <a:cs typeface="+mj-cs"/>
              </a:rPr>
              <a:t> were significantly up-regulated in the same groups.</a:t>
            </a:r>
          </a:p>
          <a:p>
            <a:pPr algn="just">
              <a:lnSpc>
                <a:spcPct val="120000"/>
              </a:lnSpc>
            </a:pPr>
            <a:endParaRPr lang="ar-IQ" b="1"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8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31"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3">
                                            <p:txEl>
                                              <p:pRg st="5" end="5"/>
                                            </p:txEl>
                                          </p:spTgt>
                                        </p:tgtEl>
                                      </p:cBhvr>
                                    </p:animEffect>
                                  </p:childTnLst>
                                </p:cTn>
                              </p:par>
                              <p:par>
                                <p:cTn id="36" presetID="25"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41"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382000" cy="5334000"/>
          </a:xfrm>
        </p:spPr>
        <p:txBody>
          <a:bodyPr>
            <a:normAutofit fontScale="70000" lnSpcReduction="20000"/>
          </a:bodyPr>
          <a:lstStyle/>
          <a:p>
            <a:pPr lvl="0" algn="just"/>
            <a:r>
              <a:rPr lang="en-US" b="1" dirty="0" smtClean="0">
                <a:solidFill>
                  <a:srgbClr val="FF0000"/>
                </a:solidFill>
              </a:rPr>
              <a:t>Further studies are required to identify the expression of these microRNAs (used in current study) in serum of other types of cancers for example lung cancer, prostate cancer, gastric cancer etc, as an early diagnosis of cancer using microRNAs</a:t>
            </a:r>
          </a:p>
          <a:p>
            <a:pPr lvl="0" algn="just">
              <a:buNone/>
            </a:pPr>
            <a:endParaRPr lang="en-US" b="1" dirty="0" smtClean="0"/>
          </a:p>
          <a:p>
            <a:pPr lvl="0" algn="just"/>
            <a:r>
              <a:rPr lang="en-US" b="1" dirty="0" smtClean="0">
                <a:solidFill>
                  <a:schemeClr val="tx2">
                    <a:lumMod val="60000"/>
                    <a:lumOff val="40000"/>
                  </a:schemeClr>
                </a:solidFill>
              </a:rPr>
              <a:t>Investigate </a:t>
            </a:r>
            <a:r>
              <a:rPr lang="en-US" b="1" dirty="0" smtClean="0">
                <a:solidFill>
                  <a:schemeClr val="tx2">
                    <a:lumMod val="60000"/>
                    <a:lumOff val="40000"/>
                  </a:schemeClr>
                </a:solidFill>
              </a:rPr>
              <a:t>the </a:t>
            </a:r>
            <a:r>
              <a:rPr lang="en-US" b="1" dirty="0" smtClean="0">
                <a:solidFill>
                  <a:schemeClr val="tx2">
                    <a:lumMod val="60000"/>
                    <a:lumOff val="40000"/>
                  </a:schemeClr>
                </a:solidFill>
              </a:rPr>
              <a:t>expression of other novel microRNAs in plasma/ serum of breast cancer women as early diagnosis in detection of breast cancer</a:t>
            </a:r>
          </a:p>
          <a:p>
            <a:pPr lvl="0" algn="just"/>
            <a:endParaRPr lang="en-US" b="1" dirty="0" smtClean="0"/>
          </a:p>
          <a:p>
            <a:pPr lvl="0" algn="just"/>
            <a:r>
              <a:rPr lang="en-US" b="1" dirty="0" smtClean="0">
                <a:solidFill>
                  <a:schemeClr val="accent3">
                    <a:lumMod val="75000"/>
                  </a:schemeClr>
                </a:solidFill>
              </a:rPr>
              <a:t>Study the correlation between obesity with miRNA expression in a way to determine miRNA expression changes in obese people.</a:t>
            </a:r>
          </a:p>
          <a:p>
            <a:pPr lvl="0" algn="just">
              <a:buNone/>
            </a:pPr>
            <a:endParaRPr lang="en-US" b="1" dirty="0" smtClean="0"/>
          </a:p>
          <a:p>
            <a:pPr lvl="0" algn="just"/>
            <a:r>
              <a:rPr lang="en-US" b="1" dirty="0" smtClean="0">
                <a:solidFill>
                  <a:schemeClr val="accent2">
                    <a:lumMod val="50000"/>
                  </a:schemeClr>
                </a:solidFill>
              </a:rPr>
              <a:t>Determine the correlation between age and telomere expression with miRNA expression to determine the role of miRNA in telomere shortening in cancer cells.</a:t>
            </a:r>
          </a:p>
          <a:p>
            <a:pPr algn="just"/>
            <a:endParaRPr lang="ar-IQ" b="1" dirty="0"/>
          </a:p>
        </p:txBody>
      </p:sp>
      <p:sp>
        <p:nvSpPr>
          <p:cNvPr id="4" name="Rectangle 3"/>
          <p:cNvSpPr/>
          <p:nvPr/>
        </p:nvSpPr>
        <p:spPr>
          <a:xfrm>
            <a:off x="2094463" y="228600"/>
            <a:ext cx="4955074" cy="830997"/>
          </a:xfrm>
          <a:prstGeom prst="rect">
            <a:avLst/>
          </a:prstGeom>
          <a:noFill/>
        </p:spPr>
        <p:txBody>
          <a:bodyPr wrap="none" lIns="91440" tIns="45720" rIns="91440" bIns="45720">
            <a:spAutoFit/>
          </a:bodyPr>
          <a:lstStyle/>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Recommendations</a:t>
            </a:r>
            <a:endParaRPr lang="ar-IQ"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upRigh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4)">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3"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
                                        <p:tgtEl>
                                          <p:spTgt spid="3">
                                            <p:txEl>
                                              <p:pRg st="4" end="4"/>
                                            </p:txEl>
                                          </p:spTgt>
                                        </p:tgtEl>
                                      </p:cBhvr>
                                    </p:animEffect>
                                    <p:anim calcmode="lin" valueType="num">
                                      <p:cBhvr>
                                        <p:cTn id="18" dur="8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8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20" dur="1200" decel="50000" fill="hold">
                                          <p:stCondLst>
                                            <p:cond delay="8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1200" decel="50000" fill="hold">
                                          <p:stCondLst>
                                            <p:cond delay="8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_thankyou_attention.gif"/>
          <p:cNvPicPr>
            <a:picLocks noGrp="1" noChangeAspect="1"/>
          </p:cNvPicPr>
          <p:nvPr>
            <p:ph idx="1"/>
          </p:nvPr>
        </p:nvPicPr>
        <p:blipFill>
          <a:blip r:embed="rId2" cstate="print"/>
          <a:stretch>
            <a:fillRect/>
          </a:stretch>
        </p:blipFill>
        <p:spPr>
          <a:xfrm>
            <a:off x="228600" y="1066800"/>
            <a:ext cx="8812427" cy="3962400"/>
          </a:xfrm>
          <a:scene3d>
            <a:camera prst="perspectiveFront"/>
            <a:lightRig rig="threePt" dir="t"/>
          </a:scene3d>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repeatCount="indefinite"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0" y="304800"/>
            <a:ext cx="4343400" cy="1066800"/>
          </a:xfrm>
        </p:spPr>
        <p:txBody>
          <a:bodyPr/>
          <a:lstStyle/>
          <a:p>
            <a:pPr eaLnBrk="1" hangingPunct="1"/>
            <a:r>
              <a:rPr lang="en-GB" altLang="zh-TW" b="1" dirty="0" smtClean="0">
                <a:solidFill>
                  <a:srgbClr val="FF0000"/>
                </a:solidFill>
              </a:rPr>
              <a:t>Cancer</a:t>
            </a:r>
          </a:p>
        </p:txBody>
      </p:sp>
      <p:sp>
        <p:nvSpPr>
          <p:cNvPr id="5" name="Rectangle 3"/>
          <p:cNvSpPr txBox="1">
            <a:spLocks noChangeArrowheads="1"/>
          </p:cNvSpPr>
          <p:nvPr/>
        </p:nvSpPr>
        <p:spPr>
          <a:xfrm>
            <a:off x="762000" y="990600"/>
            <a:ext cx="7543800" cy="51054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90000"/>
              </a:lnSpc>
              <a:spcBef>
                <a:spcPct val="20000"/>
              </a:spcBef>
              <a:spcAft>
                <a:spcPts val="0"/>
              </a:spcAft>
              <a:buClrTx/>
              <a:buSzTx/>
              <a:buFont typeface="Arial" pitchFamily="34" charset="0"/>
              <a:buBlip>
                <a:blip r:embed="rId3"/>
              </a:buBlip>
              <a:tabLst/>
              <a:defRPr/>
            </a:pPr>
            <a:endParaRPr lang="en-GB" altLang="zh-TW" b="1" dirty="0" smtClean="0"/>
          </a:p>
          <a:p>
            <a:pPr marL="342900" marR="0" lvl="0" indent="-342900" algn="just" defTabSz="914400" rtl="0" eaLnBrk="1" fontAlgn="auto" latinLnBrk="0" hangingPunct="1">
              <a:lnSpc>
                <a:spcPct val="170000"/>
              </a:lnSpc>
              <a:spcBef>
                <a:spcPct val="20000"/>
              </a:spcBef>
              <a:spcAft>
                <a:spcPts val="0"/>
              </a:spcAft>
              <a:buClrTx/>
              <a:buSzTx/>
              <a:buFont typeface="Arial" pitchFamily="34" charset="0"/>
              <a:buBlip>
                <a:blip r:embed="rId3"/>
              </a:buBlip>
              <a:tabLst/>
              <a:defRPr/>
            </a:pPr>
            <a:r>
              <a:rPr kumimoji="0" lang="en-GB" altLang="zh-TW" sz="2400" b="1" i="0" u="none" strike="noStrike" kern="1200" cap="none" spc="0" normalizeH="0" baseline="0" noProof="0" dirty="0" smtClean="0">
                <a:ln>
                  <a:noFill/>
                </a:ln>
                <a:solidFill>
                  <a:schemeClr val="tx1"/>
                </a:solidFill>
                <a:effectLst/>
                <a:uLnTx/>
                <a:uFillTx/>
                <a:latin typeface="+mn-lt"/>
                <a:ea typeface="+mn-ea"/>
                <a:cs typeface="+mn-cs"/>
              </a:rPr>
              <a:t>The division of </a:t>
            </a:r>
            <a:r>
              <a:rPr kumimoji="0" lang="en-GB" altLang="zh-TW" sz="2400" b="1" i="0" u="none" strike="noStrike" kern="1200" cap="none" spc="0" normalizeH="0" baseline="0" noProof="0" dirty="0" smtClean="0">
                <a:ln>
                  <a:noFill/>
                </a:ln>
                <a:solidFill>
                  <a:schemeClr val="accent3"/>
                </a:solidFill>
                <a:effectLst/>
                <a:uLnTx/>
                <a:uFillTx/>
                <a:latin typeface="+mn-lt"/>
                <a:ea typeface="+mn-ea"/>
                <a:cs typeface="+mn-cs"/>
              </a:rPr>
              <a:t>normal cells </a:t>
            </a:r>
            <a:r>
              <a:rPr kumimoji="0" lang="en-GB" altLang="zh-TW" sz="2400" b="1" i="0" u="none" strike="noStrike" kern="1200" cap="none" spc="0" normalizeH="0" baseline="0" noProof="0" dirty="0" smtClean="0">
                <a:ln>
                  <a:noFill/>
                </a:ln>
                <a:solidFill>
                  <a:schemeClr val="tx1"/>
                </a:solidFill>
                <a:effectLst/>
                <a:uLnTx/>
                <a:uFillTx/>
                <a:latin typeface="+mn-lt"/>
                <a:ea typeface="+mn-ea"/>
                <a:cs typeface="+mn-cs"/>
              </a:rPr>
              <a:t>is precisely controlled. New cells are only formed for growth or to replace dead cells.</a:t>
            </a:r>
          </a:p>
          <a:p>
            <a:pPr marL="342900" marR="0" lvl="0" indent="-342900" algn="just" defTabSz="914400" rtl="0" eaLnBrk="1" fontAlgn="auto" latinLnBrk="0" hangingPunct="1">
              <a:lnSpc>
                <a:spcPct val="170000"/>
              </a:lnSpc>
              <a:spcBef>
                <a:spcPct val="20000"/>
              </a:spcBef>
              <a:spcAft>
                <a:spcPts val="0"/>
              </a:spcAft>
              <a:buClrTx/>
              <a:buSzTx/>
              <a:buFont typeface="Arial" pitchFamily="34" charset="0"/>
              <a:buBlip>
                <a:blip r:embed="rId3"/>
              </a:buBlip>
              <a:tabLst/>
              <a:defRPr/>
            </a:pPr>
            <a:r>
              <a:rPr kumimoji="0" lang="en-GB" altLang="zh-TW" sz="2400" b="1" i="0" u="none" strike="noStrike" kern="1200" cap="none" spc="0" normalizeH="0" baseline="0" noProof="0" dirty="0" smtClean="0">
                <a:ln>
                  <a:noFill/>
                </a:ln>
                <a:solidFill>
                  <a:srgbClr val="FF0000"/>
                </a:solidFill>
                <a:effectLst/>
                <a:uLnTx/>
                <a:uFillTx/>
                <a:latin typeface="+mn-lt"/>
                <a:ea typeface="+mn-ea"/>
                <a:cs typeface="+mn-cs"/>
              </a:rPr>
              <a:t>Cancerous cells </a:t>
            </a:r>
            <a:r>
              <a:rPr kumimoji="0" lang="en-GB" altLang="zh-TW" sz="2400" b="1" i="0" u="none" strike="noStrike" kern="1200" cap="none" spc="0" normalizeH="0" baseline="0" noProof="0" dirty="0" smtClean="0">
                <a:ln>
                  <a:noFill/>
                </a:ln>
                <a:solidFill>
                  <a:schemeClr val="tx1"/>
                </a:solidFill>
                <a:effectLst/>
                <a:uLnTx/>
                <a:uFillTx/>
                <a:latin typeface="+mn-lt"/>
                <a:ea typeface="+mn-ea"/>
                <a:cs typeface="+mn-cs"/>
              </a:rPr>
              <a:t>divide repeatedly out of control even though they are not needed, they crowd out other normal cells and function abnormally. They can also destroy the correct functioning of major organs.</a:t>
            </a: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Blip>
                <a:blip r:embed="rId3"/>
              </a:buBlip>
              <a:tabLst/>
              <a:defRPr/>
            </a:pPr>
            <a:endParaRPr lang="en-GB" altLang="zh-TW" b="1" dirty="0" smtClean="0"/>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Blip>
                <a:blip r:embed="rId3"/>
              </a:buBlip>
              <a:tabLst/>
              <a:defRPr/>
            </a:pPr>
            <a:endParaRPr kumimoji="0" lang="en-GB" altLang="zh-TW"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90000"/>
              </a:lnSpc>
              <a:spcBef>
                <a:spcPct val="20000"/>
              </a:spcBef>
              <a:spcAft>
                <a:spcPts val="0"/>
              </a:spcAft>
              <a:buClrTx/>
              <a:buSzTx/>
              <a:tabLst/>
              <a:defRPr/>
            </a:pPr>
            <a:endParaRPr kumimoji="0" lang="en-US" b="1"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342900" marR="0" lvl="0" indent="-342900" algn="just" defTabSz="914400" rtl="0" eaLnBrk="1" fontAlgn="auto" latinLnBrk="0" hangingPunct="1">
              <a:lnSpc>
                <a:spcPct val="90000"/>
              </a:lnSpc>
              <a:spcBef>
                <a:spcPct val="20000"/>
              </a:spcBef>
              <a:spcAft>
                <a:spcPts val="0"/>
              </a:spcAft>
              <a:buClrTx/>
              <a:buSzTx/>
              <a:buFontTx/>
              <a:buBlip>
                <a:blip r:embed="rId3"/>
              </a:buBlip>
              <a:tabLst/>
              <a:defRPr/>
            </a:pPr>
            <a:endParaRPr kumimoji="0" lang="en-US" b="1" i="0" u="none" strike="noStrike" kern="1200" cap="none" spc="0" normalizeH="0" baseline="0" noProof="0" dirty="0">
              <a:ln>
                <a:noFill/>
              </a:ln>
              <a:solidFill>
                <a:schemeClr val="tx1"/>
              </a:solidFill>
              <a:effectLst/>
              <a:uLnTx/>
              <a:uFillTx/>
              <a:latin typeface="Comic Sans MS" pitchFamily="66" charset="0"/>
              <a:ea typeface="+mn-ea"/>
              <a:cs typeface="+mn-cs"/>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solidFill>
                  <a:srgbClr val="FF0000"/>
                </a:solidFill>
                <a:latin typeface="Comic Sans MS" pitchFamily="66" charset="0"/>
              </a:rPr>
              <a:t>Breast Cancer</a:t>
            </a:r>
          </a:p>
        </p:txBody>
      </p:sp>
      <p:sp>
        <p:nvSpPr>
          <p:cNvPr id="7171" name="Rectangle 3"/>
          <p:cNvSpPr>
            <a:spLocks noGrp="1" noChangeArrowheads="1"/>
          </p:cNvSpPr>
          <p:nvPr>
            <p:ph type="body" sz="half" idx="1"/>
          </p:nvPr>
        </p:nvSpPr>
        <p:spPr>
          <a:xfrm>
            <a:off x="685800" y="1600200"/>
            <a:ext cx="7924800" cy="4876799"/>
          </a:xfrm>
        </p:spPr>
        <p:txBody>
          <a:bodyPr>
            <a:normAutofit fontScale="92500" lnSpcReduction="20000"/>
          </a:bodyPr>
          <a:lstStyle/>
          <a:p>
            <a:pPr algn="just">
              <a:lnSpc>
                <a:spcPct val="150000"/>
              </a:lnSpc>
              <a:buFontTx/>
              <a:buBlip>
                <a:blip r:embed="rId2"/>
              </a:buBlip>
            </a:pPr>
            <a:r>
              <a:rPr lang="en-US" sz="2400" b="1" dirty="0" smtClean="0">
                <a:latin typeface="Comic Sans MS" pitchFamily="66" charset="0"/>
              </a:rPr>
              <a:t>Breast Cancer occurs when a mutation takes place in the cells that line the </a:t>
            </a:r>
            <a:r>
              <a:rPr lang="en-US" sz="2400" b="1" dirty="0" smtClean="0">
                <a:solidFill>
                  <a:srgbClr val="FF0000"/>
                </a:solidFill>
                <a:latin typeface="Comic Sans MS" pitchFamily="66" charset="0"/>
              </a:rPr>
              <a:t>lobules</a:t>
            </a:r>
            <a:r>
              <a:rPr lang="en-US" sz="2400" b="1" dirty="0" smtClean="0">
                <a:latin typeface="Comic Sans MS" pitchFamily="66" charset="0"/>
              </a:rPr>
              <a:t> (that manufacture milk) or more commonly in the </a:t>
            </a:r>
            <a:r>
              <a:rPr lang="en-US" sz="2400" b="1" dirty="0" smtClean="0">
                <a:solidFill>
                  <a:srgbClr val="FF0000"/>
                </a:solidFill>
                <a:latin typeface="Comic Sans MS" pitchFamily="66" charset="0"/>
              </a:rPr>
              <a:t>ducts</a:t>
            </a:r>
            <a:r>
              <a:rPr lang="en-US" sz="2400" b="1" dirty="0" smtClean="0">
                <a:latin typeface="Comic Sans MS" pitchFamily="66" charset="0"/>
              </a:rPr>
              <a:t> (that carry the milk to the nipple).</a:t>
            </a:r>
          </a:p>
          <a:p>
            <a:pPr algn="just">
              <a:lnSpc>
                <a:spcPct val="150000"/>
              </a:lnSpc>
              <a:buNone/>
            </a:pPr>
            <a:endParaRPr lang="en-US" sz="2400" b="1" dirty="0">
              <a:latin typeface="Comic Sans MS" pitchFamily="66" charset="0"/>
            </a:endParaRPr>
          </a:p>
          <a:p>
            <a:pPr algn="just">
              <a:lnSpc>
                <a:spcPct val="150000"/>
              </a:lnSpc>
              <a:buFontTx/>
              <a:buBlip>
                <a:blip r:embed="rId2"/>
              </a:buBlip>
            </a:pPr>
            <a:r>
              <a:rPr lang="en-US" sz="2400" b="1" dirty="0" smtClean="0">
                <a:latin typeface="Comic Sans MS" pitchFamily="66" charset="0"/>
              </a:rPr>
              <a:t>The area around the center of the breast is where most cancers occur.</a:t>
            </a:r>
          </a:p>
          <a:p>
            <a:pPr algn="just">
              <a:lnSpc>
                <a:spcPct val="150000"/>
              </a:lnSpc>
            </a:pPr>
            <a:endParaRPr lang="en-US" sz="2400" b="1" dirty="0" smtClean="0">
              <a:latin typeface="Comic Sans MS" pitchFamily="66" charset="0"/>
            </a:endParaRPr>
          </a:p>
          <a:p>
            <a:pPr algn="just">
              <a:lnSpc>
                <a:spcPct val="150000"/>
              </a:lnSpc>
              <a:buFontTx/>
              <a:buBlip>
                <a:blip r:embed="rId2"/>
              </a:buBlip>
            </a:pPr>
            <a:r>
              <a:rPr lang="en-US" sz="2400" b="1" dirty="0" smtClean="0">
                <a:latin typeface="Comic Sans MS" pitchFamily="66" charset="0"/>
              </a:rPr>
              <a:t>It is fairly rare for cancers to form in the fat or non-glandular tissues of the breast</a:t>
            </a:r>
            <a:r>
              <a:rPr lang="en-US" sz="2400" dirty="0" smtClean="0">
                <a:latin typeface="Comic Sans MS" pitchFamily="66" charset="0"/>
              </a:rPr>
              <a:t>.</a:t>
            </a:r>
            <a:endParaRPr lang="en-US" sz="2400" b="1" dirty="0">
              <a:latin typeface="Comic Sans MS" pitchFamily="66" charset="0"/>
            </a:endParaRPr>
          </a:p>
          <a:p>
            <a:pPr algn="just">
              <a:lnSpc>
                <a:spcPct val="150000"/>
              </a:lnSpc>
              <a:buFontTx/>
              <a:buNone/>
            </a:pPr>
            <a:endParaRPr lang="en-US" sz="2400" b="1" dirty="0">
              <a:latin typeface="Comic Sans MS" pitchFamily="66"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762000"/>
            <a:ext cx="7772400" cy="5632311"/>
          </a:xfrm>
          <a:prstGeom prst="rect">
            <a:avLst/>
          </a:prstGeom>
        </p:spPr>
        <p:txBody>
          <a:bodyPr wrap="square">
            <a:spAutoFit/>
          </a:bodyPr>
          <a:lstStyle/>
          <a:p>
            <a:pPr algn="just">
              <a:lnSpc>
                <a:spcPct val="150000"/>
              </a:lnSpc>
              <a:buFontTx/>
              <a:buBlip>
                <a:blip r:embed="rId2"/>
              </a:buBlip>
            </a:pPr>
            <a:r>
              <a:rPr lang="en-US" sz="2000" b="1" dirty="0" smtClean="0">
                <a:cs typeface="+mj-cs"/>
              </a:rPr>
              <a:t> The </a:t>
            </a:r>
            <a:r>
              <a:rPr lang="en-US" sz="2000" b="1" dirty="0" smtClean="0">
                <a:solidFill>
                  <a:srgbClr val="FF0000"/>
                </a:solidFill>
                <a:cs typeface="+mj-cs"/>
              </a:rPr>
              <a:t>diagnosis</a:t>
            </a:r>
            <a:r>
              <a:rPr lang="en-US" sz="2000" b="1" dirty="0" smtClean="0">
                <a:cs typeface="+mj-cs"/>
              </a:rPr>
              <a:t> of breast cancer in women represents the major problems for early detection, accurate staging and monitoring of breast cancer. Thus, there is still need to develop a cost-effective and accurate screening method for this cancer and discover new biomarkers to improve diagnosis, prognosis and prediction.</a:t>
            </a:r>
          </a:p>
          <a:p>
            <a:pPr algn="just">
              <a:lnSpc>
                <a:spcPct val="150000"/>
              </a:lnSpc>
            </a:pPr>
            <a:endParaRPr lang="en-US" sz="2000" b="1" dirty="0" smtClean="0">
              <a:cs typeface="+mj-cs"/>
            </a:endParaRPr>
          </a:p>
          <a:p>
            <a:pPr algn="just">
              <a:lnSpc>
                <a:spcPct val="150000"/>
              </a:lnSpc>
              <a:buBlip>
                <a:blip r:embed="rId2"/>
              </a:buBlip>
            </a:pPr>
            <a:r>
              <a:rPr lang="en-US" sz="2000" b="1" dirty="0" smtClean="0">
                <a:cs typeface="+mj-cs"/>
              </a:rPr>
              <a:t>  </a:t>
            </a:r>
            <a:r>
              <a:rPr lang="en-US" sz="2000" b="1" dirty="0" smtClean="0"/>
              <a:t> The </a:t>
            </a:r>
            <a:r>
              <a:rPr lang="en-US" sz="2000" b="1" dirty="0" smtClean="0">
                <a:solidFill>
                  <a:srgbClr val="FF0000"/>
                </a:solidFill>
              </a:rPr>
              <a:t>goal of screening </a:t>
            </a:r>
            <a:r>
              <a:rPr lang="en-US" sz="2000" b="1" dirty="0" smtClean="0"/>
              <a:t>for early breast cancer detection is to find the cancer before it starts to cause symptoms. Screening used to find a disease, such as cancer, in people who do not have any symptoms. Early detection means using an approach that lets breast cancer get diagnosed earlier than otherwise might have occurred.</a:t>
            </a:r>
          </a:p>
          <a:p>
            <a:pPr algn="just">
              <a:lnSpc>
                <a:spcPct val="150000"/>
              </a:lnSpc>
            </a:pPr>
            <a:endParaRPr lang="ar-IQ" sz="2000" b="1" dirty="0">
              <a:cs typeface="+mj-cs"/>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slide(fromBottom)">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371600"/>
            <a:ext cx="8839200" cy="2579039"/>
          </a:xfrm>
          <a:prstGeom prst="rect">
            <a:avLst/>
          </a:prstGeom>
        </p:spPr>
        <p:txBody>
          <a:bodyPr wrap="square">
            <a:spAutoFit/>
          </a:bodyPr>
          <a:lstStyle/>
          <a:p>
            <a:pPr algn="just">
              <a:lnSpc>
                <a:spcPct val="150000"/>
              </a:lnSpc>
              <a:buFontTx/>
              <a:buBlip>
                <a:blip r:embed="rId2"/>
              </a:buBlip>
            </a:pPr>
            <a:r>
              <a:rPr lang="en-US" sz="2200" b="1" dirty="0" smtClean="0">
                <a:cs typeface="+mj-cs"/>
              </a:rPr>
              <a:t> Breast cancer can be </a:t>
            </a:r>
            <a:r>
              <a:rPr lang="en-US" sz="2200" b="1" dirty="0" smtClean="0">
                <a:solidFill>
                  <a:srgbClr val="FF0000"/>
                </a:solidFill>
                <a:cs typeface="+mj-cs"/>
              </a:rPr>
              <a:t>diagnosed</a:t>
            </a:r>
            <a:r>
              <a:rPr lang="en-US" sz="2200" b="1" dirty="0" smtClean="0">
                <a:cs typeface="+mj-cs"/>
              </a:rPr>
              <a:t> by careful physical examination, mammography, ultrasound (U/S), magnetic resonance imaging (MRI) and breast biopsy. With recent technological advances, gene expression profiling is used also to detect early breast cancer and predict their prognostic outcomes.</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457200"/>
            <a:ext cx="8305800" cy="5632311"/>
          </a:xfrm>
          <a:prstGeom prst="rect">
            <a:avLst/>
          </a:prstGeom>
        </p:spPr>
        <p:txBody>
          <a:bodyPr wrap="square">
            <a:spAutoFit/>
          </a:bodyPr>
          <a:lstStyle/>
          <a:p>
            <a:pPr algn="just">
              <a:lnSpc>
                <a:spcPct val="150000"/>
              </a:lnSpc>
              <a:buFontTx/>
              <a:buBlip>
                <a:blip r:embed="rId2"/>
              </a:buBlip>
            </a:pPr>
            <a:r>
              <a:rPr lang="en-US" sz="2400" b="1" dirty="0" smtClean="0"/>
              <a:t> The increasing number of studies that prove the presence of miRNAs in </a:t>
            </a:r>
            <a:r>
              <a:rPr lang="en-US" sz="2400" b="1" dirty="0" smtClean="0">
                <a:solidFill>
                  <a:srgbClr val="FF0000"/>
                </a:solidFill>
              </a:rPr>
              <a:t>circulating (serum/plasma) </a:t>
            </a:r>
            <a:r>
              <a:rPr lang="en-US" sz="2400" b="1" dirty="0" smtClean="0"/>
              <a:t>increases the chance of using this miRNAs as a good biomarker for cancer and other diseases.</a:t>
            </a:r>
          </a:p>
          <a:p>
            <a:pPr algn="just">
              <a:lnSpc>
                <a:spcPct val="150000"/>
              </a:lnSpc>
            </a:pPr>
            <a:endParaRPr lang="en-US" sz="2400" b="1" dirty="0" smtClean="0"/>
          </a:p>
          <a:p>
            <a:pPr algn="just">
              <a:lnSpc>
                <a:spcPct val="150000"/>
              </a:lnSpc>
              <a:buFontTx/>
              <a:buBlip>
                <a:blip r:embed="rId2"/>
              </a:buBlip>
            </a:pPr>
            <a:r>
              <a:rPr lang="en-US" sz="2400" b="1" dirty="0" smtClean="0"/>
              <a:t> miRNA expression levels are </a:t>
            </a:r>
            <a:r>
              <a:rPr lang="en-US" sz="2400" b="1" dirty="0" smtClean="0">
                <a:solidFill>
                  <a:srgbClr val="FF0000"/>
                </a:solidFill>
              </a:rPr>
              <a:t>aberrantly altered in breast cancer </a:t>
            </a:r>
            <a:r>
              <a:rPr lang="en-US" sz="2400" b="1" dirty="0" smtClean="0"/>
              <a:t>such as miR-21, miR-155 and miR-10b are over expressed; whereas miR-221,   miR-125b and miR-145 are down regulated, which highlight the importance of microRNA as a good biomarker in serum/ plasma of breast cancer patients.</a:t>
            </a:r>
            <a:endParaRPr lang="ar-IQ"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2)">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80">
                                          <p:stCondLst>
                                            <p:cond delay="0"/>
                                          </p:stCondLst>
                                        </p:cTn>
                                        <p:tgtEl>
                                          <p:spTgt spid="5">
                                            <p:txEl>
                                              <p:pRg st="2" end="2"/>
                                            </p:txEl>
                                          </p:spTgt>
                                        </p:tgtEl>
                                      </p:cBhvr>
                                    </p:animEffect>
                                    <p:anim calcmode="lin" valueType="num">
                                      <p:cBhvr>
                                        <p:cTn id="13"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xEl>
                                              <p:pRg st="2" end="2"/>
                                            </p:txEl>
                                          </p:spTgt>
                                        </p:tgtEl>
                                      </p:cBhvr>
                                      <p:to x="100000" y="60000"/>
                                    </p:animScale>
                                    <p:animScale>
                                      <p:cBhvr>
                                        <p:cTn id="19" dur="166" decel="50000">
                                          <p:stCondLst>
                                            <p:cond delay="676"/>
                                          </p:stCondLst>
                                        </p:cTn>
                                        <p:tgtEl>
                                          <p:spTgt spid="5">
                                            <p:txEl>
                                              <p:pRg st="2" end="2"/>
                                            </p:txEl>
                                          </p:spTgt>
                                        </p:tgtEl>
                                      </p:cBhvr>
                                      <p:to x="100000" y="100000"/>
                                    </p:animScale>
                                    <p:animScale>
                                      <p:cBhvr>
                                        <p:cTn id="20" dur="26">
                                          <p:stCondLst>
                                            <p:cond delay="1312"/>
                                          </p:stCondLst>
                                        </p:cTn>
                                        <p:tgtEl>
                                          <p:spTgt spid="5">
                                            <p:txEl>
                                              <p:pRg st="2" end="2"/>
                                            </p:txEl>
                                          </p:spTgt>
                                        </p:tgtEl>
                                      </p:cBhvr>
                                      <p:to x="100000" y="80000"/>
                                    </p:animScale>
                                    <p:animScale>
                                      <p:cBhvr>
                                        <p:cTn id="21" dur="166" decel="50000">
                                          <p:stCondLst>
                                            <p:cond delay="1338"/>
                                          </p:stCondLst>
                                        </p:cTn>
                                        <p:tgtEl>
                                          <p:spTgt spid="5">
                                            <p:txEl>
                                              <p:pRg st="2" end="2"/>
                                            </p:txEl>
                                          </p:spTgt>
                                        </p:tgtEl>
                                      </p:cBhvr>
                                      <p:to x="100000" y="100000"/>
                                    </p:animScale>
                                    <p:animScale>
                                      <p:cBhvr>
                                        <p:cTn id="22" dur="26">
                                          <p:stCondLst>
                                            <p:cond delay="1642"/>
                                          </p:stCondLst>
                                        </p:cTn>
                                        <p:tgtEl>
                                          <p:spTgt spid="5">
                                            <p:txEl>
                                              <p:pRg st="2" end="2"/>
                                            </p:txEl>
                                          </p:spTgt>
                                        </p:tgtEl>
                                      </p:cBhvr>
                                      <p:to x="100000" y="90000"/>
                                    </p:animScale>
                                    <p:animScale>
                                      <p:cBhvr>
                                        <p:cTn id="23" dur="166" decel="50000">
                                          <p:stCondLst>
                                            <p:cond delay="1668"/>
                                          </p:stCondLst>
                                        </p:cTn>
                                        <p:tgtEl>
                                          <p:spTgt spid="5">
                                            <p:txEl>
                                              <p:pRg st="2" end="2"/>
                                            </p:txEl>
                                          </p:spTgt>
                                        </p:tgtEl>
                                      </p:cBhvr>
                                      <p:to x="100000" y="100000"/>
                                    </p:animScale>
                                    <p:animScale>
                                      <p:cBhvr>
                                        <p:cTn id="24" dur="26">
                                          <p:stCondLst>
                                            <p:cond delay="1808"/>
                                          </p:stCondLst>
                                        </p:cTn>
                                        <p:tgtEl>
                                          <p:spTgt spid="5">
                                            <p:txEl>
                                              <p:pRg st="2" end="2"/>
                                            </p:txEl>
                                          </p:spTgt>
                                        </p:tgtEl>
                                      </p:cBhvr>
                                      <p:to x="100000" y="95000"/>
                                    </p:animScale>
                                    <p:animScale>
                                      <p:cBhvr>
                                        <p:cTn id="25" dur="166" decel="50000">
                                          <p:stCondLst>
                                            <p:cond delay="1834"/>
                                          </p:stCondLst>
                                        </p:cTn>
                                        <p:tgtEl>
                                          <p:spTgt spid="5">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371600"/>
            <a:ext cx="8229600" cy="4754563"/>
          </a:xfrm>
        </p:spPr>
        <p:txBody>
          <a:bodyPr>
            <a:noAutofit/>
          </a:bodyPr>
          <a:lstStyle/>
          <a:p>
            <a:pPr algn="just">
              <a:lnSpc>
                <a:spcPct val="150000"/>
              </a:lnSpc>
            </a:pPr>
            <a:r>
              <a:rPr lang="sv-SE" sz="2200" b="1" dirty="0"/>
              <a:t>Small single stranded RNAs (21-25 nucleotides) but derived from larger precursors (double stranded RNAs)</a:t>
            </a:r>
          </a:p>
          <a:p>
            <a:pPr algn="just">
              <a:lnSpc>
                <a:spcPct val="150000"/>
              </a:lnSpc>
            </a:pPr>
            <a:r>
              <a:rPr lang="sv-SE" sz="2200" b="1" dirty="0"/>
              <a:t>Non-coding sequences</a:t>
            </a:r>
          </a:p>
          <a:p>
            <a:pPr algn="just">
              <a:lnSpc>
                <a:spcPct val="150000"/>
              </a:lnSpc>
            </a:pPr>
            <a:r>
              <a:rPr lang="sv-SE" sz="2200" b="1" dirty="0"/>
              <a:t>Form imperfect stem-loop structures (hairpin)</a:t>
            </a:r>
          </a:p>
          <a:p>
            <a:pPr algn="just">
              <a:lnSpc>
                <a:spcPct val="150000"/>
              </a:lnSpc>
            </a:pPr>
            <a:r>
              <a:rPr lang="sv-SE" sz="2200" b="1" dirty="0"/>
              <a:t>Hybridize by incomplete base-pairing to several sites in the </a:t>
            </a:r>
            <a:br>
              <a:rPr lang="sv-SE" sz="2200" b="1" dirty="0"/>
            </a:br>
            <a:r>
              <a:rPr lang="sv-SE" sz="2200" b="1" dirty="0"/>
              <a:t>3’-untranslated regions of target mRNAs</a:t>
            </a:r>
          </a:p>
          <a:p>
            <a:pPr algn="just">
              <a:lnSpc>
                <a:spcPct val="150000"/>
              </a:lnSpc>
            </a:pPr>
            <a:r>
              <a:rPr lang="sv-SE" sz="2200" b="1" dirty="0"/>
              <a:t>Negative regulators of gene expression (</a:t>
            </a:r>
            <a:r>
              <a:rPr lang="sv-SE" sz="2200" b="1" dirty="0">
                <a:sym typeface="Symbol" pitchFamily="18" charset="2"/>
              </a:rPr>
              <a:t>Postranscriptional and Translational regulation </a:t>
            </a:r>
            <a:r>
              <a:rPr lang="sv-SE" sz="2200" b="1" dirty="0"/>
              <a:t>)</a:t>
            </a:r>
          </a:p>
          <a:p>
            <a:pPr algn="just">
              <a:lnSpc>
                <a:spcPct val="150000"/>
              </a:lnSpc>
            </a:pPr>
            <a:r>
              <a:rPr lang="sv-SE" sz="2200" b="1" dirty="0"/>
              <a:t>Role in </a:t>
            </a:r>
            <a:r>
              <a:rPr lang="sv-SE" sz="2200" b="1" dirty="0" smtClean="0"/>
              <a:t>disease and cancer </a:t>
            </a:r>
            <a:r>
              <a:rPr lang="sv-SE" sz="2200" b="1" dirty="0"/>
              <a:t>still in research </a:t>
            </a:r>
          </a:p>
        </p:txBody>
      </p:sp>
      <p:sp>
        <p:nvSpPr>
          <p:cNvPr id="4" name="Rectangle 3"/>
          <p:cNvSpPr/>
          <p:nvPr/>
        </p:nvSpPr>
        <p:spPr>
          <a:xfrm>
            <a:off x="1917042" y="457200"/>
            <a:ext cx="5309915" cy="923330"/>
          </a:xfrm>
          <a:prstGeom prst="rect">
            <a:avLst/>
          </a:prstGeom>
          <a:noFill/>
        </p:spPr>
        <p:txBody>
          <a:bodyPr wrap="none" lIns="91440" tIns="45720" rIns="91440" bIns="45720">
            <a:spAutoFit/>
          </a:bodyPr>
          <a:lstStyle/>
          <a:p>
            <a:pPr algn="ctr"/>
            <a:r>
              <a:rPr lang="sv-SE"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What is a miRNA?</a:t>
            </a:r>
            <a:endParaRPr lang="ar-IQ"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blinds/>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0.5|0.7|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1228</TotalTime>
  <Words>2107</Words>
  <Application>Microsoft Office PowerPoint</Application>
  <PresentationFormat>On-screen Show (4:3)</PresentationFormat>
  <Paragraphs>544</Paragraphs>
  <Slides>39</Slides>
  <Notes>5</Notes>
  <HiddenSlides>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Prism 6</vt:lpstr>
      <vt:lpstr>Slide 1</vt:lpstr>
      <vt:lpstr>Detection of serum microRNA as early biomarkers for incidence  of breast cancer in Iraqi women </vt:lpstr>
      <vt:lpstr>Slide 3</vt:lpstr>
      <vt:lpstr>Cancer</vt:lpstr>
      <vt:lpstr>Breast Cancer</vt:lpstr>
      <vt:lpstr>Slide 6</vt:lpstr>
      <vt:lpstr>Slide 7</vt:lpstr>
      <vt:lpstr>Slide 8</vt:lpstr>
      <vt:lpstr>Slide 9</vt:lpstr>
      <vt:lpstr>Biogenesis of miRNA</vt:lpstr>
      <vt:lpstr>Slide 11</vt:lpstr>
      <vt:lpstr>Slide 12</vt:lpstr>
      <vt:lpstr>A model for miRNA function</vt:lpstr>
      <vt:lpstr>Slide 14</vt:lpstr>
      <vt:lpstr>Slide 15</vt:lpstr>
      <vt:lpstr>Slide 16</vt:lpstr>
      <vt:lpstr>Slide 17</vt:lpstr>
      <vt:lpstr>Slide 18</vt:lpstr>
      <vt:lpstr>Slide 19</vt:lpstr>
      <vt:lpstr>Slide 20</vt:lpstr>
      <vt:lpstr> TaqMan Probe</vt:lpstr>
      <vt:lpstr>Taqman Probes</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138</cp:revision>
  <dcterms:created xsi:type="dcterms:W3CDTF">2006-08-16T00:00:00Z</dcterms:created>
  <dcterms:modified xsi:type="dcterms:W3CDTF">2014-06-07T20:19:31Z</dcterms:modified>
</cp:coreProperties>
</file>