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8" r:id="rId3"/>
    <p:sldId id="289" r:id="rId4"/>
    <p:sldId id="271" r:id="rId5"/>
    <p:sldId id="287" r:id="rId6"/>
    <p:sldId id="280" r:id="rId7"/>
    <p:sldId id="281" r:id="rId8"/>
    <p:sldId id="282" r:id="rId9"/>
    <p:sldId id="283" r:id="rId10"/>
    <p:sldId id="285" r:id="rId11"/>
    <p:sldId id="286" r:id="rId12"/>
    <p:sldId id="273" r:id="rId13"/>
    <p:sldId id="275" r:id="rId14"/>
    <p:sldId id="257" r:id="rId15"/>
    <p:sldId id="296" r:id="rId16"/>
    <p:sldId id="266" r:id="rId17"/>
    <p:sldId id="260" r:id="rId18"/>
    <p:sldId id="294" r:id="rId19"/>
    <p:sldId id="261" r:id="rId20"/>
    <p:sldId id="258" r:id="rId21"/>
    <p:sldId id="262" r:id="rId22"/>
    <p:sldId id="268" r:id="rId23"/>
    <p:sldId id="263" r:id="rId24"/>
    <p:sldId id="264" r:id="rId25"/>
    <p:sldId id="265" r:id="rId26"/>
    <p:sldId id="269" r:id="rId27"/>
    <p:sldId id="272" r:id="rId28"/>
    <p:sldId id="274" r:id="rId29"/>
    <p:sldId id="276" r:id="rId30"/>
    <p:sldId id="277" r:id="rId31"/>
    <p:sldId id="295" r:id="rId32"/>
    <p:sldId id="278" r:id="rId33"/>
    <p:sldId id="279" r:id="rId34"/>
    <p:sldId id="284" r:id="rId35"/>
    <p:sldId id="291" r:id="rId36"/>
    <p:sldId id="292" r:id="rId37"/>
    <p:sldId id="290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5-02T10:04:39.1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3002 2480,'25'0,"-1"0,1 0,0 0,0 0,0 0,-1 0,26 0,0 0,24 0,0 0,-24 0,0 0,-26 0,1 0,25 0,-25 0,-25 25,24-25,1 25,0-25,0 0,0 0,-1 0,1 0,0 0,25 0,-26 0,1 0,0 0,0 0,0 0,0 0,-1 0,26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5-02T10:04:41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9451 2456,'74'0,"-49"0,0 0,25 0,-26 0,26 0,24 0,-49 0,74 0,-24 0,24 0,-49 0,24 0,-24 0,-1 0,-24 0,0 0,0 0,0 0,-1 0,1 0,0 0,0 0,0 0,-1 0,1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5-02T10:04:50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20439 2828,'-24'0,"-1"0,0 0,-25 0,26 0,-1 0,0 0,0 0,0 0,1 0,-1 0,0 0,0 0,0 0,-24 0,24 0,0 0,0 0,1 0,-1 0,0 0,0 0,0 0,0 25,1-25,-1 0,0 24,0-24,-24 0,24 25,0-25,-25 0,26 0,-1 25,0-25,25 25,0 0,-25-25,0 0,25 24,-24 1,24 0,0 0,-25 24,0-24,25 0,0 0,0 0,-25-25,25 24,0 1,0 0,0 0,0 0,0-1,0 1,0 0,0 0,25 0,0-25,0 24,-1-24,1 0,0 0,0 0,0 0,24 0,-24 0,0 0,24 0,-24 0,0 0,25 0,-26 0,26 0,-25 0,0 0,0 0,-1 0,1 0,25 0,-25 0,-1 0,1 0,0 0,0 0,0 0,-25-24,24 24,1 0,0 0,0-25,0 25,-1 0,1 0,0-25,0 25,0 0,-25-25,0 0,24 1,-24-26,25 25,-25-49,0-25,0 49,0 25,0 0,0 1,0-1,0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21BCD0-24CC-463C-9F3A-A40FEBC5F1FB}" type="datetimeFigureOut">
              <a:rPr lang="ar-IQ" smtClean="0"/>
              <a:t>08/08/1438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1D9088-6DAA-4806-917B-CDDE1E5334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826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ar-IQ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B712B-9FBF-4012-971B-D04A3DCACACA}" type="slidenum">
              <a:rPr lang="fr-FR"/>
              <a:pPr/>
              <a:t>29</a:t>
            </a:fld>
            <a:endParaRPr lang="fr-F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1EB88-5EB3-41BC-9274-007C0327B36F}" type="slidenum">
              <a:rPr lang="fr-FR"/>
              <a:pPr/>
              <a:t>32</a:t>
            </a:fld>
            <a:endParaRPr lang="fr-F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6CDCB-FAA9-470A-ABD1-6C80CEFF636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difference between the two delta Ct values (delta delta Ct, represents the corrected shift of the IL1-b. Since in this example in the vitreous treated sample the IL1-b has moved to the left of the standard, it has a negative value, but in maths subtraction of a negative value is equivalent to adding that value - which makes obvious sense (I hope) if you look at the diagram - the total shift is = the two green arrows added together. If the vit il1-b had shifted but remained to the right of the reference curve, the value would then be subtracted from the large green arrow to determine the shift.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D89B6-6ACC-44DF-9E98-8D42DF68FE6C}" type="slidenum">
              <a:rPr lang="en-GB"/>
              <a:pPr/>
              <a:t>12</a:t>
            </a:fld>
            <a:endParaRPr lang="en-GB"/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2A9B0-644C-49F3-B4EC-9C1F8BE64E33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C1334-22F0-4065-9C39-E739CCD21744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6DAB02-68A2-4984-AB80-9EB219D3A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6093D8-9A5E-4D65-804A-5C5E8344A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zaynab.saad@iccmgr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Real time PCR results analysis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6858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Dr. Zaynab Saad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Researcher at molecular biology dep.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1500" y="-1184275"/>
            <a:ext cx="2430000" cy="3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34400" cy="12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786313" y="6500813"/>
            <a:ext cx="928687" cy="280987"/>
          </a:xfrm>
        </p:spPr>
        <p:txBody>
          <a:bodyPr/>
          <a:lstStyle/>
          <a:p>
            <a:pPr>
              <a:defRPr/>
            </a:pPr>
            <a:fld id="{E08E4DFA-491F-4D0A-B780-AD46EDB67BCE}" type="datetime1">
              <a:rPr lang="en-US" smtClean="0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BF04E-A84B-4041-9ACB-20947C8BD9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5938" y="0"/>
            <a:ext cx="4857750" cy="642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>
                <a:latin typeface="Baskerville Old Face" pitchFamily="18" charset="0"/>
              </a:rPr>
              <a:t>The Basic of Real time PCR</a:t>
            </a:r>
          </a:p>
          <a:p>
            <a:pPr algn="ctr">
              <a:defRPr/>
            </a:pPr>
            <a:endParaRPr lang="en-US" sz="4300" dirty="0">
              <a:solidFill>
                <a:srgbClr val="11111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/>
          <a:stretch>
            <a:fillRect/>
          </a:stretch>
        </p:blipFill>
        <p:spPr bwMode="auto">
          <a:xfrm>
            <a:off x="1071563" y="500063"/>
            <a:ext cx="65008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933450" y="4429125"/>
            <a:ext cx="6781800" cy="2143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Baseline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–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The baseline phase contains all the amplification that is below the level of detection of the real time instrument.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  <a:cs typeface="+mn-cs"/>
            </a:endParaRPr>
          </a:p>
          <a:p>
            <a:pPr marL="263525" indent="-26352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Threshold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– where the threshold and the amplification plot intersect defines C</a:t>
            </a:r>
            <a:r>
              <a:rPr lang="en-US" sz="1400" baseline="-250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. Can be set manually/automatically</a:t>
            </a:r>
            <a:endParaRPr lang="en-US" sz="1400" baseline="-25000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  <a:cs typeface="+mn-cs"/>
            </a:endParaRPr>
          </a:p>
          <a:p>
            <a:pPr marL="263525" indent="-26352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C</a:t>
            </a:r>
            <a:r>
              <a:rPr lang="en-US" sz="1400" b="1" baseline="-250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– (cycle threshold) the cycle number where the fluorescence passes the threshold</a:t>
            </a:r>
          </a:p>
          <a:p>
            <a:pPr marL="263525" indent="-26352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  <a:sym typeface="Symbol" pitchFamily="18" charset="2"/>
              </a:rPr>
              <a:t>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R</a:t>
            </a:r>
            <a:r>
              <a:rPr lang="en-US" sz="1400" b="1" baseline="-25000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–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R</a:t>
            </a:r>
            <a:r>
              <a:rPr lang="en-US" sz="1400" baseline="-25000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-baseline)</a:t>
            </a:r>
            <a:endParaRPr lang="en-US" sz="1400" baseline="-25000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  <a:cs typeface="+mn-cs"/>
            </a:endParaRPr>
          </a:p>
          <a:p>
            <a:pPr marL="263525" indent="-26352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NTC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cs typeface="+mn-cs"/>
              </a:rPr>
              <a:t> – no template control</a:t>
            </a:r>
          </a:p>
          <a:p>
            <a:pPr marL="263525" indent="-26352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cs typeface="Times New Roman" charset="0"/>
              </a:rPr>
              <a:t>D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Rn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is plotted against cycle numbers to produce the amplification curves and gives the C</a:t>
            </a:r>
            <a:r>
              <a:rPr lang="en-GB" sz="1400" baseline="-300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T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value.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 rot="-5400000">
            <a:off x="29369" y="2113757"/>
            <a:ext cx="24542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ar-IQ"/>
              <a:t>Log fluorescence (Rn)</a:t>
            </a:r>
          </a:p>
        </p:txBody>
      </p:sp>
    </p:spTree>
    <p:extLst>
      <p:ext uri="{BB962C8B-B14F-4D97-AF65-F5344CB8AC3E}">
        <p14:creationId xmlns:p14="http://schemas.microsoft.com/office/powerpoint/2010/main" val="38116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545D9D-5863-4C50-9EB6-AEB1CBCA11FC}" type="datetime1">
              <a:rPr lang="en-US" smtClean="0"/>
              <a:pPr>
                <a:defRPr/>
              </a:pPr>
              <a:t>5/4/2017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76F41-E3A6-40AC-8608-933759947C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0313" y="0"/>
            <a:ext cx="4308475" cy="730250"/>
          </a:xfrm>
          <a:prstGeom prst="rect">
            <a:avLst/>
          </a:prstGeom>
          <a:noFill/>
          <a:ln/>
        </p:spPr>
        <p:txBody>
          <a:bodyPr lIns="90487" tIns="44450" rIns="90487" bIns="44450" anchor="b"/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Using the PCR Equation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000500" y="1285875"/>
            <a:ext cx="2179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IQ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ar-IQ" sz="2400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ar-IQ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altLang="ar-IQ" sz="2400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ar-IQ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(1 + E)</a:t>
            </a:r>
            <a:r>
              <a:rPr lang="en-US" altLang="ar-IQ" sz="2400" b="1" baseline="30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4000500" y="2036763"/>
            <a:ext cx="35004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ar-IQ" sz="20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=PCR product after cycle n</a:t>
            </a:r>
          </a:p>
          <a:p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ar-IQ" sz="20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=initial copy number</a:t>
            </a:r>
          </a:p>
          <a:p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 =amplification efficiency</a:t>
            </a:r>
          </a:p>
          <a:p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 =cycle number</a:t>
            </a:r>
          </a:p>
        </p:txBody>
      </p:sp>
      <p:sp>
        <p:nvSpPr>
          <p:cNvPr id="18439" name="Line 20"/>
          <p:cNvSpPr>
            <a:spLocks noChangeShapeType="1"/>
          </p:cNvSpPr>
          <p:nvPr/>
        </p:nvSpPr>
        <p:spPr bwMode="auto">
          <a:xfrm flipV="1">
            <a:off x="1357313" y="1376363"/>
            <a:ext cx="212090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2786063" y="1000125"/>
            <a:ext cx="644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IQ" sz="2800" b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ar-IQ" sz="2800" b="1" baseline="-25000">
                <a:solidFill>
                  <a:schemeClr val="tx2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643063" y="2928938"/>
            <a:ext cx="558800" cy="5159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X</a:t>
            </a:r>
            <a:r>
              <a:rPr lang="en-US" sz="28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18442" name="Text Box 23"/>
          <p:cNvSpPr txBox="1">
            <a:spLocks noChangeArrowheads="1"/>
          </p:cNvSpPr>
          <p:nvPr/>
        </p:nvSpPr>
        <p:spPr bwMode="auto">
          <a:xfrm>
            <a:off x="1500188" y="3429000"/>
            <a:ext cx="164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IQ" sz="2000">
                <a:solidFill>
                  <a:schemeClr val="tx2"/>
                </a:solidFill>
                <a:latin typeface="Times New Roman" pitchFamily="18" charset="0"/>
              </a:rPr>
              <a:t>cycle number</a:t>
            </a:r>
          </a:p>
        </p:txBody>
      </p:sp>
      <p:sp>
        <p:nvSpPr>
          <p:cNvPr id="18443" name="Line 8"/>
          <p:cNvSpPr>
            <a:spLocks noChangeShapeType="1"/>
          </p:cNvSpPr>
          <p:nvPr/>
        </p:nvSpPr>
        <p:spPr bwMode="auto">
          <a:xfrm>
            <a:off x="1214438" y="29368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4" name="Line 9"/>
          <p:cNvSpPr>
            <a:spLocks noChangeShapeType="1"/>
          </p:cNvSpPr>
          <p:nvPr/>
        </p:nvSpPr>
        <p:spPr bwMode="auto">
          <a:xfrm>
            <a:off x="1214438" y="33940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5" name="Line 10"/>
          <p:cNvSpPr>
            <a:spLocks noChangeShapeType="1"/>
          </p:cNvSpPr>
          <p:nvPr/>
        </p:nvSpPr>
        <p:spPr bwMode="auto">
          <a:xfrm>
            <a:off x="1214438" y="30130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6" name="Line 11"/>
          <p:cNvSpPr>
            <a:spLocks noChangeShapeType="1"/>
          </p:cNvSpPr>
          <p:nvPr/>
        </p:nvSpPr>
        <p:spPr bwMode="auto">
          <a:xfrm>
            <a:off x="1214438" y="31654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7" name="Line 12"/>
          <p:cNvSpPr>
            <a:spLocks noChangeShapeType="1"/>
          </p:cNvSpPr>
          <p:nvPr/>
        </p:nvSpPr>
        <p:spPr bwMode="auto">
          <a:xfrm>
            <a:off x="1214438" y="20986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8" name="Line 13"/>
          <p:cNvSpPr>
            <a:spLocks noChangeShapeType="1"/>
          </p:cNvSpPr>
          <p:nvPr/>
        </p:nvSpPr>
        <p:spPr bwMode="auto">
          <a:xfrm>
            <a:off x="1214438" y="25558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9" name="Line 14"/>
          <p:cNvSpPr>
            <a:spLocks noChangeShapeType="1"/>
          </p:cNvSpPr>
          <p:nvPr/>
        </p:nvSpPr>
        <p:spPr bwMode="auto">
          <a:xfrm>
            <a:off x="1214438" y="21748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50" name="Line 15"/>
          <p:cNvSpPr>
            <a:spLocks noChangeShapeType="1"/>
          </p:cNvSpPr>
          <p:nvPr/>
        </p:nvSpPr>
        <p:spPr bwMode="auto">
          <a:xfrm>
            <a:off x="1214438" y="23272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51" name="Line 16"/>
          <p:cNvSpPr>
            <a:spLocks noChangeShapeType="1"/>
          </p:cNvSpPr>
          <p:nvPr/>
        </p:nvSpPr>
        <p:spPr bwMode="auto">
          <a:xfrm>
            <a:off x="1214438" y="11842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52" name="Line 17"/>
          <p:cNvSpPr>
            <a:spLocks noChangeShapeType="1"/>
          </p:cNvSpPr>
          <p:nvPr/>
        </p:nvSpPr>
        <p:spPr bwMode="auto">
          <a:xfrm>
            <a:off x="1214438" y="16414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53" name="Line 18"/>
          <p:cNvSpPr>
            <a:spLocks noChangeShapeType="1"/>
          </p:cNvSpPr>
          <p:nvPr/>
        </p:nvSpPr>
        <p:spPr bwMode="auto">
          <a:xfrm>
            <a:off x="1214438" y="12604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54" name="Line 19"/>
          <p:cNvSpPr>
            <a:spLocks noChangeShapeType="1"/>
          </p:cNvSpPr>
          <p:nvPr/>
        </p:nvSpPr>
        <p:spPr bwMode="auto">
          <a:xfrm>
            <a:off x="1214438" y="141287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36513" y="2178050"/>
            <a:ext cx="25003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85875" y="3429000"/>
            <a:ext cx="2571750" cy="28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34"/>
          <p:cNvSpPr txBox="1">
            <a:spLocks noChangeArrowheads="1"/>
          </p:cNvSpPr>
          <p:nvPr/>
        </p:nvSpPr>
        <p:spPr bwMode="auto">
          <a:xfrm>
            <a:off x="935038" y="17145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ar-IQ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68" name="Rectangle 2"/>
          <p:cNvSpPr>
            <a:spLocks noChangeArrowheads="1"/>
          </p:cNvSpPr>
          <p:nvPr/>
        </p:nvSpPr>
        <p:spPr bwMode="auto">
          <a:xfrm>
            <a:off x="4754563" y="5072063"/>
            <a:ext cx="2174875" cy="1357312"/>
          </a:xfrm>
          <a:prstGeom prst="rect">
            <a:avLst/>
          </a:prstGeom>
          <a:gradFill rotWithShape="0">
            <a:gsLst>
              <a:gs pos="0">
                <a:srgbClr val="114FFB"/>
              </a:gs>
              <a:gs pos="100000">
                <a:srgbClr val="0518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ar-IQ"/>
          </a:p>
        </p:txBody>
      </p:sp>
      <p:sp>
        <p:nvSpPr>
          <p:cNvPr id="18469" name="Rectangle 3"/>
          <p:cNvSpPr>
            <a:spLocks noChangeArrowheads="1"/>
          </p:cNvSpPr>
          <p:nvPr/>
        </p:nvSpPr>
        <p:spPr bwMode="auto">
          <a:xfrm>
            <a:off x="2357438" y="5072063"/>
            <a:ext cx="2174875" cy="1357312"/>
          </a:xfrm>
          <a:prstGeom prst="rect">
            <a:avLst/>
          </a:prstGeom>
          <a:gradFill rotWithShape="0">
            <a:gsLst>
              <a:gs pos="0">
                <a:srgbClr val="114FFB"/>
              </a:gs>
              <a:gs pos="100000">
                <a:srgbClr val="0518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ar-IQ"/>
          </a:p>
        </p:txBody>
      </p:sp>
      <p:sp>
        <p:nvSpPr>
          <p:cNvPr id="18470" name="Rectangle 12"/>
          <p:cNvSpPr>
            <a:spLocks noChangeArrowheads="1"/>
          </p:cNvSpPr>
          <p:nvPr/>
        </p:nvSpPr>
        <p:spPr bwMode="auto">
          <a:xfrm>
            <a:off x="1000125" y="3929063"/>
            <a:ext cx="69294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difference of </a:t>
            </a:r>
            <a:r>
              <a:rPr lang="en-US" altLang="ar-IQ" sz="20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amplification efficiency create a </a:t>
            </a:r>
            <a:r>
              <a:rPr lang="en-US" altLang="ar-IQ" sz="20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five-fold </a:t>
            </a:r>
            <a:r>
              <a:rPr lang="en-US" altLang="ar-IQ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difference in the final ratio of PCR products after 30 cycles.</a:t>
            </a:r>
          </a:p>
        </p:txBody>
      </p:sp>
      <p:sp>
        <p:nvSpPr>
          <p:cNvPr id="18471" name="Rectangle 6"/>
          <p:cNvSpPr>
            <a:spLocks noChangeArrowheads="1"/>
          </p:cNvSpPr>
          <p:nvPr/>
        </p:nvSpPr>
        <p:spPr bwMode="auto">
          <a:xfrm>
            <a:off x="3830638" y="4643438"/>
            <a:ext cx="1598612" cy="3667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IQ" b="1">
                <a:solidFill>
                  <a:srgbClr val="FF0066"/>
                </a:solidFill>
              </a:rPr>
              <a:t>X</a:t>
            </a:r>
            <a:r>
              <a:rPr lang="en-US" altLang="ar-IQ" b="1" baseline="-25000">
                <a:solidFill>
                  <a:srgbClr val="FF0066"/>
                </a:solidFill>
              </a:rPr>
              <a:t>n</a:t>
            </a:r>
            <a:r>
              <a:rPr lang="en-US" altLang="ar-IQ" b="1">
                <a:solidFill>
                  <a:srgbClr val="FF0066"/>
                </a:solidFill>
              </a:rPr>
              <a:t> = X</a:t>
            </a:r>
            <a:r>
              <a:rPr lang="en-US" altLang="ar-IQ" b="1" baseline="-25000">
                <a:solidFill>
                  <a:srgbClr val="FF0066"/>
                </a:solidFill>
              </a:rPr>
              <a:t>0</a:t>
            </a:r>
            <a:r>
              <a:rPr lang="en-US" altLang="ar-IQ" b="1">
                <a:solidFill>
                  <a:srgbClr val="FF0066"/>
                </a:solidFill>
              </a:rPr>
              <a:t>(1+E)</a:t>
            </a:r>
            <a:r>
              <a:rPr lang="en-US" altLang="ar-IQ" b="1" baseline="30000">
                <a:solidFill>
                  <a:srgbClr val="FF0066"/>
                </a:solidFill>
              </a:rPr>
              <a:t>n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2357438" y="5143500"/>
            <a:ext cx="43576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Case 1:  E = 0.9           Case 2:  E = 0.8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357438" y="5572125"/>
            <a:ext cx="21209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  <a:r>
              <a:rPr lang="en-US" sz="2000" b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= 100 (1+0.9)</a:t>
            </a:r>
            <a:r>
              <a:rPr lang="en-US" sz="20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30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4826000" y="5527675"/>
            <a:ext cx="21209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  <a:r>
              <a:rPr lang="en-US" sz="2000" b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= 100 (1+0.8)</a:t>
            </a:r>
            <a:r>
              <a:rPr lang="en-US" sz="20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30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2357438" y="5929313"/>
            <a:ext cx="17414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  <a:r>
              <a:rPr lang="en-US" sz="2000" b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= 2.3 x 10</a:t>
            </a:r>
            <a:r>
              <a:rPr lang="en-US" sz="20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4826000" y="5956300"/>
            <a:ext cx="16557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  <a:r>
              <a:rPr lang="en-US" sz="2000" b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= 4.6 x 10</a:t>
            </a:r>
            <a:r>
              <a:rPr lang="en-US" sz="2000" b="1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7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195754" y="1582738"/>
            <a:ext cx="167054" cy="3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>
            <a:spAutoFit/>
          </a:bodyPr>
          <a:lstStyle/>
          <a:p>
            <a:pPr defTabSz="427038">
              <a:spcBef>
                <a:spcPct val="50000"/>
              </a:spcBef>
            </a:pPr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368670" y="1279526"/>
            <a:ext cx="175552" cy="3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spAutoFit/>
          </a:bodyPr>
          <a:lstStyle/>
          <a:p>
            <a:pPr defTabSz="427038"/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264628" y="1374775"/>
            <a:ext cx="167054" cy="3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>
            <a:spAutoFit/>
          </a:bodyPr>
          <a:lstStyle/>
          <a:p>
            <a:pPr defTabSz="427038">
              <a:spcBef>
                <a:spcPct val="50000"/>
              </a:spcBef>
            </a:pPr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022839" y="1141414"/>
            <a:ext cx="175552" cy="3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spAutoFit/>
          </a:bodyPr>
          <a:lstStyle/>
          <a:p>
            <a:pPr defTabSz="427038"/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05097" y="928688"/>
            <a:ext cx="2834054" cy="2538412"/>
            <a:chOff x="3984" y="590"/>
            <a:chExt cx="1968" cy="1762"/>
          </a:xfrm>
        </p:grpSpPr>
        <p:pic>
          <p:nvPicPr>
            <p:cNvPr id="686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2" y="816"/>
              <a:ext cx="1310" cy="1536"/>
            </a:xfrm>
            <a:prstGeom prst="rect">
              <a:avLst/>
            </a:prstGeom>
            <a:noFill/>
          </p:spPr>
        </p:pic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H="1">
              <a:off x="3984" y="148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4097" y="1488"/>
              <a:ext cx="50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6895" tIns="43448" rIns="86895" bIns="43448">
              <a:spAutoFit/>
            </a:bodyPr>
            <a:lstStyle/>
            <a:p>
              <a:pPr defTabSz="427038"/>
              <a:r>
                <a:rPr lang="en-US" sz="1000">
                  <a:latin typeface="Arial" pitchFamily="34" charset="0"/>
                </a:rPr>
                <a:t>End Point</a:t>
              </a:r>
              <a:endParaRPr lang="en-US"/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4752" y="590"/>
              <a:ext cx="109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6895" tIns="43448" rIns="86895" bIns="43448">
              <a:spAutoFit/>
            </a:bodyPr>
            <a:lstStyle/>
            <a:p>
              <a:pPr defTabSz="427038">
                <a:spcBef>
                  <a:spcPct val="50000"/>
                </a:spcBef>
              </a:pPr>
              <a:r>
                <a:rPr lang="en-US"/>
                <a:t>Standard PCR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56847" y="1457326"/>
            <a:ext cx="5062904" cy="4791074"/>
            <a:chOff x="528" y="1200"/>
            <a:chExt cx="3456" cy="2403"/>
          </a:xfrm>
        </p:grpSpPr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1708" y="1200"/>
              <a:ext cx="104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6895" tIns="43448" rIns="86895" bIns="43448">
              <a:spAutoFit/>
            </a:bodyPr>
            <a:lstStyle/>
            <a:p>
              <a:pPr defTabSz="427038"/>
              <a:r>
                <a:rPr lang="en-US"/>
                <a:t>Real-Time PCR</a:t>
              </a: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28" y="1392"/>
              <a:ext cx="3456" cy="2211"/>
              <a:chOff x="528" y="1392"/>
              <a:chExt cx="3456" cy="2211"/>
            </a:xfrm>
          </p:grpSpPr>
          <p:pic>
            <p:nvPicPr>
              <p:cNvPr id="68613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8" y="1392"/>
                <a:ext cx="3456" cy="2211"/>
              </a:xfrm>
              <a:prstGeom prst="rect">
                <a:avLst/>
              </a:prstGeom>
              <a:noFill/>
            </p:spPr>
          </p:pic>
          <p:sp>
            <p:nvSpPr>
              <p:cNvPr id="68628" name="Text Box 20"/>
              <p:cNvSpPr txBox="1">
                <a:spLocks noChangeArrowheads="1"/>
              </p:cNvSpPr>
              <p:nvPr/>
            </p:nvSpPr>
            <p:spPr bwMode="auto">
              <a:xfrm>
                <a:off x="3152" y="1440"/>
                <a:ext cx="50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6895" tIns="43448" rIns="86895" bIns="43448">
                <a:spAutoFit/>
              </a:bodyPr>
              <a:lstStyle/>
              <a:p>
                <a:pPr defTabSz="427038"/>
                <a:r>
                  <a:rPr lang="en-US" sz="1300">
                    <a:latin typeface="Arial" pitchFamily="34" charset="0"/>
                  </a:rPr>
                  <a:t>Plateau</a:t>
                </a:r>
              </a:p>
              <a:p>
                <a:pPr defTabSz="427038"/>
                <a:r>
                  <a:rPr lang="en-US" sz="1300">
                    <a:latin typeface="Arial" pitchFamily="34" charset="0"/>
                  </a:rPr>
                  <a:t>phase</a:t>
                </a:r>
                <a:endParaRPr lang="en-US"/>
              </a:p>
            </p:txBody>
          </p:sp>
          <p:sp>
            <p:nvSpPr>
              <p:cNvPr id="68633" name="Text Box 25"/>
              <p:cNvSpPr txBox="1">
                <a:spLocks noChangeArrowheads="1"/>
              </p:cNvSpPr>
              <p:nvPr/>
            </p:nvSpPr>
            <p:spPr bwMode="auto">
              <a:xfrm>
                <a:off x="2000" y="2213"/>
                <a:ext cx="437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6895" tIns="43448" rIns="86895" bIns="43448">
                <a:spAutoFit/>
              </a:bodyPr>
              <a:lstStyle/>
              <a:p>
                <a:pPr defTabSz="427038"/>
                <a:r>
                  <a:rPr lang="en-US" sz="1300" dirty="0">
                    <a:latin typeface="Arial" pitchFamily="34" charset="0"/>
                  </a:rPr>
                  <a:t>Linear</a:t>
                </a:r>
              </a:p>
              <a:p>
                <a:pPr defTabSz="427038"/>
                <a:r>
                  <a:rPr lang="en-US" sz="1300" dirty="0">
                    <a:latin typeface="Arial" pitchFamily="34" charset="0"/>
                  </a:rPr>
                  <a:t>phase</a:t>
                </a:r>
                <a:endParaRPr lang="en-US" dirty="0"/>
              </a:p>
            </p:txBody>
          </p:sp>
          <p:sp>
            <p:nvSpPr>
              <p:cNvPr id="68634" name="Text Box 26"/>
              <p:cNvSpPr txBox="1">
                <a:spLocks noChangeArrowheads="1"/>
              </p:cNvSpPr>
              <p:nvPr/>
            </p:nvSpPr>
            <p:spPr bwMode="auto">
              <a:xfrm>
                <a:off x="889" y="2571"/>
                <a:ext cx="71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6895" tIns="43448" rIns="86895" bIns="43448">
                <a:spAutoFit/>
              </a:bodyPr>
              <a:lstStyle/>
              <a:p>
                <a:pPr defTabSz="427038"/>
                <a:r>
                  <a:rPr lang="en-US" sz="1300" dirty="0">
                    <a:latin typeface="Arial" pitchFamily="34" charset="0"/>
                  </a:rPr>
                  <a:t>Exponential</a:t>
                </a:r>
              </a:p>
              <a:p>
                <a:pPr defTabSz="427038"/>
                <a:r>
                  <a:rPr lang="en-US" sz="1300" dirty="0">
                    <a:latin typeface="Arial" pitchFamily="34" charset="0"/>
                  </a:rPr>
                  <a:t>phase</a:t>
                </a:r>
                <a:endParaRPr lang="en-US" dirty="0"/>
              </a:p>
            </p:txBody>
          </p:sp>
        </p:grpSp>
      </p:grpSp>
      <p:pic>
        <p:nvPicPr>
          <p:cNvPr id="68636" name="Picture 28"/>
          <p:cNvPicPr>
            <a:picLocks noChangeAspect="1" noChangeArrowheads="1"/>
          </p:cNvPicPr>
          <p:nvPr/>
        </p:nvPicPr>
        <p:blipFill>
          <a:blip r:embed="rId5"/>
          <a:srcRect l="8936" r="7446"/>
          <a:stretch>
            <a:fillRect/>
          </a:stretch>
        </p:blipFill>
        <p:spPr bwMode="auto">
          <a:xfrm>
            <a:off x="5791200" y="3594101"/>
            <a:ext cx="3196004" cy="2386013"/>
          </a:xfrm>
          <a:prstGeom prst="rect">
            <a:avLst/>
          </a:prstGeom>
          <a:noFill/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27589" y="4592827"/>
            <a:ext cx="2032488" cy="1884173"/>
            <a:chOff x="796" y="2688"/>
            <a:chExt cx="1412" cy="1309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92" y="2688"/>
              <a:ext cx="816" cy="1008"/>
              <a:chOff x="1392" y="2688"/>
              <a:chExt cx="816" cy="1008"/>
            </a:xfrm>
          </p:grpSpPr>
          <p:sp>
            <p:nvSpPr>
              <p:cNvPr id="68629" name="Oval 21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384" cy="38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0" name="Line 22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480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796" y="3658"/>
              <a:ext cx="11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6895" tIns="43448" rIns="86895" bIns="43448">
              <a:spAutoFit/>
            </a:bodyPr>
            <a:lstStyle/>
            <a:p>
              <a:pPr algn="ctr" defTabSz="427038"/>
              <a:r>
                <a:rPr lang="en-US" sz="1300">
                  <a:solidFill>
                    <a:srgbClr val="E92610"/>
                  </a:solidFill>
                  <a:latin typeface="Arial" pitchFamily="34" charset="0"/>
                </a:rPr>
                <a:t>Area of detection for</a:t>
              </a:r>
            </a:p>
            <a:p>
              <a:pPr algn="ctr" defTabSz="427038"/>
              <a:r>
                <a:rPr lang="en-US" sz="1300">
                  <a:solidFill>
                    <a:srgbClr val="E92610"/>
                  </a:solidFill>
                  <a:latin typeface="Arial" pitchFamily="34" charset="0"/>
                </a:rPr>
                <a:t>real-time PCR</a:t>
              </a:r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2400" y="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Amplification product detection: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1- end point, </a:t>
            </a:r>
            <a:r>
              <a:rPr lang="en-US" sz="2400" b="1" dirty="0" err="1" smtClean="0">
                <a:solidFill>
                  <a:srgbClr val="FF0000"/>
                </a:solidFill>
              </a:rPr>
              <a:t>EtB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syber</a:t>
            </a:r>
            <a:r>
              <a:rPr lang="en-US" sz="2400" b="1" dirty="0" smtClean="0">
                <a:solidFill>
                  <a:srgbClr val="FF0000"/>
                </a:solidFill>
              </a:rPr>
              <a:t> green, autoradiography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2- real time.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9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4033838" cy="4525963"/>
          </a:xfr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-5400000">
            <a:off x="-446087" y="3838575"/>
            <a:ext cx="1685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" charset="0"/>
              </a:rPr>
              <a:t>[PCR Product]</a:t>
            </a: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 rot="-5400000">
            <a:off x="3276600" y="11430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71800" y="1371600"/>
            <a:ext cx="930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" charset="0"/>
              </a:rPr>
              <a:t>Plateau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05200" y="41910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209800" y="4038600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423863"/>
            <a:ext cx="7632700" cy="844550"/>
          </a:xfrm>
        </p:spPr>
        <p:txBody>
          <a:bodyPr/>
          <a:lstStyle/>
          <a:p>
            <a:r>
              <a:rPr lang="en-US" sz="4000">
                <a:solidFill>
                  <a:srgbClr val="0000FF"/>
                </a:solidFill>
              </a:rPr>
              <a:t>The kinetics of Real time PCR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US" sz="2400"/>
              <a:t>Amplification is associated with fluorescence.</a:t>
            </a:r>
          </a:p>
          <a:p>
            <a:r>
              <a:rPr lang="en-US" sz="2400"/>
              <a:t>No need for end point analysis by Gel electrophoresis</a:t>
            </a:r>
          </a:p>
          <a:p>
            <a:r>
              <a:rPr lang="en-US" sz="2400"/>
              <a:t>CT- 10X baseline mean for cycles 2-10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Always look at the Y axis</a:t>
            </a:r>
            <a:endParaRPr lang="en-US" sz="2400"/>
          </a:p>
          <a:p>
            <a:pPr lvl="1"/>
            <a:r>
              <a:rPr lang="en-US" sz="2000"/>
              <a:t>Linear vs Log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352800" y="4419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Crossover Threshold</a:t>
            </a:r>
          </a:p>
        </p:txBody>
      </p:sp>
    </p:spTree>
    <p:extLst>
      <p:ext uri="{BB962C8B-B14F-4D97-AF65-F5344CB8AC3E}">
        <p14:creationId xmlns:p14="http://schemas.microsoft.com/office/powerpoint/2010/main" val="19816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sciense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his </a:t>
            </a:r>
            <a:r>
              <a:rPr lang="en-US" dirty="0" err="1" smtClean="0"/>
              <a:t>aannoviation</a:t>
            </a:r>
            <a:r>
              <a:rPr lang="en-US" dirty="0" smtClean="0"/>
              <a:t> of </a:t>
            </a:r>
            <a:r>
              <a:rPr lang="en-US" dirty="0" err="1" smtClean="0"/>
              <a:t>statstical</a:t>
            </a:r>
            <a:r>
              <a:rPr lang="en-US" dirty="0" smtClean="0"/>
              <a:t> analysis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56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we have to calculate ….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27612" r="18763" b="28278"/>
          <a:stretch/>
        </p:blipFill>
        <p:spPr bwMode="auto">
          <a:xfrm>
            <a:off x="0" y="1371600"/>
            <a:ext cx="9204032" cy="347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6" y="304800"/>
            <a:ext cx="8494344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415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0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16836" r="35044" b="11779"/>
          <a:stretch/>
        </p:blipFill>
        <p:spPr bwMode="auto">
          <a:xfrm>
            <a:off x="533400" y="91616"/>
            <a:ext cx="7924800" cy="64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9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9650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69887"/>
            <a:ext cx="6553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 time PCR is the most accurate method to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500188"/>
            <a:ext cx="738187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Copy number of each gene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Amount of gene expression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Efficiency of drugs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Virus infection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Different type of Pathogens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( CMV, streptococcus, mycobacterium</a:t>
            </a:r>
            <a:r>
              <a:rPr lang="en-US" sz="2400" dirty="0" smtClean="0">
                <a:latin typeface="Baskerville Old Face" pitchFamily="18" charset="0"/>
                <a:cs typeface="+mn-cs"/>
              </a:rPr>
              <a:t>, HIV </a:t>
            </a:r>
            <a:r>
              <a:rPr lang="en-US" sz="2400" dirty="0">
                <a:latin typeface="Baskerville Old Face" pitchFamily="18" charset="0"/>
                <a:cs typeface="+mn-cs"/>
              </a:rPr>
              <a:t>&amp; …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Methylation of DNA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  <a:cs typeface="+mn-cs"/>
              </a:rPr>
              <a:t>Different type of mutations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Baskerville Old Face" pitchFamily="18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2219DD-73EF-4A9A-82F6-3588CFC66B9B}" type="datetime1"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5/4/2017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25FE-2674-43BB-AC49-79C31C91D7C4}" type="slidenum"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7" y="304800"/>
            <a:ext cx="855557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6427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2" y="304800"/>
            <a:ext cx="885805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1" y="381000"/>
            <a:ext cx="890692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0012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162800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24301" r="40166" b="12258"/>
          <a:stretch/>
        </p:blipFill>
        <p:spPr bwMode="auto">
          <a:xfrm>
            <a:off x="76200" y="609600"/>
            <a:ext cx="888827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0720" y="892800"/>
              <a:ext cx="41112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880" y="829440"/>
                <a:ext cx="442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402360" y="884160"/>
              <a:ext cx="42012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6520" y="820440"/>
                <a:ext cx="45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956280" y="1018080"/>
              <a:ext cx="411120" cy="241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0440" y="954360"/>
                <a:ext cx="44280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4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3429000"/>
            <a:ext cx="1050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/>
              <a:t>Ping, et al., </a:t>
            </a:r>
            <a:r>
              <a:rPr lang="en-US" sz="1000" dirty="0" smtClean="0"/>
              <a:t>2016</a:t>
            </a:r>
            <a:endParaRPr lang="en-US" sz="10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6525"/>
            <a:ext cx="8229600" cy="2179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Northern Blot for MCP-1 induction by TNF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These experiments were performed 10 years apart</a:t>
            </a:r>
          </a:p>
          <a:p>
            <a:pPr>
              <a:lnSpc>
                <a:spcPct val="90000"/>
              </a:lnSpc>
            </a:pPr>
            <a:r>
              <a:rPr lang="en-US" sz="2400"/>
              <a:t>Real-time RT-PCR</a:t>
            </a:r>
          </a:p>
          <a:p>
            <a:pPr>
              <a:lnSpc>
                <a:spcPct val="90000"/>
              </a:lnSpc>
            </a:pPr>
            <a:r>
              <a:rPr lang="en-US" sz="2400"/>
              <a:t>Kinetics is great</a:t>
            </a:r>
          </a:p>
          <a:p>
            <a:pPr>
              <a:lnSpc>
                <a:spcPct val="90000"/>
              </a:lnSpc>
            </a:pPr>
            <a:r>
              <a:rPr lang="en-US" sz="2400"/>
              <a:t>Range and sensitivity of Real-time not seen in Northern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47800"/>
            <a:ext cx="3784600" cy="1981200"/>
          </a:xfrm>
          <a:noFill/>
          <a:ln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600200"/>
            <a:ext cx="3810000" cy="1603375"/>
          </a:xfr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162800" y="3505200"/>
            <a:ext cx="147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/>
              <a:t>Belete Teferedegne 2005</a:t>
            </a:r>
          </a:p>
        </p:txBody>
      </p:sp>
    </p:spTree>
    <p:extLst>
      <p:ext uri="{BB962C8B-B14F-4D97-AF65-F5344CB8AC3E}">
        <p14:creationId xmlns:p14="http://schemas.microsoft.com/office/powerpoint/2010/main" val="212679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des activités de l’Institut Pasteur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 </a:t>
            </a:r>
            <a:fld id="{2658AF1C-1685-471F-80FF-D1F5F98E182C}" type="slidenum">
              <a:rPr lang="fr-FR" b="0"/>
              <a:pPr/>
              <a:t>29</a:t>
            </a:fld>
            <a:endParaRPr lang="fr-FR" b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243839"/>
            <a:ext cx="8534400" cy="6545159"/>
            <a:chOff x="1590" y="936"/>
            <a:chExt cx="2490" cy="2664"/>
          </a:xfrm>
        </p:grpSpPr>
        <p:sp>
          <p:nvSpPr>
            <p:cNvPr id="1699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90" y="936"/>
              <a:ext cx="2490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99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0" y="936"/>
              <a:ext cx="2496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788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8E4DFA-491F-4D0A-B780-AD46EDB67BCE}" type="datetime1">
              <a:rPr lang="en-US" smtClean="0"/>
              <a:pPr>
                <a:defRPr/>
              </a:pPr>
              <a:t>5/4/2017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F8BD2-FDF7-4D96-92E7-EC9F113DD5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928688" y="0"/>
            <a:ext cx="678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ar-IQ" sz="2800">
                <a:latin typeface="Baskerville Old Face" pitchFamily="18" charset="0"/>
              </a:rPr>
              <a:t>Real time PCR in forensic medicine</a:t>
            </a:r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928688" y="571500"/>
            <a:ext cx="67865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The main task in The Forensic Medicine is to investigate deaths from unnatural causes.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Forensic science has embraced the use of DNA molecular biology tools for diagnostic purposes more than any other scientific field.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The process of routine forensic human identification involves sensitive PCR and can be performed successfully on most evidence materials found at a crime scene.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This real-time technology monitors the accumulation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of PCR product with each cycle and allows assessment of each sample individually during the exponential growth phase.quantification assay has proven to be highly sensitive,specific,rapid, cost-effective and flexible assay for analysis of forensic casework samples.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98538" y="5484813"/>
            <a:ext cx="68595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ar-IQ" sz="2000">
                <a:latin typeface="Baskerville Old Face" pitchFamily="18" charset="0"/>
              </a:rPr>
              <a:t>DNA tests performed by a U.S. laboratory have proved that bone fragments exhumed in the Ural Mountains in 2007 belong to two children of Russia's last czar.</a:t>
            </a:r>
          </a:p>
        </p:txBody>
      </p:sp>
      <p:pic>
        <p:nvPicPr>
          <p:cNvPr id="25" name="Picture 2" descr="E:\tsarDM2301_468x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63575"/>
            <a:ext cx="6643688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537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1246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FF0000"/>
                </a:solidFill>
              </a:rPr>
              <a:t>Commonly used standards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Glyceraldehyde-3-phosphate </a:t>
            </a:r>
            <a:r>
              <a:rPr lang="en-US" sz="2400" dirty="0" err="1" smtClean="0"/>
              <a:t>dehydrogenase</a:t>
            </a:r>
            <a:r>
              <a:rPr lang="en-US" sz="2400" dirty="0" smtClean="0"/>
              <a:t> mRNA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Beta-</a:t>
            </a:r>
            <a:r>
              <a:rPr lang="en-US" sz="2400" dirty="0" err="1" smtClean="0"/>
              <a:t>actin</a:t>
            </a:r>
            <a:r>
              <a:rPr lang="en-US" sz="2400" dirty="0" smtClean="0"/>
              <a:t> mRNA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MHC I (major </a:t>
            </a:r>
            <a:r>
              <a:rPr lang="en-US" sz="2400" dirty="0" err="1" smtClean="0"/>
              <a:t>histocompatability</a:t>
            </a:r>
            <a:r>
              <a:rPr lang="en-US" sz="2400" dirty="0" smtClean="0"/>
              <a:t> complex I) mRNA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Cyclophilin</a:t>
            </a:r>
            <a:r>
              <a:rPr lang="en-US" sz="2400" dirty="0" smtClean="0"/>
              <a:t> mRNA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mRNAs for certain ribosomal proteins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333399"/>
                </a:solidFill>
              </a:rPr>
              <a:t>E.g. RPLP0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</a:rPr>
              <a:t>(ribosomal protein, large, P0; also known as 36B4, P0, L10E, RPPO, PRLP0, 60S acidic ribosomal protein P0, ribosomal protein L10, </a:t>
            </a:r>
            <a:r>
              <a:rPr lang="en-US" sz="2400" b="1" dirty="0" err="1" smtClean="0">
                <a:solidFill>
                  <a:srgbClr val="333399"/>
                </a:solidFill>
              </a:rPr>
              <a:t>Arbp</a:t>
            </a:r>
            <a:r>
              <a:rPr lang="en-US" sz="2400" b="1" dirty="0" smtClean="0">
                <a:solidFill>
                  <a:srgbClr val="333399"/>
                </a:solidFill>
              </a:rPr>
              <a:t> or acidic ribosomal </a:t>
            </a:r>
            <a:r>
              <a:rPr lang="en-US" sz="2400" b="1" dirty="0" err="1" smtClean="0">
                <a:solidFill>
                  <a:srgbClr val="333399"/>
                </a:solidFill>
              </a:rPr>
              <a:t>phosphoprotein</a:t>
            </a:r>
            <a:r>
              <a:rPr lang="en-US" sz="2400" b="1" dirty="0" smtClean="0">
                <a:solidFill>
                  <a:srgbClr val="333399"/>
                </a:solidFill>
              </a:rPr>
              <a:t> P0)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28S or 18S </a:t>
            </a:r>
            <a:r>
              <a:rPr lang="en-US" sz="2400" dirty="0" err="1" smtClean="0"/>
              <a:t>rRNA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5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6594" r="29722" b="15518"/>
          <a:stretch/>
        </p:blipFill>
        <p:spPr bwMode="auto">
          <a:xfrm>
            <a:off x="304800" y="215727"/>
            <a:ext cx="8610600" cy="61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des activités de l’Institut Pasteur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 </a:t>
            </a:r>
            <a:fld id="{7312124A-C0E0-426F-934C-57B7E3999090}" type="slidenum">
              <a:rPr lang="fr-FR" b="0"/>
              <a:pPr/>
              <a:t>32</a:t>
            </a:fld>
            <a:endParaRPr lang="fr-FR" b="0"/>
          </a:p>
        </p:txBody>
      </p:sp>
      <p:pic>
        <p:nvPicPr>
          <p:cNvPr id="171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202" y="381000"/>
            <a:ext cx="8778434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98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A3947-3E10-49B5-9F13-162FDD1D155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 t="3569" r="28125" b="23262"/>
          <a:stretch>
            <a:fillRect/>
          </a:stretch>
        </p:blipFill>
        <p:spPr bwMode="auto">
          <a:xfrm>
            <a:off x="0" y="0"/>
            <a:ext cx="5715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/>
          <a:srcRect t="3345" r="28125" b="23518"/>
          <a:stretch>
            <a:fillRect/>
          </a:stretch>
        </p:blipFill>
        <p:spPr bwMode="auto">
          <a:xfrm>
            <a:off x="0" y="3462338"/>
            <a:ext cx="57150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000375" y="3814763"/>
            <a:ext cx="103822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  <a:latin typeface="Arial Unicode MS" pitchFamily="34" charset="-128"/>
              </a:rPr>
              <a:t>IL1-b</a:t>
            </a:r>
            <a:endParaRPr lang="en-US" b="1" dirty="0">
              <a:solidFill>
                <a:srgbClr val="9900CC"/>
              </a:solidFill>
              <a:latin typeface="Arial Unicode MS" pitchFamily="34" charset="-128"/>
            </a:endParaRP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736975" y="4594225"/>
            <a:ext cx="902811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Arial Unicode MS" pitchFamily="34" charset="-128"/>
              </a:rPr>
              <a:t>B-actin</a:t>
            </a:r>
            <a:endParaRPr lang="en-US" b="1" dirty="0">
              <a:solidFill>
                <a:srgbClr val="0066FF"/>
              </a:solidFill>
              <a:latin typeface="Arial Unicode MS" pitchFamily="34" charset="-128"/>
            </a:endParaRP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 flipV="1">
            <a:off x="3860800" y="4440238"/>
            <a:ext cx="0" cy="228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>
            <a:off x="3562350" y="4114800"/>
            <a:ext cx="0" cy="2286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4335463" y="2057400"/>
            <a:ext cx="1455737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 Unicode MS" pitchFamily="34" charset="-128"/>
              </a:rPr>
              <a:t>IL1-b</a:t>
            </a:r>
            <a:endParaRPr lang="en-US" b="1" dirty="0">
              <a:solidFill>
                <a:srgbClr val="FF33CC"/>
              </a:solidFill>
              <a:latin typeface="Arial Unicode MS" pitchFamily="34" charset="-128"/>
            </a:endParaRP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3135789" y="395288"/>
            <a:ext cx="902811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  <a:latin typeface="Arial Unicode MS" pitchFamily="34" charset="-128"/>
              </a:rPr>
              <a:t>B-actin</a:t>
            </a:r>
            <a:endParaRPr lang="en-US" b="1" dirty="0">
              <a:solidFill>
                <a:srgbClr val="333399"/>
              </a:solidFill>
              <a:latin typeface="Arial Unicode MS" pitchFamily="34" charset="-128"/>
            </a:endParaRP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3822700" y="685800"/>
            <a:ext cx="0" cy="3810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 flipV="1">
            <a:off x="4478338" y="1752600"/>
            <a:ext cx="0" cy="381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2819400" y="5967413"/>
            <a:ext cx="1193800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Unicode MS" pitchFamily="34" charset="-128"/>
              </a:rPr>
              <a:t>av =19.80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1752600" y="2503488"/>
            <a:ext cx="1193800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  <a:latin typeface="Arial Unicode MS" pitchFamily="34" charset="-128"/>
              </a:rPr>
              <a:t>av =19.93</a:t>
            </a:r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 bwMode="auto">
          <a:xfrm>
            <a:off x="1752600" y="5546725"/>
            <a:ext cx="11938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CC"/>
                </a:solidFill>
                <a:latin typeface="Arial Unicode MS" pitchFamily="34" charset="-128"/>
              </a:rPr>
              <a:t>av =18.03</a:t>
            </a:r>
          </a:p>
        </p:txBody>
      </p:sp>
      <p:sp>
        <p:nvSpPr>
          <p:cNvPr id="58384" name="Text Box 19"/>
          <p:cNvSpPr txBox="1">
            <a:spLocks noChangeArrowheads="1"/>
          </p:cNvSpPr>
          <p:nvPr/>
        </p:nvSpPr>
        <p:spPr bwMode="auto">
          <a:xfrm>
            <a:off x="3835400" y="2505075"/>
            <a:ext cx="11938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CC"/>
                </a:solidFill>
                <a:latin typeface="Arial Unicode MS" pitchFamily="34" charset="-128"/>
              </a:rPr>
              <a:t>av =29.63</a:t>
            </a:r>
          </a:p>
        </p:txBody>
      </p:sp>
      <p:sp>
        <p:nvSpPr>
          <p:cNvPr id="58385" name="Oval 13"/>
          <p:cNvSpPr>
            <a:spLocks noChangeArrowheads="1"/>
          </p:cNvSpPr>
          <p:nvPr/>
        </p:nvSpPr>
        <p:spPr bwMode="auto">
          <a:xfrm>
            <a:off x="2925763" y="2392363"/>
            <a:ext cx="152400" cy="152400"/>
          </a:xfrm>
          <a:prstGeom prst="ellips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8386" name="Oval 17"/>
          <p:cNvSpPr>
            <a:spLocks noChangeArrowheads="1"/>
          </p:cNvSpPr>
          <p:nvPr/>
        </p:nvSpPr>
        <p:spPr bwMode="auto">
          <a:xfrm>
            <a:off x="3921125" y="2401888"/>
            <a:ext cx="152400" cy="152400"/>
          </a:xfrm>
          <a:prstGeom prst="ellips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8387" name="Oval 12"/>
          <p:cNvSpPr>
            <a:spLocks noChangeArrowheads="1"/>
          </p:cNvSpPr>
          <p:nvPr/>
        </p:nvSpPr>
        <p:spPr bwMode="auto">
          <a:xfrm>
            <a:off x="2908300" y="5873750"/>
            <a:ext cx="152400" cy="1524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8388" name="Oval 16"/>
          <p:cNvSpPr>
            <a:spLocks noChangeArrowheads="1"/>
          </p:cNvSpPr>
          <p:nvPr/>
        </p:nvSpPr>
        <p:spPr bwMode="auto">
          <a:xfrm>
            <a:off x="2714625" y="5872163"/>
            <a:ext cx="152400" cy="1524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8389" name="Line 20"/>
          <p:cNvSpPr>
            <a:spLocks noChangeShapeType="1"/>
          </p:cNvSpPr>
          <p:nvPr/>
        </p:nvSpPr>
        <p:spPr bwMode="auto">
          <a:xfrm>
            <a:off x="3089275" y="2486025"/>
            <a:ext cx="914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2759075" y="5943600"/>
            <a:ext cx="2635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156325" y="762000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Arial Unicode MS" pitchFamily="34" charset="-128"/>
              </a:rPr>
              <a:t> Ct = 9.70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6148388" y="41148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Arial Unicode MS" pitchFamily="34" charset="-128"/>
              </a:rPr>
              <a:t> Ct = -1.7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867400" y="238125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Arial Unicode MS" pitchFamily="34" charset="-128"/>
              </a:rPr>
              <a:t> Ct = target - ref</a:t>
            </a:r>
          </a:p>
        </p:txBody>
      </p:sp>
      <p:sp>
        <p:nvSpPr>
          <p:cNvPr id="58394" name="Text Box 30"/>
          <p:cNvSpPr txBox="1">
            <a:spLocks noChangeArrowheads="1"/>
          </p:cNvSpPr>
          <p:nvPr/>
        </p:nvSpPr>
        <p:spPr bwMode="auto">
          <a:xfrm>
            <a:off x="5867400" y="35814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Arial Unicode MS" pitchFamily="34" charset="-128"/>
              </a:rPr>
              <a:t> Ct = target - ref</a:t>
            </a:r>
          </a:p>
        </p:txBody>
      </p:sp>
      <p:sp>
        <p:nvSpPr>
          <p:cNvPr id="58395" name="Text Box 31"/>
          <p:cNvSpPr txBox="1">
            <a:spLocks noChangeArrowheads="1"/>
          </p:cNvSpPr>
          <p:nvPr/>
        </p:nvSpPr>
        <p:spPr bwMode="auto">
          <a:xfrm>
            <a:off x="5638800" y="5029200"/>
            <a:ext cx="350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Difference  = 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>
                <a:latin typeface="Arial Unicode MS" pitchFamily="34" charset="-128"/>
              </a:rPr>
              <a:t>Ct-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>
                <a:latin typeface="Arial Unicode MS" pitchFamily="34" charset="-128"/>
              </a:rPr>
              <a:t>Ct</a:t>
            </a:r>
            <a:endParaRPr lang="en-US" sz="2400" dirty="0">
              <a:latin typeface="Arial Unicode MS" pitchFamily="34" charset="-128"/>
            </a:endParaRPr>
          </a:p>
          <a:p>
            <a:r>
              <a:rPr lang="en-US" sz="2400" dirty="0">
                <a:latin typeface="Arial Unicode MS" pitchFamily="34" charset="-128"/>
              </a:rPr>
              <a:t>= </a:t>
            </a:r>
            <a:r>
              <a:rPr lang="en-US" sz="2400" dirty="0" err="1">
                <a:latin typeface="Symbol" pitchFamily="18" charset="2"/>
              </a:rPr>
              <a:t>DD</a:t>
            </a:r>
            <a:r>
              <a:rPr lang="en-US" sz="2400" dirty="0" err="1">
                <a:latin typeface="Arial Unicode MS" pitchFamily="34" charset="-128"/>
              </a:rPr>
              <a:t>Ct</a:t>
            </a:r>
            <a:r>
              <a:rPr lang="en-US" sz="2400" dirty="0">
                <a:latin typeface="Arial Unicode MS" pitchFamily="34" charset="-128"/>
              </a:rPr>
              <a:t> </a:t>
            </a:r>
          </a:p>
          <a:p>
            <a:r>
              <a:rPr lang="en-US" sz="2400" dirty="0">
                <a:latin typeface="Arial Unicode MS" pitchFamily="34" charset="-128"/>
              </a:rPr>
              <a:t>= 9.70-(-1.7)</a:t>
            </a:r>
          </a:p>
          <a:p>
            <a:r>
              <a:rPr lang="en-US" sz="2400" dirty="0">
                <a:latin typeface="Arial Unicode MS" pitchFamily="34" charset="-128"/>
              </a:rPr>
              <a:t>= 11.40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58396" name="Text Box 32"/>
          <p:cNvSpPr txBox="1">
            <a:spLocks noChangeArrowheads="1"/>
          </p:cNvSpPr>
          <p:nvPr/>
        </p:nvSpPr>
        <p:spPr bwMode="auto">
          <a:xfrm>
            <a:off x="915988" y="152400"/>
            <a:ext cx="1157287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control</a:t>
            </a:r>
          </a:p>
        </p:txBody>
      </p:sp>
      <p:sp>
        <p:nvSpPr>
          <p:cNvPr id="58397" name="Text Box 33"/>
          <p:cNvSpPr txBox="1">
            <a:spLocks noChangeArrowheads="1"/>
          </p:cNvSpPr>
          <p:nvPr/>
        </p:nvSpPr>
        <p:spPr bwMode="auto">
          <a:xfrm>
            <a:off x="915988" y="3676650"/>
            <a:ext cx="1751012" cy="51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254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Future Use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Researchers hope to achieve 84-91% detection</a:t>
            </a:r>
          </a:p>
          <a:p>
            <a:pPr eaLnBrk="1" hangingPunct="1"/>
            <a:r>
              <a:rPr lang="en-US" altLang="ar-IQ" smtClean="0"/>
              <a:t>Will allow faster detection of cancer’s</a:t>
            </a:r>
          </a:p>
          <a:p>
            <a:pPr eaLnBrk="1" hangingPunct="1"/>
            <a:r>
              <a:rPr lang="en-US" altLang="ar-IQ" smtClean="0"/>
              <a:t>Allow Doctor’s to customize treatment plan</a:t>
            </a:r>
          </a:p>
          <a:p>
            <a:pPr eaLnBrk="1" hangingPunct="1"/>
            <a:r>
              <a:rPr lang="en-US" altLang="ar-IQ" smtClean="0"/>
              <a:t>Increase early detection and survival rates</a:t>
            </a:r>
          </a:p>
        </p:txBody>
      </p:sp>
    </p:spTree>
    <p:extLst>
      <p:ext uri="{BB962C8B-B14F-4D97-AF65-F5344CB8AC3E}">
        <p14:creationId xmlns:p14="http://schemas.microsoft.com/office/powerpoint/2010/main" val="1182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REST 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4247"/>
              </p:ext>
            </p:extLst>
          </p:nvPr>
        </p:nvGraphicFramePr>
        <p:xfrm>
          <a:off x="457200" y="2038350"/>
          <a:ext cx="82296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1105920" imgH="491040" progId="Package">
                  <p:embed/>
                </p:oleObj>
              </mc:Choice>
              <mc:Fallback>
                <p:oleObj name="Packager Shell Object" showAsIcon="1" r:id="rId3" imgW="1105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38350"/>
                        <a:ext cx="8229600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0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GraphPad PRISM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336401"/>
              </p:ext>
            </p:extLst>
          </p:nvPr>
        </p:nvGraphicFramePr>
        <p:xfrm>
          <a:off x="1447800" y="1600200"/>
          <a:ext cx="62468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ism 6" r:id="rId3" imgW="5808629" imgH="4208040" progId="Prism6.Document">
                  <p:embed/>
                </p:oleObj>
              </mc:Choice>
              <mc:Fallback>
                <p:oleObj name="Prism 6" r:id="rId3" imgW="5808629" imgH="420804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62468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55401"/>
              </p:ext>
            </p:extLst>
          </p:nvPr>
        </p:nvGraphicFramePr>
        <p:xfrm>
          <a:off x="914401" y="76200"/>
          <a:ext cx="5204692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5219640" imgH="6800760" progId="AcroExch.Document.DC">
                  <p:embed/>
                </p:oleObj>
              </mc:Choice>
              <mc:Fallback>
                <p:oleObj name="Acrobat Document" r:id="rId3" imgW="5219640" imgH="68007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1" y="76200"/>
                        <a:ext cx="5204692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0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172200" cy="32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Hope it will be easy for you</a:t>
            </a:r>
          </a:p>
          <a:p>
            <a:pPr marL="0" indent="0" algn="ctr">
              <a:buNone/>
            </a:pPr>
            <a:r>
              <a:rPr lang="en-US" dirty="0" smtClean="0"/>
              <a:t>You can fell free to contact me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zaynab.saad@iccmgr.org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attending this workshop</a:t>
            </a:r>
          </a:p>
          <a:p>
            <a:pPr marL="0" indent="0" algn="ctr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76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8E4DFA-491F-4D0A-B780-AD46EDB67BCE}" type="datetime1">
              <a:rPr lang="en-US" smtClean="0"/>
              <a:pPr>
                <a:defRPr/>
              </a:pPr>
              <a:t>5/4/2017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C632B-6956-41B2-B403-71C893FC2B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1428750" y="314325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Software's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739140" y="1049953"/>
            <a:ext cx="77952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Baskerville Old Face" pitchFamily="18" charset="0"/>
              </a:rPr>
              <a:t>1  ) Light Cycler® Relative Quantification Software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The first commercially available software was the Light Cycler® Relative Quantification Software (2001).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) REST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In 2002, the relative expression software tool (REST ) was established as a new tool.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3 ) Q-Gene </a:t>
            </a:r>
          </a:p>
          <a:p>
            <a:pPr algn="just"/>
            <a:r>
              <a:rPr lang="en-US" sz="2400" dirty="0" smtClean="0">
                <a:latin typeface="Baskerville Old Face" pitchFamily="18" charset="0"/>
              </a:rPr>
              <a:t>is </a:t>
            </a:r>
            <a:r>
              <a:rPr lang="en-US" sz="2400" dirty="0">
                <a:latin typeface="Baskerville Old Face" pitchFamily="18" charset="0"/>
              </a:rPr>
              <a:t>able to perform a statistical test of the real-time data</a:t>
            </a:r>
            <a:r>
              <a:rPr lang="en-US" sz="2400" dirty="0" smtClean="0">
                <a:latin typeface="Baskerville Old Face" pitchFamily="18" charset="0"/>
              </a:rPr>
              <a:t>. Q-Gene</a:t>
            </a:r>
            <a:r>
              <a:rPr lang="en-US" sz="2400" i="1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manages and expedites the planning, performance and evaluation of quantitative real-time PCR experiments.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4 ) </a:t>
            </a:r>
            <a:r>
              <a:rPr lang="en-US" sz="2400" b="1" dirty="0" err="1">
                <a:latin typeface="Baskerville Old Face" pitchFamily="18" charset="0"/>
              </a:rPr>
              <a:t>qBASE</a:t>
            </a:r>
            <a:endParaRPr lang="en-US" sz="2400" b="1" dirty="0">
              <a:latin typeface="Baskerville Old Face" pitchFamily="18" charset="0"/>
            </a:endParaRPr>
          </a:p>
          <a:p>
            <a:pPr algn="just"/>
            <a:r>
              <a:rPr lang="en-US" sz="2400" dirty="0">
                <a:latin typeface="Baskerville Old Face" pitchFamily="18" charset="0"/>
              </a:rPr>
              <a:t>QBASE is an Excel®-based tool for the management and automatic analysis of real-time quantitative PCR data.</a:t>
            </a:r>
          </a:p>
        </p:txBody>
      </p:sp>
    </p:spTree>
    <p:extLst>
      <p:ext uri="{BB962C8B-B14F-4D97-AF65-F5344CB8AC3E}">
        <p14:creationId xmlns:p14="http://schemas.microsoft.com/office/powerpoint/2010/main" val="2651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545D9D-5863-4C50-9EB6-AEB1CBCA11FC}" type="datetime1">
              <a:rPr lang="en-US" smtClean="0"/>
              <a:pPr>
                <a:defRPr/>
              </a:pPr>
              <a:t>5/4/2017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C3B01-A150-4764-ACAF-C7242039A7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928688" y="714375"/>
            <a:ext cx="65008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ar-IQ" sz="2400" b="1">
                <a:latin typeface="Baskerville Old Face" pitchFamily="18" charset="0"/>
              </a:rPr>
              <a:t> 5 ) SoFAR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The algorithms implemented in SoFAR (distributed by Metralabs) allow fully automatic analysis of real-time PCR data obtained with a Roch LightCycler® (Roche Diagnostics) instrument. The software yields results with considerably increased precision and accuracy of real-time quantification.</a:t>
            </a:r>
          </a:p>
          <a:p>
            <a:pPr algn="just" eaLnBrk="1" hangingPunct="1"/>
            <a:r>
              <a:rPr lang="en-US" altLang="ar-IQ" sz="2400" b="1">
                <a:latin typeface="Baskerville Old Face" pitchFamily="18" charset="0"/>
              </a:rPr>
              <a:t>6 ) DART-PCR</a:t>
            </a:r>
          </a:p>
          <a:p>
            <a:pPr algn="just" eaLnBrk="1" hangingPunct="1"/>
            <a:r>
              <a:rPr lang="en-US" altLang="ar-IQ" sz="2400">
                <a:latin typeface="Baskerville Old Face" pitchFamily="18" charset="0"/>
              </a:rPr>
              <a:t>DART-PCR (Data Analysis for Real-Time PCR) provides a simple means of analyzing real-time PCR data from raw fluorescence data.This allows an automatic calculation of amplification kinetics, as well as performing the subsequent calculations for the relative quantification and calculation of assay variability.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914400" y="762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ar-IQ" sz="2800">
                <a:latin typeface="Times New Roman" pitchFamily="18" charset="0"/>
                <a:cs typeface="Times New Roman" pitchFamily="18" charset="0"/>
              </a:rPr>
              <a:t> more…</a:t>
            </a:r>
          </a:p>
        </p:txBody>
      </p:sp>
    </p:spTree>
    <p:extLst>
      <p:ext uri="{BB962C8B-B14F-4D97-AF65-F5344CB8AC3E}">
        <p14:creationId xmlns:p14="http://schemas.microsoft.com/office/powerpoint/2010/main" val="11604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z="4000">
                <a:latin typeface="Times New Roman" pitchFamily="18" charset="0"/>
              </a:rPr>
              <a:t>Research Plan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67000" y="1905000"/>
            <a:ext cx="3581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95600" y="19050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IQ" dirty="0" smtClean="0">
                <a:latin typeface="Tahoma" pitchFamily="34" charset="0"/>
              </a:rPr>
              <a:t>Nucleic acid extraction </a:t>
            </a:r>
            <a:endParaRPr lang="en-US" altLang="ar-IQ" dirty="0">
              <a:latin typeface="Tahoma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IQ">
                <a:latin typeface="Tahoma" pitchFamily="34" charset="0"/>
              </a:rPr>
              <a:t>RNA Electrophoresis and cDNA synthesis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819400"/>
            <a:ext cx="426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6482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14600" y="3886200"/>
            <a:ext cx="464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6482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669128" y="3962400"/>
            <a:ext cx="2205797" cy="6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IQ" dirty="0" smtClean="0"/>
              <a:t>Perform</a:t>
            </a:r>
            <a:r>
              <a:rPr lang="en-US" altLang="ar-IQ" i="1" dirty="0" smtClean="0"/>
              <a:t> </a:t>
            </a:r>
            <a:r>
              <a:rPr lang="en-US" altLang="ar-IQ" dirty="0" smtClean="0"/>
              <a:t>quantitation </a:t>
            </a:r>
            <a:endParaRPr lang="en-US" altLang="ar-IQ" dirty="0"/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ar-IQ" dirty="0"/>
              <a:t>by real time PCR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4724400" y="4876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048000" y="541020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IQ"/>
              <a:t>Analysis of real time PCR data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895600" y="5410200"/>
            <a:ext cx="3657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5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z="3600"/>
              <a:t>RubisCO Primer Sets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530725"/>
          </a:xfrm>
        </p:spPr>
        <p:txBody>
          <a:bodyPr/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altLang="ar-IQ" sz="1600" b="1">
              <a:effectLst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600" b="1">
                <a:effectLst/>
              </a:rPr>
              <a:t>			</a:t>
            </a:r>
            <a:r>
              <a:rPr lang="en-US" altLang="ar-IQ" sz="1600" b="1" u="sng">
                <a:effectLst/>
              </a:rPr>
              <a:t>Start</a:t>
            </a:r>
            <a:r>
              <a:rPr lang="en-US" altLang="ar-IQ" sz="1600" b="1">
                <a:effectLst/>
              </a:rPr>
              <a:t>	</a:t>
            </a:r>
            <a:r>
              <a:rPr lang="en-US" altLang="ar-IQ" sz="1600" b="1" u="sng">
                <a:effectLst/>
              </a:rPr>
              <a:t>Length</a:t>
            </a:r>
            <a:r>
              <a:rPr lang="en-US" altLang="ar-IQ" sz="1600" b="1">
                <a:effectLst/>
              </a:rPr>
              <a:t>	</a:t>
            </a:r>
            <a:r>
              <a:rPr lang="en-US" altLang="ar-IQ" sz="1600" b="1" u="sng">
                <a:effectLst/>
              </a:rPr>
              <a:t>Tm</a:t>
            </a:r>
            <a:r>
              <a:rPr lang="en-US" altLang="ar-IQ" sz="1600" b="1">
                <a:effectLst/>
              </a:rPr>
              <a:t>	</a:t>
            </a:r>
            <a:r>
              <a:rPr lang="en-US" altLang="ar-IQ" sz="1600" b="1" u="sng">
                <a:effectLst/>
              </a:rPr>
              <a:t>%G+C</a:t>
            </a:r>
            <a:r>
              <a:rPr lang="en-US" altLang="ar-IQ" sz="1600" b="1">
                <a:effectLst/>
              </a:rPr>
              <a:t>	</a:t>
            </a:r>
            <a:r>
              <a:rPr lang="en-US" altLang="ar-IQ" sz="1600" b="1" u="sng">
                <a:effectLst/>
              </a:rPr>
              <a:t>Seq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600" b="1" u="sng">
                <a:solidFill>
                  <a:srgbClr val="FF3300"/>
                </a:solidFill>
                <a:effectLst/>
              </a:rPr>
              <a:t>Primer Set A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IQ" sz="1600" b="1">
                <a:solidFill>
                  <a:srgbClr val="FF3300"/>
                </a:solidFill>
                <a:effectLst/>
              </a:rPr>
              <a:t>Left Primer  	276	    20	60.69	   45	 AAATGGATGGGTTCCTTGCT</a:t>
            </a:r>
          </a:p>
          <a:p>
            <a:pPr>
              <a:buFont typeface="Wingdings" pitchFamily="2" charset="2"/>
              <a:buNone/>
            </a:pPr>
            <a:r>
              <a:rPr lang="en-US" altLang="ar-IQ" sz="1600" b="1">
                <a:solidFill>
                  <a:srgbClr val="FF3300"/>
                </a:solidFill>
                <a:effectLst/>
              </a:rPr>
              <a:t>Right Primer	422	    20	59.58	   50	AAGACCTGGGTTGCATCAGT</a:t>
            </a:r>
          </a:p>
          <a:p>
            <a:pPr>
              <a:buFont typeface="Wingdings" pitchFamily="2" charset="2"/>
              <a:buNone/>
            </a:pPr>
            <a:r>
              <a:rPr lang="en-US" altLang="ar-IQ" sz="1600" b="1">
                <a:solidFill>
                  <a:srgbClr val="FF3300"/>
                </a:solidFill>
                <a:effectLst/>
              </a:rPr>
              <a:t>Product Size:	147</a:t>
            </a:r>
          </a:p>
          <a:p>
            <a:pPr>
              <a:buFont typeface="Wingdings" pitchFamily="2" charset="2"/>
              <a:buNone/>
            </a:pPr>
            <a:endParaRPr lang="en-US" altLang="ar-IQ" sz="1600" b="1">
              <a:solidFill>
                <a:srgbClr val="FF33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ar-IQ" sz="1600" b="1" u="sng">
                <a:solidFill>
                  <a:srgbClr val="00FF00"/>
                </a:solidFill>
                <a:effectLst/>
              </a:rPr>
              <a:t>Primer Set B:</a:t>
            </a:r>
          </a:p>
          <a:p>
            <a:pPr>
              <a:buFont typeface="Wingdings" pitchFamily="2" charset="2"/>
              <a:buNone/>
            </a:pPr>
            <a:r>
              <a:rPr lang="en-US" altLang="ar-IQ" sz="1600" b="1">
                <a:solidFill>
                  <a:srgbClr val="00FF00"/>
                </a:solidFill>
                <a:effectLst/>
              </a:rPr>
              <a:t>Left Primer	216	   22	59.87	  50	GTCGTACCTTCCTGATTTGTCC</a:t>
            </a:r>
          </a:p>
          <a:p>
            <a:pPr>
              <a:buFont typeface="Wingdings" pitchFamily="2" charset="2"/>
              <a:buNone/>
            </a:pPr>
            <a:r>
              <a:rPr lang="en-US" altLang="ar-IQ" sz="1600" b="1">
                <a:solidFill>
                  <a:srgbClr val="00FF00"/>
                </a:solidFill>
                <a:effectLst/>
              </a:rPr>
              <a:t>Right Primer	375	   20	59.96	  55	GGTCCAGTATCTGCCATCGT</a:t>
            </a:r>
          </a:p>
          <a:p>
            <a:pPr>
              <a:buFont typeface="Wingdings" pitchFamily="2" charset="2"/>
              <a:buNone/>
            </a:pPr>
            <a:r>
              <a:rPr lang="en-US" altLang="ar-IQ" sz="1600" b="1">
                <a:solidFill>
                  <a:srgbClr val="00FF00"/>
                </a:solidFill>
                <a:effectLst/>
              </a:rPr>
              <a:t>Product Size:	160</a:t>
            </a:r>
            <a:r>
              <a:rPr lang="en-US" altLang="ar-IQ" sz="1800" b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36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altLang="ar-IQ"/>
              <a:t>Data Analysis Work Flow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8229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ar-IQ" sz="2000"/>
              <a:t>Extract Amp Plots, Melt Curve and Raw Data using ICycler Software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62000" y="3429000"/>
            <a:ext cx="792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05200" y="4724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IQ" sz="2000"/>
              <a:t>Excel Data Analysis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29000" y="4724400"/>
            <a:ext cx="2514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828800" y="1676400"/>
            <a:ext cx="5715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ar-IQ" sz="2000"/>
              <a:t>Examine Data OPD File containing Data Output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ar-IQ"/>
              <a:t>		NTC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ar-IQ"/>
              <a:t>		Melt Curve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ar-IQ"/>
              <a:t>		Amp Plots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752600" y="1524000"/>
            <a:ext cx="5791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743200" y="58674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IQ" sz="2000"/>
              <a:t>Data Presentation and Interpretation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590800" y="5791200"/>
            <a:ext cx="4648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495800" y="2895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4958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4495800" y="5334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60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 Curve Analysis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IQ" sz="2400" u="sng"/>
              <a:t>Melt Curve used to Assess Specificity of Rxn</a:t>
            </a:r>
            <a:r>
              <a:rPr lang="en-US" altLang="ar-IQ"/>
              <a:t>	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ar-IQ" sz="2000"/>
              <a:t>Do you have a single amplification peak or multiple amplification peaks?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ar-IQ" sz="2000"/>
              <a:t>Single Peak= Single Product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ar-IQ" sz="2000"/>
              <a:t>Multiple Peaks= Multiple Products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ar-IQ" sz="2000"/>
              <a:t>What is the peak melt temperature and how does this correlate with the expected melt peak temperature?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ar-IQ" sz="2000"/>
              <a:t>To further verify that you have amplified correct product can sequence amplification product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ar-IQ" sz="2000"/>
          </a:p>
        </p:txBody>
      </p:sp>
    </p:spTree>
    <p:extLst>
      <p:ext uri="{BB962C8B-B14F-4D97-AF65-F5344CB8AC3E}">
        <p14:creationId xmlns:p14="http://schemas.microsoft.com/office/powerpoint/2010/main" val="32094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13541</TotalTime>
  <Words>1118</Words>
  <Application>Microsoft Office PowerPoint</Application>
  <PresentationFormat>On-screen Show (4:3)</PresentationFormat>
  <Paragraphs>188</Paragraphs>
  <Slides>38</Slides>
  <Notes>12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Packager Shell Object</vt:lpstr>
      <vt:lpstr>Prism 6</vt:lpstr>
      <vt:lpstr>Adobe Acrobat Document</vt:lpstr>
      <vt:lpstr>Real time PCR results analysis</vt:lpstr>
      <vt:lpstr>PowerPoint Presentation</vt:lpstr>
      <vt:lpstr>PowerPoint Presentation</vt:lpstr>
      <vt:lpstr>PowerPoint Presentation</vt:lpstr>
      <vt:lpstr>PowerPoint Presentation</vt:lpstr>
      <vt:lpstr>Research Plan</vt:lpstr>
      <vt:lpstr>RubisCO Primer Sets</vt:lpstr>
      <vt:lpstr>Data Analysis Work Flow</vt:lpstr>
      <vt:lpstr>Melt Curve Analysis </vt:lpstr>
      <vt:lpstr>PowerPoint Presentation</vt:lpstr>
      <vt:lpstr>PowerPoint Presentation</vt:lpstr>
      <vt:lpstr>PowerPoint Presentation</vt:lpstr>
      <vt:lpstr>The kinetics of Real time PCR</vt:lpstr>
      <vt:lpstr>PowerPoint Presentation</vt:lpstr>
      <vt:lpstr>What we have to calculate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Use</vt:lpstr>
      <vt:lpstr>Data from REST </vt:lpstr>
      <vt:lpstr>Data from GraphPad PRISM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zaynab</dc:creator>
  <cp:lastModifiedBy>hp</cp:lastModifiedBy>
  <cp:revision>23</cp:revision>
  <dcterms:created xsi:type="dcterms:W3CDTF">2006-08-16T00:00:00Z</dcterms:created>
  <dcterms:modified xsi:type="dcterms:W3CDTF">2017-05-07T15:27:29Z</dcterms:modified>
</cp:coreProperties>
</file>