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9" r:id="rId4"/>
    <p:sldId id="257" r:id="rId5"/>
    <p:sldId id="276" r:id="rId6"/>
    <p:sldId id="258" r:id="rId7"/>
    <p:sldId id="259" r:id="rId8"/>
    <p:sldId id="260" r:id="rId9"/>
    <p:sldId id="261" r:id="rId10"/>
    <p:sldId id="271" r:id="rId11"/>
    <p:sldId id="274" r:id="rId12"/>
    <p:sldId id="275" r:id="rId13"/>
    <p:sldId id="264" r:id="rId14"/>
    <p:sldId id="262" r:id="rId15"/>
    <p:sldId id="263" r:id="rId16"/>
    <p:sldId id="265" r:id="rId17"/>
    <p:sldId id="266" r:id="rId18"/>
    <p:sldId id="278" r:id="rId19"/>
    <p:sldId id="267" r:id="rId20"/>
    <p:sldId id="268" r:id="rId21"/>
    <p:sldId id="269" r:id="rId22"/>
    <p:sldId id="270" r:id="rId23"/>
    <p:sldId id="273"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0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1:01.4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16843 8930,'25'0,"-1"0,1 0,0 0,0 0,24 0,26 0,-1 0,1 0,24 0,-50 0,-24 0,0 0,0 0,0 0,-1 0,1 0,0 0,0 0,0 0,-1 0,1 0,0 0,0 0,0 0,0 0,-1 0,1 0,0 0,25 0,-1 0,-24 0,0 0,0 0,-1 0,1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2:47.5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23862 15875,'0'25,"-24"-25,-1 0,0 0,0 0,0 0,1 0,-26 0,0 0,1 0,-26 0,26 0,-1 0,1 0,-26 25,50-25,-24 0,24 0,-25 0,26 0,-1 0,-25 0,25 0,0 0,1 0,-1 0,-25 0,1 24,-1-24,-24 0,-1 0,26 0,24 0,-25 0,1 25,24-25,-25 0,25 0,1 0,-26 0,25 0,-24 0,24 0,0 0,0 0,-24 0,-1 0,0 25,25-25,-24 0,24 0,0 0,0 0,1 25,-1-25,0 0,0 0,-24 0,24 0,-25 0,25 0,1 0,-1 0,0 0,0 0,-24 25,24-1,0-24,-25 0,26 0,24 25,-25-25,0 0,25 25,-25-25,0 0,1 0,24 25,-25-25,0 0,0 0,0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4:26.7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12824 4167,'124'0,"50"0,-75 0,25-25,50 25,74 0,74-49,-123 49,24 0,-49 0,-1 0,75 0,124 0,-148 0,-100 0,-25 0,0 0,-49 0,24 0,1 0,-1 0,0 0,1 0,-1 0,100 0,-100 0,26 0,-51 0,-24 0,25 0,-1 0,26 0,-26 0,-24 0,25 0,-26 0,1 0,50 0,-1 0,-49 0,49 0,1 0,-51 0,1 0,25 0,-25 0,24 0,-24 0,0 0,0 0,0 0,24 0,-24 0,25 0,24 0,-24 0,24 0,0 0,26 0,-51 0,26 0,-1 0,0 0,-24 0,24 0,1 0,-1 0,-24 0,0 0,-1 0,-24-25,0 25,0 0,-1 0,1 0,0 0,0 0,0 0,-1 0,26 0,-25 0,0 0,-1 0,1 0,0 0,0 0,0 0,-1 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4:32.8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1563,'99'0,"-24"0,-1 0,-49 0,24 0,1 24,24-24,75 0,-25 0,-24 0,24 0,-25 0,-50 0,26 0,24 0,0 0,50 0,25 0,-75 0,0 0,25 0,-25 0,-49 0,49 0,-24 0,49 0,-25 0,25 0,-50 0,50 25,-24-25,-26 0,0 0,26 0,-1 0,25 0,25 0,-75 0,25 0,-24 0,-1 25,25-25,-74 0,50 0,-26 0,-24 0,25 0,-26 0,51 0,-26 0,51 0,-76 25,51-25,24 0,-25 0,-49 0,50 0,-26 25,-24-25,50 0,-26 0,26 25,-26-25,100 0,-99 0,-1 0,1 24,-25-24,24 0,-24 0,25 0,24 0,-49 0,49 0,-24 0,24 0,-49 0,74 0,-24 0,-1 0,-24 0,24 0,-24 0,-1 0,-24 0,25 0,-25 0,-1 0,26 0,-25 0,0 0,-1 0,1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4:36.8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21184 1712,'-25'0,"0"0,-25 0,26 0,-51-25,1 25,-26 0,51-25,-50 25,24 0,26 0,24 0,-25 0,1 0,24 0,0 0,0 0,0 0,-49-25,0 25,24 0,-24 0,24 0,25 0,-24 0,-1 0,25 0,0 0,-24 0,-26 0,50 0,-24 0,24 0,-25 0,1 0,24 0,-25 0,26 0,-1 0,0 0,-25 0,26 0,-1 0,0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4:42.7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13693 7913,'-25'0,"0"0,0 0,0 0,-49 0,-25 0,49 0,0 0,1 0,-26 0,51 0,-51 0,26 0,24 0,-50 0,-24 0,25 0,49 0,-25 0,26 0,-1 0,0 0,0 0,0 0,1 0,-1 0,0 0,0 0,0 0,0 0,1 0,-26 0,0 0,26 0,-1 0,0 0,0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4:45.7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12452 9054,'-49'0,"24"0,-25 0,1 0,-1 0,0 0,-24 0,24 0,1 0,24 0,-25 0,26 0,-51 0,1 0,24 0,1 0,-1 0,25 0,0 0,1 0,-1 0,0 0,0 0,-24 0,-1 0,25 0,-49 0,24 0,25 0,-49 0,-25 0,49 0,25 0,-24 0,24 0,0 0,0 0,0 0,1 0,-1 0,-25 0,1 0,24 0,0 0,0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4:48.3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8384 9128,'-24'-25,"-51"25,-123-49,-1-1,75 50,25-25,25 25,49 0,-50 0,-24 0,0 0,49 0,-99 0,50 25,25-25,-1 25,1-25,24 25,26-25,-26 0,0 0,26 0,-26 0,25 0,0 0,1 0,-1 0,0 0,-25 0,26 0,-1 0,0 0,0 0,0 0,1 0,-1 0,0 0,0 0,0 0,0 0,1 0,-1 0,0 0,0 0,0 0,1 0,-1 0,0 0,0 0,0 0,1 0,-26 0,0 0,26 0,-26 0,25 0,0 0,1 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4:59.6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4639 14163,'25'0,"-1"0,1 0,25 0,-1 0,150 25,123 25,-98-25,-51-25,1 0,-1 0,51 0,173 0,24 0,-73 0,24 0,223-50,-124 50,-99-25,0 25,-24 0,73 0,-49 0,-74 0,-174 0,-74 0,49 0,124 0,25 0,-74 0,-25 0,-25 0,49 0,26 0,24 0,-49 0,-50 0,24 0,-24 0,1-25,23-24,274-1,0-24,-75 24,-49 25,-75 1,-50 24,-73 0,-51 0,26 0,24 0,0 0,-24 0,-51 0,26 0,-25 0,0 0,-1 0,26 0,0 0,-1 24,-24-24,25 0,24 0,-24 25,-1-25,1 0,49 0,0 0,-24 0,-1 0,-49 0,0 0,0 0,-25 25</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25:30.8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4912 2902,'74'0,"1"0,24 0,0 0,-25 0,26 0,48 0,76 25,-1-25,-49 25,-75-25,-25 0,1 0,-1 0,-49 0,24 0,1 0,-25 0,0 0,24 0,1 0,-1 0,26 0,-26 0,1 0,0 0,-26 0,26 0,-25 0,0 0,0 0,-1 0,1 0,0 0,0 0,0 0,-1 0,1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26:26.7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7963 8582,'74'0,"-24"0,74 0,49 0,1 0,-25 0,148 0,51 0,-1 0,-99 0,-74 50,-50-50,25 0,-50 0,-25 0,75 0,-25 0,50 0,-50 25,49-25,-24 25,-74-25,-26 0,1 0,24 0,-49 0,74 0,-24 0,24 0,0 0,-49 0,49 0,-25 0,1 0,-26 0,-24 0,25 0,-25 0,-1 0,1 0,25 0,-25 0,-1 0,26 0,0 0,-1 0,-24 0,0 0,0 0,-1 0,1 0,0 0,0 0,-25-25,25 25,-1 0,-24-25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1:03.5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7615 8855</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26:31.9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12452 10220,'25'0,"149"0,-50 0,0 0,-25 0,99 0,50 0,-24 0,-26 0,-49 0,-25 0,-25 0,25 0,75 0,-50 0,-25 0,-50 0,-24 0,24 0,0 0,-24 0,-25 0,49 0,-24 0,-1 0,75 0,25 0,-74 0,24 0,-25 0,1 0,-50 0,24 0,-24 0,0 0,24 0,-24 0,0 0,0 0,24 0,1 0,0 0,49 0,0 0,-25 0,1 0,-25 0,-26 0,26 0,-25 0,0 0,-1 0,1 0,0 0,25 0,-26 0</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26:44.6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19993 12129,'-50'0,"1"0,-26 0,-24 0,-25 0,25 0,-50 0,75-24,-1-1,50 25,1 0,-1 0,0 0,0 0,-24 0,-1 0,-24 0,-51 0,26 0,-74 25,73-1,26 1,24 0,-24-25,0 25,-1-25,-24 0,25 25,-26-25,1 0,25 25,-1-25,26 0,24 0,0 0,0 0,0 0,1 0,-1 0,0 0,0 0,0 0,1 0,-1 0,0 0,0 0,0 0,1 0,-26 0,25 0,0 0,1 0,-1 0,0 0,0 0,0 0,25 24,-24-24,48 0,1 0,149 0,24 0,-24 0,-1 0,-48 0,98 0,50 0,-75-24,149-26,-123 50,-51 0,1 0,-50-25,0 25,-25 0,25 0,-49 0,-1-25,-24 25,-26 0,1 0,0 0,0 0,0 0,-1 0,-123 0,-74 50,-26-25,75 0,-74 49,24-49,0 0,-123-1,73 26,51-50,49 25,25-25,-25 0,74 0,0 0,26 0,-1 0,0 0,0 0,0 0,1 0,-26 0,25 0,-49 0,-1 0,1 0,24 0,-24 0,-1 0,26 0,24 0,0 0,0 0,1 0,-1 0,-25 0,1 0,-1 0,0-25,26 25,-1 0,0 0,0 0,0 0,1 0,-1 0,25-25,0 0,0 1,0-1,0-25,0 25,0 1,0-1,0 0,0 0,0 0,0 0,0 1,0-1,25 25,-1 0,26 0,-25-25,0 25,24 0,1 0,-25 0,24 0,-24 0,0 0,0 0,-1 0,26 0,0 0,-26 0,1 0,25 0,24 0,-24 0,-1 0,26 0,-1 0,-49 0,74 0,-24 0,-50 0,49 0,-24 0,-26 0,26 0,0 0,24 0,-24 0,-1 0,-24 0,25 0,-1 0,1-25,24 25,-49 0,25 0,-1-25,-24 25,49 0,51-24,-51 24,0-25,-24 25,0 0,-26 0,1 0,0 0,0 0,0 0,24 0,-24 0,25 0,-1 0,-24 0,0 0,0 0,-1 0,1 0,25 0,-25 0,-1 0,1 0,0 0,0 0,0 0,-1 0,1 0,0 0,0 0,0 0,0 0,-1 0,1 0,0 0,0 0,0 0,-1 0,1 0,0 0,0 0,0 0,-1 0,1 0,-25 25,0-1,0 1,0 0,0 25,0-26,0 1,0 25,0 0,0-26,0 1,0 0,0 0,-25-25,1 25,-51-25,1 24,-1-24,51 0,-1 25,-25-25,25 0,-24 0,24 0,0 0,-25 0,-24 0,0 0,-1 0,26 0,24 0,-25 0,25 0,1 0,-1 0,0 0,0 0,0 0,1 0,-1 0,0 0,0 0,0 0,1 0,-1 0,0 0,0 0,0 0,1 0,-1 0,0 0</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26:50.6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11609 13940,'25'0,"24"0,100 0,0 0,-25 0,0 0,-25 0,0 0,125 0,-51 0,-73 0,-1 0,-25 0,-49 0,49 0,1 25,-1-25,-24 0,24 0,1 0,-26 0,26 0,24 0,-49 25,49-25,-50 0,1 0,24 0,-49 0,25 0,-1 25,1-25,0 0,24 0,25 0,1 0,-26 0,-24 0,24 0,-49 0,24 0,1 0,-25 0,24 0,1 0,-25 0,74 0,25 0,-25 0,-24 0,-26 0,26 0,-26 0,-24 0,25 0,-1 0,1 0,0 0,-26 0,1 0,25 0,-1 0,26 0,24 0,0 0,-24 0,-1 0,-24 0,49 0,-50 0,26 0,-25 0,-26 0,51 0,-26 0,-24 0,25 0,-1 0,-24 0,25 0,-25 0,-1 0,1 0,0 0,0 0,0 0,-1 0</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27:05.2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10567 15726,'-49'0,"-75"0,24 0,26 0,-25 0,-1 0,-98 0,24 0,50 0,-99 0,124 0,0 0,49 0,-24-25,-26 25,-24-24,25 24,-74-25,73 0,51 25,-26 0,1-25,49 25,-49 0,24 0,-24-25,24 25,-24 0,-1 0,-49 0,50 0,24 0,-24 0,24-24,1 24,24 0,0 0,0 0,-24 0,-26 0,50 0,-49 0,24 0,-24 0,49 0,-25 0,26 0,-1 0,0 0,0 0,0 0,1 0,-1 0,0 0,0 0,0 0,1 0,-1 0,0 0,25 24,-25-24,0 0,1 25,24 0,0 0,0 0,0-1,0 1,0 0,0 0,24-25,1 0,25 0,-1 0,-24 0,25 0,49 0,-25-25,26 0,-51 0,1 1,-1-1,1 25,0-25,49 0,0 25,0 0,50 0,25 0,-25 0,-75 0,25 0,-24 0,-26 0,-24 0,50 0,-51 0,1 0,50 0,24 0,0 0,0 0,-24 0,24 0,-25 0,1 0,24-25,-25 25,1 0,24 0,-25 0,26 0,-51 0,50 0,-49 0,0 0,-26 0,1 0,0 0</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27:08.9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1886 17562,'24'0,"1"0,0 0,0 0,0 0,24 0,-24 0,49 0,-49 0,0 0,25 0,-1 0,26 0,-26 0,1 0,-25 0,-1 0,1 0,0 0,0 0,24 0,1 0,24 0,-49 0,25 0,-1 0,-24 25,25-25,-25 0,0 0,-1 0,1 0,0 0,0 0,0 0</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27:19.6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6995 15900,'25'0,"25"0,24 0,25 0,1 0,-1 25,25-1,25 26,24-50,-24 25,-25-25,-25 0,-74 25,25-25,-1 0,1 0,-25 0,0 0,-1 0,26 0,0 0,-1 0,-24 0,0 0,24 0,-24 0,0 0,0 0,0 0,-1 0,1 0,0 0,0 0,0 0,-1 0,1 0,0 0,0 0,0 0,-1 0,1 0,0 0,0 0,0 0,24 0,-24 0,50 0,-1 0,-24 0,-26 0,1 0,25-25,-25 25,-1-25,26 0,-25 25,0 0,-1 0,1 0</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27:23.5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8211 16024,'-25'0,"0"0,0 0,0 0,-24 0,24 0,-74-25,0 25,-50-50,99 50,-24 0,-1 0,51 0,-1 0,-50 0,51 0,-26 0,25 0,0 0,1 25,-1-25,-25 25,25 0,0-25,1 0,-1 0,0 0,0 25,0-25,1 0,-1 24,0-24,0 0,-24 0,24 0,0 25,0-25,-24 0,-1 0,25 0,0 0,1 0,-1 0,25-25,25 25,-25-24,24 24,1 0,25 0,-25 0,74 0,0 0,-25 0,-24 0,49 0,-49 0,49 0,-49 0,-1 0,1 0,0 0,-1 0,-24 0,25 0,24 24,-49-24,24 0,26 25,-26 0,-24-25,25 0,-25 0,24 0,1 25,24-25,-49 0,50 0,-26 0,-24 0,25 0,-26 0,26 0,0 0,-26 0,1 0,0 0,0 0,0 0,-1 0,1 0,25 0,-25 0,24 0,1 0,-1 0,1 0,0 0,-26 0,26 0,0 0,-50-25,24 25,1 0,-25-25,-25 0,-24 25,-26-24,-24-1,0 0,25 0,-26 25,51 0,-1 0,-24 0,-1 0,-73 0,-1 25,49-25,76 0,-26 0,0 0,26 0,-1 0,0 0,0 0,0 0,1 0,-26 0,25 0,0 0,25-25,0 0,0 1,25 24,0 0,0 0,0 0,-1 0,26 0,0-25,98 25,-48 0,-26 0,-49 0,25 0,-1 0,-24 0,25 0,-1 0,1 0,-1 0,26 0,24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1:06.3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7715 8806,'24'0,"150"49,24 1,-24 24,0-49,99 0,24-25,-98 0,-26 25,-24-25,-25 0,50 0,-50 0,-25 0,0 0,0 0,-24 0,-1 0,1 0,-1 0,-49 0,25 0,-1 0,-24 0,0 0,0 0,-1 0,1 0,0 0,0 0,24 0,26 0,-26-25,26 0,-1 0,-24 25,-25 0,24 0,1 0,-25 0,0 0,24 0,-24 0,25 0,-1 0,-24 0,25 0,24-25,50 25,-50 0,-49 0,25-24,-1 24,1 0,-25 0,0 0,-1 0,1 0,0 0,0 0,0-25,24 25,-49-25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0:05.1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15156 1687,'25'0,"49"0,25 0,1 0,-1 0,50 0,49-50,100 25,-75 0,-25 25,26-24,73-26,51 25,-100 0,-50-49,-24 49,-50 0,-25 1,174-51,-100 50,1-24,25-1,-100 25,-25 25,1-24,-26 24,26 0,-51 0,51 24,-1 26,-24 0,-25-26,-1 1,1 25,-25-25,25 24,-25-24,0 25,25-26,-25 26,0 24,0-49,0 25,0 0,0-26,0 51,0-26,-25 51,0-51,0 1,1-1,24-24,-25 0,25 0,-25 24,25-24,0 0,0 0,-25 0,0 24,1 26,-1-1,0-24,0 24,25 1,-25-1,25 25,-24 0,24-49,0-25,0 24,-25-49,0 0,0 0,-24 25,-26-25,50 0,-49 0,24 0,26 0,-51 0,-24 0,25 0,-51 0,1 0,0 0,25 0,25 0,-25 0,24 0,26 0,-1 0,-24 0,24 0,-124 0,75 0,0 0,24 0,1 0,24 0,1 0,-50 0,24 0,1 0,-25 0,-1 25,26-25,-50 0,25 25,24-25,1 0,-1 0,26 0,-26 0,-49 0,0 0,25 0,0 0,25 0,-1 0,25 0,-24 0,-25 0,24 0,26 0,-26 0,-24 0,0 0,0 0,74 0,-25 0,26 0,24-25,0 0,0-24,0-1,0-74,0 25,0 49,0 1,0-1,0 25,0-25,0 1,0 24,0-25,0 26,0-1,0 0,0 0,0 0,0 1,0-1,0 0,0 0,0 0,0-24,24 24,1 0,-25 0,0 1,0-1,0 0,25 0,0 25,0 0,-25-25,24 25,1-24,0 24,0-50,24 50,-24-25,0 25,0-25,0 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0:17.2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16545 5978,'-25'0,"-24"0,-1 0,-99 0,0 0,1 0,48 0,-24 0,50 0,-25 0,-1 25,-73-25,49 0,25 0,-1 0,1 0,50 0,24 0,-25 0,1 0,24 0,-50 0,1 0,49 0,-49 0,-1 0,1 0,24 0,-24 0,24 0,25 0,-24 0,-1 0,25 0,-24 0,24 0,-25 0,1 0,24 0,-25 0,-74 0,50 0,-25 0,49 0,0 0,1 0,24 0,-49 0,24 0,25 0,0 0,-24 0,-1 0,1 0,-1 0,0 0,1 0,24 0,-25 0,26 0,-1 0,-25 0,25 0,1 0,-1 0,0 0,0 0,0 0,25-25,0 0,0 0,0 1,0-1,0 0,0 0,0-25,0 1,0 24,0 0,0 0,0 1,0-1,0 0,0 0,0 0,0 1,0-1,0 0,0 0,0 0,0 1,0-1,0 0,0 0,0 0,0 1,0-1,0 0,0 0,0 0,0 1,0-1,25 25,0-25,49 25,26-25,-1 25,-25 0,-49 0,25 0,-1 0,1 0,-1 0,1 0,0 0,-1 0,-24 0,0 0,0 0,-1 0,51 0,-26 0,-24 0,25 0,-25 0,0 0,-1 0,1 0,25 0,-25 0,-1 0,1 0,0 0,0 0,0 0,-1 0,26 0,0 0,-26 0,51 0,24 0,25 0,0 0,50 0,-75 0,0 0,-24 0,-51 0,1-25,0 25,0 0,0 0,-1 0,1 0,0 0,0 0,24 0,-24 0,50 0,-1 0,0 0,-49 0,25 0,-1 0,-24 0,25 0,-25 0,-1 0,1 0,0 0,0 0,25 0,-1 0,-24 0,0 0,24 0,1 0,-25 0,24 0,-24 0,25 0,-1 0,-24 0,0 0,0 0,0 0,-1 0,1 0,0 0,25 0,-26 0,51 0,49 0,-25 0,-24 0,-26 0,1 0,-25 0,-25 25,0 0,0 25,0-1,0 26,-25-26,0-24,25 0,0 0,-25-25,25 24,0 1,0 0,0 25,0-26,0 1,0 0,0 0,0 0,0-1,0 1,-25 0,-49 25,-1-26,1 1,49 0,0-25,1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2:14.3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24359 5457,'-25'0,"0"0,0 0,0 0,1 0,-1 0,0 0,0 0,0 0,1 0,-1 0,0 0,0 0,0 0,0 0,1 0,-1 0,0 0,0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2:24.2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24259 6102,'-24'0,"-1"0,0 0,0 0,0 0,1 0,-1 0,0 0,0 0,0 0,25 25</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2:30.5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3870 6077,'25'0,"-1"0,1 0,0 0,25 0,49 0,50 0,-25 0,25 0,-100 0,26 0,-26 0,-24 0,49 0,-24 0,24 0,1 0,49 0,25 0,-50 0,-49 0,49 0,0 0,0 0,25 0,75 0,-50 0,-25 0,-25 0,0 0,25 0,0 0,0 0,25 0,25 0,-1 0,-24 0,74 0,-99 0,25 0,-25 0,99-49,-49 49,-50 0,-25 0,0 0,-74 0,0 0,25 0,24 0,50 0,-25 0,1 0,-1 0,-25 0,125 0,-75 24,0-24,-50 0,0 0,1 0,-26 25,26-25,-1 0,1 0,24 25,50-25,0 0,-50 25,-50-25,1 0,0 0,-26 0,26 0,0 0,-26 0,26 0,0 0,-25 0,24 0,-24 0,49 0,26 0,-26 0,25 0,50 0,-25 0,-25 0,-49 0,-25 0,-1 0,1 0,0 0,0 0,0 0,-1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17-05-11T08:12:35.2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20291 5283,'24'0,"1"0,50 0,-1 0,50 0,-50 0,-49 0,25 0,-25 0,-1 0,1 0,0 0,0 0,0 0,0 0,24 0,-24 0,0 0,0 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9.emf"/><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5.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customXml" Target="../ink/ink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2.emf"/><Relationship Id="rId12" Type="http://schemas.openxmlformats.org/officeDocument/2006/relationships/customXml" Target="../ink/ink16.xml"/><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13.xml"/><Relationship Id="rId11" Type="http://schemas.openxmlformats.org/officeDocument/2006/relationships/image" Target="../media/image24.emf"/><Relationship Id="rId5" Type="http://schemas.openxmlformats.org/officeDocument/2006/relationships/image" Target="../media/image21.emf"/><Relationship Id="rId15" Type="http://schemas.openxmlformats.org/officeDocument/2006/relationships/image" Target="../media/image26.emf"/><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23.emf"/><Relationship Id="rId14" Type="http://schemas.openxmlformats.org/officeDocument/2006/relationships/customXml" Target="../ink/ink17.xml"/></Relationships>
</file>

<file path=ppt/slides/_rels/slide21.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32.emf"/><Relationship Id="rId18" Type="http://schemas.openxmlformats.org/officeDocument/2006/relationships/customXml" Target="../ink/ink26.xml"/><Relationship Id="rId3" Type="http://schemas.openxmlformats.org/officeDocument/2006/relationships/image" Target="../media/image27.emf"/><Relationship Id="rId7" Type="http://schemas.openxmlformats.org/officeDocument/2006/relationships/image" Target="../media/image29.emf"/><Relationship Id="rId12" Type="http://schemas.openxmlformats.org/officeDocument/2006/relationships/customXml" Target="../ink/ink23.xml"/><Relationship Id="rId17" Type="http://schemas.openxmlformats.org/officeDocument/2006/relationships/image" Target="../media/image34.emf"/><Relationship Id="rId2" Type="http://schemas.openxmlformats.org/officeDocument/2006/relationships/customXml" Target="../ink/ink18.xml"/><Relationship Id="rId16"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31.emf"/><Relationship Id="rId5" Type="http://schemas.openxmlformats.org/officeDocument/2006/relationships/image" Target="../media/image28.emf"/><Relationship Id="rId15" Type="http://schemas.openxmlformats.org/officeDocument/2006/relationships/image" Target="../media/image33.emf"/><Relationship Id="rId10" Type="http://schemas.openxmlformats.org/officeDocument/2006/relationships/customXml" Target="../ink/ink22.xml"/><Relationship Id="rId19" Type="http://schemas.openxmlformats.org/officeDocument/2006/relationships/image" Target="../media/image35.emf"/><Relationship Id="rId4" Type="http://schemas.openxmlformats.org/officeDocument/2006/relationships/customXml" Target="../ink/ink19.xml"/><Relationship Id="rId9" Type="http://schemas.openxmlformats.org/officeDocument/2006/relationships/image" Target="../media/image30.emf"/><Relationship Id="rId14" Type="http://schemas.openxmlformats.org/officeDocument/2006/relationships/customXml" Target="../ink/ink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00150"/>
            <a:ext cx="7848600" cy="2000250"/>
          </a:xfrm>
        </p:spPr>
        <p:txBody>
          <a:bodyPr>
            <a:normAutofit fontScale="90000"/>
          </a:bodyPr>
          <a:lstStyle/>
          <a:p>
            <a:r>
              <a:rPr lang="ar-IQ" dirty="0"/>
              <a:t>مرض </a:t>
            </a:r>
            <a:r>
              <a:rPr lang="ar-IQ" dirty="0" smtClean="0"/>
              <a:t>ويلسون</a:t>
            </a:r>
            <a:br>
              <a:rPr lang="ar-IQ" dirty="0" smtClean="0"/>
            </a:br>
            <a:r>
              <a:rPr lang="en-US" dirty="0" smtClean="0"/>
              <a:t>Wilson's disease </a:t>
            </a:r>
            <a:br>
              <a:rPr lang="en-US" dirty="0" smtClean="0"/>
            </a:br>
            <a:r>
              <a:rPr lang="en-US" dirty="0" err="1" smtClean="0"/>
              <a:t>Hepatolenticular</a:t>
            </a:r>
            <a:r>
              <a:rPr lang="en-US" dirty="0" smtClean="0"/>
              <a:t> Degeneration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7" y="3090280"/>
            <a:ext cx="4748213" cy="373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566" t="38542" r="61589" b="32543"/>
          <a:stretch/>
        </p:blipFill>
        <p:spPr bwMode="auto">
          <a:xfrm>
            <a:off x="7688317" y="1389993"/>
            <a:ext cx="1150883" cy="211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 y="91440"/>
            <a:ext cx="85344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652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108" t="18856" r="42995" b="14472"/>
          <a:stretch/>
        </p:blipFill>
        <p:spPr bwMode="auto">
          <a:xfrm>
            <a:off x="639235" y="76200"/>
            <a:ext cx="8276166"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50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levels of copper</a:t>
            </a:r>
            <a:endParaRPr lang="ar-IQ" dirty="0"/>
          </a:p>
        </p:txBody>
      </p:sp>
      <p:sp>
        <p:nvSpPr>
          <p:cNvPr id="3" name="Content Placeholder 2"/>
          <p:cNvSpPr>
            <a:spLocks noGrp="1"/>
          </p:cNvSpPr>
          <p:nvPr>
            <p:ph idx="1"/>
          </p:nvPr>
        </p:nvSpPr>
        <p:spPr/>
        <p:txBody>
          <a:bodyPr/>
          <a:lstStyle/>
          <a:p>
            <a:r>
              <a:rPr lang="en-US" dirty="0"/>
              <a:t>Increasing levels of copper causes </a:t>
            </a:r>
            <a:r>
              <a:rPr lang="en-US" dirty="0">
                <a:solidFill>
                  <a:srgbClr val="C00000"/>
                </a:solidFill>
              </a:rPr>
              <a:t>ATP7A</a:t>
            </a:r>
            <a:r>
              <a:rPr lang="en-US" dirty="0"/>
              <a:t> (an enzyme) to release copper into portal vein to the </a:t>
            </a:r>
            <a:r>
              <a:rPr lang="en-US" dirty="0">
                <a:solidFill>
                  <a:srgbClr val="C00000"/>
                </a:solidFill>
              </a:rPr>
              <a:t>Liver</a:t>
            </a:r>
          </a:p>
          <a:p>
            <a:r>
              <a:rPr lang="en-US" dirty="0">
                <a:solidFill>
                  <a:srgbClr val="C00000"/>
                </a:solidFill>
              </a:rPr>
              <a:t>ATP7B</a:t>
            </a:r>
            <a:r>
              <a:rPr lang="en-US" dirty="0"/>
              <a:t> binds copper to </a:t>
            </a:r>
            <a:r>
              <a:rPr lang="en-US" dirty="0" err="1"/>
              <a:t>Cerluplasmin</a:t>
            </a:r>
            <a:r>
              <a:rPr lang="en-US" dirty="0"/>
              <a:t> in the liver and releases it into the </a:t>
            </a:r>
            <a:r>
              <a:rPr lang="en-US" dirty="0">
                <a:solidFill>
                  <a:srgbClr val="C00000"/>
                </a:solidFill>
              </a:rPr>
              <a:t>blood stream</a:t>
            </a:r>
          </a:p>
          <a:p>
            <a:r>
              <a:rPr lang="en-US" dirty="0"/>
              <a:t>ATP7B also removes excess copper into </a:t>
            </a:r>
            <a:r>
              <a:rPr lang="en-US" dirty="0">
                <a:solidFill>
                  <a:srgbClr val="C00000"/>
                </a:solidFill>
              </a:rPr>
              <a:t>bile</a:t>
            </a:r>
          </a:p>
          <a:p>
            <a:r>
              <a:rPr lang="en-US" dirty="0">
                <a:solidFill>
                  <a:schemeClr val="tx2"/>
                </a:solidFill>
              </a:rPr>
              <a:t>Mutation of ATP7B</a:t>
            </a:r>
            <a:r>
              <a:rPr lang="en-US" dirty="0"/>
              <a:t> in Wilson’s disease </a:t>
            </a:r>
            <a:r>
              <a:rPr lang="en-US" dirty="0">
                <a:solidFill>
                  <a:schemeClr val="tx2"/>
                </a:solidFill>
              </a:rPr>
              <a:t>impairs </a:t>
            </a:r>
            <a:r>
              <a:rPr lang="en-US" dirty="0"/>
              <a:t>these functions</a:t>
            </a:r>
          </a:p>
          <a:p>
            <a:endParaRPr lang="ar-IQ" dirty="0"/>
          </a:p>
        </p:txBody>
      </p:sp>
    </p:spTree>
    <p:extLst>
      <p:ext uri="{BB962C8B-B14F-4D97-AF65-F5344CB8AC3E}">
        <p14:creationId xmlns:p14="http://schemas.microsoft.com/office/powerpoint/2010/main" val="1020438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dirty="0">
                <a:solidFill>
                  <a:srgbClr val="C00000"/>
                </a:solidFill>
              </a:rPr>
              <a:t>Impairment of ATP7B </a:t>
            </a:r>
            <a:r>
              <a:rPr lang="en-US" dirty="0"/>
              <a:t>causes copper to </a:t>
            </a:r>
            <a:r>
              <a:rPr lang="en-US" dirty="0">
                <a:solidFill>
                  <a:srgbClr val="C00000"/>
                </a:solidFill>
              </a:rPr>
              <a:t>accumulate in the liver </a:t>
            </a:r>
            <a:r>
              <a:rPr lang="en-US" dirty="0"/>
              <a:t>– (it does not bind to </a:t>
            </a:r>
            <a:r>
              <a:rPr lang="en-US" dirty="0" err="1"/>
              <a:t>cerluoplasmin</a:t>
            </a:r>
            <a:r>
              <a:rPr lang="en-US" dirty="0"/>
              <a:t>)</a:t>
            </a:r>
          </a:p>
          <a:p>
            <a:r>
              <a:rPr lang="en-US" dirty="0"/>
              <a:t>High levels of copper in the liver causes oxidative damage through a process known as Fenton’s Chemistry</a:t>
            </a:r>
          </a:p>
          <a:p>
            <a:r>
              <a:rPr lang="en-US" dirty="0"/>
              <a:t>Oxidative damage in the liver leads to Chronic </a:t>
            </a:r>
            <a:r>
              <a:rPr lang="en-US" dirty="0">
                <a:solidFill>
                  <a:srgbClr val="C00000"/>
                </a:solidFill>
              </a:rPr>
              <a:t>Active Hepatitis</a:t>
            </a:r>
          </a:p>
          <a:p>
            <a:endParaRPr lang="ar-IQ" dirty="0"/>
          </a:p>
        </p:txBody>
      </p:sp>
    </p:spTree>
    <p:extLst>
      <p:ext uri="{BB962C8B-B14F-4D97-AF65-F5344CB8AC3E}">
        <p14:creationId xmlns:p14="http://schemas.microsoft.com/office/powerpoint/2010/main" val="1139588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تشخيصه</a:t>
            </a:r>
            <a:endParaRPr lang="ar-IQ" dirty="0"/>
          </a:p>
        </p:txBody>
      </p:sp>
      <p:sp>
        <p:nvSpPr>
          <p:cNvPr id="3" name="Content Placeholder 2"/>
          <p:cNvSpPr>
            <a:spLocks noGrp="1"/>
          </p:cNvSpPr>
          <p:nvPr>
            <p:ph idx="1"/>
          </p:nvPr>
        </p:nvSpPr>
        <p:spPr/>
        <p:txBody>
          <a:bodyPr>
            <a:normAutofit/>
          </a:bodyPr>
          <a:lstStyle/>
          <a:p>
            <a:pPr algn="r" rtl="1"/>
            <a:r>
              <a:rPr lang="ar-IQ" dirty="0" smtClean="0"/>
              <a:t>الفحص </a:t>
            </a:r>
            <a:r>
              <a:rPr lang="ar-IQ" dirty="0"/>
              <a:t>السريري</a:t>
            </a:r>
          </a:p>
          <a:p>
            <a:pPr algn="r" rtl="1"/>
            <a:r>
              <a:rPr lang="ar-IQ" dirty="0" smtClean="0"/>
              <a:t> </a:t>
            </a:r>
            <a:r>
              <a:rPr lang="ar-IQ" dirty="0"/>
              <a:t>فحص بصري </a:t>
            </a:r>
          </a:p>
          <a:p>
            <a:pPr algn="r" rtl="1"/>
            <a:r>
              <a:rPr lang="ar-IQ" dirty="0" smtClean="0"/>
              <a:t> </a:t>
            </a:r>
            <a:r>
              <a:rPr lang="ar-IQ" dirty="0"/>
              <a:t>فحص عصبي وقياس رد فعل الجسم للمؤثرات الخارجية</a:t>
            </a:r>
          </a:p>
          <a:p>
            <a:pPr algn="r" rtl="1"/>
            <a:r>
              <a:rPr lang="ar-IQ" dirty="0" smtClean="0"/>
              <a:t> </a:t>
            </a:r>
            <a:r>
              <a:rPr lang="ar-IQ" dirty="0"/>
              <a:t>فحص تركيز </a:t>
            </a:r>
            <a:r>
              <a:rPr lang="ar-IQ" dirty="0">
                <a:solidFill>
                  <a:srgbClr val="C00000"/>
                </a:solidFill>
              </a:rPr>
              <a:t>نسبة</a:t>
            </a:r>
            <a:r>
              <a:rPr lang="ar-IQ" dirty="0"/>
              <a:t> </a:t>
            </a:r>
            <a:r>
              <a:rPr lang="ar-IQ" dirty="0" smtClean="0"/>
              <a:t>النحاس </a:t>
            </a:r>
            <a:r>
              <a:rPr lang="ar-IQ" dirty="0"/>
              <a:t>في الدم </a:t>
            </a:r>
          </a:p>
          <a:p>
            <a:pPr algn="r" rtl="1"/>
            <a:r>
              <a:rPr lang="ar-IQ" dirty="0" smtClean="0"/>
              <a:t> </a:t>
            </a:r>
            <a:r>
              <a:rPr lang="ar-IQ" dirty="0"/>
              <a:t>فحص نسبة </a:t>
            </a:r>
            <a:r>
              <a:rPr lang="ar-IQ" dirty="0">
                <a:solidFill>
                  <a:srgbClr val="C00000"/>
                </a:solidFill>
              </a:rPr>
              <a:t>تركيز</a:t>
            </a:r>
            <a:r>
              <a:rPr lang="ar-IQ" dirty="0"/>
              <a:t> النحاس في البول عن طريق جمع البول على مدار 24 ساعه</a:t>
            </a:r>
          </a:p>
          <a:p>
            <a:pPr algn="r" rtl="1"/>
            <a:r>
              <a:rPr lang="ar-IQ" dirty="0" smtClean="0"/>
              <a:t> فحص </a:t>
            </a:r>
            <a:r>
              <a:rPr lang="ar-IQ" dirty="0"/>
              <a:t>جيني للكشف عن حدوث اختلالات جينية وحدوث طفرات</a:t>
            </a:r>
          </a:p>
        </p:txBody>
      </p:sp>
    </p:spTree>
    <p:extLst>
      <p:ext uri="{BB962C8B-B14F-4D97-AF65-F5344CB8AC3E}">
        <p14:creationId xmlns:p14="http://schemas.microsoft.com/office/powerpoint/2010/main" val="213151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العلاج</a:t>
            </a:r>
            <a:endParaRPr lang="ar-IQ" dirty="0"/>
          </a:p>
        </p:txBody>
      </p:sp>
      <p:sp>
        <p:nvSpPr>
          <p:cNvPr id="3" name="Content Placeholder 2"/>
          <p:cNvSpPr>
            <a:spLocks noGrp="1"/>
          </p:cNvSpPr>
          <p:nvPr>
            <p:ph idx="1"/>
          </p:nvPr>
        </p:nvSpPr>
        <p:spPr/>
        <p:txBody>
          <a:bodyPr>
            <a:normAutofit fontScale="92500" lnSpcReduction="10000"/>
          </a:bodyPr>
          <a:lstStyle/>
          <a:p>
            <a:pPr algn="r" rtl="1"/>
            <a:r>
              <a:rPr lang="ar-IQ" dirty="0" smtClean="0"/>
              <a:t>إزالة </a:t>
            </a:r>
            <a:r>
              <a:rPr lang="ar-IQ" dirty="0"/>
              <a:t>النحاس من الجسم، وبعضهم يفضل </a:t>
            </a:r>
            <a:r>
              <a:rPr lang="ar-IQ" dirty="0">
                <a:solidFill>
                  <a:srgbClr val="C00000"/>
                </a:solidFill>
              </a:rPr>
              <a:t>الحمية</a:t>
            </a:r>
            <a:r>
              <a:rPr lang="ar-IQ" dirty="0"/>
              <a:t> بحيث يقلل كمية النحاس التي يتم تناولها مثل الفطر، الفستق، الفواكه المجففة, الكبد، الشوكولاطة، والمأكولات البحرية القشرية.</a:t>
            </a:r>
          </a:p>
          <a:p>
            <a:pPr algn="r" rtl="1"/>
            <a:r>
              <a:rPr lang="ar-IQ" dirty="0"/>
              <a:t>هناك دواء اسمه </a:t>
            </a:r>
            <a:r>
              <a:rPr lang="ar-IQ" dirty="0">
                <a:solidFill>
                  <a:srgbClr val="C00000"/>
                </a:solidFill>
              </a:rPr>
              <a:t>بنيسيلامين</a:t>
            </a:r>
            <a:r>
              <a:rPr lang="ar-IQ" dirty="0"/>
              <a:t> يعطى لمرضى ويلسون بحيث يقوم بالارتباط مع النحاس ليتم التخلص منه من خلال البول، بالإضافة إلى ذلك فإن معظم الحالات يلزمها زراعة كبد لأن جزءاً كبيراً من الكبد يكون قد حصل له تشمع، وفشل كبد كامل</a:t>
            </a:r>
            <a:r>
              <a:rPr lang="ar-IQ" dirty="0" smtClean="0"/>
              <a:t>.</a:t>
            </a:r>
          </a:p>
          <a:p>
            <a:pPr algn="r" rtl="1"/>
            <a:r>
              <a:rPr lang="ar-IQ" dirty="0"/>
              <a:t>بشكل عام، ينصح باتباع نظام غذائي قليل بالمأكولات التي تحتوي على النحاس، مع تجنب الفطر، المكسرات، الشوكولاته، الفواكه المجففة، الكبد، والمحار</a:t>
            </a:r>
            <a:r>
              <a:rPr lang="ar-IQ" dirty="0" smtClean="0"/>
              <a:t>.</a:t>
            </a:r>
            <a:endParaRPr lang="ar-IQ" dirty="0"/>
          </a:p>
        </p:txBody>
      </p:sp>
    </p:spTree>
    <p:extLst>
      <p:ext uri="{BB962C8B-B14F-4D97-AF65-F5344CB8AC3E}">
        <p14:creationId xmlns:p14="http://schemas.microsoft.com/office/powerpoint/2010/main" val="1725842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94" t="35248" r="34367" b="9421"/>
          <a:stretch/>
        </p:blipFill>
        <p:spPr bwMode="auto">
          <a:xfrm>
            <a:off x="0" y="457200"/>
            <a:ext cx="8928453"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3886200" y="2209800"/>
              <a:ext cx="437760" cy="360"/>
            </p14:xfrm>
          </p:contentPart>
        </mc:Choice>
        <mc:Fallback>
          <p:pic>
            <p:nvPicPr>
              <p:cNvPr id="3" name="Ink 2"/>
              <p:cNvPicPr/>
              <p:nvPr/>
            </p:nvPicPr>
            <p:blipFill>
              <a:blip r:embed="rId4"/>
              <a:stretch>
                <a:fillRect/>
              </a:stretch>
            </p:blipFill>
            <p:spPr>
              <a:xfrm>
                <a:off x="3870360" y="2146440"/>
                <a:ext cx="469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741400" y="3187800"/>
              <a:ext cx="360" cy="360"/>
            </p14:xfrm>
          </p:contentPart>
        </mc:Choice>
        <mc:Fallback xmlns="">
          <p:pic>
            <p:nvPicPr>
              <p:cNvPr id="4" name="Ink 3"/>
              <p:cNvPicPr/>
              <p:nvPr/>
            </p:nvPicPr>
            <p:blipFill>
              <a:blip r:embed="rId6"/>
              <a:stretch>
                <a:fillRect/>
              </a:stretch>
            </p:blipFill>
            <p:spPr>
              <a:xfrm>
                <a:off x="2725560" y="3124440"/>
                <a:ext cx="32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2777400" y="1676400"/>
              <a:ext cx="1661040" cy="89640"/>
            </p14:xfrm>
          </p:contentPart>
        </mc:Choice>
        <mc:Fallback>
          <p:pic>
            <p:nvPicPr>
              <p:cNvPr id="5" name="Ink 4"/>
              <p:cNvPicPr/>
              <p:nvPr/>
            </p:nvPicPr>
            <p:blipFill>
              <a:blip r:embed="rId8"/>
              <a:stretch>
                <a:fillRect/>
              </a:stretch>
            </p:blipFill>
            <p:spPr>
              <a:xfrm>
                <a:off x="2761560" y="1613040"/>
                <a:ext cx="1692720" cy="216360"/>
              </a:xfrm>
              <a:prstGeom prst="rect">
                <a:avLst/>
              </a:prstGeom>
            </p:spPr>
          </p:pic>
        </mc:Fallback>
      </mc:AlternateContent>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4682" t="1954" r="35266" b="72989"/>
          <a:stretch/>
        </p:blipFill>
        <p:spPr bwMode="auto">
          <a:xfrm>
            <a:off x="0" y="76200"/>
            <a:ext cx="252508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889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93" t="22561" r="32204" b="8411"/>
          <a:stretch/>
        </p:blipFill>
        <p:spPr bwMode="auto">
          <a:xfrm>
            <a:off x="103328" y="0"/>
            <a:ext cx="8764047"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340240" y="384120"/>
              <a:ext cx="1812960" cy="768240"/>
            </p14:xfrm>
          </p:contentPart>
        </mc:Choice>
        <mc:Fallback xmlns="">
          <p:pic>
            <p:nvPicPr>
              <p:cNvPr id="3" name="Ink 2"/>
              <p:cNvPicPr/>
              <p:nvPr/>
            </p:nvPicPr>
            <p:blipFill>
              <a:blip r:embed="rId4"/>
              <a:stretch>
                <a:fillRect/>
              </a:stretch>
            </p:blipFill>
            <p:spPr>
              <a:xfrm>
                <a:off x="5324040" y="320400"/>
                <a:ext cx="184500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4482720" y="1812600"/>
              <a:ext cx="1590120" cy="348840"/>
            </p14:xfrm>
          </p:contentPart>
        </mc:Choice>
        <mc:Fallback xmlns="">
          <p:pic>
            <p:nvPicPr>
              <p:cNvPr id="4" name="Ink 3"/>
              <p:cNvPicPr/>
              <p:nvPr/>
            </p:nvPicPr>
            <p:blipFill>
              <a:blip r:embed="rId6"/>
              <a:stretch>
                <a:fillRect/>
              </a:stretch>
            </p:blipFill>
            <p:spPr>
              <a:xfrm>
                <a:off x="4466880" y="1749240"/>
                <a:ext cx="1621800" cy="475560"/>
              </a:xfrm>
              <a:prstGeom prst="rect">
                <a:avLst/>
              </a:prstGeom>
            </p:spPr>
          </p:pic>
        </mc:Fallback>
      </mc:AlternateContent>
    </p:spTree>
    <p:extLst>
      <p:ext uri="{BB962C8B-B14F-4D97-AF65-F5344CB8AC3E}">
        <p14:creationId xmlns:p14="http://schemas.microsoft.com/office/powerpoint/2010/main" val="2561199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39" t="13133" r="30690" b="6053"/>
          <a:stretch/>
        </p:blipFill>
        <p:spPr bwMode="auto">
          <a:xfrm>
            <a:off x="16194" y="0"/>
            <a:ext cx="9051606" cy="676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599320" y="1964520"/>
              <a:ext cx="170280" cy="360"/>
            </p14:xfrm>
          </p:contentPart>
        </mc:Choice>
        <mc:Fallback xmlns="">
          <p:pic>
            <p:nvPicPr>
              <p:cNvPr id="3" name="Ink 2"/>
              <p:cNvPicPr/>
              <p:nvPr/>
            </p:nvPicPr>
            <p:blipFill>
              <a:blip r:embed="rId4"/>
              <a:stretch>
                <a:fillRect/>
              </a:stretch>
            </p:blipFill>
            <p:spPr>
              <a:xfrm>
                <a:off x="8583480" y="1901160"/>
                <a:ext cx="201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8643960" y="2196720"/>
              <a:ext cx="89640" cy="9360"/>
            </p14:xfrm>
          </p:contentPart>
        </mc:Choice>
        <mc:Fallback xmlns="">
          <p:pic>
            <p:nvPicPr>
              <p:cNvPr id="4" name="Ink 3"/>
              <p:cNvPicPr/>
              <p:nvPr/>
            </p:nvPicPr>
            <p:blipFill>
              <a:blip r:embed="rId6"/>
              <a:stretch>
                <a:fillRect/>
              </a:stretch>
            </p:blipFill>
            <p:spPr>
              <a:xfrm>
                <a:off x="8628120" y="2133360"/>
                <a:ext cx="121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1393200" y="2170080"/>
              <a:ext cx="3080880" cy="36000"/>
            </p14:xfrm>
          </p:contentPart>
        </mc:Choice>
        <mc:Fallback xmlns="">
          <p:pic>
            <p:nvPicPr>
              <p:cNvPr id="5" name="Ink 4"/>
              <p:cNvPicPr/>
              <p:nvPr/>
            </p:nvPicPr>
            <p:blipFill>
              <a:blip r:embed="rId8"/>
              <a:stretch>
                <a:fillRect/>
              </a:stretch>
            </p:blipFill>
            <p:spPr>
              <a:xfrm>
                <a:off x="1377360" y="2106360"/>
                <a:ext cx="3112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7304760" y="1901880"/>
              <a:ext cx="285840" cy="360"/>
            </p14:xfrm>
          </p:contentPart>
        </mc:Choice>
        <mc:Fallback xmlns="">
          <p:pic>
            <p:nvPicPr>
              <p:cNvPr id="6" name="Ink 5"/>
              <p:cNvPicPr/>
              <p:nvPr/>
            </p:nvPicPr>
            <p:blipFill>
              <a:blip r:embed="rId10"/>
              <a:stretch>
                <a:fillRect/>
              </a:stretch>
            </p:blipFill>
            <p:spPr>
              <a:xfrm>
                <a:off x="7288560" y="1838520"/>
                <a:ext cx="317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7590240" y="5715000"/>
              <a:ext cx="1000440" cy="98640"/>
            </p14:xfrm>
          </p:contentPart>
        </mc:Choice>
        <mc:Fallback xmlns="">
          <p:pic>
            <p:nvPicPr>
              <p:cNvPr id="7" name="Ink 6"/>
              <p:cNvPicPr/>
              <p:nvPr/>
            </p:nvPicPr>
            <p:blipFill>
              <a:blip r:embed="rId12"/>
              <a:stretch>
                <a:fillRect/>
              </a:stretch>
            </p:blipFill>
            <p:spPr>
              <a:xfrm>
                <a:off x="7574400" y="5651640"/>
                <a:ext cx="1032480" cy="225360"/>
              </a:xfrm>
              <a:prstGeom prst="rect">
                <a:avLst/>
              </a:prstGeom>
            </p:spPr>
          </p:pic>
        </mc:Fallback>
      </mc:AlternateContent>
    </p:spTree>
    <p:extLst>
      <p:ext uri="{BB962C8B-B14F-4D97-AF65-F5344CB8AC3E}">
        <p14:creationId xmlns:p14="http://schemas.microsoft.com/office/powerpoint/2010/main" val="3477434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a:bodyPr>
          <a:lstStyle/>
          <a:p>
            <a:pPr algn="just" rtl="1"/>
            <a:r>
              <a:rPr lang="ar-IQ" dirty="0">
                <a:solidFill>
                  <a:srgbClr val="FF0000"/>
                </a:solidFill>
              </a:rPr>
              <a:t>النقص القليل </a:t>
            </a:r>
            <a:r>
              <a:rPr lang="ar-IQ" dirty="0"/>
              <a:t>في النحاس يتلف قدرة كريات الدماء الحمراء في مقاتلة العدوى . </a:t>
            </a:r>
            <a:endParaRPr lang="ar-IQ" dirty="0" smtClean="0"/>
          </a:p>
          <a:p>
            <a:pPr algn="just" rtl="1"/>
            <a:r>
              <a:rPr lang="ar-IQ" dirty="0" smtClean="0"/>
              <a:t>فالنحاس </a:t>
            </a:r>
            <a:r>
              <a:rPr lang="ar-IQ" dirty="0"/>
              <a:t>ضروري لامتصاص </a:t>
            </a:r>
            <a:r>
              <a:rPr lang="ar-IQ" dirty="0" smtClean="0"/>
              <a:t>الحديد </a:t>
            </a:r>
            <a:r>
              <a:rPr lang="ar-IQ" dirty="0"/>
              <a:t>في الجسم وهو يوجد أساسا في الاطعمة المحتوية على الحديد . </a:t>
            </a:r>
            <a:endParaRPr lang="ar-IQ" dirty="0" smtClean="0"/>
          </a:p>
          <a:p>
            <a:pPr algn="just" rtl="1"/>
            <a:r>
              <a:rPr lang="ar-IQ" dirty="0" smtClean="0"/>
              <a:t>اذا </a:t>
            </a:r>
            <a:r>
              <a:rPr lang="ar-IQ" dirty="0"/>
              <a:t>لم يحصل الجسم على كمية كافية من النحاس يقل انتاج الهيموجلوبين وينتج فقر الدم الناشئ على نقص النحاس </a:t>
            </a:r>
          </a:p>
          <a:p>
            <a:pPr algn="just" rtl="1"/>
            <a:endParaRPr lang="ar-IQ" dirty="0"/>
          </a:p>
        </p:txBody>
      </p:sp>
    </p:spTree>
    <p:extLst>
      <p:ext uri="{BB962C8B-B14F-4D97-AF65-F5344CB8AC3E}">
        <p14:creationId xmlns:p14="http://schemas.microsoft.com/office/powerpoint/2010/main" val="100971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ATP7B gene</a:t>
            </a:r>
            <a:br>
              <a:rPr lang="en-US" dirty="0"/>
            </a:br>
            <a:r>
              <a:rPr lang="en-US" dirty="0"/>
              <a:t>ATPase copper transporting </a:t>
            </a:r>
            <a:r>
              <a:rPr lang="en-US" dirty="0" smtClean="0"/>
              <a:t>beta</a:t>
            </a:r>
            <a:endParaRPr lang="ar-IQ"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65" t="31990" r="37695" b="32108"/>
          <a:stretch/>
        </p:blipFill>
        <p:spPr bwMode="auto">
          <a:xfrm>
            <a:off x="152400" y="2514600"/>
            <a:ext cx="8789502"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26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976" t="25928" r="46782" b="22554"/>
          <a:stretch/>
        </p:blipFill>
        <p:spPr bwMode="auto">
          <a:xfrm>
            <a:off x="609600" y="457200"/>
            <a:ext cx="7848600" cy="594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318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837"/>
            <a:ext cx="8382000" cy="5973763"/>
          </a:xfrm>
        </p:spPr>
        <p:txBody>
          <a:bodyPr>
            <a:normAutofit fontScale="92500" lnSpcReduction="10000"/>
          </a:bodyPr>
          <a:lstStyle/>
          <a:p>
            <a:r>
              <a:rPr lang="en-US" dirty="0"/>
              <a:t>making a protein called copper-transporting ATPase 2</a:t>
            </a:r>
            <a:endParaRPr lang="en-US" dirty="0" smtClean="0"/>
          </a:p>
          <a:p>
            <a:r>
              <a:rPr lang="en-US" dirty="0" smtClean="0"/>
              <a:t>a </a:t>
            </a:r>
            <a:r>
              <a:rPr lang="en-US" dirty="0"/>
              <a:t>group of proteins that transport metals into and out of cells by using energy stored in the molecule adenosine triphosphate (ATP</a:t>
            </a:r>
            <a:r>
              <a:rPr lang="en-US" dirty="0" smtClean="0"/>
              <a:t>)</a:t>
            </a:r>
          </a:p>
          <a:p>
            <a:r>
              <a:rPr lang="en-US" dirty="0"/>
              <a:t>found primarily in the liver, with smaller amounts in the kidneys and brain. </a:t>
            </a:r>
            <a:endParaRPr lang="en-US" dirty="0" smtClean="0"/>
          </a:p>
          <a:p>
            <a:r>
              <a:rPr lang="en-US" dirty="0" smtClean="0"/>
              <a:t>It </a:t>
            </a:r>
            <a:r>
              <a:rPr lang="en-US" dirty="0"/>
              <a:t>plays a role in the transport of copper from the liver to other parts of the body. </a:t>
            </a:r>
            <a:endParaRPr lang="en-US" dirty="0" smtClean="0"/>
          </a:p>
          <a:p>
            <a:r>
              <a:rPr lang="en-US" dirty="0" smtClean="0"/>
              <a:t>Copper </a:t>
            </a:r>
            <a:r>
              <a:rPr lang="en-US" dirty="0"/>
              <a:t>is an important part of certain enzymes that maintain normal cell functions. </a:t>
            </a:r>
            <a:endParaRPr lang="en-US" dirty="0" smtClean="0"/>
          </a:p>
          <a:p>
            <a:r>
              <a:rPr lang="en-US" dirty="0" smtClean="0"/>
              <a:t>Copper-transporting </a:t>
            </a:r>
            <a:r>
              <a:rPr lang="en-US" dirty="0"/>
              <a:t>ATPase 2 is also important for the removal of excess copper from the body.</a:t>
            </a:r>
            <a:endParaRPr lang="ar-IQ"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616640" y="1464480"/>
              <a:ext cx="2420280" cy="36000"/>
            </p14:xfrm>
          </p:contentPart>
        </mc:Choice>
        <mc:Fallback xmlns="">
          <p:pic>
            <p:nvPicPr>
              <p:cNvPr id="2" name="Ink 1"/>
              <p:cNvPicPr/>
              <p:nvPr/>
            </p:nvPicPr>
            <p:blipFill>
              <a:blip r:embed="rId3"/>
              <a:stretch>
                <a:fillRect/>
              </a:stretch>
            </p:blipFill>
            <p:spPr>
              <a:xfrm>
                <a:off x="4600800" y="1401120"/>
                <a:ext cx="2452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590000" y="562680"/>
              <a:ext cx="2411280" cy="62640"/>
            </p14:xfrm>
          </p:contentPart>
        </mc:Choice>
        <mc:Fallback xmlns="">
          <p:pic>
            <p:nvPicPr>
              <p:cNvPr id="4" name="Ink 3"/>
              <p:cNvPicPr/>
              <p:nvPr/>
            </p:nvPicPr>
            <p:blipFill>
              <a:blip r:embed="rId5"/>
              <a:stretch>
                <a:fillRect/>
              </a:stretch>
            </p:blipFill>
            <p:spPr>
              <a:xfrm>
                <a:off x="4574160" y="498960"/>
                <a:ext cx="2442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920640" y="589320"/>
              <a:ext cx="705960" cy="27360"/>
            </p14:xfrm>
          </p:contentPart>
        </mc:Choice>
        <mc:Fallback xmlns="">
          <p:pic>
            <p:nvPicPr>
              <p:cNvPr id="5" name="Ink 4"/>
              <p:cNvPicPr/>
              <p:nvPr/>
            </p:nvPicPr>
            <p:blipFill>
              <a:blip r:embed="rId7"/>
              <a:stretch>
                <a:fillRect/>
              </a:stretch>
            </p:blipFill>
            <p:spPr>
              <a:xfrm>
                <a:off x="6904800" y="525960"/>
                <a:ext cx="737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4393440" y="2848680"/>
              <a:ext cx="536400" cy="360"/>
            </p14:xfrm>
          </p:contentPart>
        </mc:Choice>
        <mc:Fallback xmlns="">
          <p:pic>
            <p:nvPicPr>
              <p:cNvPr id="6" name="Ink 5"/>
              <p:cNvPicPr/>
              <p:nvPr/>
            </p:nvPicPr>
            <p:blipFill>
              <a:blip r:embed="rId9"/>
              <a:stretch>
                <a:fillRect/>
              </a:stretch>
            </p:blipFill>
            <p:spPr>
              <a:xfrm>
                <a:off x="4377600" y="2784960"/>
                <a:ext cx="568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3804120" y="3259440"/>
              <a:ext cx="678960" cy="360"/>
            </p14:xfrm>
          </p:contentPart>
        </mc:Choice>
        <mc:Fallback xmlns="">
          <p:pic>
            <p:nvPicPr>
              <p:cNvPr id="7" name="Ink 6"/>
              <p:cNvPicPr/>
              <p:nvPr/>
            </p:nvPicPr>
            <p:blipFill>
              <a:blip r:embed="rId11"/>
              <a:stretch>
                <a:fillRect/>
              </a:stretch>
            </p:blipFill>
            <p:spPr>
              <a:xfrm>
                <a:off x="3788280" y="3195720"/>
                <a:ext cx="710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2000520" y="3232440"/>
              <a:ext cx="1018080" cy="54000"/>
            </p14:xfrm>
          </p:contentPart>
        </mc:Choice>
        <mc:Fallback xmlns="">
          <p:pic>
            <p:nvPicPr>
              <p:cNvPr id="8" name="Ink 7"/>
              <p:cNvPicPr/>
              <p:nvPr/>
            </p:nvPicPr>
            <p:blipFill>
              <a:blip r:embed="rId13"/>
              <a:stretch>
                <a:fillRect/>
              </a:stretch>
            </p:blipFill>
            <p:spPr>
              <a:xfrm>
                <a:off x="1984680" y="3169080"/>
                <a:ext cx="1049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p14:cNvContentPartPr/>
              <p14:nvPr/>
            </p14:nvContentPartPr>
            <p14:xfrm>
              <a:off x="1670040" y="5000760"/>
              <a:ext cx="4492080" cy="134280"/>
            </p14:xfrm>
          </p:contentPart>
        </mc:Choice>
        <mc:Fallback xmlns="">
          <p:pic>
            <p:nvPicPr>
              <p:cNvPr id="9" name="Ink 8"/>
              <p:cNvPicPr/>
              <p:nvPr/>
            </p:nvPicPr>
            <p:blipFill>
              <a:blip r:embed="rId15"/>
              <a:stretch>
                <a:fillRect/>
              </a:stretch>
            </p:blipFill>
            <p:spPr>
              <a:xfrm>
                <a:off x="1654200" y="4937040"/>
                <a:ext cx="4523760" cy="261360"/>
              </a:xfrm>
              <a:prstGeom prst="rect">
                <a:avLst/>
              </a:prstGeom>
            </p:spPr>
          </p:pic>
        </mc:Fallback>
      </mc:AlternateContent>
    </p:spTree>
    <p:extLst>
      <p:ext uri="{BB962C8B-B14F-4D97-AF65-F5344CB8AC3E}">
        <p14:creationId xmlns:p14="http://schemas.microsoft.com/office/powerpoint/2010/main" val="376781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5516563"/>
          </a:xfrm>
        </p:spPr>
        <p:txBody>
          <a:bodyPr>
            <a:noAutofit/>
          </a:bodyPr>
          <a:lstStyle/>
          <a:p>
            <a:pPr algn="just">
              <a:lnSpc>
                <a:spcPct val="150000"/>
              </a:lnSpc>
            </a:pPr>
            <a:r>
              <a:rPr lang="en-US" sz="2800" dirty="0"/>
              <a:t>Within liver cells, copper-transporting ATPase 2 is found in a structure called the Golgi </a:t>
            </a:r>
            <a:r>
              <a:rPr lang="en-US" sz="2800" dirty="0" smtClean="0"/>
              <a:t>apparatus</a:t>
            </a:r>
          </a:p>
          <a:p>
            <a:pPr algn="just">
              <a:lnSpc>
                <a:spcPct val="150000"/>
              </a:lnSpc>
            </a:pPr>
            <a:r>
              <a:rPr lang="en-US" sz="2800" dirty="0"/>
              <a:t>copper-transporting ATPase 2 supplies copper to a protein called </a:t>
            </a:r>
            <a:r>
              <a:rPr lang="en-US" sz="2800" dirty="0" err="1"/>
              <a:t>ceruloplasmin</a:t>
            </a:r>
            <a:r>
              <a:rPr lang="en-US" sz="2800" dirty="0"/>
              <a:t>, which transports copper to other parts of the body via the blood. </a:t>
            </a:r>
            <a:endParaRPr lang="en-US" sz="2800" dirty="0" smtClean="0"/>
          </a:p>
          <a:p>
            <a:pPr algn="just">
              <a:lnSpc>
                <a:spcPct val="150000"/>
              </a:lnSpc>
            </a:pPr>
            <a:r>
              <a:rPr lang="en-US" sz="2800" dirty="0"/>
              <a:t>If copper levels in the liver get too high, copper-transporting ATPase 2 leaves the Golgi and transfers copper to small sacs (vesicles) for elimination through bile. </a:t>
            </a:r>
            <a:endParaRPr lang="en-US" sz="2800" dirty="0" smtClean="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768320" y="1044720"/>
              <a:ext cx="893160" cy="18360"/>
            </p14:xfrm>
          </p:contentPart>
        </mc:Choice>
        <mc:Fallback xmlns="">
          <p:pic>
            <p:nvPicPr>
              <p:cNvPr id="2" name="Ink 1"/>
              <p:cNvPicPr/>
              <p:nvPr/>
            </p:nvPicPr>
            <p:blipFill>
              <a:blip r:embed="rId3"/>
              <a:stretch>
                <a:fillRect/>
              </a:stretch>
            </p:blipFill>
            <p:spPr>
              <a:xfrm>
                <a:off x="1752480" y="981360"/>
                <a:ext cx="924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866680" y="3089520"/>
              <a:ext cx="1839600" cy="36360"/>
            </p14:xfrm>
          </p:contentPart>
        </mc:Choice>
        <mc:Fallback xmlns="">
          <p:pic>
            <p:nvPicPr>
              <p:cNvPr id="4" name="Ink 3"/>
              <p:cNvPicPr/>
              <p:nvPr/>
            </p:nvPicPr>
            <p:blipFill>
              <a:blip r:embed="rId5"/>
              <a:stretch>
                <a:fillRect/>
              </a:stretch>
            </p:blipFill>
            <p:spPr>
              <a:xfrm>
                <a:off x="2850840" y="3026160"/>
                <a:ext cx="1871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4482720" y="3679200"/>
              <a:ext cx="1643400" cy="360"/>
            </p14:xfrm>
          </p:contentPart>
        </mc:Choice>
        <mc:Fallback xmlns="">
          <p:pic>
            <p:nvPicPr>
              <p:cNvPr id="5" name="Ink 4"/>
              <p:cNvPicPr/>
              <p:nvPr/>
            </p:nvPicPr>
            <p:blipFill>
              <a:blip r:embed="rId7"/>
              <a:stretch>
                <a:fillRect/>
              </a:stretch>
            </p:blipFill>
            <p:spPr>
              <a:xfrm>
                <a:off x="4466880" y="3615480"/>
                <a:ext cx="1675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6018840" y="4304160"/>
              <a:ext cx="1259280" cy="187920"/>
            </p14:xfrm>
          </p:contentPart>
        </mc:Choice>
        <mc:Fallback xmlns="">
          <p:pic>
            <p:nvPicPr>
              <p:cNvPr id="6" name="Ink 5"/>
              <p:cNvPicPr/>
              <p:nvPr/>
            </p:nvPicPr>
            <p:blipFill>
              <a:blip r:embed="rId9"/>
              <a:stretch>
                <a:fillRect/>
              </a:stretch>
            </p:blipFill>
            <p:spPr>
              <a:xfrm>
                <a:off x="6003000" y="4240440"/>
                <a:ext cx="12909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4179240" y="5018400"/>
              <a:ext cx="2036160" cy="27360"/>
            </p14:xfrm>
          </p:contentPart>
        </mc:Choice>
        <mc:Fallback xmlns="">
          <p:pic>
            <p:nvPicPr>
              <p:cNvPr id="7" name="Ink 6"/>
              <p:cNvPicPr/>
              <p:nvPr/>
            </p:nvPicPr>
            <p:blipFill>
              <a:blip r:embed="rId11"/>
              <a:stretch>
                <a:fillRect/>
              </a:stretch>
            </p:blipFill>
            <p:spPr>
              <a:xfrm>
                <a:off x="4163400" y="4955040"/>
                <a:ext cx="2068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2322000" y="5599080"/>
              <a:ext cx="1482480" cy="80640"/>
            </p14:xfrm>
          </p:contentPart>
        </mc:Choice>
        <mc:Fallback xmlns="">
          <p:pic>
            <p:nvPicPr>
              <p:cNvPr id="8" name="Ink 7"/>
              <p:cNvPicPr/>
              <p:nvPr/>
            </p:nvPicPr>
            <p:blipFill>
              <a:blip r:embed="rId13"/>
              <a:stretch>
                <a:fillRect/>
              </a:stretch>
            </p:blipFill>
            <p:spPr>
              <a:xfrm>
                <a:off x="2305800" y="5535360"/>
                <a:ext cx="1514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p14:cNvContentPartPr/>
              <p14:nvPr/>
            </p14:nvContentPartPr>
            <p14:xfrm>
              <a:off x="678960" y="6322320"/>
              <a:ext cx="455760" cy="9360"/>
            </p14:xfrm>
          </p:contentPart>
        </mc:Choice>
        <mc:Fallback xmlns="">
          <p:pic>
            <p:nvPicPr>
              <p:cNvPr id="9" name="Ink 8"/>
              <p:cNvPicPr/>
              <p:nvPr/>
            </p:nvPicPr>
            <p:blipFill>
              <a:blip r:embed="rId15"/>
              <a:stretch>
                <a:fillRect/>
              </a:stretch>
            </p:blipFill>
            <p:spPr>
              <a:xfrm>
                <a:off x="662760" y="6258600"/>
                <a:ext cx="487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p14:cNvContentPartPr/>
              <p14:nvPr/>
            </p14:nvContentPartPr>
            <p14:xfrm>
              <a:off x="2518200" y="5724000"/>
              <a:ext cx="1009440" cy="54000"/>
            </p14:xfrm>
          </p:contentPart>
        </mc:Choice>
        <mc:Fallback xmlns="">
          <p:pic>
            <p:nvPicPr>
              <p:cNvPr id="10" name="Ink 9"/>
              <p:cNvPicPr/>
              <p:nvPr/>
            </p:nvPicPr>
            <p:blipFill>
              <a:blip r:embed="rId17"/>
              <a:stretch>
                <a:fillRect/>
              </a:stretch>
            </p:blipFill>
            <p:spPr>
              <a:xfrm>
                <a:off x="2502360" y="5660280"/>
                <a:ext cx="1041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p14:cNvContentPartPr/>
              <p14:nvPr/>
            </p14:nvContentPartPr>
            <p14:xfrm>
              <a:off x="2357640" y="5724000"/>
              <a:ext cx="937800" cy="89640"/>
            </p14:xfrm>
          </p:contentPart>
        </mc:Choice>
        <mc:Fallback xmlns="">
          <p:pic>
            <p:nvPicPr>
              <p:cNvPr id="11" name="Ink 10"/>
              <p:cNvPicPr/>
              <p:nvPr/>
            </p:nvPicPr>
            <p:blipFill>
              <a:blip r:embed="rId19"/>
              <a:stretch>
                <a:fillRect/>
              </a:stretch>
            </p:blipFill>
            <p:spPr>
              <a:xfrm>
                <a:off x="2341800" y="5660280"/>
                <a:ext cx="969480" cy="216720"/>
              </a:xfrm>
              <a:prstGeom prst="rect">
                <a:avLst/>
              </a:prstGeom>
            </p:spPr>
          </p:pic>
        </mc:Fallback>
      </mc:AlternateContent>
    </p:spTree>
    <p:extLst>
      <p:ext uri="{BB962C8B-B14F-4D97-AF65-F5344CB8AC3E}">
        <p14:creationId xmlns:p14="http://schemas.microsoft.com/office/powerpoint/2010/main" val="2381040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534400" cy="5745163"/>
          </a:xfrm>
        </p:spPr>
        <p:txBody>
          <a:bodyPr>
            <a:normAutofit fontScale="92500" lnSpcReduction="10000"/>
          </a:bodyPr>
          <a:lstStyle/>
          <a:p>
            <a:pPr algn="just"/>
            <a:r>
              <a:rPr lang="en-US" dirty="0" smtClean="0"/>
              <a:t>more </a:t>
            </a:r>
            <a:r>
              <a:rPr lang="en-US" dirty="0"/>
              <a:t>than </a:t>
            </a:r>
            <a:r>
              <a:rPr lang="en-US" dirty="0">
                <a:solidFill>
                  <a:srgbClr val="C00000"/>
                </a:solidFill>
              </a:rPr>
              <a:t>250</a:t>
            </a:r>
            <a:r>
              <a:rPr lang="en-US" dirty="0"/>
              <a:t> ATP7B gene </a:t>
            </a:r>
            <a:r>
              <a:rPr lang="en-US" dirty="0" smtClean="0"/>
              <a:t>mutations</a:t>
            </a:r>
          </a:p>
          <a:p>
            <a:pPr algn="just"/>
            <a:r>
              <a:rPr lang="en-US" dirty="0"/>
              <a:t>change one of the protein building blocks (amino acids) used to make copper-transporting ATPase 2. This type of mutation alters the 3-dimensional structure of the protein or its </a:t>
            </a:r>
            <a:r>
              <a:rPr lang="en-US" dirty="0">
                <a:solidFill>
                  <a:srgbClr val="C00000"/>
                </a:solidFill>
              </a:rPr>
              <a:t>stability, preventing copper-transporting ATPase 2</a:t>
            </a:r>
            <a:r>
              <a:rPr lang="en-US" dirty="0"/>
              <a:t> from functioning </a:t>
            </a:r>
            <a:r>
              <a:rPr lang="en-US" dirty="0" smtClean="0"/>
              <a:t>properly</a:t>
            </a:r>
          </a:p>
          <a:p>
            <a:pPr algn="just"/>
            <a:r>
              <a:rPr lang="en-US" dirty="0"/>
              <a:t>Other types of mutations </a:t>
            </a:r>
            <a:r>
              <a:rPr lang="en-US" dirty="0">
                <a:solidFill>
                  <a:srgbClr val="C00000"/>
                </a:solidFill>
              </a:rPr>
              <a:t>delete or insert </a:t>
            </a:r>
            <a:r>
              <a:rPr lang="en-US" dirty="0"/>
              <a:t>small segments of DNA within the ATP7B gene or introduce a stop signal in the gene's instructions for making copper-transporting ATPase 2. As a result, no protein is produced, or an abnormally small protein is made. </a:t>
            </a:r>
            <a:endParaRPr lang="ar-IQ" dirty="0"/>
          </a:p>
        </p:txBody>
      </p:sp>
    </p:spTree>
    <p:extLst>
      <p:ext uri="{BB962C8B-B14F-4D97-AF65-F5344CB8AC3E}">
        <p14:creationId xmlns:p14="http://schemas.microsoft.com/office/powerpoint/2010/main" val="1997065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66" t="12797" r="19709" b="5380"/>
          <a:stretch/>
        </p:blipFill>
        <p:spPr bwMode="auto">
          <a:xfrm>
            <a:off x="78961" y="152400"/>
            <a:ext cx="8845471"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352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26" t="42697" r="47452" b="23901"/>
          <a:stretch/>
        </p:blipFill>
        <p:spPr bwMode="auto">
          <a:xfrm>
            <a:off x="59033" y="1295400"/>
            <a:ext cx="9008767" cy="420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887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413" t="13132" r="49432" b="6727"/>
          <a:stretch/>
        </p:blipFill>
        <p:spPr bwMode="auto">
          <a:xfrm>
            <a:off x="2133600" y="228600"/>
            <a:ext cx="5347200" cy="633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972" y="304800"/>
            <a:ext cx="2785428" cy="923330"/>
          </a:xfrm>
          <a:prstGeom prst="rect">
            <a:avLst/>
          </a:prstGeom>
        </p:spPr>
        <p:txBody>
          <a:bodyPr wrap="square">
            <a:spAutoFit/>
          </a:bodyPr>
          <a:lstStyle/>
          <a:p>
            <a:r>
              <a:rPr lang="en-US" dirty="0" smtClean="0">
                <a:solidFill>
                  <a:srgbClr val="FF0000"/>
                </a:solidFill>
                <a:latin typeface="arial"/>
              </a:rPr>
              <a:t>Medico Chirurgical Transaction </a:t>
            </a:r>
          </a:p>
          <a:p>
            <a:r>
              <a:rPr lang="en-US" dirty="0" smtClean="0">
                <a:solidFill>
                  <a:srgbClr val="FF0000"/>
                </a:solidFill>
                <a:latin typeface="arial"/>
              </a:rPr>
              <a:t>1842</a:t>
            </a:r>
            <a:r>
              <a:rPr lang="en-US" dirty="0">
                <a:solidFill>
                  <a:srgbClr val="FF0000"/>
                </a:solidFill>
                <a:latin typeface="arial"/>
              </a:rPr>
              <a:t>; 25: 42–47.</a:t>
            </a:r>
            <a:endParaRPr lang="ar-IQ" dirty="0">
              <a:solidFill>
                <a:srgbClr val="FF0000"/>
              </a:solidFill>
            </a:endParaRPr>
          </a:p>
        </p:txBody>
      </p:sp>
    </p:spTree>
    <p:extLst>
      <p:ext uri="{BB962C8B-B14F-4D97-AF65-F5344CB8AC3E}">
        <p14:creationId xmlns:p14="http://schemas.microsoft.com/office/powerpoint/2010/main" val="134061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noAutofit/>
          </a:bodyPr>
          <a:lstStyle/>
          <a:p>
            <a:pPr algn="just" rtl="1"/>
            <a:r>
              <a:rPr lang="en-US" dirty="0" smtClean="0"/>
              <a:t> </a:t>
            </a:r>
            <a:r>
              <a:rPr lang="ar-IQ" dirty="0" smtClean="0"/>
              <a:t>مرض </a:t>
            </a:r>
            <a:r>
              <a:rPr lang="ar-IQ" dirty="0"/>
              <a:t>وراثي نادر الانتشار حيث يصيب فرداً من كل </a:t>
            </a:r>
            <a:endParaRPr lang="ar-IQ" dirty="0" smtClean="0"/>
          </a:p>
          <a:p>
            <a:pPr marL="0" indent="0" algn="just" rtl="1">
              <a:buNone/>
            </a:pPr>
            <a:r>
              <a:rPr lang="ar-IQ" dirty="0" smtClean="0"/>
              <a:t>30000</a:t>
            </a:r>
            <a:r>
              <a:rPr lang="ar-IQ" dirty="0"/>
              <a:t>. </a:t>
            </a:r>
            <a:endParaRPr lang="ar-IQ" dirty="0" smtClean="0"/>
          </a:p>
          <a:p>
            <a:pPr algn="just" rtl="1"/>
            <a:r>
              <a:rPr lang="ar-IQ" dirty="0" smtClean="0"/>
              <a:t>يظهر </a:t>
            </a:r>
            <a:r>
              <a:rPr lang="ar-IQ" dirty="0"/>
              <a:t>في بعض الناس ويورث عن الآباء. </a:t>
            </a:r>
            <a:endParaRPr lang="ar-IQ" dirty="0" smtClean="0"/>
          </a:p>
          <a:p>
            <a:pPr algn="just" rtl="1"/>
            <a:r>
              <a:rPr lang="ar-IQ" dirty="0" smtClean="0"/>
              <a:t>يجعل </a:t>
            </a:r>
            <a:r>
              <a:rPr lang="ar-IQ" dirty="0">
                <a:solidFill>
                  <a:srgbClr val="FF0000"/>
                </a:solidFill>
              </a:rPr>
              <a:t>النحاس يتجمع في الكبد </a:t>
            </a:r>
            <a:r>
              <a:rPr lang="ar-IQ" dirty="0"/>
              <a:t>فلا يستطيع التخلص منه بالكامل ، فينتشر إلى العينين والبنكرياس </a:t>
            </a:r>
            <a:r>
              <a:rPr lang="ar-IQ" dirty="0" smtClean="0"/>
              <a:t>ثم الى الأنسجة </a:t>
            </a:r>
            <a:r>
              <a:rPr lang="ar-IQ" dirty="0"/>
              <a:t>العصبية . </a:t>
            </a:r>
            <a:endParaRPr lang="ar-IQ" dirty="0" smtClean="0"/>
          </a:p>
          <a:p>
            <a:pPr algn="just" rtl="1"/>
            <a:r>
              <a:rPr lang="ar-IQ" dirty="0" smtClean="0"/>
              <a:t>وهذا </a:t>
            </a:r>
            <a:r>
              <a:rPr lang="ar-IQ" dirty="0"/>
              <a:t>يؤدي إلى عوارض عصبية وعقلية </a:t>
            </a:r>
            <a:r>
              <a:rPr lang="ar-IQ" dirty="0" smtClean="0"/>
              <a:t>بالإضافة </a:t>
            </a:r>
            <a:r>
              <a:rPr lang="ar-IQ" dirty="0"/>
              <a:t>إلى أمراض الكبد، وعادة يتم </a:t>
            </a:r>
            <a:r>
              <a:rPr lang="ar-IQ" dirty="0">
                <a:solidFill>
                  <a:srgbClr val="FF0000"/>
                </a:solidFill>
              </a:rPr>
              <a:t>علاجها بتقليل امتصاص النحاس </a:t>
            </a:r>
            <a:r>
              <a:rPr lang="ar-IQ" dirty="0"/>
              <a:t>أو بإزالة النحاس الزائد عن الحاجة في الجسم، ولكن في بعض الأحيان يكون هناك حاجة لعملية زراعة كبد.</a:t>
            </a:r>
          </a:p>
        </p:txBody>
      </p:sp>
    </p:spTree>
    <p:extLst>
      <p:ext uri="{BB962C8B-B14F-4D97-AF65-F5344CB8AC3E}">
        <p14:creationId xmlns:p14="http://schemas.microsoft.com/office/powerpoint/2010/main" val="1865984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7558" y="326782"/>
            <a:ext cx="5629042" cy="599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424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639762"/>
          </a:xfrm>
        </p:spPr>
        <p:txBody>
          <a:bodyPr>
            <a:normAutofit fontScale="90000"/>
          </a:bodyPr>
          <a:lstStyle/>
          <a:p>
            <a:r>
              <a:rPr lang="ar-IQ" dirty="0" smtClean="0"/>
              <a:t>سببه</a:t>
            </a:r>
            <a:endParaRPr lang="ar-IQ" dirty="0"/>
          </a:p>
        </p:txBody>
      </p:sp>
      <p:sp>
        <p:nvSpPr>
          <p:cNvPr id="3" name="Content Placeholder 2"/>
          <p:cNvSpPr>
            <a:spLocks noGrp="1"/>
          </p:cNvSpPr>
          <p:nvPr>
            <p:ph idx="1"/>
          </p:nvPr>
        </p:nvSpPr>
        <p:spPr>
          <a:xfrm>
            <a:off x="457200" y="503237"/>
            <a:ext cx="8229600" cy="4525963"/>
          </a:xfrm>
        </p:spPr>
        <p:txBody>
          <a:bodyPr>
            <a:noAutofit/>
          </a:bodyPr>
          <a:lstStyle/>
          <a:p>
            <a:pPr algn="just" rtl="1">
              <a:lnSpc>
                <a:spcPct val="160000"/>
              </a:lnSpc>
            </a:pPr>
            <a:r>
              <a:rPr lang="ar-IQ" sz="2400" dirty="0">
                <a:cs typeface="+mj-cs"/>
              </a:rPr>
              <a:t>اكتشاف المرض من قبل الطبيب البريطاني الذي وصفه أول مرة، وهو الطبيب أليكساندر ويلسون (1878-1937) الذي اكتشفه عام 1912.</a:t>
            </a:r>
          </a:p>
          <a:p>
            <a:pPr algn="just" rtl="1">
              <a:lnSpc>
                <a:spcPct val="160000"/>
              </a:lnSpc>
            </a:pPr>
            <a:r>
              <a:rPr lang="ar-IQ" sz="2400" dirty="0" smtClean="0">
                <a:cs typeface="+mj-cs"/>
              </a:rPr>
              <a:t>تنتج </a:t>
            </a:r>
            <a:r>
              <a:rPr lang="ar-IQ" sz="2400" dirty="0">
                <a:cs typeface="+mj-cs"/>
              </a:rPr>
              <a:t>هذه الحالة بسبب </a:t>
            </a:r>
            <a:r>
              <a:rPr lang="ar-IQ" sz="2400" dirty="0">
                <a:solidFill>
                  <a:srgbClr val="FF0000"/>
                </a:solidFill>
                <a:cs typeface="+mj-cs"/>
              </a:rPr>
              <a:t>طفرة في </a:t>
            </a:r>
            <a:r>
              <a:rPr lang="ar-IQ" sz="2400" dirty="0" smtClean="0">
                <a:solidFill>
                  <a:srgbClr val="FF0000"/>
                </a:solidFill>
                <a:cs typeface="+mj-cs"/>
              </a:rPr>
              <a:t>جين</a:t>
            </a:r>
            <a:r>
              <a:rPr lang="en-US" sz="2400" dirty="0" smtClean="0">
                <a:cs typeface="+mj-cs"/>
              </a:rPr>
              <a:t>ATP7B </a:t>
            </a:r>
            <a:r>
              <a:rPr lang="ar-IQ" sz="2400" dirty="0" smtClean="0">
                <a:cs typeface="+mj-cs"/>
              </a:rPr>
              <a:t> </a:t>
            </a:r>
            <a:r>
              <a:rPr lang="ar-IQ" sz="2400" dirty="0">
                <a:cs typeface="+mj-cs"/>
              </a:rPr>
              <a:t>بروتين مرض </a:t>
            </a:r>
            <a:r>
              <a:rPr lang="ar-IQ" sz="2400" dirty="0" smtClean="0">
                <a:cs typeface="+mj-cs"/>
              </a:rPr>
              <a:t>ويلسون</a:t>
            </a:r>
          </a:p>
          <a:p>
            <a:pPr algn="just" rtl="1">
              <a:lnSpc>
                <a:spcPct val="160000"/>
              </a:lnSpc>
            </a:pPr>
            <a:r>
              <a:rPr lang="en-US" sz="2400" dirty="0" smtClean="0">
                <a:cs typeface="+mj-cs"/>
              </a:rPr>
              <a:t> </a:t>
            </a:r>
            <a:r>
              <a:rPr lang="ar-IQ" sz="2400" dirty="0">
                <a:cs typeface="+mj-cs"/>
              </a:rPr>
              <a:t>هذا الخلل في نسخة الجين موجود في شخص واحد من بين مئة، ولكنهم لا يطورون أي أعراض للمرض، بحيث يكونون حملة للمرض، وإذا كان الطفل لأبوين يحملان الجين، ينتج عنه تطور مرض ويلسون. </a:t>
            </a:r>
            <a:endParaRPr lang="ar-IQ" sz="2400" dirty="0" smtClean="0">
              <a:cs typeface="+mj-cs"/>
            </a:endParaRPr>
          </a:p>
          <a:p>
            <a:pPr algn="just" rtl="1">
              <a:lnSpc>
                <a:spcPct val="160000"/>
              </a:lnSpc>
            </a:pPr>
            <a:r>
              <a:rPr lang="ar-IQ" sz="2400" dirty="0" smtClean="0">
                <a:cs typeface="+mj-cs"/>
              </a:rPr>
              <a:t>انتقال </a:t>
            </a:r>
            <a:r>
              <a:rPr lang="ar-IQ" sz="2400" dirty="0">
                <a:cs typeface="+mj-cs"/>
              </a:rPr>
              <a:t>المرض بالوراثة</a:t>
            </a:r>
          </a:p>
          <a:p>
            <a:pPr algn="just" rtl="1">
              <a:lnSpc>
                <a:spcPct val="160000"/>
              </a:lnSpc>
            </a:pPr>
            <a:r>
              <a:rPr lang="ar-IQ" sz="2400" dirty="0">
                <a:cs typeface="+mj-cs"/>
              </a:rPr>
              <a:t>حيث تحدث </a:t>
            </a:r>
            <a:r>
              <a:rPr lang="ar-IQ" sz="2400" dirty="0">
                <a:solidFill>
                  <a:srgbClr val="FF0000"/>
                </a:solidFill>
                <a:cs typeface="+mj-cs"/>
              </a:rPr>
              <a:t>هذه الطفرة خلل </a:t>
            </a:r>
            <a:r>
              <a:rPr lang="ar-IQ" sz="2400" dirty="0">
                <a:cs typeface="+mj-cs"/>
              </a:rPr>
              <a:t>في أحد المورثات الصبغيات الجسدية وهو سيرولوبلاسمين </a:t>
            </a:r>
            <a:r>
              <a:rPr lang="en-US" sz="2400" dirty="0" err="1" smtClean="0">
                <a:solidFill>
                  <a:srgbClr val="FF0000"/>
                </a:solidFill>
                <a:cs typeface="+mj-cs"/>
              </a:rPr>
              <a:t>ceruloplasmin</a:t>
            </a:r>
            <a:r>
              <a:rPr lang="en-US" sz="2400" dirty="0" smtClean="0">
                <a:cs typeface="+mj-cs"/>
              </a:rPr>
              <a:t>، </a:t>
            </a:r>
            <a:r>
              <a:rPr lang="ar-IQ" sz="2400" dirty="0">
                <a:cs typeface="+mj-cs"/>
              </a:rPr>
              <a:t>وبالتالي تعطل في وظيفته ، </a:t>
            </a:r>
            <a:r>
              <a:rPr lang="ar-IQ" sz="2400" dirty="0" smtClean="0">
                <a:cs typeface="+mj-cs"/>
              </a:rPr>
              <a:t>حيث </a:t>
            </a:r>
            <a:r>
              <a:rPr lang="ar-IQ" sz="2400" dirty="0">
                <a:cs typeface="+mj-cs"/>
              </a:rPr>
              <a:t>يشارك في النقل والتنظيم في الكبد ، ويقوم بنقل ذرات </a:t>
            </a:r>
            <a:r>
              <a:rPr lang="ar-IQ" sz="2400" dirty="0">
                <a:solidFill>
                  <a:srgbClr val="FF0000"/>
                </a:solidFill>
                <a:cs typeface="+mj-cs"/>
              </a:rPr>
              <a:t>النحاس</a:t>
            </a:r>
            <a:r>
              <a:rPr lang="ar-IQ" sz="2400" dirty="0">
                <a:cs typeface="+mj-cs"/>
              </a:rPr>
              <a:t> من أنسجة الجسم المختلفة .</a:t>
            </a:r>
          </a:p>
        </p:txBody>
      </p:sp>
    </p:spTree>
    <p:extLst>
      <p:ext uri="{BB962C8B-B14F-4D97-AF65-F5344CB8AC3E}">
        <p14:creationId xmlns:p14="http://schemas.microsoft.com/office/powerpoint/2010/main" val="1111681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اعراضه</a:t>
            </a:r>
            <a:endParaRPr lang="ar-IQ" dirty="0"/>
          </a:p>
        </p:txBody>
      </p:sp>
      <p:sp>
        <p:nvSpPr>
          <p:cNvPr id="3" name="Content Placeholder 2"/>
          <p:cNvSpPr>
            <a:spLocks noGrp="1"/>
          </p:cNvSpPr>
          <p:nvPr>
            <p:ph idx="1"/>
          </p:nvPr>
        </p:nvSpPr>
        <p:spPr/>
        <p:txBody>
          <a:bodyPr/>
          <a:lstStyle/>
          <a:p>
            <a:pPr algn="r" rtl="1"/>
            <a:r>
              <a:rPr lang="ar-IQ" dirty="0"/>
              <a:t>المناطق الرئيسية لتجمع النحاس هي </a:t>
            </a:r>
            <a:r>
              <a:rPr lang="ar-IQ" dirty="0">
                <a:solidFill>
                  <a:srgbClr val="FF0000"/>
                </a:solidFill>
              </a:rPr>
              <a:t>الكبد والدماغ</a:t>
            </a:r>
            <a:r>
              <a:rPr lang="ar-IQ" dirty="0"/>
              <a:t>، وبسبب ذلك فإن معظم الأعراض تظهر كأعراض عقلية وعصبية بالإضافة إلى أمراض الكبد</a:t>
            </a:r>
            <a:r>
              <a:rPr lang="ar-IQ" dirty="0" smtClean="0"/>
              <a:t>.</a:t>
            </a:r>
          </a:p>
          <a:p>
            <a:pPr algn="r" rtl="1"/>
            <a:endParaRPr lang="ar-IQ" dirty="0" smtClean="0"/>
          </a:p>
          <a:p>
            <a:pPr algn="r" rtl="1"/>
            <a:r>
              <a:rPr lang="ar-IQ" dirty="0" smtClean="0"/>
              <a:t>ومعظم </a:t>
            </a:r>
            <a:r>
              <a:rPr lang="ar-IQ" dirty="0"/>
              <a:t>المرضى يظهرونها في العشرينيات من أعمارهم، إلا أن هناك العديد من المرضى الذين يتم كشف المرض عندهم بسبب تواجد المرض في أحد أفراد العائلة سابقاً.</a:t>
            </a:r>
          </a:p>
        </p:txBody>
      </p:sp>
    </p:spTree>
    <p:extLst>
      <p:ext uri="{BB962C8B-B14F-4D97-AF65-F5344CB8AC3E}">
        <p14:creationId xmlns:p14="http://schemas.microsoft.com/office/powerpoint/2010/main" val="162702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55637"/>
            <a:ext cx="8229600" cy="4906963"/>
          </a:xfrm>
        </p:spPr>
        <p:txBody>
          <a:bodyPr>
            <a:noAutofit/>
          </a:bodyPr>
          <a:lstStyle/>
          <a:p>
            <a:pPr marL="0" indent="0" algn="just" rtl="1">
              <a:buNone/>
            </a:pPr>
            <a:r>
              <a:rPr lang="ar-IQ" sz="2400" b="1" dirty="0" smtClean="0">
                <a:cs typeface="+mj-cs"/>
              </a:rPr>
              <a:t>يمكن </a:t>
            </a:r>
            <a:r>
              <a:rPr lang="ar-IQ" sz="2400" b="1" dirty="0">
                <a:solidFill>
                  <a:schemeClr val="accent6">
                    <a:lumMod val="75000"/>
                  </a:schemeClr>
                </a:solidFill>
                <a:cs typeface="+mj-cs"/>
              </a:rPr>
              <a:t>لأمراض الكبد </a:t>
            </a:r>
            <a:r>
              <a:rPr lang="ar-IQ" sz="2400" b="1" dirty="0">
                <a:cs typeface="+mj-cs"/>
              </a:rPr>
              <a:t>أن تظهر من </a:t>
            </a:r>
            <a:r>
              <a:rPr lang="ar-IQ" sz="2400" b="1" dirty="0" smtClean="0">
                <a:cs typeface="+mj-cs"/>
              </a:rPr>
              <a:t>خلال</a:t>
            </a:r>
          </a:p>
          <a:p>
            <a:pPr algn="just" rtl="1"/>
            <a:r>
              <a:rPr lang="ar-IQ" sz="2400" dirty="0" smtClean="0">
                <a:cs typeface="+mj-cs"/>
              </a:rPr>
              <a:t> </a:t>
            </a:r>
            <a:r>
              <a:rPr lang="ar-IQ" sz="2400" dirty="0">
                <a:cs typeface="+mj-cs"/>
              </a:rPr>
              <a:t>التعب </a:t>
            </a:r>
            <a:r>
              <a:rPr lang="ar-IQ" sz="2400" dirty="0" smtClean="0">
                <a:cs typeface="+mj-cs"/>
              </a:rPr>
              <a:t>الزائد</a:t>
            </a:r>
          </a:p>
          <a:p>
            <a:pPr algn="just" rtl="1"/>
            <a:r>
              <a:rPr lang="ar-IQ" sz="2400" dirty="0" smtClean="0">
                <a:cs typeface="+mj-cs"/>
              </a:rPr>
              <a:t>الزيادة </a:t>
            </a:r>
            <a:r>
              <a:rPr lang="ar-IQ" sz="2400" dirty="0">
                <a:cs typeface="+mj-cs"/>
              </a:rPr>
              <a:t>المتكررة في النزف </a:t>
            </a:r>
            <a:endParaRPr lang="ar-IQ" sz="2400" dirty="0" smtClean="0">
              <a:cs typeface="+mj-cs"/>
            </a:endParaRPr>
          </a:p>
          <a:p>
            <a:pPr algn="just" rtl="1"/>
            <a:r>
              <a:rPr lang="ar-IQ" sz="2400" dirty="0" smtClean="0">
                <a:cs typeface="+mj-cs"/>
              </a:rPr>
              <a:t>ارتفاع </a:t>
            </a:r>
            <a:r>
              <a:rPr lang="ar-IQ" sz="2400" dirty="0">
                <a:cs typeface="+mj-cs"/>
              </a:rPr>
              <a:t>ضغط </a:t>
            </a:r>
            <a:r>
              <a:rPr lang="ar-IQ" sz="2400" dirty="0" smtClean="0">
                <a:cs typeface="+mj-cs"/>
              </a:rPr>
              <a:t>الدم </a:t>
            </a:r>
          </a:p>
          <a:p>
            <a:pPr marL="0" indent="0" algn="just" rtl="1">
              <a:buNone/>
            </a:pPr>
            <a:endParaRPr lang="ar-IQ" sz="2400" dirty="0" smtClean="0">
              <a:cs typeface="+mj-cs"/>
            </a:endParaRPr>
          </a:p>
          <a:p>
            <a:pPr marL="0" indent="0" algn="just" rtl="1">
              <a:buNone/>
            </a:pPr>
            <a:r>
              <a:rPr lang="ar-IQ" sz="2400" b="1" dirty="0" smtClean="0">
                <a:cs typeface="+mj-cs"/>
              </a:rPr>
              <a:t>ولكن </a:t>
            </a:r>
            <a:r>
              <a:rPr lang="ar-IQ" sz="2400" b="1" dirty="0">
                <a:cs typeface="+mj-cs"/>
              </a:rPr>
              <a:t>خطورة الإصابة لا تكون كبيرة بحيث 5% فقط من المصابين يتم تشخيصهم عندما يصابون </a:t>
            </a:r>
            <a:endParaRPr lang="ar-IQ" sz="2400" b="1" dirty="0" smtClean="0">
              <a:cs typeface="+mj-cs"/>
            </a:endParaRPr>
          </a:p>
          <a:p>
            <a:pPr algn="just" rtl="1"/>
            <a:r>
              <a:rPr lang="ar-IQ" sz="2400" dirty="0" smtClean="0">
                <a:cs typeface="+mj-cs"/>
              </a:rPr>
              <a:t>بفشل </a:t>
            </a:r>
            <a:r>
              <a:rPr lang="ar-IQ" sz="2400" dirty="0">
                <a:cs typeface="+mj-cs"/>
              </a:rPr>
              <a:t>كلوي في الكبد، </a:t>
            </a:r>
            <a:endParaRPr lang="ar-IQ" sz="2400" dirty="0" smtClean="0">
              <a:cs typeface="+mj-cs"/>
            </a:endParaRPr>
          </a:p>
          <a:p>
            <a:pPr algn="just" rtl="1"/>
            <a:r>
              <a:rPr lang="ar-IQ" sz="2400" dirty="0" smtClean="0">
                <a:cs typeface="+mj-cs"/>
              </a:rPr>
              <a:t>ويتبعها </a:t>
            </a:r>
            <a:r>
              <a:rPr lang="ar-IQ" sz="2400" dirty="0">
                <a:cs typeface="+mj-cs"/>
              </a:rPr>
              <a:t>حدوث أنيميا بسبب تدمير كريات الدم </a:t>
            </a:r>
            <a:r>
              <a:rPr lang="ar-IQ" sz="2400" dirty="0" smtClean="0">
                <a:cs typeface="+mj-cs"/>
              </a:rPr>
              <a:t>الحمراء</a:t>
            </a:r>
            <a:endParaRPr lang="ar-IQ" sz="2400" dirty="0">
              <a:cs typeface="+mj-cs"/>
            </a:endParaRPr>
          </a:p>
          <a:p>
            <a:pPr algn="just" rtl="1"/>
            <a:r>
              <a:rPr lang="ar-IQ" sz="2400" dirty="0" smtClean="0">
                <a:cs typeface="+mj-cs"/>
              </a:rPr>
              <a:t> </a:t>
            </a:r>
            <a:r>
              <a:rPr lang="ar-IQ" sz="2400" dirty="0">
                <a:cs typeface="+mj-cs"/>
              </a:rPr>
              <a:t>وهذا يؤدي إلى حدوث خلل في إنتاج البروتين والعمليات الأيضية في الكبد. </a:t>
            </a:r>
            <a:endParaRPr lang="ar-IQ" sz="2400" dirty="0" smtClean="0">
              <a:cs typeface="+mj-cs"/>
            </a:endParaRPr>
          </a:p>
          <a:p>
            <a:pPr algn="just" rtl="1"/>
            <a:r>
              <a:rPr lang="ar-IQ" sz="2400" dirty="0" smtClean="0">
                <a:cs typeface="+mj-cs"/>
              </a:rPr>
              <a:t>الخلل </a:t>
            </a:r>
            <a:r>
              <a:rPr lang="ar-IQ" sz="2400" dirty="0">
                <a:cs typeface="+mj-cs"/>
              </a:rPr>
              <a:t>في تأيض البروتين يؤدي إلى تجمع الأمونيا في مجرى الدم، وعندما تصل هذه المواد إلى الدم، فإن المريض يطور </a:t>
            </a:r>
            <a:r>
              <a:rPr lang="ar-IQ" sz="2400" dirty="0">
                <a:solidFill>
                  <a:srgbClr val="FF0000"/>
                </a:solidFill>
                <a:cs typeface="+mj-cs"/>
              </a:rPr>
              <a:t>أعراض عصبية وعقلية </a:t>
            </a:r>
            <a:r>
              <a:rPr lang="ar-IQ" sz="2400" dirty="0">
                <a:cs typeface="+mj-cs"/>
              </a:rPr>
              <a:t>مثل الحيرة والوقوع في غيبوبة وحدوث نوبات وأخيراً حدوث انتفاخ مميت في الدماغ</a:t>
            </a:r>
            <a:r>
              <a:rPr lang="ar-IQ" sz="2400" dirty="0" smtClean="0">
                <a:cs typeface="+mj-cs"/>
              </a:rPr>
              <a:t>.</a:t>
            </a:r>
            <a:endParaRPr lang="ar-IQ" sz="2400" dirty="0">
              <a:cs typeface="+mj-cs"/>
            </a:endParaRPr>
          </a:p>
        </p:txBody>
      </p:sp>
    </p:spTree>
    <p:extLst>
      <p:ext uri="{BB962C8B-B14F-4D97-AF65-F5344CB8AC3E}">
        <p14:creationId xmlns:p14="http://schemas.microsoft.com/office/powerpoint/2010/main" val="1670103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Autofit/>
          </a:bodyPr>
          <a:lstStyle/>
          <a:p>
            <a:pPr algn="r" rtl="1"/>
            <a:r>
              <a:rPr lang="ar-IQ" sz="2400" dirty="0">
                <a:solidFill>
                  <a:schemeClr val="accent6">
                    <a:lumMod val="75000"/>
                  </a:schemeClr>
                </a:solidFill>
              </a:rPr>
              <a:t>العيون</a:t>
            </a:r>
            <a:r>
              <a:rPr lang="ar-IQ" sz="2400" dirty="0"/>
              <a:t>: هناك </a:t>
            </a:r>
            <a:r>
              <a:rPr lang="ar-IQ" sz="2400" dirty="0">
                <a:solidFill>
                  <a:srgbClr val="C00000"/>
                </a:solidFill>
              </a:rPr>
              <a:t>خواتم بألوان نحاسية </a:t>
            </a:r>
            <a:r>
              <a:rPr lang="ar-IQ" sz="2400" dirty="0"/>
              <a:t>(خضراء إلى صفراء) ترى حول القزحية بسبب تجمع النحاس في ذلك النسيج، وهذا يظهر مع 66% من المصابين بالمرض، ويتم تصنيفه من ضمن الأعراض العصبية أكثر من أن تكون أعراض أمراض الكبد.</a:t>
            </a:r>
          </a:p>
          <a:p>
            <a:pPr algn="r" rtl="1"/>
            <a:r>
              <a:rPr lang="ar-IQ" sz="2400" dirty="0">
                <a:solidFill>
                  <a:schemeClr val="accent6">
                    <a:lumMod val="75000"/>
                  </a:schemeClr>
                </a:solidFill>
              </a:rPr>
              <a:t>الكلى</a:t>
            </a:r>
            <a:r>
              <a:rPr lang="ar-IQ" sz="2400" dirty="0"/>
              <a:t>: حيث يحدث خلل في تعامل الكلية مع الكالسيوم، فيؤدي إلى تجمع الكالسيوم في الكلية، مؤدياً إلى ضعف العظام بسبب خسارة الكالسيوم والفوسفات، وفي بعض الأحيان يؤدي إلى خسارة الأحماض الأمينية مع عدم القدرة غلى إنتاج البروتينات.</a:t>
            </a:r>
          </a:p>
          <a:p>
            <a:pPr algn="r" rtl="1"/>
            <a:r>
              <a:rPr lang="ar-IQ" sz="2400" dirty="0">
                <a:solidFill>
                  <a:schemeClr val="accent6">
                    <a:lumMod val="75000"/>
                  </a:schemeClr>
                </a:solidFill>
              </a:rPr>
              <a:t>القلب</a:t>
            </a:r>
            <a:r>
              <a:rPr lang="ar-IQ" sz="2400" dirty="0"/>
              <a:t>: تعتبر ضعف عضلة القلب نادر الحدوث كعرض من مرض ويلسون، حيث في هذه الحالة تؤدي إلى فشل في القلب، بسبب عدم قدرة القلب على النبض نتيجة تجمع السوائل، وقد يؤدي أيضاً إلى رعشة في القلب (نبض القلب بطريقة غير منتظمة، إما بأن تكون سريعة أو بطيئة).</a:t>
            </a:r>
          </a:p>
          <a:p>
            <a:pPr algn="r" rtl="1"/>
            <a:r>
              <a:rPr lang="ar-IQ" sz="2400" dirty="0">
                <a:solidFill>
                  <a:schemeClr val="accent6">
                    <a:lumMod val="75000"/>
                  </a:schemeClr>
                </a:solidFill>
              </a:rPr>
              <a:t>خلل في الهرمونات: </a:t>
            </a:r>
            <a:r>
              <a:rPr lang="ar-IQ" sz="2400" dirty="0"/>
              <a:t>خلل في الغدة الدرقية، مؤدياً إلى مستويات منخفضة من الكالسيوم. وقد تنتج أيضاً إلى عدم الخصوبة والإجهاض.</a:t>
            </a:r>
          </a:p>
          <a:p>
            <a:pPr algn="r" rtl="1"/>
            <a:endParaRPr lang="ar-IQ" sz="2400" dirty="0"/>
          </a:p>
        </p:txBody>
      </p:sp>
    </p:spTree>
    <p:extLst>
      <p:ext uri="{BB962C8B-B14F-4D97-AF65-F5344CB8AC3E}">
        <p14:creationId xmlns:p14="http://schemas.microsoft.com/office/powerpoint/2010/main" val="3861070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4563</TotalTime>
  <Words>1073</Words>
  <Application>Microsoft Office PowerPoint</Application>
  <PresentationFormat>On-screen Show (4:3)</PresentationFormat>
  <Paragraphs>67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مرض ويلسون Wilson's disease  Hepatolenticular Degeneration </vt:lpstr>
      <vt:lpstr>PowerPoint Presentation</vt:lpstr>
      <vt:lpstr>PowerPoint Presentation</vt:lpstr>
      <vt:lpstr>PowerPoint Presentation</vt:lpstr>
      <vt:lpstr>PowerPoint Presentation</vt:lpstr>
      <vt:lpstr>سببه</vt:lpstr>
      <vt:lpstr>اعراضه</vt:lpstr>
      <vt:lpstr>PowerPoint Presentation</vt:lpstr>
      <vt:lpstr>PowerPoint Presentation</vt:lpstr>
      <vt:lpstr>PowerPoint Presentation</vt:lpstr>
      <vt:lpstr>Increasing levels of copper</vt:lpstr>
      <vt:lpstr>PowerPoint Presentation</vt:lpstr>
      <vt:lpstr>تشخيصه</vt:lpstr>
      <vt:lpstr>العلاج</vt:lpstr>
      <vt:lpstr>PowerPoint Presentation</vt:lpstr>
      <vt:lpstr>PowerPoint Presentation</vt:lpstr>
      <vt:lpstr>PowerPoint Presentation</vt:lpstr>
      <vt:lpstr>PowerPoint Presentation</vt:lpstr>
      <vt:lpstr>ATP7B gene ATPase copper transporting beta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zaynab</dc:creator>
  <cp:lastModifiedBy>hp</cp:lastModifiedBy>
  <cp:revision>21</cp:revision>
  <dcterms:created xsi:type="dcterms:W3CDTF">2006-08-16T00:00:00Z</dcterms:created>
  <dcterms:modified xsi:type="dcterms:W3CDTF">2017-05-15T06:33:29Z</dcterms:modified>
</cp:coreProperties>
</file>