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terium" TargetMode="External"/><Relationship Id="rId2" Type="http://schemas.openxmlformats.org/officeDocument/2006/relationships/hyperlink" Target="http://en.wikipedia.org/wiki/Gram_negativ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Human" TargetMode="External"/><Relationship Id="rId5" Type="http://schemas.openxmlformats.org/officeDocument/2006/relationships/hyperlink" Target="http://en.wikipedia.org/wiki/Cholera" TargetMode="External"/><Relationship Id="rId4" Type="http://schemas.openxmlformats.org/officeDocument/2006/relationships/hyperlink" Target="http://en.wikipedia.org/wiki/Flagellu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4">
            <a:extLst>
              <a:ext uri="{FF2B5EF4-FFF2-40B4-BE49-F238E27FC236}">
                <a16:creationId xmlns="" xmlns:a16="http://schemas.microsoft.com/office/drawing/2014/main" id="{C849C19D-B77B-0904-E961-F531BCC6A354}"/>
              </a:ext>
            </a:extLst>
          </p:cNvPr>
          <p:cNvSpPr txBox="1">
            <a:spLocks/>
          </p:cNvSpPr>
          <p:nvPr/>
        </p:nvSpPr>
        <p:spPr bwMode="auto">
          <a:xfrm>
            <a:off x="1763316" y="3849689"/>
            <a:ext cx="4132659" cy="11033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  <p:txBody>
          <a:bodyPr lIns="76843" tIns="38422" rIns="76843" bIns="38422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ar-IQ" sz="4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Vibrio </a:t>
            </a:r>
            <a:r>
              <a:rPr lang="en-US" altLang="ar-IQ" sz="40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cholerae</a:t>
            </a:r>
            <a:endParaRPr lang="en-US" altLang="en-US" sz="40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Title 3">
            <a:extLst>
              <a:ext uri="{FF2B5EF4-FFF2-40B4-BE49-F238E27FC236}">
                <a16:creationId xmlns="" xmlns:a16="http://schemas.microsoft.com/office/drawing/2014/main" id="{5C52D68C-5C4D-0693-F888-6C579089485E}"/>
              </a:ext>
            </a:extLst>
          </p:cNvPr>
          <p:cNvSpPr txBox="1">
            <a:spLocks/>
          </p:cNvSpPr>
          <p:nvPr/>
        </p:nvSpPr>
        <p:spPr bwMode="auto">
          <a:xfrm>
            <a:off x="4473179" y="2257426"/>
            <a:ext cx="1422796" cy="749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  <p:txBody>
          <a:bodyPr lIns="76843" tIns="38422" rIns="76843" bIns="38422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/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 –</a:t>
            </a: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ar-SA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3">
            <a:extLst>
              <a:ext uri="{FF2B5EF4-FFF2-40B4-BE49-F238E27FC236}">
                <a16:creationId xmlns="" xmlns:a16="http://schemas.microsoft.com/office/drawing/2014/main" id="{42ABF0A6-7EBF-7531-B8C3-6CC489898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930" y="874714"/>
            <a:ext cx="2784870" cy="38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993637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xmlns="" id="{318B4A50-BAD4-CD5D-0697-E522825BA1EC}"/>
              </a:ext>
            </a:extLst>
          </p:cNvPr>
          <p:cNvSpPr txBox="1">
            <a:spLocks/>
          </p:cNvSpPr>
          <p:nvPr/>
        </p:nvSpPr>
        <p:spPr bwMode="auto">
          <a:xfrm>
            <a:off x="289322" y="762000"/>
            <a:ext cx="8549877" cy="581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39763" indent="-236538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885825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096963" indent="-173038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296988" indent="-182563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75418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21138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66858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12578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Font typeface="Wingdings 2" panose="05020102010507070707" pitchFamily="18" charset="2"/>
              <a:buChar char="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 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Gram negative"/>
              </a:rPr>
              <a:t>Gram negative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comma-shaped 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Bacterium"/>
              </a:rPr>
              <a:t>bacterium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Font typeface="Wingdings 2" panose="05020102010507070707" pitchFamily="18" charset="2"/>
              <a:buChar char="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motile with a polar 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flagellum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Font typeface="Wingdings 2" panose="05020102010507070707" pitchFamily="18" charset="2"/>
              <a:buChar char="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 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cholera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in 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Human"/>
              </a:rPr>
              <a:t>humans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</a:p>
          <a:p>
            <a:pPr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Font typeface="Wingdings 2" panose="05020102010507070707" pitchFamily="18" charset="2"/>
              <a:buChar char="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types of  </a:t>
            </a:r>
            <a:r>
              <a:rPr lang="en-US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cholerae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according to their antigenic structure;</a:t>
            </a:r>
          </a:p>
          <a:p>
            <a:pPr marL="519113" indent="-55563"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a-classical type</a:t>
            </a:r>
          </a:p>
          <a:p>
            <a:pPr marL="519113" indent="-55563"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El tor</a:t>
            </a:r>
          </a:p>
          <a:p>
            <a:pPr marL="519113" indent="-55563"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ogawa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9113" indent="-55563"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inaba</a:t>
            </a:r>
            <a:endParaRPr lang="en-US" alt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l" rt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hikojima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  <a:spcBef>
                <a:spcPts val="600"/>
              </a:spcBef>
              <a:buClr>
                <a:srgbClr val="4F81BD"/>
              </a:buClr>
              <a:buSzPct val="80000"/>
              <a:buFont typeface="Wingdings 2" panose="05020102010507070707" pitchFamily="18" charset="2"/>
              <a:buChar char=""/>
            </a:pPr>
            <a:r>
              <a:rPr lang="en-US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alt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cholerae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enters the human body through ingestion of contaminated food or water. The bacterium enters the intestine, imbeds itself in the villi, replicates and releases cholera toxin.</a:t>
            </a:r>
          </a:p>
        </p:txBody>
      </p:sp>
      <p:sp>
        <p:nvSpPr>
          <p:cNvPr id="3" name="Rectangle 2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561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66F6932A-D0B9-A333-F792-C26C0B772F03}"/>
              </a:ext>
            </a:extLst>
          </p:cNvPr>
          <p:cNvSpPr txBox="1">
            <a:spLocks/>
          </p:cNvSpPr>
          <p:nvPr/>
        </p:nvSpPr>
        <p:spPr bwMode="auto">
          <a:xfrm>
            <a:off x="406003" y="1143000"/>
            <a:ext cx="8423672" cy="481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550" indent="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Wingdings 2" panose="05020102010507070707" pitchFamily="18" charset="2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Laboratory diagnosis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82550" indent="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None/>
              <a:defRPr/>
            </a:pPr>
            <a:r>
              <a:rPr lang="en-US" sz="20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Specimen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defRPr/>
            </a:pP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Stool, rarely vomit.</a:t>
            </a:r>
          </a:p>
          <a:p>
            <a:pPr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defRPr/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Transport media include</a:t>
            </a:r>
            <a:endParaRPr lang="en-US" sz="2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6900" indent="-23813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AutoNum type="alphaLcPeriod"/>
              <a:defRPr/>
            </a:pPr>
            <a:r>
              <a:rPr lang="en-US" sz="2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Sea 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 medium </a:t>
            </a:r>
          </a:p>
          <a:p>
            <a:pPr marL="596900" indent="-23813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AutoNum type="alphaLcPeriod"/>
              <a:defRPr/>
            </a:pPr>
            <a:r>
              <a:rPr lang="en-US" sz="2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Alkaline </a:t>
            </a:r>
            <a:r>
              <a:rPr lang="en-US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peptone water. enrichment broth.</a:t>
            </a:r>
          </a:p>
          <a:p>
            <a:pPr marL="177800" indent="-1778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None/>
              <a:defRPr/>
            </a:pPr>
            <a:endParaRPr lang="en-US" sz="20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indent="-1778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None/>
              <a:defRPr/>
            </a:pPr>
            <a:r>
              <a:rPr lang="en-US" sz="20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Staining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 gram negative bacilli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 comma shaped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77800" indent="-1778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None/>
              <a:defRPr/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+mj-lt"/>
              <a:buAutoNum type="alphaUcPeriod"/>
              <a:tabLst>
                <a:tab pos="457200" algn="l"/>
              </a:tabLst>
              <a:defRPr/>
            </a:pPr>
            <a:endParaRPr lang="en-US" sz="2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rgbClr val="3891A7"/>
              </a:buClr>
              <a:defRPr/>
            </a:pPr>
            <a:endParaRPr lang="ar-IQ" sz="2000" dirty="0">
              <a:solidFill>
                <a:sysClr val="windowText" lastClr="000000"/>
              </a:solidFill>
              <a:latin typeface="Gill Sans M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7622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D4B42BF7-3D7B-1522-377E-748F15392378}"/>
              </a:ext>
            </a:extLst>
          </p:cNvPr>
          <p:cNvSpPr txBox="1">
            <a:spLocks/>
          </p:cNvSpPr>
          <p:nvPr/>
        </p:nvSpPr>
        <p:spPr bwMode="auto">
          <a:xfrm>
            <a:off x="552450" y="460378"/>
            <a:ext cx="8210549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550" indent="0">
              <a:lnSpc>
                <a:spcPct val="150000"/>
              </a:lnSpc>
              <a:buClr>
                <a:srgbClr val="4F81BD"/>
              </a:buClr>
              <a:buFont typeface="Wingdings 2" panose="05020102010507070707" pitchFamily="18" charset="2"/>
              <a:buNone/>
              <a:defRPr/>
            </a:pPr>
            <a:r>
              <a:rPr lang="en-US" altLang="en-US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Culture:</a:t>
            </a:r>
            <a:r>
              <a:rPr lang="en-US" altLang="en-US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0" algn="just">
              <a:lnSpc>
                <a:spcPct val="150000"/>
              </a:lnSpc>
              <a:buClr>
                <a:srgbClr val="4F81BD"/>
              </a:buClr>
              <a:buFont typeface="Wingdings 2" panose="05020102010507070707" pitchFamily="18" charset="2"/>
              <a:buNone/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TCBS (Thiosulfate citrate bile salt sucrose medium) </a:t>
            </a: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selective agar medium</a:t>
            </a:r>
          </a:p>
          <a:p>
            <a:pPr algn="just">
              <a:lnSpc>
                <a:spcPct val="150000"/>
              </a:lnSpc>
              <a:buClr>
                <a:srgbClr val="4F81BD"/>
              </a:buClr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 –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bromothymol</a:t>
            </a: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blue .Control is green ( prepared as plates )</a:t>
            </a:r>
          </a:p>
          <a:p>
            <a:pPr algn="just">
              <a:lnSpc>
                <a:spcPct val="150000"/>
              </a:lnSpc>
              <a:buClr>
                <a:srgbClr val="4F81BD"/>
              </a:buClr>
              <a:defRPr/>
            </a:pP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After inoculation with suspected bacteria and a  18 to 24 hours’ incubation at 35° to 37°C  on TCBS </a:t>
            </a:r>
            <a:r>
              <a:rPr lang="en-US" alt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agar, colonies </a:t>
            </a: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V.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cholerae</a:t>
            </a: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</a:t>
            </a:r>
            <a:r>
              <a:rPr lang="en-US" alt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 as </a:t>
            </a:r>
            <a:r>
              <a:rPr lang="en-US" alt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yellow, shiny colonies, 2 to 4 mm in diameter. </a:t>
            </a:r>
          </a:p>
          <a:p>
            <a:pPr algn="just">
              <a:lnSpc>
                <a:spcPct val="150000"/>
              </a:lnSpc>
              <a:buClr>
                <a:srgbClr val="4F81BD"/>
              </a:buClr>
              <a:defRPr/>
            </a:pPr>
            <a:r>
              <a:rPr lang="en-US" alt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yellow color is caused by the fermentation of sucrose in the medium.  Sucrose-non-fermenting organisms, such as </a:t>
            </a:r>
            <a:r>
              <a:rPr lang="en-US" altLang="en-US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altLang="en-US" sz="20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parahaemolyticus</a:t>
            </a:r>
            <a:r>
              <a:rPr lang="en-US" alt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produce green to blue-green colonies.</a:t>
            </a:r>
            <a:endParaRPr lang="en-US" alt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066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Thiosulfate-Citrate-Bile Salts-Sucrose (TCBS) Agar- All You Need to Know">
            <a:extLst>
              <a:ext uri="{FF2B5EF4-FFF2-40B4-BE49-F238E27FC236}">
                <a16:creationId xmlns:a16="http://schemas.microsoft.com/office/drawing/2014/main" xmlns="" id="{FE20F1AB-F695-1011-CAD4-F427E18F6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68580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>
            <a:extLst>
              <a:ext uri="{FF2B5EF4-FFF2-40B4-BE49-F238E27FC236}">
                <a16:creationId xmlns:a16="http://schemas.microsoft.com/office/drawing/2014/main" xmlns="" id="{E4A41DA4-4D41-4E7F-6C95-7ED45046E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638800"/>
            <a:ext cx="5837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r>
              <a:rPr lang="ar-IQ" altLang="ar-IQ" sz="2000" b="1" dirty="0">
                <a:solidFill>
                  <a:srgbClr val="637F26"/>
                </a:solidFill>
                <a:latin typeface="Times New Roman" pitchFamily="18" charset="0"/>
                <a:cs typeface="Times New Roman" pitchFamily="18" charset="0"/>
              </a:rPr>
              <a:t>Thiosulfate-Citrate-Bile Salts-Sucrose (TCBS) Agar</a:t>
            </a:r>
          </a:p>
        </p:txBody>
      </p:sp>
      <p:sp>
        <p:nvSpPr>
          <p:cNvPr id="2" name="Rectangle 1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1148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B82CAA9C-661F-A829-C3BE-7D71D09543D8}"/>
              </a:ext>
            </a:extLst>
          </p:cNvPr>
          <p:cNvSpPr txBox="1">
            <a:spLocks/>
          </p:cNvSpPr>
          <p:nvPr/>
        </p:nvSpPr>
        <p:spPr bwMode="auto">
          <a:xfrm>
            <a:off x="494971" y="1295400"/>
            <a:ext cx="7324725" cy="420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550" indent="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Wingdings 2" panose="05020102010507070707" pitchFamily="18" charset="2"/>
              <a:buNone/>
              <a:defRPr/>
            </a:pP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Biochemical tests: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defRPr/>
            </a:pPr>
            <a:r>
              <a:rPr lang="en-US" sz="24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appears as a 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lactose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fermenter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Times New Roman" panose="02020603050405020304" pitchFamily="18" charset="0"/>
              <a:buChar char="-"/>
              <a:tabLst>
                <a:tab pos="1752600" algn="l"/>
              </a:tabLs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Motile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Times New Roman" panose="02020603050405020304" pitchFamily="18" charset="0"/>
              <a:buChar char="-"/>
              <a:tabLst>
                <a:tab pos="1752600" algn="l"/>
              </a:tabLs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Urease -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Times New Roman" panose="02020603050405020304" pitchFamily="18" charset="0"/>
              <a:buChar char="-"/>
              <a:tabLst>
                <a:tab pos="1752600" algn="l"/>
              </a:tabLs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Oxidase +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Font typeface="Times New Roman" panose="02020603050405020304" pitchFamily="18" charset="0"/>
              <a:buChar char="-"/>
              <a:tabLst>
                <a:tab pos="1752600" algn="l"/>
              </a:tabLst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TSI ;    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or k /A 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Gas –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H2S –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Clr>
                <a:srgbClr val="3891A7"/>
              </a:buClr>
              <a:buNone/>
              <a:tabLst>
                <a:tab pos="1752600" algn="l"/>
              </a:tabLst>
              <a:defRPr/>
            </a:pPr>
            <a:endParaRPr lang="en-US" sz="24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rgbClr val="3891A7"/>
              </a:buClr>
              <a:defRPr/>
            </a:pPr>
            <a:endParaRPr lang="ar-IQ" dirty="0">
              <a:solidFill>
                <a:sysClr val="windowText" lastClr="000000"/>
              </a:solidFill>
              <a:latin typeface="Gill Sans M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8926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2895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A09A1A9-B70B-5A63-8E11-932C7E5C1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64979"/>
              </p:ext>
            </p:extLst>
          </p:nvPr>
        </p:nvGraphicFramePr>
        <p:xfrm>
          <a:off x="1759959" y="3048000"/>
          <a:ext cx="5744478" cy="1981200"/>
        </p:xfrm>
        <a:graphic>
          <a:graphicData uri="http://schemas.openxmlformats.org/drawingml/2006/table">
            <a:tbl>
              <a:tblPr rtl="1" firstRow="1" bandRow="1"/>
              <a:tblGrid>
                <a:gridCol w="1174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50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38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01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08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00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Bacteria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spp.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043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ar-IQ" sz="20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ar-IQ" sz="20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rtl="1"/>
                      <a:r>
                        <a:rPr lang="en-US" sz="2000" i="1" dirty="0">
                          <a:latin typeface="Times New Roman" pitchFamily="18" charset="0"/>
                          <a:cs typeface="Times New Roman" pitchFamily="18" charset="0"/>
                        </a:rPr>
                        <a:t>Vibrio cholerae</a:t>
                      </a:r>
                      <a:endParaRPr lang="ar-IQ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6" marR="68576" marT="45728" marB="4572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5A8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xmlns="" id="{8285AFC5-287B-E485-A2CC-31C723FC95FE}"/>
              </a:ext>
            </a:extLst>
          </p:cNvPr>
          <p:cNvSpPr txBox="1">
            <a:spLocks/>
          </p:cNvSpPr>
          <p:nvPr/>
        </p:nvSpPr>
        <p:spPr>
          <a:xfrm>
            <a:off x="883158" y="1371600"/>
            <a:ext cx="7498080" cy="728980"/>
          </a:xfrm>
          <a:prstGeom prst="rect">
            <a:avLst/>
          </a:prstGeom>
          <a:gradFill rotWithShape="1">
            <a:gsLst>
              <a:gs pos="0">
                <a:srgbClr val="FEB80A">
                  <a:tint val="92000"/>
                  <a:satMod val="170000"/>
                </a:srgbClr>
              </a:gs>
              <a:gs pos="15000">
                <a:srgbClr val="FEB80A">
                  <a:tint val="92000"/>
                  <a:shade val="99000"/>
                  <a:satMod val="170000"/>
                </a:srgbClr>
              </a:gs>
              <a:gs pos="62000">
                <a:srgbClr val="FEB80A">
                  <a:tint val="96000"/>
                  <a:shade val="80000"/>
                  <a:satMod val="170000"/>
                </a:srgbClr>
              </a:gs>
              <a:gs pos="97000">
                <a:srgbClr val="FEB80A">
                  <a:tint val="98000"/>
                  <a:shade val="63000"/>
                  <a:satMod val="170000"/>
                </a:srgbClr>
              </a:gs>
              <a:gs pos="100000">
                <a:srgbClr val="FEB80A">
                  <a:shade val="62000"/>
                  <a:satMod val="170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FEB80A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rgbClr val="FEB80A">
                <a:shade val="80000"/>
              </a:srgbClr>
            </a:contourClr>
          </a:sp3d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chemeClr val="l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defRPr/>
            </a:pPr>
            <a:r>
              <a:rPr lang="en-US" sz="4000" dirty="0">
                <a:solidFill>
                  <a:sysClr val="window" lastClr="FFFFFF"/>
                </a:solidFill>
                <a:effectLst/>
                <a:latin typeface="Times New Roman" pitchFamily="18" charset="0"/>
                <a:cs typeface="Times New Roman" pitchFamily="18" charset="0"/>
              </a:rPr>
              <a:t>IMVIC</a:t>
            </a:r>
            <a:endParaRPr lang="ar-IQ" sz="4000" dirty="0">
              <a:solidFill>
                <a:sysClr val="window" lastClr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897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952F0C38-2377-28AC-3827-58C69CD72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051615"/>
              </p:ext>
            </p:extLst>
          </p:nvPr>
        </p:nvGraphicFramePr>
        <p:xfrm>
          <a:off x="2363390" y="3505200"/>
          <a:ext cx="4572001" cy="2121855"/>
        </p:xfrm>
        <a:graphic>
          <a:graphicData uri="http://schemas.openxmlformats.org/drawingml/2006/table">
            <a:tbl>
              <a:tblPr rtl="1" firstRow="1" bandRow="1"/>
              <a:tblGrid>
                <a:gridCol w="7822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65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707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80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1602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Gas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Slant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Butt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H2S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Bacteria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spp.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418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ar-IQ" sz="2000" dirty="0">
                          <a:latin typeface="Times New Roman" pitchFamily="18" charset="0"/>
                          <a:cs typeface="Times New Roman" pitchFamily="18" charset="0"/>
                        </a:rPr>
                        <a:t>_</a:t>
                      </a: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Acid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algn="ctr" rtl="1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Alkaline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Acid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latin typeface="Times New Roman" pitchFamily="18" charset="0"/>
                          <a:cs typeface="Times New Roman" pitchFamily="18" charset="0"/>
                        </a:rPr>
                        <a:t>Vibrio cholerae</a:t>
                      </a:r>
                      <a:endParaRPr lang="ar-IQ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1"/>
                      <a:endParaRPr lang="ar-IQ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29EE1D1-581B-B74E-4522-A1364F061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74048"/>
              </p:ext>
            </p:extLst>
          </p:nvPr>
        </p:nvGraphicFramePr>
        <p:xfrm>
          <a:off x="2471142" y="2667000"/>
          <a:ext cx="4356497" cy="369264"/>
        </p:xfrm>
        <a:graphic>
          <a:graphicData uri="http://schemas.openxmlformats.org/drawingml/2006/table">
            <a:tbl>
              <a:tblPr rtl="1"/>
              <a:tblGrid>
                <a:gridCol w="4356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926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  TSI</a:t>
                      </a:r>
                      <a:endParaRPr lang="ar-IQ" sz="1800" dirty="0"/>
                    </a:p>
                  </a:txBody>
                  <a:tcPr marL="68588" marR="68588" marT="45839" marB="45839">
                    <a:lnL w="12700" cmpd="sng">
                      <a:solidFill>
                        <a:sysClr val="windowText" lastClr="000000"/>
                      </a:solidFill>
                      <a:prstDash val="solid"/>
                    </a:lnL>
                    <a:lnR w="12700" cmpd="sng">
                      <a:solidFill>
                        <a:sysClr val="windowText" lastClr="000000"/>
                      </a:solidFill>
                      <a:prstDash val="solid"/>
                    </a:lnR>
                    <a:lnT w="12700" cmpd="sng">
                      <a:solidFill>
                        <a:sysClr val="windowText" lastClr="000000"/>
                      </a:solidFill>
                      <a:prstDash val="solid"/>
                    </a:lnT>
                    <a:lnB w="12700" cmpd="sng">
                      <a:solidFill>
                        <a:sysClr val="windowText" lastClr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2D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51E47D79-3537-B6B4-4EFB-38CC0147C8B0}"/>
              </a:ext>
            </a:extLst>
          </p:cNvPr>
          <p:cNvSpPr txBox="1">
            <a:spLocks/>
          </p:cNvSpPr>
          <p:nvPr/>
        </p:nvSpPr>
        <p:spPr>
          <a:xfrm>
            <a:off x="923999" y="1143000"/>
            <a:ext cx="7498080" cy="1143000"/>
          </a:xfrm>
          <a:prstGeom prst="rect">
            <a:avLst/>
          </a:prstGeom>
          <a:gradFill rotWithShape="1">
            <a:gsLst>
              <a:gs pos="0">
                <a:srgbClr val="964305">
                  <a:tint val="35000"/>
                  <a:satMod val="253000"/>
                </a:srgbClr>
              </a:gs>
              <a:gs pos="50000">
                <a:srgbClr val="964305">
                  <a:tint val="42000"/>
                  <a:satMod val="255000"/>
                </a:srgbClr>
              </a:gs>
              <a:gs pos="97000">
                <a:srgbClr val="964305">
                  <a:tint val="53000"/>
                  <a:satMod val="260000"/>
                </a:srgbClr>
              </a:gs>
              <a:gs pos="100000">
                <a:srgbClr val="964305">
                  <a:tint val="56000"/>
                  <a:satMod val="275000"/>
                </a:srgb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rgbClr val="964305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Triple Sugar Iron</a:t>
            </a:r>
            <a:endParaRPr lang="ar-IQ" b="1" dirty="0">
              <a:solidFill>
                <a:sysClr val="windowText" lastClr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475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4F86A6B5-9332-F850-C51B-176B80FC7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82646"/>
              </p:ext>
            </p:extLst>
          </p:nvPr>
        </p:nvGraphicFramePr>
        <p:xfrm>
          <a:off x="1905000" y="2743200"/>
          <a:ext cx="2624138" cy="3243263"/>
        </p:xfrm>
        <a:graphic>
          <a:graphicData uri="http://schemas.openxmlformats.org/drawingml/2006/table">
            <a:tbl>
              <a:tblPr rtl="1" firstRow="1" bandRow="1"/>
              <a:tblGrid>
                <a:gridCol w="26241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827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Bacteria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spp.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048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latin typeface="Times New Roman" pitchFamily="18" charset="0"/>
                          <a:cs typeface="Times New Roman" pitchFamily="18" charset="0"/>
                        </a:rPr>
                        <a:t>Vibrio cholerae</a:t>
                      </a:r>
                      <a:endParaRPr lang="ar-IQ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1"/>
                      <a:endParaRPr lang="ar-IQ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1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9060D079-2575-83BA-89F6-FF7B75BCB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18280"/>
              </p:ext>
            </p:extLst>
          </p:nvPr>
        </p:nvGraphicFramePr>
        <p:xfrm>
          <a:off x="4572000" y="2743200"/>
          <a:ext cx="1312069" cy="3200401"/>
        </p:xfrm>
        <a:graphic>
          <a:graphicData uri="http://schemas.openxmlformats.org/drawingml/2006/table">
            <a:tbl>
              <a:tblPr rtl="1" firstRow="1" bandRow="1"/>
              <a:tblGrid>
                <a:gridCol w="1312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6130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motility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4AA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3909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ill Sans MT"/>
                        </a:defRPr>
                      </a:lvl9pPr>
                    </a:lstStyle>
                    <a:p>
                      <a:pPr algn="ctr" rtl="1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ar-IQ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45729" marB="4572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4AA3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Motility Test</a:t>
            </a:r>
            <a:endParaRPr lang="ar-S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83593" y="381000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Vibrio </a:t>
            </a:r>
            <a:r>
              <a:rPr lang="en-US" sz="2400" b="1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cholerae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539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247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Motility Test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Eng-Yahya</dc:creator>
  <cp:lastModifiedBy>Maher</cp:lastModifiedBy>
  <cp:revision>13</cp:revision>
  <dcterms:created xsi:type="dcterms:W3CDTF">2006-08-16T00:00:00Z</dcterms:created>
  <dcterms:modified xsi:type="dcterms:W3CDTF">2024-03-30T06:07:19Z</dcterms:modified>
</cp:coreProperties>
</file>