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1155363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16">
          <p15:clr>
            <a:srgbClr val="A4A3A4"/>
          </p15:clr>
        </p15:guide>
        <p15:guide id="2" pos="35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80" d="100"/>
          <a:sy n="80" d="100"/>
        </p:scale>
        <p:origin x="-582" y="-72"/>
      </p:cViewPr>
      <p:guideLst>
        <p:guide orient="horz" pos="2016"/>
        <p:guide pos="35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652" y="1988398"/>
            <a:ext cx="9482059" cy="1372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3305" y="3627120"/>
            <a:ext cx="7808754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87638" y="256330"/>
            <a:ext cx="2509957" cy="54614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768" y="256330"/>
            <a:ext cx="7343947" cy="54614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97" y="4113108"/>
            <a:ext cx="9482059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197" y="2712932"/>
            <a:ext cx="9482059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768" y="1493521"/>
            <a:ext cx="4926952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0643" y="1493521"/>
            <a:ext cx="4926952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768" y="1432772"/>
            <a:ext cx="4928890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68" y="2029883"/>
            <a:ext cx="4928890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6771" y="1432772"/>
            <a:ext cx="4930825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6771" y="2029883"/>
            <a:ext cx="4930825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68" y="254847"/>
            <a:ext cx="3670038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437" y="254848"/>
            <a:ext cx="6236158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768" y="1339428"/>
            <a:ext cx="3670038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530" y="4480560"/>
            <a:ext cx="6693218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6530" y="571923"/>
            <a:ext cx="6693218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6530" y="5009515"/>
            <a:ext cx="6693218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768" y="256329"/>
            <a:ext cx="10039827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768" y="1493521"/>
            <a:ext cx="10039827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768" y="5932595"/>
            <a:ext cx="2602918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1416" y="5932595"/>
            <a:ext cx="3532532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677" y="5932595"/>
            <a:ext cx="2602918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4">
            <a:extLst>
              <a:ext uri="{FF2B5EF4-FFF2-40B4-BE49-F238E27FC236}">
                <a16:creationId xmlns:a16="http://schemas.microsoft.com/office/drawing/2014/main" xmlns="" id="{C849C19D-B77B-0904-E961-F531BCC6A354}"/>
              </a:ext>
            </a:extLst>
          </p:cNvPr>
          <p:cNvSpPr txBox="1">
            <a:spLocks/>
          </p:cNvSpPr>
          <p:nvPr/>
        </p:nvSpPr>
        <p:spPr bwMode="auto">
          <a:xfrm>
            <a:off x="2151184" y="3593042"/>
            <a:ext cx="5041701" cy="1935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lIns="76843" tIns="38422" rIns="76843" bIns="38422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Proteus and Pseudomonas</a:t>
            </a:r>
          </a:p>
        </p:txBody>
      </p:sp>
      <p:sp>
        <p:nvSpPr>
          <p:cNvPr id="2051" name="Title 3">
            <a:extLst>
              <a:ext uri="{FF2B5EF4-FFF2-40B4-BE49-F238E27FC236}">
                <a16:creationId xmlns:a16="http://schemas.microsoft.com/office/drawing/2014/main" xmlns="" id="{5C52D68C-5C4D-0693-F888-6C579089485E}"/>
              </a:ext>
            </a:extLst>
          </p:cNvPr>
          <p:cNvSpPr txBox="1">
            <a:spLocks/>
          </p:cNvSpPr>
          <p:nvPr/>
        </p:nvSpPr>
        <p:spPr bwMode="auto">
          <a:xfrm>
            <a:off x="5457123" y="2106930"/>
            <a:ext cx="1735762" cy="6993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lIns="76843" tIns="38422" rIns="76843" bIns="3842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– 15 </a:t>
            </a:r>
            <a:endParaRPr lang="ar-SA" alt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xmlns="" id="{42ABF0A6-7EBF-7531-B8C3-6CC48989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49" y="816399"/>
            <a:ext cx="3041579" cy="361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74915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البحث وكل مايخص الدراسة\microbiology lab\photo\Pseudomonas_ER0307_Fig2.jpg">
            <a:extLst>
              <a:ext uri="{FF2B5EF4-FFF2-40B4-BE49-F238E27FC236}">
                <a16:creationId xmlns:a16="http://schemas.microsoft.com/office/drawing/2014/main" xmlns="" id="{A3325FDB-E5DC-6AD0-5207-9DD6D72CF5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8582" y="1533526"/>
            <a:ext cx="3571749" cy="305371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D0A60A-E8DB-6A9A-7E8A-F2FCAAF3BABF}"/>
              </a:ext>
            </a:extLst>
          </p:cNvPr>
          <p:cNvSpPr/>
          <p:nvPr/>
        </p:nvSpPr>
        <p:spPr>
          <a:xfrm>
            <a:off x="3302308" y="5159163"/>
            <a:ext cx="5210193" cy="362084"/>
          </a:xfrm>
          <a:prstGeom prst="rect">
            <a:avLst/>
          </a:prstGeom>
        </p:spPr>
        <p:txBody>
          <a:bodyPr lIns="84262" tIns="42131" rIns="84262" bIns="42131">
            <a:spAutoFit/>
          </a:bodyPr>
          <a:lstStyle/>
          <a:p>
            <a:pPr algn="just">
              <a:defRPr/>
            </a:pPr>
            <a:r>
              <a:rPr lang="en-US" b="1" i="1" kern="0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ea typeface="DotumChe" pitchFamily="49" charset="-127"/>
              </a:rPr>
              <a:t>Pseudomonas on nutrient agar </a:t>
            </a:r>
            <a:r>
              <a:rPr lang="en-US" b="1" kern="0" dirty="0" err="1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ea typeface="DotumChe" pitchFamily="49" charset="-127"/>
              </a:rPr>
              <a:t>Pyocyanine</a:t>
            </a:r>
            <a:r>
              <a:rPr lang="en-US" b="1" kern="0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ea typeface="DotumChe" pitchFamily="49" charset="-127"/>
              </a:rPr>
              <a:t> Pigment 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xmlns="" id="{18C3B06C-BB94-F066-8F8A-3BCDE0DA8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48" y="1935057"/>
            <a:ext cx="2862920" cy="250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">
            <a:extLst>
              <a:ext uri="{FF2B5EF4-FFF2-40B4-BE49-F238E27FC236}">
                <a16:creationId xmlns:a16="http://schemas.microsoft.com/office/drawing/2014/main" xmlns="" id="{1FDD62D5-1AB9-6DFC-EF40-18101110E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71" y="397087"/>
            <a:ext cx="3228443" cy="5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62" tIns="42131" rIns="84262" bIns="421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922"/>
              </a:spcBef>
            </a:pPr>
            <a:r>
              <a:rPr lang="en-US" altLang="en-US" sz="2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aerogenosa</a:t>
            </a:r>
          </a:p>
        </p:txBody>
      </p:sp>
    </p:spTree>
    <p:extLst>
      <p:ext uri="{BB962C8B-B14F-4D97-AF65-F5344CB8AC3E}">
        <p14:creationId xmlns:p14="http://schemas.microsoft.com/office/powerpoint/2010/main" val="365556738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xmlns="" id="{7A91B7AA-1D39-F414-5A61-0FD36010A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81" y="1981200"/>
            <a:ext cx="9149431" cy="296037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  <a:buClr>
                <a:srgbClr val="3891A7"/>
              </a:buClr>
              <a:defRPr/>
            </a:pPr>
            <a:r>
              <a:rPr lang="en-US" altLang="ar-IQ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 glucose with acid production without gas</a:t>
            </a:r>
          </a:p>
          <a:p>
            <a:pPr algn="l" rtl="0">
              <a:lnSpc>
                <a:spcPct val="150000"/>
              </a:lnSpc>
              <a:buClr>
                <a:srgbClr val="3891A7"/>
              </a:buClr>
              <a:defRPr/>
            </a:pPr>
            <a:r>
              <a:rPr lang="en-US" altLang="ar-IQ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Oxidase +</a:t>
            </a:r>
            <a:r>
              <a:rPr lang="en-US" altLang="ar-IQ" sz="2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altLang="ar-IQ" sz="2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Clr>
                <a:srgbClr val="3891A7"/>
              </a:buClr>
              <a:defRPr/>
            </a:pPr>
            <a:r>
              <a:rPr lang="en-US" altLang="ar-IQ" sz="2200" b="1" u="sng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 Vi C</a:t>
            </a:r>
            <a:endParaRPr lang="en-US" altLang="ar-IQ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ar-IQ" dirty="0">
                <a:latin typeface="Times New Roman" pitchFamily="18" charset="0"/>
                <a:cs typeface="Times New Roman" pitchFamily="18" charset="0"/>
              </a:rPr>
              <a:t>  -   -   -   +</a:t>
            </a:r>
          </a:p>
          <a:p>
            <a:pPr algn="just" rtl="0">
              <a:lnSpc>
                <a:spcPct val="150000"/>
              </a:lnSpc>
              <a:defRPr/>
            </a:pPr>
            <a:r>
              <a:rPr lang="en-US" altLang="ar-IQ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TSI:    </a:t>
            </a:r>
            <a:r>
              <a:rPr lang="en-US" altLang="ar-IQ" dirty="0">
                <a:latin typeface="Times New Roman" pitchFamily="18" charset="0"/>
                <a:cs typeface="Times New Roman" pitchFamily="18" charset="0"/>
              </a:rPr>
              <a:t>no change   k/k   Gas –</a:t>
            </a:r>
            <a:r>
              <a:rPr lang="en-US" altLang="ar-IQ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ar-IQ" dirty="0">
                <a:latin typeface="Times New Roman" pitchFamily="18" charset="0"/>
                <a:cs typeface="Times New Roman" pitchFamily="18" charset="0"/>
              </a:rPr>
              <a:t>   H2S –</a:t>
            </a:r>
            <a:r>
              <a:rPr lang="en-US" altLang="ar-IQ" dirty="0" err="1">
                <a:latin typeface="Times New Roman" pitchFamily="18" charset="0"/>
                <a:cs typeface="Times New Roman" pitchFamily="18" charset="0"/>
              </a:rPr>
              <a:t>ve</a:t>
            </a:r>
            <a:endParaRPr lang="en-US" alt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xmlns="" id="{BCEC1D2D-1BC3-9A09-08A0-8B4FD1AA5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740" y="375844"/>
            <a:ext cx="3228443" cy="59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62" tIns="42131" rIns="84262" bIns="421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922"/>
              </a:spcBef>
            </a:pPr>
            <a:r>
              <a:rPr lang="en-US" alt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altLang="en-US" sz="2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aerogenosa</a:t>
            </a:r>
            <a:endParaRPr lang="en-US" altLang="en-US" sz="2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1E9D6C-389D-AEE2-A2D2-64A3D3E056BC}"/>
              </a:ext>
            </a:extLst>
          </p:cNvPr>
          <p:cNvSpPr/>
          <p:nvPr/>
        </p:nvSpPr>
        <p:spPr>
          <a:xfrm>
            <a:off x="344249" y="968760"/>
            <a:ext cx="3374573" cy="592916"/>
          </a:xfrm>
          <a:prstGeom prst="rect">
            <a:avLst/>
          </a:prstGeom>
        </p:spPr>
        <p:txBody>
          <a:bodyPr wrap="none" lIns="84262" tIns="42131" rIns="84262" bIns="42131">
            <a:spAutoFit/>
          </a:bodyPr>
          <a:lstStyle/>
          <a:p>
            <a:pPr>
              <a:lnSpc>
                <a:spcPct val="150000"/>
              </a:lnSpc>
              <a:spcBef>
                <a:spcPts val="922"/>
              </a:spcBef>
              <a:defRPr/>
            </a:pPr>
            <a:r>
              <a:rPr lang="en-US" altLang="ar-IQ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ar-IQ" sz="22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Biochemical tests</a:t>
            </a:r>
            <a:r>
              <a:rPr lang="en-US" altLang="ar-IQ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0522241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2C2446-20F9-B4BB-7193-10A0FBE7E419}"/>
              </a:ext>
            </a:extLst>
          </p:cNvPr>
          <p:cNvSpPr/>
          <p:nvPr/>
        </p:nvSpPr>
        <p:spPr>
          <a:xfrm>
            <a:off x="2235000" y="2056553"/>
            <a:ext cx="7604501" cy="135011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lIns="84262" tIns="42131" rIns="84262" bIns="42131">
            <a:spAutoFit/>
          </a:bodyPr>
          <a:lstStyle/>
          <a:p>
            <a:pPr algn="ctr" eaLnBrk="1" hangingPunct="1">
              <a:defRPr/>
            </a:pPr>
            <a:r>
              <a:rPr lang="en-US" sz="81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Thank You </a:t>
            </a:r>
            <a:endParaRPr lang="ar-IQ" sz="81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5847190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xmlns="" id="{46E47C86-E4E4-B64D-F757-8ECCC01B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96" y="1536489"/>
            <a:ext cx="9682506" cy="4083473"/>
          </a:xfrm>
        </p:spPr>
        <p:txBody>
          <a:bodyPr/>
          <a:lstStyle/>
          <a:p>
            <a:pPr algn="just" rtl="0">
              <a:lnSpc>
                <a:spcPct val="100000"/>
              </a:lnSpc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Gram-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, actively motile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pleomorphism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rods. </a:t>
            </a:r>
          </a:p>
          <a:p>
            <a:pPr algn="just" rtl="0">
              <a:lnSpc>
                <a:spcPct val="100000"/>
              </a:lnSpc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UTI, wound infections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pneumonia, septicemia -meningitis.</a:t>
            </a:r>
          </a:p>
          <a:p>
            <a:pPr algn="just" rtl="0">
              <a:lnSpc>
                <a:spcPct val="100000"/>
              </a:lnSpc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Four species: </a:t>
            </a:r>
          </a:p>
          <a:p>
            <a:pPr marL="0" indent="0" algn="just"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. Proteus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morgani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just">
              <a:buNone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Proteus vulgaris</a:t>
            </a:r>
          </a:p>
          <a:p>
            <a:pPr marL="0" indent="0" algn="just">
              <a:buNone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Proteus mirabilis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Proteus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rettgeri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are distinguished from each other on the bases of fermentation of maltose, mannitol, sucrose .</a:t>
            </a:r>
          </a:p>
          <a:p>
            <a:pPr algn="just" rtl="0">
              <a:lnSpc>
                <a:spcPct val="100000"/>
              </a:lnSpc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All Proteus species are indole +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Proteus mirabilis.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100000"/>
              </a:lnSpc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All Proteus do not ferment mannitol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Proteus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rettgeri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(late fermenter)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5" name="Picture 4" descr="Proteus mirabilis - Wikipedia">
            <a:extLst>
              <a:ext uri="{FF2B5EF4-FFF2-40B4-BE49-F238E27FC236}">
                <a16:creationId xmlns:a16="http://schemas.microsoft.com/office/drawing/2014/main" xmlns="" id="{8F0F8CFF-48E6-CE20-3791-21BED3A4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074" y="312632"/>
            <a:ext cx="2598561" cy="20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">
            <a:extLst>
              <a:ext uri="{FF2B5EF4-FFF2-40B4-BE49-F238E27FC236}">
                <a16:creationId xmlns:a16="http://schemas.microsoft.com/office/drawing/2014/main" xmlns="" id="{9DD528E9-6C66-632E-82FC-4C0DD693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292" y="585259"/>
            <a:ext cx="1557103" cy="5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62" tIns="42131" rIns="84262" bIns="421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endParaRPr lang="en-US" altLang="en-US" sz="29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1661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A89294-62DD-2BA6-EA12-2F6F5AB1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3" y="1117177"/>
            <a:ext cx="6622521" cy="127127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Specimen: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urine, exudates, swabs , Blood, CSF.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Smear  &amp; staining: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G-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bacilli,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peomorphic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070" indent="0">
              <a:buNone/>
              <a:defRPr/>
            </a:pPr>
            <a:endParaRPr lang="ar-IQ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578342-CE2C-993C-CC8E-0634283E15C1}"/>
              </a:ext>
            </a:extLst>
          </p:cNvPr>
          <p:cNvSpPr/>
          <p:nvPr/>
        </p:nvSpPr>
        <p:spPr>
          <a:xfrm>
            <a:off x="691401" y="431166"/>
            <a:ext cx="3329689" cy="685249"/>
          </a:xfrm>
          <a:prstGeom prst="rect">
            <a:avLst/>
          </a:prstGeom>
        </p:spPr>
        <p:txBody>
          <a:bodyPr wrap="none" lIns="84262" tIns="42131" rIns="84262" bIns="42131">
            <a:spAutoFit/>
          </a:bodyPr>
          <a:lstStyle/>
          <a:p>
            <a:pPr>
              <a:lnSpc>
                <a:spcPct val="150000"/>
              </a:lnSpc>
              <a:spcBef>
                <a:spcPts val="922"/>
              </a:spcBef>
              <a:defRPr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Laboratory diagnosis: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1D6D2A0-52D6-B886-E450-D6B4CA66149A}"/>
              </a:ext>
            </a:extLst>
          </p:cNvPr>
          <p:cNvSpPr txBox="1">
            <a:spLocks/>
          </p:cNvSpPr>
          <p:nvPr/>
        </p:nvSpPr>
        <p:spPr bwMode="auto">
          <a:xfrm>
            <a:off x="341343" y="2941109"/>
            <a:ext cx="7118806" cy="319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62" tIns="42131" rIns="84262" bIns="42131"/>
          <a:lstStyle>
            <a:lvl1pPr marL="228600" indent="-228600" algn="r" rtl="1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50000"/>
              </a:lnSpc>
              <a:spcAft>
                <a:spcPts val="0"/>
              </a:spcAft>
              <a:buClr>
                <a:srgbClr val="3891A7"/>
              </a:buClr>
              <a:buNone/>
              <a:tabLst>
                <a:tab pos="421310" algn="l"/>
              </a:tabLst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MacConkey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…Proteus appear as a non- lactose fermenter. (pale yellow colonies).</a:t>
            </a:r>
          </a:p>
          <a:p>
            <a:pPr marL="0" indent="0" algn="l" rtl="0">
              <a:lnSpc>
                <a:spcPct val="150000"/>
              </a:lnSpc>
              <a:spcAft>
                <a:spcPts val="0"/>
              </a:spcAft>
              <a:buClr>
                <a:srgbClr val="3891A7"/>
              </a:buClr>
              <a:buNone/>
              <a:tabLst>
                <a:tab pos="421310" algn="l"/>
              </a:tabLst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EMB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There is no metallic sheen on EMB.</a:t>
            </a:r>
          </a:p>
          <a:p>
            <a:pPr marL="0" indent="0" algn="l" rtl="0">
              <a:lnSpc>
                <a:spcPct val="150000"/>
              </a:lnSpc>
              <a:spcAft>
                <a:spcPts val="0"/>
              </a:spcAft>
              <a:buClr>
                <a:srgbClr val="3891A7"/>
              </a:buClr>
              <a:buNone/>
              <a:tabLst>
                <a:tab pos="421310" algn="l"/>
              </a:tabLst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Blood agar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…highly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motile ( swarming), therefore they produce swarming spread overgrowth on blood agar plate .swarming is characterized by  expanding rings (waves) over the surface of blood agar. </a:t>
            </a:r>
          </a:p>
          <a:p>
            <a:pPr>
              <a:defRPr/>
            </a:pPr>
            <a:endParaRPr lang="ar-IQ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391103-20F7-0643-1725-EB3FD1D9240B}"/>
              </a:ext>
            </a:extLst>
          </p:cNvPr>
          <p:cNvSpPr/>
          <p:nvPr/>
        </p:nvSpPr>
        <p:spPr>
          <a:xfrm>
            <a:off x="441653" y="2324403"/>
            <a:ext cx="1181168" cy="373436"/>
          </a:xfrm>
          <a:prstGeom prst="rect">
            <a:avLst/>
          </a:prstGeom>
        </p:spPr>
        <p:txBody>
          <a:bodyPr wrap="none" lIns="84262" tIns="42131" rIns="84262" bIns="42131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Culture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2" name="Picture 3" descr="E:\البحث وكل مايخص الدراسة\microbiology lab\photo\proteus.jpg">
            <a:extLst>
              <a:ext uri="{FF2B5EF4-FFF2-40B4-BE49-F238E27FC236}">
                <a16:creationId xmlns:a16="http://schemas.microsoft.com/office/drawing/2014/main" xmlns="" id="{E1886178-E1A0-7410-9C14-E8FD5B4C2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59" y="3238924"/>
            <a:ext cx="3122921" cy="223879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1">
            <a:extLst>
              <a:ext uri="{FF2B5EF4-FFF2-40B4-BE49-F238E27FC236}">
                <a16:creationId xmlns:a16="http://schemas.microsoft.com/office/drawing/2014/main" xmlns="" id="{B811A869-22AB-6A20-858A-498B6153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739" y="5711825"/>
            <a:ext cx="2528839" cy="3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62" tIns="42131" rIns="84262" bIns="421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ar-IQ" b="1">
                <a:latin typeface="Times New Roman" panose="02020603050405020304" pitchFamily="18" charset="0"/>
                <a:cs typeface="Times New Roman" panose="02020603050405020304" pitchFamily="18" charset="0"/>
              </a:rPr>
              <a:t>Blood agar (</a:t>
            </a:r>
            <a:r>
              <a:rPr lang="en-US" altLang="ar-IQ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swarming) </a:t>
            </a:r>
            <a:endParaRPr lang="ar-IQ" altLang="ar-IQ" b="1"/>
          </a:p>
        </p:txBody>
      </p:sp>
      <p:sp>
        <p:nvSpPr>
          <p:cNvPr id="4104" name="Rectangle 7">
            <a:extLst>
              <a:ext uri="{FF2B5EF4-FFF2-40B4-BE49-F238E27FC236}">
                <a16:creationId xmlns:a16="http://schemas.microsoft.com/office/drawing/2014/main" xmlns="" id="{1172AD5A-0089-36FE-E71E-9A916E83E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853" y="229659"/>
            <a:ext cx="1557103" cy="5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62" tIns="42131" rIns="84262" bIns="421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endParaRPr lang="en-US" altLang="en-US" sz="29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564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xmlns="" id="{27A3B77E-7839-B3E5-77AE-B5E4BD769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28" y="1533526"/>
            <a:ext cx="6242936" cy="2461048"/>
          </a:xfrm>
        </p:spPr>
        <p:txBody>
          <a:bodyPr/>
          <a:lstStyle/>
          <a:p>
            <a:pPr algn="l" rtl="0">
              <a:lnSpc>
                <a:spcPct val="150000"/>
              </a:lnSpc>
              <a:buClr>
                <a:srgbClr val="3891A7"/>
              </a:buClr>
              <a:defRPr/>
            </a:pPr>
            <a:r>
              <a:rPr lang="en-US" altLang="ar-IQ" sz="2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 Vi C</a:t>
            </a:r>
          </a:p>
          <a:p>
            <a:pPr marL="0" indent="0">
              <a:lnSpc>
                <a:spcPct val="150000"/>
              </a:lnSpc>
              <a:buClr>
                <a:srgbClr val="3891A7"/>
              </a:buClr>
              <a:buNone/>
              <a:defRPr/>
            </a:pPr>
            <a:r>
              <a:rPr lang="en-US" altLang="ar-IQ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±   + ±   ±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defRPr/>
            </a:pP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TSI 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K / A Gas +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H2S +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76070" indent="0">
              <a:buNone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Or  ;  A / A Gas +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H2S +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ve</a:t>
            </a:r>
            <a:endParaRPr lang="ar-IQ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223607-4B5B-D322-F937-4357E978CCE4}"/>
              </a:ext>
            </a:extLst>
          </p:cNvPr>
          <p:cNvSpPr/>
          <p:nvPr/>
        </p:nvSpPr>
        <p:spPr>
          <a:xfrm>
            <a:off x="862798" y="675640"/>
            <a:ext cx="3206257" cy="685249"/>
          </a:xfrm>
          <a:prstGeom prst="rect">
            <a:avLst/>
          </a:prstGeom>
        </p:spPr>
        <p:txBody>
          <a:bodyPr wrap="none" lIns="84262" tIns="42131" rIns="84262" bIns="42131">
            <a:spAutoFit/>
          </a:bodyPr>
          <a:lstStyle/>
          <a:p>
            <a:pPr>
              <a:lnSpc>
                <a:spcPct val="150000"/>
              </a:lnSpc>
              <a:spcBef>
                <a:spcPts val="922"/>
              </a:spcBef>
              <a:defRPr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Biochemical tests   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F560244C-6586-2F6D-6B62-3D7BA18C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673" y="285962"/>
            <a:ext cx="1557103" cy="5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62" tIns="42131" rIns="84262" bIns="421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endParaRPr lang="en-US" altLang="en-US" sz="290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E7E537-C169-8B5F-C2BA-0B87245AEB60}"/>
              </a:ext>
            </a:extLst>
          </p:cNvPr>
          <p:cNvSpPr/>
          <p:nvPr/>
        </p:nvSpPr>
        <p:spPr>
          <a:xfrm>
            <a:off x="476427" y="3994574"/>
            <a:ext cx="7948196" cy="1551305"/>
          </a:xfrm>
          <a:prstGeom prst="rect">
            <a:avLst/>
          </a:prstGeom>
        </p:spPr>
        <p:txBody>
          <a:bodyPr lIns="84262" tIns="42131" rIns="84262" bIns="42131">
            <a:spAutoFit/>
          </a:bodyPr>
          <a:lstStyle/>
          <a:p>
            <a:pPr marL="315982" indent="-315982">
              <a:lnSpc>
                <a:spcPct val="90000"/>
              </a:lnSpc>
              <a:spcBef>
                <a:spcPts val="922"/>
              </a:spcBef>
              <a:buFont typeface="Arial" pitchFamily="34" charset="0"/>
              <a:buChar char="•"/>
              <a:defRPr/>
            </a:pP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Urease test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070" algn="just">
              <a:lnSpc>
                <a:spcPct val="90000"/>
              </a:lnSpc>
              <a:spcBef>
                <a:spcPts val="922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Converting the slant of urea agar from yellow color to pink- purple color due to the utilization of urea by urease enzyme(produced by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proteus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and the formation of ammonia  converting the medium into an alkaline  pH and producing  a  pink purple  color by a change in the phenol red indicator.</a:t>
            </a:r>
            <a:endParaRPr lang="ar-IQ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5126" name="Picture 5" descr="Urease Test | Medical Laboratories">
            <a:extLst>
              <a:ext uri="{FF2B5EF4-FFF2-40B4-BE49-F238E27FC236}">
                <a16:creationId xmlns:a16="http://schemas.microsoft.com/office/drawing/2014/main" xmlns="" id="{F936AB3B-4BA1-415D-E298-58997457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83" y="2901103"/>
            <a:ext cx="2293531" cy="280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5">
            <a:extLst>
              <a:ext uri="{FF2B5EF4-FFF2-40B4-BE49-F238E27FC236}">
                <a16:creationId xmlns:a16="http://schemas.microsoft.com/office/drawing/2014/main" xmlns="" id="{18303FBD-24EA-9AF4-547E-FE2D40E07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145" y="5849621"/>
            <a:ext cx="1485930" cy="43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62" tIns="42131" rIns="84262" bIns="421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Urease test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68614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xmlns="" id="{F996DDB6-80B4-1DA4-72FA-B7DDD2DA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86" y="1186816"/>
            <a:ext cx="6908191" cy="4825478"/>
          </a:xfrm>
        </p:spPr>
        <p:txBody>
          <a:bodyPr/>
          <a:lstStyle/>
          <a:p>
            <a:pPr marL="76070" indent="0" algn="just">
              <a:lnSpc>
                <a:spcPct val="150000"/>
              </a:lnSpc>
              <a:buNone/>
              <a:defRPr/>
            </a:pPr>
            <a:r>
              <a:rPr lang="en-US" altLang="ar-IQ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Weil- </a:t>
            </a:r>
            <a:r>
              <a:rPr lang="en-US" altLang="ar-IQ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felix</a:t>
            </a:r>
            <a:r>
              <a:rPr lang="en-US" altLang="ar-IQ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pPr marL="392052" indent="-315982" algn="just">
              <a:lnSpc>
                <a:spcPct val="150000"/>
              </a:lnSpc>
              <a:defRPr/>
            </a:pP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serotypes of  </a:t>
            </a:r>
            <a:r>
              <a:rPr lang="en-US" altLang="ar-IQ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proteus</a:t>
            </a: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(OX19,OX2,OXK) have cross-reacting </a:t>
            </a:r>
            <a:r>
              <a:rPr lang="en-US" altLang="ar-IQ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Ags</a:t>
            </a: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some </a:t>
            </a:r>
            <a:r>
              <a:rPr lang="en-US" altLang="ar-IQ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Rickettsias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obligatory intracellular Gram-negative bacteria, </a:t>
            </a:r>
            <a:r>
              <a:rPr lang="en-US" sz="1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zoonotic pathogens cause infections that disseminate in the blood to many organs).</a:t>
            </a: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serves as a useful clinical tool to determine if  a person has been infected with rickettsia .</a:t>
            </a:r>
          </a:p>
          <a:p>
            <a:pPr algn="just" rtl="0">
              <a:lnSpc>
                <a:spcPct val="150000"/>
              </a:lnSpc>
              <a:defRPr/>
            </a:pP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 the serum of a patient suspected to have rickettsia infection with  somatic </a:t>
            </a:r>
            <a:r>
              <a:rPr lang="en-US" altLang="ar-IQ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proteus</a:t>
            </a: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Ag. Ag-</a:t>
            </a:r>
            <a:r>
              <a:rPr lang="en-US" altLang="ar-IQ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agglutination indicating  +</a:t>
            </a:r>
            <a:r>
              <a:rPr lang="en-US" altLang="ar-IQ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results;  ( </a:t>
            </a:r>
            <a:r>
              <a:rPr lang="en-US" altLang="ar-IQ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weil</a:t>
            </a: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ar-IQ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felix</a:t>
            </a: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+</a:t>
            </a:r>
            <a:r>
              <a:rPr lang="en-US" altLang="ar-IQ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ar-IQ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xmlns="" id="{B23A4BBC-EF73-D203-13F3-67DE67F2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39" y="1186816"/>
            <a:ext cx="3003814" cy="225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77B431F-E057-9E01-855E-42C11A042AF5}"/>
              </a:ext>
            </a:extLst>
          </p:cNvPr>
          <p:cNvSpPr/>
          <p:nvPr/>
        </p:nvSpPr>
        <p:spPr>
          <a:xfrm>
            <a:off x="434189" y="506211"/>
            <a:ext cx="1995669" cy="754499"/>
          </a:xfrm>
          <a:prstGeom prst="rect">
            <a:avLst/>
          </a:prstGeom>
        </p:spPr>
        <p:txBody>
          <a:bodyPr wrap="none" lIns="84262" tIns="42131" rIns="84262" bIns="42131">
            <a:spAutoFit/>
          </a:bodyPr>
          <a:lstStyle/>
          <a:p>
            <a:pPr marL="76070" algn="just" rtl="1">
              <a:lnSpc>
                <a:spcPct val="150000"/>
              </a:lnSpc>
              <a:spcBef>
                <a:spcPts val="922"/>
              </a:spcBef>
              <a:defRPr/>
            </a:pPr>
            <a:r>
              <a:rPr lang="en-US" altLang="ar-IQ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Serology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xmlns="" id="{7C7568A4-6CCC-BBC9-EFFB-0BC799F36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853" y="229659"/>
            <a:ext cx="1557103" cy="5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62" tIns="42131" rIns="84262" bIns="421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endParaRPr lang="en-US" altLang="en-US" sz="29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6442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xmlns="" id="{B10A44D3-FE87-28A6-9A89-DE9DFAA61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60" y="943823"/>
            <a:ext cx="10266420" cy="1982470"/>
          </a:xfrm>
        </p:spPr>
        <p:txBody>
          <a:bodyPr/>
          <a:lstStyle/>
          <a:p>
            <a:pPr marL="76070" indent="0" algn="just">
              <a:spcBef>
                <a:spcPts val="438"/>
              </a:spcBef>
              <a:spcAft>
                <a:spcPts val="553"/>
              </a:spcAft>
              <a:buNone/>
              <a:defRPr/>
            </a:pPr>
            <a:endParaRPr lang="en-US" sz="18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spcBef>
                <a:spcPts val="438"/>
              </a:spcBef>
              <a:spcAft>
                <a:spcPts val="553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Weil-Felix is based on cross reaction which occur between antibodies produced in acute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reckettsial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infection with antigens of OX (OX2, OX19, and OXK) strains of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proteus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sp.</a:t>
            </a:r>
          </a:p>
          <a:p>
            <a:pPr algn="just">
              <a:spcBef>
                <a:spcPts val="438"/>
              </a:spcBef>
              <a:spcAft>
                <a:spcPts val="553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438"/>
              </a:spcBef>
              <a:spcAft>
                <a:spcPts val="553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 to diagnosed typhus, spotted fever and other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reckettsial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diseases.  </a:t>
            </a:r>
            <a:endParaRPr lang="ar-IQ" sz="1800" dirty="0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xmlns="" id="{7323434F-6088-5EAB-3729-D7ED8D74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33" y="3182620"/>
            <a:ext cx="6257461" cy="28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9B31EBB4-647D-64C7-FEA3-5062255E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853" y="229659"/>
            <a:ext cx="1557103" cy="5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62" tIns="42131" rIns="84262" bIns="421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Proteus </a:t>
            </a:r>
            <a:endParaRPr lang="en-US" altLang="en-US" sz="29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0601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xmlns="" id="{965C3ED3-7819-5407-EE7C-A3B79AA22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81" y="1447800"/>
            <a:ext cx="10289660" cy="4343400"/>
          </a:xfrm>
        </p:spPr>
        <p:txBody>
          <a:bodyPr/>
          <a:lstStyle/>
          <a:p>
            <a:pPr marL="392052" indent="-315982"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Members of this group are saprophytes in water and soil. </a:t>
            </a:r>
          </a:p>
          <a:p>
            <a:pPr marL="392052" indent="-315982"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Only one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is pathogenic to human: 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aerugenosa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pyocyanae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92052" indent="-315982"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Gram-negative, non spore forming, rod-shaped bacteria. </a:t>
            </a:r>
          </a:p>
          <a:p>
            <a:pPr marL="427161" indent="-377423"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Motile species possess polar flagella. </a:t>
            </a:r>
          </a:p>
          <a:p>
            <a:pPr marL="427161" indent="-377423" algn="just"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strictly aerobic. </a:t>
            </a:r>
            <a:endParaRPr 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The spectrum of clinical disease of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aerugenosa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 marL="264782" indent="-264782" algn="just">
              <a:buFont typeface="+mj-lt"/>
              <a:buAutoNum type="arabi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Skin infection especially at burn site, trauma and wounds.</a:t>
            </a:r>
          </a:p>
          <a:p>
            <a:pPr marL="264782" indent="-264782" algn="just">
              <a:buFont typeface="+mj-lt"/>
              <a:buAutoNum type="arabi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Urinary tract infection especially following catheterization.</a:t>
            </a:r>
          </a:p>
          <a:p>
            <a:pPr marL="264782" indent="-264782" algn="just">
              <a:buFont typeface="+mj-lt"/>
              <a:buAutoNum type="arabicPeriod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tract infection (pneumonia) in patient with cystic fibrosis.</a:t>
            </a:r>
          </a:p>
          <a:p>
            <a:pPr marL="264782" indent="-264782" algn="just">
              <a:buFont typeface="+mj-lt"/>
              <a:buAutoNum type="arabi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Otitis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eye infection.</a:t>
            </a:r>
          </a:p>
          <a:p>
            <a:pPr marL="264782" indent="-264782" algn="just">
              <a:buFont typeface="+mj-lt"/>
              <a:buAutoNum type="arabicPeriod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Meningitis after lumber puncture. </a:t>
            </a:r>
            <a:endParaRPr lang="ar-IQ" sz="1800" dirty="0"/>
          </a:p>
        </p:txBody>
      </p:sp>
      <p:pic>
        <p:nvPicPr>
          <p:cNvPr id="8195" name="Picture 1">
            <a:extLst>
              <a:ext uri="{FF2B5EF4-FFF2-40B4-BE49-F238E27FC236}">
                <a16:creationId xmlns:a16="http://schemas.microsoft.com/office/drawing/2014/main" xmlns="" id="{3AEED517-90F1-C766-978E-C42EDF50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81" y="2438400"/>
            <a:ext cx="3171787" cy="16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">
            <a:extLst>
              <a:ext uri="{FF2B5EF4-FFF2-40B4-BE49-F238E27FC236}">
                <a16:creationId xmlns:a16="http://schemas.microsoft.com/office/drawing/2014/main" xmlns="" id="{0A9B225D-A2A2-4A20-FE51-F168CB21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81" y="644762"/>
            <a:ext cx="2940159" cy="65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62" tIns="42131" rIns="84262" bIns="421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  <a:endParaRPr lang="en-US" altLang="en-US" sz="3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3237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10076D-8A00-C47C-EF28-F925A3126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3" y="1170517"/>
            <a:ext cx="9912005" cy="396197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Pseudomonas pigments</a:t>
            </a:r>
          </a:p>
          <a:p>
            <a:pPr marL="315982" indent="-315982">
              <a:lnSpc>
                <a:spcPct val="150000"/>
              </a:lnSpc>
              <a:buFont typeface="+mj-lt"/>
              <a:buAutoNum type="arabicPeriod"/>
              <a:tabLst>
                <a:tab pos="421310" algn="l"/>
              </a:tabLst>
              <a:defRPr/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pyocyanin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…. Blue color</a:t>
            </a:r>
          </a:p>
          <a:p>
            <a:pPr marL="315982" indent="-315982">
              <a:lnSpc>
                <a:spcPct val="150000"/>
              </a:lnSpc>
              <a:buFont typeface="+mj-lt"/>
              <a:buAutoNum type="arabicPeriod"/>
              <a:tabLst>
                <a:tab pos="42131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pyoverdin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….green (fluorescent)  color</a:t>
            </a:r>
          </a:p>
          <a:p>
            <a:pPr marL="315982" indent="-315982">
              <a:lnSpc>
                <a:spcPct val="150000"/>
              </a:lnSpc>
              <a:buFont typeface="+mj-lt"/>
              <a:buAutoNum type="arabicPeriod"/>
              <a:tabLst>
                <a:tab pos="42131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Pyorubin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….. reddish brown color</a:t>
            </a:r>
          </a:p>
          <a:p>
            <a:pPr marL="315982" indent="-315982">
              <a:lnSpc>
                <a:spcPct val="150000"/>
              </a:lnSpc>
              <a:buFont typeface="+mj-lt"/>
              <a:buAutoNum type="arabicPeriod"/>
              <a:tabLst>
                <a:tab pos="421310" algn="l"/>
              </a:tabLst>
              <a:defRPr/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Pyomelanin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…. Black color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Some strains of pseudomonas however do not produce any of these pigments.</a:t>
            </a:r>
          </a:p>
          <a:p>
            <a:pPr>
              <a:defRPr/>
            </a:pPr>
            <a:endParaRPr lang="ar-IQ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08D44612-6220-7514-D505-941AA1D71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95" y="342266"/>
            <a:ext cx="2940159" cy="65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62" tIns="42131" rIns="84262" bIns="421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  <a:endParaRPr lang="en-US" altLang="en-US" sz="37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1615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425EA5-D8EF-A2F3-2445-B02115399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72" y="1229784"/>
            <a:ext cx="10389885" cy="43768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Specimen: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urine , pus, blood, CSF, sputum, swab.</a:t>
            </a:r>
          </a:p>
          <a:p>
            <a:pPr marL="0" indent="0">
              <a:lnSpc>
                <a:spcPct val="150000"/>
              </a:lnSpc>
              <a:buNone/>
              <a:tabLst>
                <a:tab pos="5546661" algn="l"/>
                <a:tab pos="6292730" algn="r"/>
              </a:tabLst>
              <a:defRPr/>
            </a:pPr>
            <a:r>
              <a:rPr lang="fr-FR" sz="2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2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Staining</a:t>
            </a:r>
            <a:r>
              <a:rPr lang="fr-FR" sz="2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gram négative non spore former and non </a:t>
            </a:r>
            <a:r>
              <a:rPr lang="fr-FR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capsulated</a:t>
            </a:r>
            <a:endParaRPr lang="fr-FR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5546661" algn="l"/>
                <a:tab pos="6292730" algn="r"/>
              </a:tabLst>
              <a:defRPr/>
            </a:pPr>
            <a:r>
              <a:rPr lang="fr-FR" sz="2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 Culture:</a:t>
            </a:r>
            <a:r>
              <a:rPr lang="fr-FR" sz="22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982" indent="-315982">
              <a:lnSpc>
                <a:spcPct val="150000"/>
              </a:lnSpc>
              <a:buFont typeface="+mj-lt"/>
              <a:buAutoNum type="arabicPeriod"/>
              <a:tabLst>
                <a:tab pos="421310" algn="l"/>
              </a:tabLst>
              <a:defRPr/>
            </a:pP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MacConkey</a:t>
            </a:r>
            <a:r>
              <a:rPr lang="fr-F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Pseudomonas</a:t>
            </a:r>
            <a:r>
              <a:rPr lang="fr-F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appears</a:t>
            </a:r>
            <a:r>
              <a:rPr lang="fr-F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 a non – lactose fermenter.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982" indent="-315982">
              <a:lnSpc>
                <a:spcPct val="150000"/>
              </a:lnSpc>
              <a:buFont typeface="+mj-lt"/>
              <a:buAutoNum type="arabicPeriod"/>
              <a:tabLst>
                <a:tab pos="421310" algn="l"/>
              </a:tabLst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EMB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......there is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metallic sheen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on EMB agar. </a:t>
            </a:r>
          </a:p>
          <a:p>
            <a:pPr marL="315982" indent="-315982">
              <a:lnSpc>
                <a:spcPct val="150000"/>
              </a:lnSpc>
              <a:buFont typeface="+mj-lt"/>
              <a:buAutoNum type="arabicPeriod"/>
              <a:tabLst>
                <a:tab pos="421310" algn="l"/>
              </a:tabLst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Nutrient agar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  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Pseudomonas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aerogenosa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produces a blue– green pigment and                   a fruity aroma. </a:t>
            </a:r>
          </a:p>
          <a:p>
            <a:pPr marL="315982" indent="-315982">
              <a:lnSpc>
                <a:spcPct val="150000"/>
              </a:lnSpc>
              <a:buFont typeface="+mj-lt"/>
              <a:buAutoNum type="arabicPeriod"/>
              <a:tabLst>
                <a:tab pos="421310" algn="l"/>
              </a:tabLst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Milk agar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may be added to nutrient agar to give a white background.</a:t>
            </a:r>
          </a:p>
          <a:p>
            <a:pPr>
              <a:defRPr/>
            </a:pPr>
            <a:endParaRPr lang="ar-IQ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BF1EFD-162A-827B-76AB-0796F3022A31}"/>
              </a:ext>
            </a:extLst>
          </p:cNvPr>
          <p:cNvSpPr/>
          <p:nvPr/>
        </p:nvSpPr>
        <p:spPr>
          <a:xfrm>
            <a:off x="504026" y="563034"/>
            <a:ext cx="3219081" cy="685249"/>
          </a:xfrm>
          <a:prstGeom prst="rect">
            <a:avLst/>
          </a:prstGeom>
        </p:spPr>
        <p:txBody>
          <a:bodyPr wrap="none" lIns="84262" tIns="42131" rIns="84262" bIns="42131">
            <a:spAutoFit/>
          </a:bodyPr>
          <a:lstStyle/>
          <a:p>
            <a:pPr>
              <a:lnSpc>
                <a:spcPct val="150000"/>
              </a:lnSpc>
              <a:spcBef>
                <a:spcPts val="922"/>
              </a:spcBef>
              <a:defRPr/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Laboratory diagnosis</a:t>
            </a:r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6094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633</Words>
  <Application>Microsoft Office PowerPoint</Application>
  <PresentationFormat>Custom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Eng-Yahya</dc:creator>
  <cp:lastModifiedBy>Maher</cp:lastModifiedBy>
  <cp:revision>5</cp:revision>
  <dcterms:created xsi:type="dcterms:W3CDTF">2006-08-16T00:00:00Z</dcterms:created>
  <dcterms:modified xsi:type="dcterms:W3CDTF">2024-03-22T20:40:05Z</dcterms:modified>
</cp:coreProperties>
</file>