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71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70" r:id="rId11"/>
    <p:sldId id="257" r:id="rId12"/>
    <p:sldId id="258" r:id="rId13"/>
    <p:sldId id="259" r:id="rId14"/>
    <p:sldId id="269" r:id="rId15"/>
    <p:sldId id="262" r:id="rId16"/>
    <p:sldId id="260" r:id="rId17"/>
    <p:sldId id="261" r:id="rId18"/>
    <p:sldId id="264" r:id="rId19"/>
    <p:sldId id="265" r:id="rId20"/>
    <p:sldId id="266" r:id="rId21"/>
    <p:sldId id="267" r:id="rId22"/>
    <p:sldId id="268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28/07/1438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b="1" dirty="0" err="1"/>
              <a:t>Nephelometry</a:t>
            </a:r>
            <a:r>
              <a:rPr lang="en-GB" sz="4400" b="1" dirty="0"/>
              <a:t> and </a:t>
            </a:r>
            <a:r>
              <a:rPr lang="en-GB" sz="4400" b="1" dirty="0" err="1"/>
              <a:t>Turbidimetry</a:t>
            </a:r>
            <a:r>
              <a:rPr lang="en-GB" sz="4400" b="1" dirty="0"/>
              <a:t> </a:t>
            </a:r>
            <a:br>
              <a:rPr lang="en-GB" sz="4400" b="1" dirty="0"/>
            </a:b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8125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/>
              <a:t>Turbidimetry</a:t>
            </a:r>
            <a:r>
              <a:rPr lang="en-US" sz="3200" b="1" dirty="0"/>
              <a:t> and </a:t>
            </a:r>
            <a:r>
              <a:rPr lang="en-US" sz="3200" b="1" dirty="0" err="1"/>
              <a:t>Nephelometry</a:t>
            </a:r>
            <a:r>
              <a:rPr lang="en-US" sz="3200" b="1" dirty="0"/>
              <a:t> </a:t>
            </a:r>
            <a:br>
              <a:rPr lang="en-US" sz="3200" b="1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When </a:t>
            </a:r>
            <a:r>
              <a:rPr lang="en-US" sz="2800" dirty="0"/>
              <a:t>particles are suspended in a solution in a cuvette, they make the solution unclear (turbid).</a:t>
            </a:r>
          </a:p>
          <a:p>
            <a:r>
              <a:rPr lang="en-US" sz="2800" dirty="0"/>
              <a:t>Incident light entering the cuvette will be subjected to three reactions;</a:t>
            </a:r>
          </a:p>
          <a:p>
            <a:r>
              <a:rPr lang="en-US" sz="2800" dirty="0"/>
              <a:t>1- some of the light will be absorbed (blocked) by the particles</a:t>
            </a:r>
          </a:p>
          <a:p>
            <a:r>
              <a:rPr lang="en-US" sz="2800" dirty="0"/>
              <a:t>2- some will be transmitted through the cuvette</a:t>
            </a:r>
          </a:p>
          <a:p>
            <a:r>
              <a:rPr lang="en-US" sz="2800" dirty="0"/>
              <a:t>3- some will be scattered in various directions.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30873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en-GB" sz="3600" b="1" dirty="0">
                <a:solidFill>
                  <a:schemeClr val="tx2"/>
                </a:solidFill>
              </a:rPr>
              <a:t>Turbid metric </a:t>
            </a:r>
            <a:r>
              <a:rPr lang="en-GB" sz="3600" b="1" dirty="0" smtClean="0">
                <a:solidFill>
                  <a:schemeClr val="tx2"/>
                </a:solidFill>
              </a:rPr>
              <a:t> </a:t>
            </a:r>
            <a:r>
              <a:rPr lang="en-GB" sz="3600" b="1" dirty="0">
                <a:solidFill>
                  <a:schemeClr val="tx2"/>
                </a:solidFill>
              </a:rPr>
              <a:t>+ </a:t>
            </a:r>
            <a:r>
              <a:rPr lang="en-GB" sz="3600" b="1" dirty="0" err="1">
                <a:solidFill>
                  <a:schemeClr val="tx2"/>
                </a:solidFill>
              </a:rPr>
              <a:t>nephlometeric</a:t>
            </a:r>
            <a:r>
              <a:rPr lang="en-GB" sz="3600" b="1" dirty="0">
                <a:solidFill>
                  <a:schemeClr val="tx2"/>
                </a:solidFill>
              </a:rPr>
              <a:t> </a:t>
            </a:r>
            <a:r>
              <a:rPr lang="en-GB" sz="3600" b="1" dirty="0" smtClean="0">
                <a:solidFill>
                  <a:schemeClr val="tx2"/>
                </a:solidFill>
              </a:rPr>
              <a:t>analysis:</a:t>
            </a:r>
          </a:p>
          <a:p>
            <a:pPr>
              <a:buNone/>
            </a:pPr>
            <a:r>
              <a:rPr lang="en-GB" sz="3200" dirty="0">
                <a:solidFill>
                  <a:srgbClr val="C00000"/>
                </a:solidFill>
              </a:rPr>
              <a:t> </a:t>
            </a:r>
            <a:r>
              <a:rPr lang="en-GB" sz="3200" dirty="0" smtClean="0">
                <a:solidFill>
                  <a:srgbClr val="C00000"/>
                </a:solidFill>
              </a:rPr>
              <a:t>   </a:t>
            </a:r>
            <a:r>
              <a:rPr lang="en-GB" sz="3200" dirty="0" smtClean="0"/>
              <a:t>When </a:t>
            </a:r>
            <a:r>
              <a:rPr lang="en-GB" sz="3200" dirty="0"/>
              <a:t>part of incident radiant energy is dissipated by absorption, reflection, and refraction, while the remainder is transmit light as a function of the concentration of the dispersed phase is the basis of turbid metric analysis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43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84976" cy="5454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429000"/>
            <a:ext cx="7632848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433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42364786"/>
              </p:ext>
            </p:extLst>
          </p:nvPr>
        </p:nvGraphicFramePr>
        <p:xfrm>
          <a:off x="179512" y="260648"/>
          <a:ext cx="8784976" cy="51087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5044"/>
                <a:gridCol w="3672408"/>
                <a:gridCol w="2767524"/>
              </a:tblGrid>
              <a:tr h="352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</a:rPr>
                        <a:t>Nephlometer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</a:rPr>
                        <a:t>Turbidimeter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Definition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the measurement of the intensity  of scattered light at right angles to the direction of the incident light as a function of the concentration of the dispersed phase ,It is most sensitive for very dilute suspensions (100 mg</a:t>
                      </a: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</a:rPr>
                        <a:t>/L</a:t>
                      </a:r>
                      <a:r>
                        <a:rPr lang="en-GB" sz="1600" b="1">
                          <a:solidFill>
                            <a:schemeClr val="bg1"/>
                          </a:solidFill>
                          <a:effectLst/>
                        </a:rPr>
                        <a:t>).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</a:rPr>
                        <a:t>Light passing through a medium with dispersed particles, so the intensity of light transmitted is measured.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</a:rPr>
                        <a:t>Instrument used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</a:rPr>
                        <a:t>Nephlometery machine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</a:rPr>
                        <a:t>spectrophotometer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</a:rPr>
                        <a:t>Type of light measured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</a:rPr>
                        <a:t>Scattered light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</a:rPr>
                        <a:t>Transmitted light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Arrangement of photometer 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measure the light scattered at right angle to the direction of the propagation of light from the source.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It could be movable detectors which allow operator to vary the angle of detection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bg1"/>
                          </a:solidFill>
                          <a:effectLst/>
                        </a:rPr>
                        <a:t>made in the same direction as the propagation of the light from the source.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</a:tr>
              <a:tr h="1110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</a:rPr>
                        <a:t>Clinical uses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effectLst/>
                        </a:rPr>
                        <a:t>Ag-Ab rxn, immunocomplex rxn,ppts, lipoprotein</a:t>
                      </a:r>
                      <a:endParaRPr lang="en-US" sz="16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Ag-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/>
                        </a:rPr>
                        <a:t>Ab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/>
                        </a:rPr>
                        <a:t>rxn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,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/>
                        </a:rPr>
                        <a:t>immunocomplex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/>
                        </a:rPr>
                        <a:t>rxn,ppts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, liver dis, protein in urine or CSF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E6B4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81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08516"/>
            <a:ext cx="3384376" cy="420060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1" y="308516"/>
            <a:ext cx="3287688" cy="4039870"/>
          </a:xfrm>
          <a:prstGeom prst="rect">
            <a:avLst/>
          </a:prstGeom>
        </p:spPr>
      </p:pic>
      <p:sp>
        <p:nvSpPr>
          <p:cNvPr id="7" name="عنصر نائب للمحتوى 6"/>
          <p:cNvSpPr>
            <a:spLocks noGrp="1"/>
          </p:cNvSpPr>
          <p:nvPr>
            <p:ph sz="quarter" idx="13"/>
          </p:nvPr>
        </p:nvSpPr>
        <p:spPr>
          <a:xfrm>
            <a:off x="609600" y="4365104"/>
            <a:ext cx="7946504" cy="13498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4800" b="1" dirty="0" err="1"/>
              <a:t>Nephelometry</a:t>
            </a:r>
            <a:r>
              <a:rPr lang="en-GB" sz="4800" b="1" dirty="0"/>
              <a:t> and </a:t>
            </a:r>
            <a:r>
              <a:rPr lang="en-GB" sz="4800" b="1" dirty="0" err="1"/>
              <a:t>Turbidimetry</a:t>
            </a:r>
            <a:r>
              <a:rPr lang="en-GB" sz="4800" b="1" dirty="0"/>
              <a:t> </a:t>
            </a:r>
            <a:br>
              <a:rPr lang="en-GB" sz="4800" b="1" dirty="0"/>
            </a:b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3166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FF0000"/>
                </a:solidFill>
              </a:rPr>
              <a:t>Instrumentation</a:t>
            </a:r>
            <a:r>
              <a:rPr lang="en-US" dirty="0">
                <a:solidFill>
                  <a:srgbClr val="FF0000"/>
                </a:solidFill>
              </a:rPr>
              <a:t>: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1052736"/>
            <a:ext cx="7924800" cy="46622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800" b="1" dirty="0" smtClean="0">
                <a:solidFill>
                  <a:schemeClr val="tx2"/>
                </a:solidFill>
              </a:rPr>
              <a:t>1- </a:t>
            </a:r>
            <a:r>
              <a:rPr lang="en-GB" sz="2800" b="1" dirty="0">
                <a:solidFill>
                  <a:schemeClr val="tx2"/>
                </a:solidFill>
              </a:rPr>
              <a:t>light source: </a:t>
            </a:r>
          </a:p>
          <a:p>
            <a:pPr>
              <a:buNone/>
            </a:pPr>
            <a:r>
              <a:rPr lang="en-GB" sz="2800" dirty="0"/>
              <a:t>Tungsten its relatively low intensity makes it less useful for samples with low light scattering. Alternatives are:</a:t>
            </a:r>
          </a:p>
          <a:p>
            <a:pPr>
              <a:buNone/>
            </a:pPr>
            <a:r>
              <a:rPr lang="en-GB" sz="2800" dirty="0"/>
              <a:t> quartz halogen lamp</a:t>
            </a:r>
            <a:r>
              <a:rPr lang="en-US" sz="2800" dirty="0"/>
              <a:t>, </a:t>
            </a:r>
            <a:r>
              <a:rPr lang="en-GB" sz="2800" dirty="0"/>
              <a:t>xenon lamp and laser which have higher intensities than tungsten lamp.</a:t>
            </a:r>
          </a:p>
          <a:p>
            <a:pPr>
              <a:buNone/>
            </a:pPr>
            <a:r>
              <a:rPr lang="en-GB" sz="2800" b="1" dirty="0">
                <a:solidFill>
                  <a:schemeClr val="tx2"/>
                </a:solidFill>
              </a:rPr>
              <a:t>2-lens assembly:</a:t>
            </a:r>
          </a:p>
          <a:p>
            <a:pPr>
              <a:buNone/>
            </a:pPr>
            <a:r>
              <a:rPr lang="en-GB" sz="2800" dirty="0"/>
              <a:t>Light enter the sample holder through lens assembly.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323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188640"/>
            <a:ext cx="7924800" cy="5526360"/>
          </a:xfrm>
        </p:spPr>
        <p:txBody>
          <a:bodyPr>
            <a:normAutofit/>
          </a:bodyPr>
          <a:lstStyle/>
          <a:p>
            <a:pPr>
              <a:buNone/>
            </a:pPr>
            <a:endParaRPr lang="ar-SA" sz="28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GB" sz="2800" b="1" dirty="0" smtClean="0">
                <a:solidFill>
                  <a:schemeClr val="tx2"/>
                </a:solidFill>
              </a:rPr>
              <a:t>3-</a:t>
            </a:r>
            <a:r>
              <a:rPr lang="en-GB" sz="2800" dirty="0" smtClean="0"/>
              <a:t>there </a:t>
            </a:r>
            <a:r>
              <a:rPr lang="en-GB" sz="2800" dirty="0"/>
              <a:t>is provision for the insertion of filter between the sample and source of light(</a:t>
            </a:r>
            <a:r>
              <a:rPr lang="en-GB" sz="2800" b="1" dirty="0" err="1">
                <a:solidFill>
                  <a:schemeClr val="tx2"/>
                </a:solidFill>
              </a:rPr>
              <a:t>monochromato</a:t>
            </a:r>
            <a:r>
              <a:rPr lang="en-GB" sz="2800" dirty="0" err="1">
                <a:solidFill>
                  <a:schemeClr val="tx2"/>
                </a:solidFill>
              </a:rPr>
              <a:t>r</a:t>
            </a:r>
            <a:r>
              <a:rPr lang="en-GB" sz="2800" dirty="0"/>
              <a:t>).</a:t>
            </a:r>
          </a:p>
          <a:p>
            <a:pPr>
              <a:buNone/>
            </a:pPr>
            <a:r>
              <a:rPr lang="en-GB" sz="2800" b="1" dirty="0" smtClean="0">
                <a:solidFill>
                  <a:schemeClr val="tx2"/>
                </a:solidFill>
              </a:rPr>
              <a:t>4- </a:t>
            </a:r>
            <a:r>
              <a:rPr lang="en-GB" sz="2800" b="1" dirty="0">
                <a:solidFill>
                  <a:schemeClr val="tx2"/>
                </a:solidFill>
              </a:rPr>
              <a:t>detector</a:t>
            </a:r>
            <a:r>
              <a:rPr lang="en-GB" sz="2800" b="1" dirty="0">
                <a:solidFill>
                  <a:schemeClr val="tx2"/>
                </a:solidFill>
                <a:sym typeface="Wingdings" pitchFamily="2" charset="2"/>
              </a:rPr>
              <a:t> (photo –cell):</a:t>
            </a:r>
          </a:p>
          <a:p>
            <a:pPr>
              <a:buNone/>
            </a:pPr>
            <a:r>
              <a:rPr lang="en-GB" sz="2800" dirty="0">
                <a:sym typeface="Wingdings" pitchFamily="2" charset="2"/>
              </a:rPr>
              <a:t>It is shielded to minimize interference from stray light.</a:t>
            </a:r>
            <a:endParaRPr lang="en-GB" sz="2800" dirty="0"/>
          </a:p>
          <a:p>
            <a:pPr>
              <a:buNone/>
            </a:pPr>
            <a:r>
              <a:rPr lang="en-GB" sz="2800" b="1" dirty="0" smtClean="0">
                <a:solidFill>
                  <a:schemeClr val="tx2"/>
                </a:solidFill>
              </a:rPr>
              <a:t>5-Read </a:t>
            </a:r>
            <a:r>
              <a:rPr lang="en-GB" sz="2800" b="1" dirty="0">
                <a:solidFill>
                  <a:schemeClr val="tx2"/>
                </a:solidFill>
              </a:rPr>
              <a:t>out device:</a:t>
            </a:r>
          </a:p>
          <a:p>
            <a:pPr>
              <a:buNone/>
            </a:pPr>
            <a:r>
              <a:rPr lang="en-GB" sz="2800" dirty="0"/>
              <a:t>Light intensity is converted to an electrical signal by the detector 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382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Example: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980728"/>
            <a:ext cx="7924800" cy="4734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400" dirty="0"/>
              <a:t>The turbidity of a </a:t>
            </a:r>
            <a:r>
              <a:rPr lang="en-GB" sz="2400" dirty="0">
                <a:solidFill>
                  <a:schemeClr val="tx2"/>
                </a:solidFill>
              </a:rPr>
              <a:t>dilute barium </a:t>
            </a:r>
            <a:r>
              <a:rPr lang="en-GB" sz="2400" dirty="0" smtClean="0">
                <a:solidFill>
                  <a:schemeClr val="tx2"/>
                </a:solidFill>
              </a:rPr>
              <a:t>sulphate </a:t>
            </a:r>
            <a:r>
              <a:rPr lang="en-GB" sz="2400" dirty="0" smtClean="0"/>
              <a:t>suspension</a:t>
            </a:r>
            <a:r>
              <a:rPr lang="en-GB" sz="2400" dirty="0"/>
              <a:t>.</a:t>
            </a:r>
          </a:p>
          <a:p>
            <a:pPr>
              <a:buNone/>
            </a:pPr>
            <a:r>
              <a:rPr lang="en-GB" sz="2400" dirty="0"/>
              <a:t>The concentration of the reactants must be controlled by adding pure solid barium chloride of definite grain size. </a:t>
            </a:r>
          </a:p>
          <a:p>
            <a:pPr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-NACL</a:t>
            </a:r>
            <a:r>
              <a:rPr lang="en-GB" sz="2400" dirty="0" smtClean="0"/>
              <a:t> </a:t>
            </a:r>
            <a:r>
              <a:rPr lang="en-GB" sz="2400" dirty="0"/>
              <a:t>and </a:t>
            </a:r>
            <a:r>
              <a:rPr lang="en-GB" sz="2400" dirty="0" smtClean="0">
                <a:solidFill>
                  <a:schemeClr val="tx2"/>
                </a:solidFill>
              </a:rPr>
              <a:t>HCL</a:t>
            </a:r>
            <a:r>
              <a:rPr lang="en-GB" sz="2400" dirty="0" smtClean="0"/>
              <a:t> </a:t>
            </a:r>
            <a:r>
              <a:rPr lang="en-GB" sz="2400" dirty="0"/>
              <a:t>are added before the precipitation in order to </a:t>
            </a:r>
            <a:r>
              <a:rPr lang="en-GB" sz="2400" dirty="0" smtClean="0"/>
              <a:t>inhibit the </a:t>
            </a:r>
            <a:r>
              <a:rPr lang="en-GB" sz="2400" dirty="0"/>
              <a:t>growth of microcrystal of barium </a:t>
            </a:r>
            <a:r>
              <a:rPr lang="en-GB" sz="2400" dirty="0" smtClean="0"/>
              <a:t>sulphate</a:t>
            </a:r>
          </a:p>
          <a:p>
            <a:pPr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-A </a:t>
            </a:r>
            <a:r>
              <a:rPr lang="en-GB" sz="2400" dirty="0">
                <a:solidFill>
                  <a:schemeClr val="tx2"/>
                </a:solidFill>
              </a:rPr>
              <a:t>glycerol ethanol solution </a:t>
            </a:r>
            <a:r>
              <a:rPr lang="en-GB" sz="2400" dirty="0"/>
              <a:t>helps to stabilise the turbidity.</a:t>
            </a:r>
          </a:p>
          <a:p>
            <a:pPr>
              <a:buNone/>
            </a:pPr>
            <a:r>
              <a:rPr lang="en-GB" sz="2400" dirty="0"/>
              <a:t>The reaction vessels is shaken gently in order to obtain  a uniform particle size</a:t>
            </a:r>
            <a:r>
              <a:rPr lang="en-GB" sz="2400" dirty="0" smtClean="0"/>
              <a:t>.</a:t>
            </a:r>
          </a:p>
          <a:p>
            <a:pPr>
              <a:buNone/>
            </a:pPr>
            <a:r>
              <a:rPr lang="en-GB" sz="2400" dirty="0" smtClean="0"/>
              <a:t> </a:t>
            </a:r>
            <a:r>
              <a:rPr lang="en-GB" sz="2400" dirty="0"/>
              <a:t>Each vessel should be shaken at the same rate and the same number of times.</a:t>
            </a:r>
          </a:p>
          <a:p>
            <a:pP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976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5544616"/>
          </a:xfrm>
          <a:prstGeom prst="rect">
            <a:avLst/>
          </a:prstGeom>
          <a:gradFill>
            <a:gsLst>
              <a:gs pos="0">
                <a:schemeClr val="tx2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65828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FF0000"/>
                </a:solidFill>
              </a:rPr>
              <a:t>MEASURMENTS:</a:t>
            </a:r>
            <a:br>
              <a:rPr lang="en-US" sz="4000" b="1" dirty="0">
                <a:solidFill>
                  <a:srgbClr val="FF0000"/>
                </a:solidFill>
              </a:rPr>
            </a:b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5238328"/>
          </a:xfrm>
        </p:spPr>
        <p:txBody>
          <a:bodyPr>
            <a:noAutofit/>
          </a:bodyPr>
          <a:lstStyle/>
          <a:p>
            <a:pPr>
              <a:buNone/>
            </a:pPr>
            <a:endParaRPr lang="en-GB" sz="2800" dirty="0"/>
          </a:p>
          <a:p>
            <a:pPr>
              <a:buNone/>
            </a:pPr>
            <a:r>
              <a:rPr lang="en-GB" sz="2800" dirty="0" smtClean="0"/>
              <a:t>1-plug </a:t>
            </a:r>
            <a:r>
              <a:rPr lang="en-GB" sz="2800" dirty="0"/>
              <a:t>the instrument into ground outlet.</a:t>
            </a:r>
          </a:p>
          <a:p>
            <a:pPr>
              <a:buNone/>
            </a:pPr>
            <a:r>
              <a:rPr lang="en-GB" sz="2800" dirty="0"/>
              <a:t>2- choose desirable scale from 0-10</a:t>
            </a:r>
          </a:p>
          <a:p>
            <a:pPr>
              <a:buNone/>
            </a:pPr>
            <a:r>
              <a:rPr lang="en-GB" sz="2800" dirty="0"/>
              <a:t> starting with the highest conc. (for </a:t>
            </a:r>
            <a:r>
              <a:rPr lang="en-GB" sz="2800" dirty="0" err="1"/>
              <a:t>std</a:t>
            </a:r>
            <a:r>
              <a:rPr lang="en-GB" sz="2800" dirty="0"/>
              <a:t> 1=scale 10)</a:t>
            </a:r>
          </a:p>
          <a:p>
            <a:pPr>
              <a:buNone/>
            </a:pPr>
            <a:r>
              <a:rPr lang="en-GB" sz="2800" dirty="0"/>
              <a:t>3- turn power switch on.</a:t>
            </a:r>
          </a:p>
          <a:p>
            <a:pPr>
              <a:buNone/>
            </a:pPr>
            <a:r>
              <a:rPr lang="en-GB" sz="2800" dirty="0"/>
              <a:t>4-selecte desirable range by range selector at desirable position .</a:t>
            </a:r>
          </a:p>
          <a:p>
            <a:pPr>
              <a:buNone/>
            </a:pPr>
            <a:r>
              <a:rPr lang="en-GB" sz="2800" dirty="0"/>
              <a:t>5- select filter required.</a:t>
            </a:r>
          </a:p>
          <a:p>
            <a:pPr>
              <a:buNone/>
            </a:pPr>
            <a:endParaRPr lang="en-GB" sz="2800" dirty="0"/>
          </a:p>
          <a:p>
            <a:pPr>
              <a:buNone/>
            </a:pPr>
            <a:endParaRPr lang="en-GB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177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Turbidimetry</a:t>
            </a:r>
            <a:r>
              <a:rPr lang="en-US" b="1" dirty="0"/>
              <a:t/>
            </a:r>
            <a:br>
              <a:rPr lang="en-US" b="1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11560" y="1196752"/>
            <a:ext cx="7924800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• </a:t>
            </a:r>
            <a:r>
              <a:rPr lang="en-US" sz="2800" dirty="0" err="1"/>
              <a:t>Turbidimetry</a:t>
            </a:r>
            <a:r>
              <a:rPr lang="en-US" sz="2800" dirty="0"/>
              <a:t> is involved with measuring the amount of transmitted light (and calculating </a:t>
            </a:r>
            <a:r>
              <a:rPr lang="en-US" sz="2800" dirty="0" smtClean="0"/>
              <a:t>the absorbed </a:t>
            </a:r>
            <a:r>
              <a:rPr lang="en-US" sz="2800" dirty="0"/>
              <a:t>light) by particles in suspension to determine the concentration of the substance </a:t>
            </a:r>
            <a:r>
              <a:rPr lang="en-US" sz="2800" dirty="0" smtClean="0"/>
              <a:t>in question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n-US" sz="2800" dirty="0" smtClean="0"/>
              <a:t>Amount </a:t>
            </a:r>
            <a:r>
              <a:rPr lang="en-US" sz="2800" dirty="0"/>
              <a:t>of absorbed light, and therefore, concentration is dependent on ; </a:t>
            </a:r>
            <a:r>
              <a:rPr lang="en-US" sz="2800" dirty="0" smtClean="0"/>
              <a:t>1) </a:t>
            </a:r>
            <a:r>
              <a:rPr lang="en-US" sz="2800" dirty="0"/>
              <a:t>number</a:t>
            </a:r>
          </a:p>
          <a:p>
            <a:r>
              <a:rPr lang="en-US" sz="2800" dirty="0"/>
              <a:t>of particles, and 2) size of particles.</a:t>
            </a:r>
          </a:p>
          <a:p>
            <a:r>
              <a:rPr lang="en-US" sz="2800" dirty="0"/>
              <a:t>• Measurements are made using light spectrophotometers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88557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620688"/>
            <a:ext cx="7924800" cy="5094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800" dirty="0"/>
              <a:t>6- transfer your standards in the cleaned cell and place them in cell holder.</a:t>
            </a:r>
          </a:p>
          <a:p>
            <a:pPr>
              <a:buNone/>
            </a:pPr>
            <a:r>
              <a:rPr lang="en-GB" sz="2800" dirty="0"/>
              <a:t>7- remove the standards.</a:t>
            </a:r>
          </a:p>
          <a:p>
            <a:pPr>
              <a:buNone/>
            </a:pPr>
            <a:r>
              <a:rPr lang="en-GB" sz="2800" dirty="0"/>
              <a:t>8- fill the second cell with blank to set zero .</a:t>
            </a:r>
          </a:p>
          <a:p>
            <a:pPr>
              <a:buNone/>
            </a:pPr>
            <a:r>
              <a:rPr lang="en-GB" sz="2800" dirty="0"/>
              <a:t>9- check the reading of the standards again.</a:t>
            </a:r>
          </a:p>
          <a:p>
            <a:pPr>
              <a:buNone/>
            </a:pPr>
            <a:r>
              <a:rPr lang="en-GB" sz="2800" dirty="0"/>
              <a:t>10- measure your </a:t>
            </a:r>
            <a:r>
              <a:rPr lang="en-GB" sz="2800" dirty="0" err="1"/>
              <a:t>unkown</a:t>
            </a:r>
            <a:r>
              <a:rPr lang="en-GB" sz="2800" dirty="0"/>
              <a:t>.</a:t>
            </a:r>
          </a:p>
          <a:p>
            <a:pPr>
              <a:buNone/>
            </a:pPr>
            <a:r>
              <a:rPr lang="en-GB" sz="2800" dirty="0"/>
              <a:t>11- draw calibration curve.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775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FF0000"/>
                </a:solidFill>
              </a:rPr>
              <a:t>Precaution: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538425" y="1124744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None/>
            </a:pPr>
            <a:endParaRPr lang="en-GB" sz="2800" dirty="0">
              <a:solidFill>
                <a:srgbClr val="0070C0"/>
              </a:solidFill>
            </a:endParaRPr>
          </a:p>
          <a:p>
            <a:pPr algn="l">
              <a:buNone/>
            </a:pPr>
            <a:r>
              <a:rPr lang="en-GB" sz="2800" dirty="0" smtClean="0"/>
              <a:t>-</a:t>
            </a:r>
            <a:r>
              <a:rPr lang="en-GB" sz="2800" dirty="0"/>
              <a:t>Number and size of the particles should remain </a:t>
            </a:r>
            <a:r>
              <a:rPr lang="en-GB" sz="2800" dirty="0">
                <a:solidFill>
                  <a:schemeClr val="tx2"/>
                </a:solidFill>
              </a:rPr>
              <a:t>constant</a:t>
            </a:r>
            <a:r>
              <a:rPr lang="en-GB" sz="2800" b="1" dirty="0">
                <a:solidFill>
                  <a:schemeClr val="tx2"/>
                </a:solidFill>
              </a:rPr>
              <a:t> </a:t>
            </a:r>
            <a:r>
              <a:rPr lang="en-GB" sz="2800" dirty="0"/>
              <a:t>if repeated preparation are made</a:t>
            </a:r>
            <a:endParaRPr lang="en-GB" sz="2800" dirty="0">
              <a:solidFill>
                <a:srgbClr val="0070C0"/>
              </a:solidFill>
            </a:endParaRPr>
          </a:p>
          <a:p>
            <a:pPr algn="l">
              <a:buNone/>
            </a:pPr>
            <a:r>
              <a:rPr lang="en-GB" sz="2800" dirty="0"/>
              <a:t>-</a:t>
            </a:r>
            <a:r>
              <a:rPr lang="en-GB" sz="2800"/>
              <a:t>clean </a:t>
            </a:r>
            <a:r>
              <a:rPr lang="en-GB" sz="2800" smtClean="0"/>
              <a:t>cell &amp; filter</a:t>
            </a:r>
            <a:endParaRPr lang="en-GB" sz="2800" dirty="0"/>
          </a:p>
          <a:p>
            <a:pPr algn="l">
              <a:buNone/>
            </a:pPr>
            <a:r>
              <a:rPr lang="en-GB" sz="2800" dirty="0"/>
              <a:t>- avoid air bubbles (high reading).</a:t>
            </a:r>
          </a:p>
          <a:p>
            <a:pPr algn="l">
              <a:buNone/>
            </a:pPr>
            <a:r>
              <a:rPr lang="en-GB" sz="2800" dirty="0"/>
              <a:t>-dilute sample if there is need.</a:t>
            </a:r>
          </a:p>
          <a:p>
            <a:pPr algn="l">
              <a:buNone/>
            </a:pPr>
            <a:r>
              <a:rPr lang="en-GB" sz="2800" dirty="0"/>
              <a:t>-prepare the blank ,standards, Sample at the same time.(to avoid </a:t>
            </a:r>
            <a:r>
              <a:rPr lang="en-GB" sz="2800" dirty="0" err="1"/>
              <a:t>ppt</a:t>
            </a:r>
            <a:r>
              <a:rPr lang="en-GB" sz="2800" dirty="0"/>
              <a:t>)</a:t>
            </a:r>
          </a:p>
          <a:p>
            <a:pPr algn="l">
              <a:buNone/>
            </a:pPr>
            <a:endParaRPr lang="en-GB" sz="2800" dirty="0"/>
          </a:p>
          <a:p>
            <a:pPr algn="l">
              <a:buNone/>
            </a:pPr>
            <a:endParaRPr lang="en-GB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18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</a:rPr>
              <a:t>Advantages and disadvantages :</a:t>
            </a:r>
            <a:r>
              <a:rPr lang="en-US" sz="3600" b="1" dirty="0"/>
              <a:t/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09600" y="1124744"/>
            <a:ext cx="7924800" cy="4590256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800" dirty="0"/>
          </a:p>
          <a:p>
            <a:pPr>
              <a:buNone/>
            </a:pPr>
            <a:r>
              <a:rPr lang="en-GB" sz="2800" dirty="0" smtClean="0">
                <a:solidFill>
                  <a:schemeClr val="tx2"/>
                </a:solidFill>
              </a:rPr>
              <a:t>Advantages</a:t>
            </a:r>
            <a:r>
              <a:rPr lang="en-GB" sz="2800" dirty="0" smtClean="0"/>
              <a:t> </a:t>
            </a:r>
            <a:r>
              <a:rPr lang="en-GB" sz="2800" dirty="0"/>
              <a:t>: rapidity of procedure and simplicity  of the measurements.</a:t>
            </a:r>
          </a:p>
          <a:p>
            <a:pPr>
              <a:buNone/>
            </a:pPr>
            <a:r>
              <a:rPr lang="en-GB" sz="2800" dirty="0">
                <a:solidFill>
                  <a:schemeClr val="tx2"/>
                </a:solidFill>
              </a:rPr>
              <a:t>Disadvantages</a:t>
            </a:r>
            <a:r>
              <a:rPr lang="en-GB" sz="2800" dirty="0"/>
              <a:t>: lack of</a:t>
            </a:r>
            <a:r>
              <a:rPr lang="en-US" sz="2800" dirty="0"/>
              <a:t> accuracy</a:t>
            </a:r>
            <a:r>
              <a:rPr lang="en-GB" sz="2800" dirty="0"/>
              <a:t> of the measurements.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737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-30956"/>
            <a:ext cx="7924800" cy="1143000"/>
          </a:xfrm>
        </p:spPr>
        <p:txBody>
          <a:bodyPr/>
          <a:lstStyle/>
          <a:p>
            <a:r>
              <a:rPr lang="en-US" dirty="0"/>
              <a:t>Clinical Applications</a:t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11560" y="692696"/>
            <a:ext cx="7924800" cy="4114800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611560" y="908720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dirty="0" smtClean="0"/>
              <a:t>• </a:t>
            </a:r>
            <a:r>
              <a:rPr lang="en-US" sz="2800" dirty="0"/>
              <a:t>Determination of the concentration of total protein in biological fluids such as urine </a:t>
            </a:r>
            <a:r>
              <a:rPr lang="en-US" sz="2800" dirty="0" smtClean="0"/>
              <a:t>and CSF </a:t>
            </a:r>
            <a:r>
              <a:rPr lang="en-US" sz="2800" dirty="0"/>
              <a:t>which contain small quantities of protein (mg/L quantities) using </a:t>
            </a:r>
            <a:r>
              <a:rPr lang="en-US" sz="2800" dirty="0" err="1"/>
              <a:t>trichloroacetic</a:t>
            </a:r>
            <a:r>
              <a:rPr lang="en-US" sz="2800" dirty="0"/>
              <a:t> acid</a:t>
            </a:r>
          </a:p>
          <a:p>
            <a:pPr algn="just" rtl="0"/>
            <a:r>
              <a:rPr lang="en-US" sz="2800" dirty="0"/>
              <a:t>• Determination of amylase activity using starch as substrate. The decrease in turbidity </a:t>
            </a:r>
            <a:r>
              <a:rPr lang="en-US" sz="2800" dirty="0" smtClean="0"/>
              <a:t>is directly </a:t>
            </a:r>
            <a:r>
              <a:rPr lang="en-US" sz="2800" dirty="0"/>
              <a:t>proportional to amylase activity.</a:t>
            </a:r>
          </a:p>
          <a:p>
            <a:pPr algn="just" rtl="0"/>
            <a:r>
              <a:rPr lang="en-US" sz="2800" dirty="0"/>
              <a:t>• Determination of lipase activity using triglycerides as substrate. The decrease in turbidity </a:t>
            </a:r>
            <a:r>
              <a:rPr lang="en-US" sz="2800" dirty="0" smtClean="0"/>
              <a:t>is directly </a:t>
            </a:r>
            <a:r>
              <a:rPr lang="en-US" sz="2800" dirty="0"/>
              <a:t>proportional to lipase activity.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92910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Nephelometry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/>
              <a:t>Principle</a:t>
            </a:r>
            <a:br>
              <a:rPr lang="en-US" b="1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467544" y="1052736"/>
            <a:ext cx="8066856" cy="525658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• </a:t>
            </a:r>
            <a:r>
              <a:rPr lang="en-US" sz="2800" dirty="0" err="1"/>
              <a:t>Nephelometry</a:t>
            </a:r>
            <a:r>
              <a:rPr lang="en-US" sz="2800" dirty="0"/>
              <a:t> is concerned with measurement of scattered light from a </a:t>
            </a:r>
            <a:r>
              <a:rPr lang="en-US" sz="2800" dirty="0" smtClean="0"/>
              <a:t>cuvette containing </a:t>
            </a:r>
            <a:r>
              <a:rPr lang="en-US" sz="2800" dirty="0"/>
              <a:t>suspended particles in a solution.</a:t>
            </a:r>
          </a:p>
          <a:p>
            <a:r>
              <a:rPr lang="en-US" sz="2800" dirty="0"/>
              <a:t>• The components of a </a:t>
            </a:r>
            <a:r>
              <a:rPr lang="en-US" sz="2800" dirty="0" err="1"/>
              <a:t>nephelometer</a:t>
            </a:r>
            <a:r>
              <a:rPr lang="en-US" sz="2800" dirty="0"/>
              <a:t> are the same as a light spectrophotometer </a:t>
            </a:r>
            <a:r>
              <a:rPr lang="en-US" sz="2800" dirty="0" smtClean="0"/>
              <a:t>except that </a:t>
            </a:r>
            <a:r>
              <a:rPr lang="en-US" sz="2800" dirty="0"/>
              <a:t>the detector is placed at a specific angle from the incident light.</a:t>
            </a:r>
          </a:p>
          <a:p>
            <a:r>
              <a:rPr lang="en-US" sz="2800" dirty="0"/>
              <a:t>• The detector is a photomultiplier tube placed at a position to detect forward </a:t>
            </a:r>
            <a:r>
              <a:rPr lang="en-US" sz="2800" dirty="0" smtClean="0"/>
              <a:t>scattered light</a:t>
            </a:r>
            <a:r>
              <a:rPr lang="en-US" sz="2800" dirty="0"/>
              <a:t>. </a:t>
            </a:r>
            <a:endParaRPr lang="en-US" sz="2800" dirty="0" smtClean="0"/>
          </a:p>
          <a:p>
            <a:r>
              <a:rPr lang="en-US" sz="2800" dirty="0" smtClean="0"/>
              <a:t>Detectors </a:t>
            </a:r>
            <a:r>
              <a:rPr lang="en-US" sz="2800" dirty="0"/>
              <a:t>may be placed at 90o, 70o or 37o depending on the angle at which </a:t>
            </a:r>
            <a:r>
              <a:rPr lang="en-US" sz="2800" dirty="0" smtClean="0"/>
              <a:t>most scattered </a:t>
            </a:r>
            <a:r>
              <a:rPr lang="en-US" sz="2800" dirty="0"/>
              <a:t>light are found.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213814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-171400"/>
            <a:ext cx="7924800" cy="1143000"/>
          </a:xfrm>
        </p:spPr>
        <p:txBody>
          <a:bodyPr/>
          <a:lstStyle/>
          <a:p>
            <a:r>
              <a:rPr lang="en-US" dirty="0" smtClean="0"/>
              <a:t>principle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539552" y="1052736"/>
            <a:ext cx="7924800" cy="5472608"/>
          </a:xfrm>
        </p:spPr>
        <p:txBody>
          <a:bodyPr>
            <a:normAutofit/>
          </a:bodyPr>
          <a:lstStyle/>
          <a:p>
            <a:r>
              <a:rPr lang="en-US" sz="2800" dirty="0"/>
              <a:t>Since the amount of scattered light is far greater than the transmitted light in a </a:t>
            </a:r>
            <a:r>
              <a:rPr lang="en-US" sz="2800" dirty="0" smtClean="0"/>
              <a:t>turbid suspension</a:t>
            </a:r>
            <a:r>
              <a:rPr lang="en-US" sz="2800" dirty="0"/>
              <a:t>, </a:t>
            </a:r>
            <a:r>
              <a:rPr lang="en-US" sz="2800" dirty="0" err="1"/>
              <a:t>nephelometry</a:t>
            </a:r>
            <a:r>
              <a:rPr lang="en-US" sz="2800" dirty="0"/>
              <a:t> offers higher sensitivity than </a:t>
            </a:r>
            <a:r>
              <a:rPr lang="en-US" sz="2800" dirty="0" err="1"/>
              <a:t>turbidimetry</a:t>
            </a:r>
            <a:r>
              <a:rPr lang="en-US" sz="2800" dirty="0"/>
              <a:t>.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amount of scattered light depends on the size and number of particles </a:t>
            </a:r>
            <a:r>
              <a:rPr lang="en-US" sz="2800" dirty="0" smtClean="0"/>
              <a:t>in suspension</a:t>
            </a:r>
            <a:r>
              <a:rPr lang="en-US" sz="2800" dirty="0"/>
              <a:t>.</a:t>
            </a:r>
          </a:p>
          <a:p>
            <a:r>
              <a:rPr lang="en-US" sz="2800" dirty="0" smtClean="0"/>
              <a:t>For </a:t>
            </a:r>
            <a:r>
              <a:rPr lang="en-US" sz="2800" dirty="0"/>
              <a:t>most clinical applications, the light source is a tungsten lamp giving light in </a:t>
            </a:r>
            <a:r>
              <a:rPr lang="en-US" sz="2800" dirty="0" smtClean="0"/>
              <a:t>the visible </a:t>
            </a:r>
            <a:r>
              <a:rPr lang="en-US" sz="2800" dirty="0"/>
              <a:t>region</a:t>
            </a:r>
          </a:p>
          <a:p>
            <a:r>
              <a:rPr lang="en-US" sz="2800" dirty="0" smtClean="0"/>
              <a:t>For </a:t>
            </a:r>
            <a:r>
              <a:rPr lang="en-US" sz="2800" dirty="0"/>
              <a:t>higher sensitivity and for applications that determine the size and number </a:t>
            </a:r>
            <a:r>
              <a:rPr lang="en-US" sz="2800" dirty="0" smtClean="0"/>
              <a:t>of particles </a:t>
            </a:r>
            <a:r>
              <a:rPr lang="en-US" sz="2800" dirty="0"/>
              <a:t>in suspension, laser light </a:t>
            </a:r>
            <a:r>
              <a:rPr lang="en-US" sz="2800" dirty="0" err="1"/>
              <a:t>nephelometers</a:t>
            </a:r>
            <a:r>
              <a:rPr lang="en-US" sz="2800" dirty="0"/>
              <a:t> is used.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27120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32792"/>
            <a:ext cx="7924800" cy="1143000"/>
          </a:xfrm>
        </p:spPr>
        <p:txBody>
          <a:bodyPr/>
          <a:lstStyle/>
          <a:p>
            <a:r>
              <a:rPr lang="en-US" dirty="0"/>
              <a:t>Clinical applications of </a:t>
            </a:r>
            <a:r>
              <a:rPr lang="en-US" dirty="0" err="1"/>
              <a:t>nephelometry</a:t>
            </a:r>
            <a:r>
              <a:rPr lang="en-US" dirty="0"/>
              <a:t>.</a:t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11560" y="1340768"/>
            <a:ext cx="79248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• </a:t>
            </a:r>
            <a:r>
              <a:rPr lang="en-US" sz="2400" dirty="0"/>
              <a:t>Widely used to determine concentrations of unknowns where there is </a:t>
            </a:r>
            <a:r>
              <a:rPr lang="en-US" sz="2400" dirty="0" smtClean="0"/>
              <a:t>antigen-antibody reactions </a:t>
            </a:r>
            <a:r>
              <a:rPr lang="en-US" sz="2400" dirty="0"/>
              <a:t>such </a:t>
            </a:r>
            <a:r>
              <a:rPr lang="en-US" sz="2400" dirty="0" smtClean="0"/>
              <a:t>as Determination </a:t>
            </a:r>
            <a:r>
              <a:rPr lang="en-US" sz="2400" dirty="0"/>
              <a:t>of immunoglobulins (total, IgG, </a:t>
            </a:r>
            <a:r>
              <a:rPr lang="en-US" sz="2400" dirty="0" err="1"/>
              <a:t>IgE</a:t>
            </a:r>
            <a:r>
              <a:rPr lang="en-US" sz="2400" dirty="0"/>
              <a:t>, IgM, IgA) in serum and </a:t>
            </a:r>
            <a:r>
              <a:rPr lang="en-US" sz="2400" dirty="0" smtClean="0"/>
              <a:t>other biological </a:t>
            </a:r>
            <a:r>
              <a:rPr lang="en-US" sz="2400" dirty="0"/>
              <a:t>fluids</a:t>
            </a:r>
          </a:p>
          <a:p>
            <a:r>
              <a:rPr lang="en-US" sz="2400" dirty="0"/>
              <a:t>o Determination of the concentrations of individual serum proteins; </a:t>
            </a:r>
            <a:r>
              <a:rPr lang="en-US" sz="2400" dirty="0" smtClean="0"/>
              <a:t>hemoglobin, </a:t>
            </a:r>
            <a:r>
              <a:rPr lang="en-US" sz="2400" dirty="0" err="1" smtClean="0"/>
              <a:t>haptoglobin</a:t>
            </a:r>
            <a:r>
              <a:rPr lang="en-US" sz="2400" dirty="0"/>
              <a:t>, transferring, c-reactive protein, </a:t>
            </a:r>
            <a:r>
              <a:rPr lang="en-US" sz="2400" dirty="0" smtClean="0"/>
              <a:t>a,1-antitrypsin</a:t>
            </a:r>
            <a:r>
              <a:rPr lang="en-US" sz="2400" dirty="0"/>
              <a:t>, albumin (</a:t>
            </a:r>
            <a:r>
              <a:rPr lang="en-US" sz="2400" dirty="0" smtClean="0"/>
              <a:t>using antibodies </a:t>
            </a:r>
            <a:r>
              <a:rPr lang="en-US" sz="2400" dirty="0"/>
              <a:t>specific for each protein)</a:t>
            </a:r>
          </a:p>
          <a:p>
            <a:r>
              <a:rPr lang="en-US" sz="2400" dirty="0"/>
              <a:t>o Determination of the size and number of particles (laser-</a:t>
            </a:r>
            <a:r>
              <a:rPr lang="en-US" sz="2400" dirty="0" err="1"/>
              <a:t>nephelometr</a:t>
            </a:r>
            <a:r>
              <a:rPr lang="en-US" sz="2400" dirty="0"/>
              <a:t>}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6885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Considerations in </a:t>
            </a:r>
            <a:r>
              <a:rPr lang="en-US" b="1" dirty="0" err="1"/>
              <a:t>turbidimetry</a:t>
            </a:r>
            <a:r>
              <a:rPr lang="en-US" b="1" dirty="0"/>
              <a:t> and </a:t>
            </a:r>
            <a:r>
              <a:rPr lang="en-US" b="1" dirty="0" err="1"/>
              <a:t>nephelometry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The reaction in </a:t>
            </a:r>
            <a:r>
              <a:rPr lang="en-US" sz="2200" dirty="0" err="1"/>
              <a:t>turbidimetry</a:t>
            </a:r>
            <a:r>
              <a:rPr lang="en-US" sz="2200" dirty="0"/>
              <a:t> &amp; </a:t>
            </a:r>
            <a:r>
              <a:rPr lang="en-US" sz="2200" dirty="0" err="1"/>
              <a:t>nephelometry</a:t>
            </a:r>
            <a:r>
              <a:rPr lang="en-US" sz="2200" dirty="0"/>
              <a:t> does not follow Beer's Law</a:t>
            </a:r>
          </a:p>
          <a:p>
            <a:r>
              <a:rPr lang="en-US" sz="2200" dirty="0"/>
              <a:t>• Therefore, standard curves must be plotted and the concentration of the unknown is </a:t>
            </a:r>
            <a:r>
              <a:rPr lang="en-US" sz="2200" dirty="0" smtClean="0"/>
              <a:t>determined from </a:t>
            </a:r>
            <a:r>
              <a:rPr lang="en-US" sz="2200" dirty="0"/>
              <a:t>the standard curve.</a:t>
            </a:r>
          </a:p>
          <a:p>
            <a:r>
              <a:rPr lang="en-US" sz="2200" dirty="0"/>
              <a:t>• Because the absorbance is dependent on both number and size of particles, the </a:t>
            </a:r>
            <a:r>
              <a:rPr lang="en-US" sz="2200" dirty="0" smtClean="0"/>
              <a:t>standard solution </a:t>
            </a:r>
            <a:r>
              <a:rPr lang="en-US" sz="2200" dirty="0"/>
              <a:t>which is used for the standard curve must have similar size in suspension as unknown.</a:t>
            </a:r>
          </a:p>
          <a:p>
            <a:r>
              <a:rPr lang="en-US" sz="2200" dirty="0"/>
              <a:t>• Because some precipitation and settlement of particles may occur with time, in order to </a:t>
            </a:r>
            <a:r>
              <a:rPr lang="en-US" sz="2200" dirty="0" smtClean="0"/>
              <a:t>obtain good </a:t>
            </a:r>
            <a:r>
              <a:rPr lang="en-US" sz="2200" dirty="0"/>
              <a:t>accuracy it is important to ; a) mix the sample well prior to placing the cuvette in </a:t>
            </a:r>
            <a:r>
              <a:rPr lang="en-US" sz="2200" dirty="0" smtClean="0"/>
              <a:t>the instrument</a:t>
            </a:r>
            <a:r>
              <a:rPr lang="en-US" sz="2200" dirty="0"/>
              <a:t>, and, b) keep the same time for measurement of every sample throughout </a:t>
            </a:r>
            <a:r>
              <a:rPr lang="en-US" sz="2200" dirty="0" smtClean="0"/>
              <a:t>the measurement</a:t>
            </a:r>
            <a:r>
              <a:rPr lang="en-US" sz="2200" dirty="0"/>
              <a:t>.</a:t>
            </a:r>
            <a:endParaRPr lang="ar-IQ" sz="2200" dirty="0"/>
          </a:p>
        </p:txBody>
      </p:sp>
    </p:spTree>
    <p:extLst>
      <p:ext uri="{BB962C8B-B14F-4D97-AF65-F5344CB8AC3E}">
        <p14:creationId xmlns:p14="http://schemas.microsoft.com/office/powerpoint/2010/main" val="307943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-387424"/>
            <a:ext cx="7924800" cy="792088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539552" y="620688"/>
            <a:ext cx="7924800" cy="4680520"/>
          </a:xfrm>
        </p:spPr>
        <p:txBody>
          <a:bodyPr>
            <a:noAutofit/>
          </a:bodyPr>
          <a:lstStyle/>
          <a:p>
            <a:r>
              <a:rPr lang="en-US" sz="2400" dirty="0"/>
              <a:t>Kinetic reactions (measurement of the progress of reaction with time) provides higher </a:t>
            </a:r>
            <a:r>
              <a:rPr lang="en-US" sz="2400" dirty="0" smtClean="0"/>
              <a:t>degree of </a:t>
            </a:r>
            <a:r>
              <a:rPr lang="en-US" sz="2400" dirty="0"/>
              <a:t>accuracy, sensitivity, precision and less time than end-point reactions (measuring </a:t>
            </a:r>
            <a:r>
              <a:rPr lang="en-US" sz="2400" dirty="0" smtClean="0"/>
              <a:t>the reaction </a:t>
            </a:r>
            <a:r>
              <a:rPr lang="en-US" sz="2400" dirty="0"/>
              <a:t>at the start and finish of the reaction)</a:t>
            </a:r>
          </a:p>
          <a:p>
            <a:r>
              <a:rPr lang="en-US" sz="2400" dirty="0"/>
              <a:t>o Additionally in kinetic reactions there is no need for reagent blank since the </a:t>
            </a:r>
            <a:r>
              <a:rPr lang="en-US" sz="2400" dirty="0" smtClean="0"/>
              <a:t>previous reading </a:t>
            </a:r>
            <a:r>
              <a:rPr lang="en-US" sz="2400" dirty="0"/>
              <a:t>is taken as the base-line for the next reading.</a:t>
            </a:r>
          </a:p>
          <a:p>
            <a:r>
              <a:rPr lang="en-US" sz="2400" dirty="0"/>
              <a:t>o Kinetic reaction may be taken in 60, 90 or 120 seconds (taking readings at </a:t>
            </a:r>
            <a:r>
              <a:rPr lang="en-US" sz="2400" dirty="0" smtClean="0"/>
              <a:t>10 seconds </a:t>
            </a:r>
            <a:r>
              <a:rPr lang="en-US" sz="2400" dirty="0"/>
              <a:t>intervals), whereas endpoint reactions may take much longer time e.g. 15 </a:t>
            </a:r>
            <a:r>
              <a:rPr lang="en-US" sz="2400" dirty="0" smtClean="0"/>
              <a:t>-120 </a:t>
            </a:r>
            <a:r>
              <a:rPr lang="en-US" sz="2400" dirty="0"/>
              <a:t>minutes.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6606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780784" cy="864096"/>
          </a:xfrm>
        </p:spPr>
        <p:txBody>
          <a:bodyPr/>
          <a:lstStyle/>
          <a:p>
            <a:r>
              <a:rPr lang="en-US" dirty="0"/>
              <a:t>Selection of a wavelength</a:t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611560" y="908720"/>
            <a:ext cx="7922840" cy="460851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• </a:t>
            </a:r>
            <a:r>
              <a:rPr lang="en-US" sz="2200" dirty="0"/>
              <a:t>If both solution and suspended particles are colorless, then use any wave length </a:t>
            </a:r>
            <a:r>
              <a:rPr lang="en-US" sz="2200" dirty="0" smtClean="0"/>
              <a:t>in the </a:t>
            </a:r>
            <a:r>
              <a:rPr lang="en-US" sz="2200" dirty="0"/>
              <a:t>visible range</a:t>
            </a:r>
          </a:p>
          <a:p>
            <a:r>
              <a:rPr lang="en-US" sz="2200" dirty="0"/>
              <a:t>• If the solution is </a:t>
            </a:r>
            <a:r>
              <a:rPr lang="en-US" sz="2200" dirty="0" err="1"/>
              <a:t>coloured</a:t>
            </a:r>
            <a:r>
              <a:rPr lang="en-US" sz="2200" dirty="0"/>
              <a:t> but the particles are not </a:t>
            </a:r>
            <a:r>
              <a:rPr lang="en-US" sz="2200" dirty="0" err="1"/>
              <a:t>coloured</a:t>
            </a:r>
            <a:r>
              <a:rPr lang="en-US" sz="2200" dirty="0"/>
              <a:t>, then use a wave </a:t>
            </a:r>
            <a:r>
              <a:rPr lang="en-US" sz="2200" dirty="0" smtClean="0"/>
              <a:t>length that </a:t>
            </a:r>
            <a:r>
              <a:rPr lang="en-US" sz="2200" dirty="0"/>
              <a:t>gives minimum absorption for the solution</a:t>
            </a:r>
          </a:p>
          <a:p>
            <a:r>
              <a:rPr lang="en-US" sz="2200" dirty="0"/>
              <a:t>• If the particles are </a:t>
            </a:r>
            <a:r>
              <a:rPr lang="en-US" sz="2200" dirty="0" err="1"/>
              <a:t>coloured</a:t>
            </a:r>
            <a:r>
              <a:rPr lang="en-US" sz="2200" dirty="0"/>
              <a:t> and the solution is colorless then use a wavelength </a:t>
            </a:r>
            <a:r>
              <a:rPr lang="en-US" sz="2200" dirty="0" smtClean="0"/>
              <a:t>that gives </a:t>
            </a:r>
            <a:r>
              <a:rPr lang="en-US" sz="2200" dirty="0"/>
              <a:t>maximum absorption with the particles</a:t>
            </a:r>
          </a:p>
          <a:p>
            <a:r>
              <a:rPr lang="en-US" sz="2200" dirty="0"/>
              <a:t>• If both solution and particles are </a:t>
            </a:r>
            <a:r>
              <a:rPr lang="en-US" sz="2200" dirty="0" err="1"/>
              <a:t>coloured</a:t>
            </a:r>
            <a:r>
              <a:rPr lang="en-US" sz="2200" dirty="0"/>
              <a:t> then use two wavelengths; one that </a:t>
            </a:r>
            <a:r>
              <a:rPr lang="en-US" sz="2200" dirty="0" smtClean="0"/>
              <a:t>gives minimum </a:t>
            </a:r>
            <a:r>
              <a:rPr lang="en-US" sz="2200" dirty="0"/>
              <a:t>absorbance for the solution and the other one maximum absorbance for </a:t>
            </a:r>
            <a:r>
              <a:rPr lang="en-US" sz="2200" dirty="0" smtClean="0"/>
              <a:t>the particles</a:t>
            </a:r>
            <a:r>
              <a:rPr lang="en-US" sz="2200" dirty="0"/>
              <a:t>. Subtract the solution absorbance from the particles absorbance.</a:t>
            </a:r>
            <a:endParaRPr lang="ar-IQ" sz="2200" dirty="0"/>
          </a:p>
        </p:txBody>
      </p:sp>
    </p:spTree>
    <p:extLst>
      <p:ext uri="{BB962C8B-B14F-4D97-AF65-F5344CB8AC3E}">
        <p14:creationId xmlns:p14="http://schemas.microsoft.com/office/powerpoint/2010/main" val="192782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أفق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أف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أف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178</TotalTime>
  <Words>1371</Words>
  <Application>Microsoft Office PowerPoint</Application>
  <PresentationFormat>عرض على الشاشة (3:4)‏</PresentationFormat>
  <Paragraphs>112</Paragraphs>
  <Slides>22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أفق</vt:lpstr>
      <vt:lpstr>Nephelometry and Turbidimetry  </vt:lpstr>
      <vt:lpstr>Turbidimetry </vt:lpstr>
      <vt:lpstr>Clinical Applications </vt:lpstr>
      <vt:lpstr>Nephelometry. Principle </vt:lpstr>
      <vt:lpstr>principle</vt:lpstr>
      <vt:lpstr>Clinical applications of nephelometry. </vt:lpstr>
      <vt:lpstr>Considerations in turbidimetry and nephelometry</vt:lpstr>
      <vt:lpstr>عرض تقديمي في PowerPoint</vt:lpstr>
      <vt:lpstr>Selection of a wavelength </vt:lpstr>
      <vt:lpstr>Turbidimetry and Nephelometry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Instrumentation: </vt:lpstr>
      <vt:lpstr>  </vt:lpstr>
      <vt:lpstr>Example:</vt:lpstr>
      <vt:lpstr>عرض تقديمي في PowerPoint</vt:lpstr>
      <vt:lpstr>MEASURMENTS: </vt:lpstr>
      <vt:lpstr>عرض تقديمي في PowerPoint</vt:lpstr>
      <vt:lpstr>Precaution: </vt:lpstr>
      <vt:lpstr>Advantages and disadvantages 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Nephelometry and Turbidimetry</dc:title>
  <dc:creator>TOOT</dc:creator>
  <cp:lastModifiedBy>acer</cp:lastModifiedBy>
  <cp:revision>14</cp:revision>
  <dcterms:created xsi:type="dcterms:W3CDTF">2012-09-29T10:18:26Z</dcterms:created>
  <dcterms:modified xsi:type="dcterms:W3CDTF">2017-04-24T22:57:50Z</dcterms:modified>
</cp:coreProperties>
</file>