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snapToGrid="0">
      <p:cViewPr varScale="1">
        <p:scale>
          <a:sx n="96" d="100"/>
          <a:sy n="96" d="100"/>
        </p:scale>
        <p:origin x="68" y="1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ar-SA"/>
              <a:t>انقر لتحرير نمط عنوان الشكل الرئيسي</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a:t>انقر لتحرير نمط العنوان الفرعي للشكل الرئيسي</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88C6B447-A7DC-4B15-B0A0-AA7783D63EB1}" type="datetimeFigureOut">
              <a:rPr lang="en-US" smtClean="0"/>
              <a:t>10/26/2025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97FB2F14-CB40-43D7-B5C7-F01620FAF848}" type="slidenum">
              <a:rPr lang="en-US" smtClean="0"/>
              <a:t>‹#›</a:t>
            </a:fld>
            <a:endParaRPr lang="en-US"/>
          </a:p>
        </p:txBody>
      </p:sp>
    </p:spTree>
    <p:extLst>
      <p:ext uri="{BB962C8B-B14F-4D97-AF65-F5344CB8AC3E}">
        <p14:creationId xmlns:p14="http://schemas.microsoft.com/office/powerpoint/2010/main" val="338158071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88C6B447-A7DC-4B15-B0A0-AA7783D63EB1}" type="datetimeFigureOut">
              <a:rPr lang="en-US" smtClean="0"/>
              <a:t>10/26/2025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FB2F14-CB40-43D7-B5C7-F01620FAF848}" type="slidenum">
              <a:rPr lang="en-US" smtClean="0"/>
              <a:t>‹#›</a:t>
            </a:fld>
            <a:endParaRPr lang="en-US"/>
          </a:p>
        </p:txBody>
      </p:sp>
    </p:spTree>
    <p:extLst>
      <p:ext uri="{BB962C8B-B14F-4D97-AF65-F5344CB8AC3E}">
        <p14:creationId xmlns:p14="http://schemas.microsoft.com/office/powerpoint/2010/main" val="17787993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88C6B447-A7DC-4B15-B0A0-AA7783D63EB1}" type="datetimeFigureOut">
              <a:rPr lang="en-US" smtClean="0"/>
              <a:t>10/26/2025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FB2F14-CB40-43D7-B5C7-F01620FAF848}" type="slidenum">
              <a:rPr lang="en-US" smtClean="0"/>
              <a:t>‹#›</a:t>
            </a:fld>
            <a:endParaRPr lang="en-US"/>
          </a:p>
        </p:txBody>
      </p:sp>
    </p:spTree>
    <p:extLst>
      <p:ext uri="{BB962C8B-B14F-4D97-AF65-F5344CB8AC3E}">
        <p14:creationId xmlns:p14="http://schemas.microsoft.com/office/powerpoint/2010/main" val="26491812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Content Placeholder 2"/>
          <p:cNvSpPr>
            <a:spLocks noGrp="1"/>
          </p:cNvSpPr>
          <p:nvPr>
            <p:ph idx="1"/>
          </p:nvPr>
        </p:nvSpPr>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7" name="Date Placeholder 6"/>
          <p:cNvSpPr>
            <a:spLocks noGrp="1"/>
          </p:cNvSpPr>
          <p:nvPr>
            <p:ph type="dt" sz="half" idx="10"/>
          </p:nvPr>
        </p:nvSpPr>
        <p:spPr/>
        <p:txBody>
          <a:bodyPr/>
          <a:lstStyle/>
          <a:p>
            <a:fld id="{88C6B447-A7DC-4B15-B0A0-AA7783D63EB1}" type="datetimeFigureOut">
              <a:rPr lang="en-US" smtClean="0"/>
              <a:t>10/26/2025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7FB2F14-CB40-43D7-B5C7-F01620FAF848}" type="slidenum">
              <a:rPr lang="en-US" smtClean="0"/>
              <a:t>‹#›</a:t>
            </a:fld>
            <a:endParaRPr lang="en-US"/>
          </a:p>
        </p:txBody>
      </p:sp>
    </p:spTree>
    <p:extLst>
      <p:ext uri="{BB962C8B-B14F-4D97-AF65-F5344CB8AC3E}">
        <p14:creationId xmlns:p14="http://schemas.microsoft.com/office/powerpoint/2010/main" val="24418350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88C6B447-A7DC-4B15-B0A0-AA7783D63EB1}" type="datetimeFigureOut">
              <a:rPr lang="en-US" smtClean="0"/>
              <a:t>10/26/2025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97FB2F14-CB40-43D7-B5C7-F01620FAF848}" type="slidenum">
              <a:rPr lang="en-US" smtClean="0"/>
              <a:t>‹#›</a:t>
            </a:fld>
            <a:endParaRPr lang="en-US"/>
          </a:p>
        </p:txBody>
      </p:sp>
    </p:spTree>
    <p:extLst>
      <p:ext uri="{BB962C8B-B14F-4D97-AF65-F5344CB8AC3E}">
        <p14:creationId xmlns:p14="http://schemas.microsoft.com/office/powerpoint/2010/main" val="551856148"/>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ar-SA"/>
              <a:t>انقر لتحرير نمط عنوان الشكل الرئيسي</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Date Placeholder 4"/>
          <p:cNvSpPr>
            <a:spLocks noGrp="1"/>
          </p:cNvSpPr>
          <p:nvPr>
            <p:ph type="dt" sz="half" idx="10"/>
          </p:nvPr>
        </p:nvSpPr>
        <p:spPr/>
        <p:txBody>
          <a:bodyPr/>
          <a:lstStyle/>
          <a:p>
            <a:fld id="{88C6B447-A7DC-4B15-B0A0-AA7783D63EB1}" type="datetimeFigureOut">
              <a:rPr lang="en-US" smtClean="0"/>
              <a:t>10/26/2025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FB2F14-CB40-43D7-B5C7-F01620FAF848}" type="slidenum">
              <a:rPr lang="en-US" smtClean="0"/>
              <a:t>‹#›</a:t>
            </a:fld>
            <a:endParaRPr lang="en-US"/>
          </a:p>
        </p:txBody>
      </p:sp>
    </p:spTree>
    <p:extLst>
      <p:ext uri="{BB962C8B-B14F-4D97-AF65-F5344CB8AC3E}">
        <p14:creationId xmlns:p14="http://schemas.microsoft.com/office/powerpoint/2010/main" val="32894737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7" name="Date Placeholder 6"/>
          <p:cNvSpPr>
            <a:spLocks noGrp="1"/>
          </p:cNvSpPr>
          <p:nvPr>
            <p:ph type="dt" sz="half" idx="10"/>
          </p:nvPr>
        </p:nvSpPr>
        <p:spPr/>
        <p:txBody>
          <a:bodyPr/>
          <a:lstStyle/>
          <a:p>
            <a:fld id="{88C6B447-A7DC-4B15-B0A0-AA7783D63EB1}" type="datetimeFigureOut">
              <a:rPr lang="en-US" smtClean="0"/>
              <a:t>10/26/2025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7FB2F14-CB40-43D7-B5C7-F01620FAF848}" type="slidenum">
              <a:rPr lang="en-US" smtClean="0"/>
              <a:t>‹#›</a:t>
            </a:fld>
            <a:endParaRPr lang="en-US"/>
          </a:p>
        </p:txBody>
      </p:sp>
    </p:spTree>
    <p:extLst>
      <p:ext uri="{BB962C8B-B14F-4D97-AF65-F5344CB8AC3E}">
        <p14:creationId xmlns:p14="http://schemas.microsoft.com/office/powerpoint/2010/main" val="20252417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Date Placeholder 2"/>
          <p:cNvSpPr>
            <a:spLocks noGrp="1"/>
          </p:cNvSpPr>
          <p:nvPr>
            <p:ph type="dt" sz="half" idx="10"/>
          </p:nvPr>
        </p:nvSpPr>
        <p:spPr/>
        <p:txBody>
          <a:bodyPr/>
          <a:lstStyle/>
          <a:p>
            <a:fld id="{88C6B447-A7DC-4B15-B0A0-AA7783D63EB1}" type="datetimeFigureOut">
              <a:rPr lang="en-US" smtClean="0"/>
              <a:t>10/26/2025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7FB2F14-CB40-43D7-B5C7-F01620FAF848}" type="slidenum">
              <a:rPr lang="en-US" smtClean="0"/>
              <a:t>‹#›</a:t>
            </a:fld>
            <a:endParaRPr lang="en-US"/>
          </a:p>
        </p:txBody>
      </p:sp>
    </p:spTree>
    <p:extLst>
      <p:ext uri="{BB962C8B-B14F-4D97-AF65-F5344CB8AC3E}">
        <p14:creationId xmlns:p14="http://schemas.microsoft.com/office/powerpoint/2010/main" val="35485995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C6B447-A7DC-4B15-B0A0-AA7783D63EB1}" type="datetimeFigureOut">
              <a:rPr lang="en-US" smtClean="0"/>
              <a:t>10/26/2025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7FB2F14-CB40-43D7-B5C7-F01620FAF848}" type="slidenum">
              <a:rPr lang="en-US" smtClean="0"/>
              <a:t>‹#›</a:t>
            </a:fld>
            <a:endParaRPr lang="en-US"/>
          </a:p>
        </p:txBody>
      </p:sp>
    </p:spTree>
    <p:extLst>
      <p:ext uri="{BB962C8B-B14F-4D97-AF65-F5344CB8AC3E}">
        <p14:creationId xmlns:p14="http://schemas.microsoft.com/office/powerpoint/2010/main" val="15530154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مع تسمية توضيحية">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ar-SA"/>
              <a:t>انقر لتحرير نمط عنوان الشكل الرئيسي</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نص الشكل الرئيسي</a:t>
            </a:r>
          </a:p>
        </p:txBody>
      </p:sp>
      <p:sp>
        <p:nvSpPr>
          <p:cNvPr id="8" name="Date Placeholder 7"/>
          <p:cNvSpPr>
            <a:spLocks noGrp="1"/>
          </p:cNvSpPr>
          <p:nvPr>
            <p:ph type="dt" sz="half" idx="10"/>
          </p:nvPr>
        </p:nvSpPr>
        <p:spPr/>
        <p:txBody>
          <a:bodyPr/>
          <a:lstStyle/>
          <a:p>
            <a:fld id="{88C6B447-A7DC-4B15-B0A0-AA7783D63EB1}" type="datetimeFigureOut">
              <a:rPr lang="en-US" smtClean="0"/>
              <a:t>10/26/2025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97FB2F14-CB40-43D7-B5C7-F01620FAF84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0692864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مع تسمية توضيحية">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ar-SA"/>
              <a:t>انقر لتحرير نمط عنوان الشكل الرئيسي</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a:t>انقر فوق الأيقونة لإضافة صورة</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88C6B447-A7DC-4B15-B0A0-AA7783D63EB1}" type="datetimeFigureOut">
              <a:rPr lang="en-US" smtClean="0"/>
              <a:t>10/26/2025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97FB2F14-CB40-43D7-B5C7-F01620FAF84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497294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88C6B447-A7DC-4B15-B0A0-AA7783D63EB1}" type="datetimeFigureOut">
              <a:rPr lang="en-US" smtClean="0"/>
              <a:t>10/26/2025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97FB2F14-CB40-43D7-B5C7-F01620FAF848}" type="slidenum">
              <a:rPr lang="en-US" smtClean="0"/>
              <a:t>‹#›</a:t>
            </a:fld>
            <a:endParaRPr lang="en-US"/>
          </a:p>
        </p:txBody>
      </p:sp>
    </p:spTree>
    <p:extLst>
      <p:ext uri="{BB962C8B-B14F-4D97-AF65-F5344CB8AC3E}">
        <p14:creationId xmlns:p14="http://schemas.microsoft.com/office/powerpoint/2010/main" val="3435474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41B73096-1315-E852-252E-B4462011D5A1}"/>
              </a:ext>
            </a:extLst>
          </p:cNvPr>
          <p:cNvSpPr>
            <a:spLocks noGrp="1"/>
          </p:cNvSpPr>
          <p:nvPr>
            <p:ph type="ctrTitle"/>
          </p:nvPr>
        </p:nvSpPr>
        <p:spPr/>
        <p:txBody>
          <a:bodyPr/>
          <a:lstStyle/>
          <a:p>
            <a:r>
              <a:rPr lang="ar-IQ" dirty="0"/>
              <a:t>التعليم الثانوي في اليابان</a:t>
            </a:r>
            <a:endParaRPr lang="en-US" dirty="0"/>
          </a:p>
        </p:txBody>
      </p:sp>
      <p:sp>
        <p:nvSpPr>
          <p:cNvPr id="3" name="عنوان فرعي 2">
            <a:extLst>
              <a:ext uri="{FF2B5EF4-FFF2-40B4-BE49-F238E27FC236}">
                <a16:creationId xmlns:a16="http://schemas.microsoft.com/office/drawing/2014/main" id="{42A81BC6-D737-B375-C7E4-59A0297E3601}"/>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6811652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a:extLst>
              <a:ext uri="{FF2B5EF4-FFF2-40B4-BE49-F238E27FC236}">
                <a16:creationId xmlns:a16="http://schemas.microsoft.com/office/drawing/2014/main" id="{AC77E58E-756B-8F75-BF44-D86B5C86D85F}"/>
              </a:ext>
            </a:extLst>
          </p:cNvPr>
          <p:cNvSpPr/>
          <p:nvPr/>
        </p:nvSpPr>
        <p:spPr>
          <a:xfrm>
            <a:off x="159026" y="218661"/>
            <a:ext cx="11840817" cy="642067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rtl="1"/>
            <a:r>
              <a:rPr lang="ar-IQ" sz="4000" b="1" dirty="0">
                <a:solidFill>
                  <a:srgbClr val="FFFF00"/>
                </a:solidFill>
                <a:cs typeface="Akhbar MT" pitchFamily="2" charset="-78"/>
              </a:rPr>
              <a:t>النظام التعليمي الياباني</a:t>
            </a:r>
          </a:p>
          <a:p>
            <a:pPr algn="ctr" rtl="1"/>
            <a:endParaRPr lang="ar-IQ" sz="4000" b="1" dirty="0">
              <a:cs typeface="Akhbar MT" pitchFamily="2" charset="-78"/>
            </a:endParaRPr>
          </a:p>
          <a:p>
            <a:pPr algn="ctr" rtl="1"/>
            <a:r>
              <a:rPr lang="ar-IQ" sz="4000" b="1" dirty="0">
                <a:cs typeface="Akhbar MT" pitchFamily="2" charset="-78"/>
              </a:rPr>
              <a:t>سنوات الدراسة في النظام التعليمي الياباني مقسمة كالتالي: </a:t>
            </a:r>
            <a:r>
              <a:rPr lang="ar-IQ" sz="4000" b="1" dirty="0">
                <a:solidFill>
                  <a:srgbClr val="C00000"/>
                </a:solidFill>
                <a:cs typeface="Akhbar MT" pitchFamily="2" charset="-78"/>
              </a:rPr>
              <a:t>(6-3-3-4) </a:t>
            </a:r>
            <a:r>
              <a:rPr lang="ar-IQ" sz="4000" b="1" dirty="0">
                <a:cs typeface="Akhbar MT" pitchFamily="2" charset="-78"/>
              </a:rPr>
              <a:t>6 سنوات من التعليم الابتدائي و 3 سنوات من التعليم المتوسط و 3 سنوات من التعليم الثانوي، و أخيراً 4 سنوات من التعليم الجامعي. أعلنت الحكومة أنها تنوي إجراء تغيير في القانون التعليمي لتسمح للمدارس بدمج الست و ثلاث سنوات المقسمة بين التعليم الابتدائي والتعليم المتوسط ، الهدف الأساس من هذا التغيير هو السماح للمدارس الابتدائية و المتوسطة بأن تشترك في استخدام مرافقها المدرسية، مع اهتمام خاص بتوفير أساتذة متخصصين لكلا المرحلتين الابتدائية والمتوسطة.</a:t>
            </a:r>
          </a:p>
        </p:txBody>
      </p:sp>
    </p:spTree>
    <p:extLst>
      <p:ext uri="{BB962C8B-B14F-4D97-AF65-F5344CB8AC3E}">
        <p14:creationId xmlns:p14="http://schemas.microsoft.com/office/powerpoint/2010/main" val="28804288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a:extLst>
              <a:ext uri="{FF2B5EF4-FFF2-40B4-BE49-F238E27FC236}">
                <a16:creationId xmlns:a16="http://schemas.microsoft.com/office/drawing/2014/main" id="{C37E4F7C-0DA1-55DD-4F05-50EAA263EEF6}"/>
              </a:ext>
            </a:extLst>
          </p:cNvPr>
          <p:cNvSpPr/>
          <p:nvPr/>
        </p:nvSpPr>
        <p:spPr>
          <a:xfrm>
            <a:off x="238539" y="125896"/>
            <a:ext cx="11721548" cy="6467061"/>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IQ" sz="3200" b="1" dirty="0">
                <a:cs typeface="Akhbar MT" pitchFamily="2" charset="-78"/>
              </a:rPr>
              <a:t>تبدأ السنة الدراسية في </a:t>
            </a:r>
            <a:r>
              <a:rPr lang="ar-IQ" sz="3200" b="1" dirty="0">
                <a:solidFill>
                  <a:srgbClr val="FFFF00"/>
                </a:solidFill>
                <a:cs typeface="Akhbar MT" pitchFamily="2" charset="-78"/>
              </a:rPr>
              <a:t>ابريل (نيسان) </a:t>
            </a:r>
            <a:r>
              <a:rPr lang="ar-IQ" sz="3200" b="1" dirty="0">
                <a:cs typeface="Akhbar MT" pitchFamily="2" charset="-78"/>
              </a:rPr>
              <a:t>و تنتهي في </a:t>
            </a:r>
            <a:r>
              <a:rPr lang="ar-IQ" sz="3200" b="1" dirty="0">
                <a:solidFill>
                  <a:srgbClr val="FFFF00"/>
                </a:solidFill>
                <a:cs typeface="Akhbar MT" pitchFamily="2" charset="-78"/>
              </a:rPr>
              <a:t>مارس (آذار) </a:t>
            </a:r>
            <a:r>
              <a:rPr lang="ar-IQ" sz="3200" b="1" dirty="0">
                <a:cs typeface="Akhbar MT" pitchFamily="2" charset="-78"/>
              </a:rPr>
              <a:t>من العام التالي </a:t>
            </a:r>
            <a:r>
              <a:rPr lang="ar-IQ" sz="3200" b="1" dirty="0">
                <a:solidFill>
                  <a:srgbClr val="FFC000"/>
                </a:solidFill>
                <a:cs typeface="Akhbar MT" pitchFamily="2" charset="-78"/>
              </a:rPr>
              <a:t>و تتكون من ثلاثة فصول صيف و شتاء و ربيع، </a:t>
            </a:r>
            <a:r>
              <a:rPr lang="ar-IQ" sz="3200" b="1" dirty="0">
                <a:solidFill>
                  <a:schemeClr val="tx2">
                    <a:lumMod val="75000"/>
                  </a:schemeClr>
                </a:solidFill>
                <a:cs typeface="Akhbar MT" pitchFamily="2" charset="-78"/>
              </a:rPr>
              <a:t>بينهما عطلتا ربيع و شتاء قصيرتان و عطلة صيفية لشهر واحد.</a:t>
            </a:r>
          </a:p>
          <a:p>
            <a:pPr algn="ctr"/>
            <a:endParaRPr lang="ar-IQ" sz="3200" b="1" dirty="0">
              <a:cs typeface="Akhbar MT" pitchFamily="2" charset="-78"/>
            </a:endParaRPr>
          </a:p>
          <a:p>
            <a:pPr algn="ctr"/>
            <a:r>
              <a:rPr lang="ar-IQ" sz="3200" b="1" dirty="0">
                <a:cs typeface="Akhbar MT" pitchFamily="2" charset="-78"/>
              </a:rPr>
              <a:t>التعليم الابتدائي ( من سن السادسة إضافة إلى ثلاث سنوات التعليم المتوسط - </a:t>
            </a:r>
            <a:r>
              <a:rPr lang="ar-IQ" sz="3200" b="1" dirty="0">
                <a:solidFill>
                  <a:srgbClr val="C00000"/>
                </a:solidFill>
                <a:cs typeface="Akhbar MT" pitchFamily="2" charset="-78"/>
              </a:rPr>
              <a:t>أي ما مجموعه تسع سنوات من الدراسة - تعتبر الزامية.</a:t>
            </a:r>
          </a:p>
          <a:p>
            <a:pPr algn="ctr"/>
            <a:endParaRPr lang="ar-IQ" sz="3200" b="1" dirty="0">
              <a:cs typeface="Akhbar MT" pitchFamily="2" charset="-78"/>
            </a:endParaRPr>
          </a:p>
          <a:p>
            <a:pPr algn="ctr"/>
            <a:r>
              <a:rPr lang="ar-IQ" sz="3200" b="1" dirty="0">
                <a:cs typeface="Akhbar MT" pitchFamily="2" charset="-78"/>
              </a:rPr>
              <a:t>هذا النظام المطبق من قبل قانون التعليم المدرسي منذ مارس ١٩٤٧ بعد الحرب العالمية الأولى يعود إلى النموذج الأمريكي المكون من ٦- ٣-٣ سنوات مدرسية إضافة إلى أربع سنوات من الجامعة إلا أن العديد من السمات الأخرى للنظام التعليمي الياباني مبنية على نماذج أوروبية، و في تحول كبير عن الماضي فإن المدارس الحكومية الحديثة في اليابان</a:t>
            </a:r>
          </a:p>
          <a:p>
            <a:pPr algn="ctr"/>
            <a:endParaRPr lang="ar-IQ" sz="3200" b="1" dirty="0">
              <a:cs typeface="Akhbar MT" pitchFamily="2" charset="-78"/>
            </a:endParaRPr>
          </a:p>
          <a:p>
            <a:pPr algn="ctr" rtl="1"/>
            <a:r>
              <a:rPr lang="ar-IQ" sz="3200" b="1" dirty="0">
                <a:cs typeface="Akhbar MT" pitchFamily="2" charset="-78"/>
              </a:rPr>
              <a:t>أغلبها مختلطة - أكثر من %99 من المدارس الابتدائية.</a:t>
            </a:r>
            <a:endParaRPr lang="en-US" sz="3200" b="1" dirty="0">
              <a:cs typeface="Akhbar MT" pitchFamily="2" charset="-78"/>
            </a:endParaRPr>
          </a:p>
        </p:txBody>
      </p:sp>
    </p:spTree>
    <p:extLst>
      <p:ext uri="{BB962C8B-B14F-4D97-AF65-F5344CB8AC3E}">
        <p14:creationId xmlns:p14="http://schemas.microsoft.com/office/powerpoint/2010/main" val="10477296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a:extLst>
              <a:ext uri="{FF2B5EF4-FFF2-40B4-BE49-F238E27FC236}">
                <a16:creationId xmlns:a16="http://schemas.microsoft.com/office/drawing/2014/main" id="{749444AA-9A80-26F6-500C-E16F47F0EEFD}"/>
              </a:ext>
            </a:extLst>
          </p:cNvPr>
          <p:cNvSpPr/>
          <p:nvPr/>
        </p:nvSpPr>
        <p:spPr>
          <a:xfrm>
            <a:off x="152400" y="245166"/>
            <a:ext cx="11840817" cy="6414052"/>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ar-IQ" sz="2800" b="1" dirty="0">
                <a:solidFill>
                  <a:srgbClr val="00B050"/>
                </a:solidFill>
              </a:rPr>
              <a:t>المناهج المدرسية الوطنية:</a:t>
            </a:r>
          </a:p>
          <a:p>
            <a:pPr algn="ctr"/>
            <a:endParaRPr lang="ar-IQ" sz="2800" b="1" dirty="0"/>
          </a:p>
          <a:p>
            <a:pPr algn="ctr"/>
            <a:r>
              <a:rPr lang="ar-IQ" sz="3200" b="1" dirty="0">
                <a:cs typeface="Akhbar MT" pitchFamily="2" charset="-78"/>
              </a:rPr>
              <a:t>يغطي المنهج الدراسي في الابتدائية اللغة اليابانية و العلوم الاجتماعية و الرياضيات والعلوم و الموسيقى والفنون والحرف اليدوية و التدبير المنزلي و التربية البدنية، و في هذه المرحلة يتم صرف الكثير من الوقت و الجهد إلى الموسيقي والفنون الجميلة و التربية البدنية.</a:t>
            </a:r>
          </a:p>
          <a:p>
            <a:pPr algn="ctr"/>
            <a:endParaRPr lang="ar-IQ" sz="3200" b="1" dirty="0">
              <a:cs typeface="Akhbar MT" pitchFamily="2" charset="-78"/>
            </a:endParaRPr>
          </a:p>
          <a:p>
            <a:pPr algn="ctr" rtl="1"/>
            <a:r>
              <a:rPr lang="ar-IQ" sz="3200" b="1" dirty="0">
                <a:cs typeface="Akhbar MT" pitchFamily="2" charset="-78"/>
              </a:rPr>
              <a:t>دخلت فصول التربية الأخلاقية - التي تعطى مرة واحدة في الأسبوع - المنهج في عام ١٩٥٩ ، و لكن هذه الفصول - إلى جانب التأكيد المبكر على الجوانب غير الأكاديمية - كانت جزءاً من نظام التعليم الذي يهدف</a:t>
            </a:r>
          </a:p>
          <a:p>
            <a:pPr algn="ctr"/>
            <a:endParaRPr lang="ar-IQ" sz="3200" b="1" dirty="0">
              <a:cs typeface="Akhbar MT" pitchFamily="2" charset="-78"/>
            </a:endParaRPr>
          </a:p>
          <a:p>
            <a:pPr algn="ctr" rtl="1"/>
            <a:r>
              <a:rPr lang="ar-IQ" sz="3200" b="1" dirty="0">
                <a:cs typeface="Akhbar MT" pitchFamily="2" charset="-78"/>
              </a:rPr>
              <a:t>إلى صنع الإنسان المتكامل" و الذي يعتبر المهمة الأساسية لنظام التعليم الابتدائي. وتعتبر التربية الأخلاقية أيضاً أكثر فاعلية عندما يتم تلقيها عبر الروتين المدرسي والتفاعلات اليومية التي تجري أثناء تنظيف الفصل وفي جلسة الغداء المدرسي</a:t>
            </a:r>
            <a:r>
              <a:rPr lang="ar-IQ" sz="2800" b="1" dirty="0"/>
              <a:t>.</a:t>
            </a:r>
          </a:p>
        </p:txBody>
      </p:sp>
    </p:spTree>
    <p:extLst>
      <p:ext uri="{BB962C8B-B14F-4D97-AF65-F5344CB8AC3E}">
        <p14:creationId xmlns:p14="http://schemas.microsoft.com/office/powerpoint/2010/main" val="42539505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a:extLst>
              <a:ext uri="{FF2B5EF4-FFF2-40B4-BE49-F238E27FC236}">
                <a16:creationId xmlns:a16="http://schemas.microsoft.com/office/drawing/2014/main" id="{6496F5CB-2CBA-C351-4EC6-393312AC0628}"/>
              </a:ext>
            </a:extLst>
          </p:cNvPr>
          <p:cNvSpPr/>
          <p:nvPr/>
        </p:nvSpPr>
        <p:spPr>
          <a:xfrm>
            <a:off x="-152400" y="1"/>
            <a:ext cx="12344400" cy="685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ar-IQ" sz="3600" b="1" dirty="0">
                <a:solidFill>
                  <a:srgbClr val="FFFF00"/>
                </a:solidFill>
                <a:cs typeface="Akhbar MT" pitchFamily="2" charset="-78"/>
              </a:rPr>
              <a:t>منهج المرحلة المتوسطة:</a:t>
            </a:r>
          </a:p>
          <a:p>
            <a:pPr algn="ctr" rtl="1"/>
            <a:endParaRPr lang="ar-IQ" sz="3600" b="1" dirty="0">
              <a:cs typeface="Akhbar MT" pitchFamily="2" charset="-78"/>
            </a:endParaRPr>
          </a:p>
          <a:p>
            <a:pPr algn="ctr"/>
            <a:r>
              <a:rPr lang="ar-IQ" sz="3600" b="1" dirty="0">
                <a:cs typeface="Akhbar MT" pitchFamily="2" charset="-78"/>
              </a:rPr>
              <a:t>يتضمن اللغة اليابانية و الرياضيات والعلوم الاجتماعية و العلوم و اللغة الانجليزية و الموسيقى والفنون والتربية البدنية والرحلات الميدانية و النوادي و الاجتماعات الصفية. الطلبة الآن يتلقون التعليم من معلمين متخصصين في موادهم و برتم سريع حيث التعليم مرتبط بالكتب المقررة لأن المعلمين عليهم أن يغطوا الكثير من المادة لتحضير طلبتهم الاختبارات القبول للثانوية.</a:t>
            </a:r>
          </a:p>
          <a:p>
            <a:pPr algn="ctr"/>
            <a:endParaRPr lang="ar-IQ" sz="3600" b="1" dirty="0">
              <a:cs typeface="Akhbar MT" pitchFamily="2" charset="-78"/>
            </a:endParaRPr>
          </a:p>
          <a:p>
            <a:pPr algn="ctr"/>
            <a:r>
              <a:rPr lang="ar-IQ" sz="3600" b="1" dirty="0">
                <a:cs typeface="Akhbar MT" pitchFamily="2" charset="-78"/>
              </a:rPr>
              <a:t>تتبنى المدارس الثانوية مناهج متنوعة إلى حد كبير، و قد يحتوي مواضيع عامة أو متخصصة جداً و ذلك يعتمد على الأنواع المختلفة للثانويات.</a:t>
            </a:r>
            <a:endParaRPr lang="en-US" sz="3600" b="1" dirty="0">
              <a:cs typeface="Akhbar MT" pitchFamily="2" charset="-78"/>
            </a:endParaRPr>
          </a:p>
        </p:txBody>
      </p:sp>
    </p:spTree>
    <p:extLst>
      <p:ext uri="{BB962C8B-B14F-4D97-AF65-F5344CB8AC3E}">
        <p14:creationId xmlns:p14="http://schemas.microsoft.com/office/powerpoint/2010/main" val="18245765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a:extLst>
              <a:ext uri="{FF2B5EF4-FFF2-40B4-BE49-F238E27FC236}">
                <a16:creationId xmlns:a16="http://schemas.microsoft.com/office/drawing/2014/main" id="{A25CED3A-4081-4B43-37E8-E2A507CD47C5}"/>
              </a:ext>
            </a:extLst>
          </p:cNvPr>
          <p:cNvSpPr/>
          <p:nvPr/>
        </p:nvSpPr>
        <p:spPr>
          <a:xfrm>
            <a:off x="172278" y="0"/>
            <a:ext cx="12019722" cy="6712226"/>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ar-IQ" sz="2800" b="1" dirty="0">
                <a:cs typeface="Akhbar MT" pitchFamily="2" charset="-78"/>
              </a:rPr>
              <a:t>يمكن تصنيف المدارس الثانوية إلى الأنواع التالية:</a:t>
            </a:r>
          </a:p>
          <a:p>
            <a:pPr algn="ctr"/>
            <a:endParaRPr lang="ar-IQ" sz="2800" b="1" dirty="0">
              <a:cs typeface="Akhbar MT" pitchFamily="2" charset="-78"/>
            </a:endParaRPr>
          </a:p>
          <a:p>
            <a:pPr algn="ctr"/>
            <a:r>
              <a:rPr lang="ar-IQ" sz="2800" b="1" dirty="0">
                <a:cs typeface="Akhbar MT" pitchFamily="2" charset="-78"/>
              </a:rPr>
              <a:t>1 - مدارس ثانوية تعتبر راقية أكاديمياً وتجمع نخبة النخبة من الطلبة و</a:t>
            </a:r>
          </a:p>
          <a:p>
            <a:pPr algn="ctr"/>
            <a:endParaRPr lang="ar-IQ" sz="2800" b="1" dirty="0">
              <a:cs typeface="Akhbar MT" pitchFamily="2" charset="-78"/>
            </a:endParaRPr>
          </a:p>
          <a:p>
            <a:pPr algn="ctr"/>
            <a:r>
              <a:rPr lang="ar-IQ" sz="2800" b="1" dirty="0">
                <a:cs typeface="Akhbar MT" pitchFamily="2" charset="-78"/>
              </a:rPr>
              <a:t>ترسل غالبية خريجيها إلى أرقى الجامعات الوطنية.</a:t>
            </a:r>
          </a:p>
          <a:p>
            <a:pPr algn="ctr"/>
            <a:endParaRPr lang="ar-IQ" sz="2800" b="1" dirty="0">
              <a:cs typeface="Akhbar MT" pitchFamily="2" charset="-78"/>
            </a:endParaRPr>
          </a:p>
          <a:p>
            <a:pPr algn="ctr" rtl="1"/>
            <a:r>
              <a:rPr lang="ar-IQ" sz="2800" b="1" dirty="0">
                <a:cs typeface="Akhbar MT" pitchFamily="2" charset="-78"/>
              </a:rPr>
              <a:t>2- مدارس ثانوية ليست بذاك الرقي أكاديميا تحضر طلبتها للجامعات</a:t>
            </a:r>
          </a:p>
          <a:p>
            <a:pPr algn="ctr"/>
            <a:endParaRPr lang="ar-IQ" sz="2800" b="1" dirty="0">
              <a:cs typeface="Akhbar MT" pitchFamily="2" charset="-78"/>
            </a:endParaRPr>
          </a:p>
          <a:p>
            <a:pPr algn="ctr"/>
            <a:r>
              <a:rPr lang="ar-IQ" sz="2800" b="1" dirty="0">
                <a:cs typeface="Akhbar MT" pitchFamily="2" charset="-78"/>
              </a:rPr>
              <a:t>الأقل رقياً أو الكليات المتوسطة، و لكن في الواقع ترسل أعداداً كبيرة من طلبتها إلى المدارس المتخصصة الخاصة ، و التي تعلم مواد مثل</a:t>
            </a:r>
          </a:p>
          <a:p>
            <a:pPr algn="ctr"/>
            <a:r>
              <a:rPr lang="ar-IQ" sz="2800" b="1" dirty="0">
                <a:cs typeface="Akhbar MT" pitchFamily="2" charset="-78"/>
              </a:rPr>
              <a:t>المحاسبة و اللغات و برمجة الكومبيوتر. هذه المدارس تمثل السائد في</a:t>
            </a:r>
          </a:p>
          <a:p>
            <a:pPr algn="ctr"/>
            <a:r>
              <a:rPr lang="ar-IQ" sz="2800" b="1" dirty="0">
                <a:cs typeface="Akhbar MT" pitchFamily="2" charset="-78"/>
              </a:rPr>
              <a:t>المدارس الثانوية.</a:t>
            </a:r>
          </a:p>
          <a:p>
            <a:pPr algn="ctr"/>
            <a:endParaRPr lang="ar-IQ" sz="2800" b="1" dirty="0">
              <a:cs typeface="Akhbar MT" pitchFamily="2" charset="-78"/>
            </a:endParaRPr>
          </a:p>
          <a:p>
            <a:pPr algn="ctr" rtl="1"/>
            <a:r>
              <a:rPr lang="ar-IQ" sz="2800" b="1" dirty="0">
                <a:cs typeface="Akhbar MT" pitchFamily="2" charset="-78"/>
              </a:rPr>
              <a:t>3- مدارس ثانوية مهنية تقدم الدورات في التجارة و المواد التقنية و الزراعة و العلوم المنزلية و التمريض وصيد السمك. حوالي 60% من خريجيهم يدخلون وظائف ذات يوم كامل.</a:t>
            </a:r>
            <a:endParaRPr lang="en-US" sz="2800" b="1" dirty="0">
              <a:cs typeface="Akhbar MT" pitchFamily="2" charset="-78"/>
            </a:endParaRPr>
          </a:p>
        </p:txBody>
      </p:sp>
    </p:spTree>
    <p:extLst>
      <p:ext uri="{BB962C8B-B14F-4D97-AF65-F5344CB8AC3E}">
        <p14:creationId xmlns:p14="http://schemas.microsoft.com/office/powerpoint/2010/main" val="40675071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a:extLst>
              <a:ext uri="{FF2B5EF4-FFF2-40B4-BE49-F238E27FC236}">
                <a16:creationId xmlns:a16="http://schemas.microsoft.com/office/drawing/2014/main" id="{E05660D3-F1C5-C1C6-5546-D47F5FCBB3ED}"/>
              </a:ext>
            </a:extLst>
          </p:cNvPr>
          <p:cNvSpPr/>
          <p:nvPr/>
        </p:nvSpPr>
        <p:spPr>
          <a:xfrm>
            <a:off x="-1" y="0"/>
            <a:ext cx="12145617" cy="6911009"/>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rtl="1"/>
            <a:r>
              <a:rPr lang="ar-IQ" sz="4400" dirty="0"/>
              <a:t>4- مدارس ثانوية بالمراسلة تقدم شكلاً مرناً من التعليم لـ ١،٦% من طلبة المدارس الثانوية و عادة هم أولئك الذين فاتتهم فرصة الدراسة الثانوية لأسباب مختلفة.</a:t>
            </a:r>
          </a:p>
          <a:p>
            <a:pPr algn="ctr"/>
            <a:endParaRPr lang="ar-IQ" sz="4400" dirty="0"/>
          </a:p>
          <a:p>
            <a:pPr algn="ctr"/>
            <a:r>
              <a:rPr lang="ar-IQ" sz="4400" dirty="0"/>
              <a:t>5- المدارس الثانوية الليلية التي كانت تقدم فصولاً للطلبة الفقراء و الطموحين و الذين يعملون بينما يحاولون معالجة نقصهم التعليمي، و لكن مؤخراً، مثل هذه المدارس تميل إلى أن يحضرها الأقل اندفاعاً من الطلبة الذي هم أقل تحصيلاً أكاديمياً</a:t>
            </a:r>
            <a:r>
              <a:rPr lang="ar-IQ" dirty="0"/>
              <a:t>.</a:t>
            </a:r>
            <a:endParaRPr lang="en-US" dirty="0"/>
          </a:p>
        </p:txBody>
      </p:sp>
    </p:spTree>
    <p:extLst>
      <p:ext uri="{BB962C8B-B14F-4D97-AF65-F5344CB8AC3E}">
        <p14:creationId xmlns:p14="http://schemas.microsoft.com/office/powerpoint/2010/main" val="10638283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a:extLst>
              <a:ext uri="{FF2B5EF4-FFF2-40B4-BE49-F238E27FC236}">
                <a16:creationId xmlns:a16="http://schemas.microsoft.com/office/drawing/2014/main" id="{97DAD6D4-61D4-86C3-FC63-315A2EBB2CEB}"/>
              </a:ext>
            </a:extLst>
          </p:cNvPr>
          <p:cNvSpPr/>
          <p:nvPr/>
        </p:nvSpPr>
        <p:spPr>
          <a:xfrm>
            <a:off x="0" y="0"/>
            <a:ext cx="12192000" cy="6858000"/>
          </a:xfrm>
          <a:prstGeom prst="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ar-IQ" sz="4000" b="1" dirty="0">
                <a:solidFill>
                  <a:srgbClr val="FFFF00"/>
                </a:solidFill>
                <a:cs typeface="Akhbar MT" pitchFamily="2" charset="-78"/>
              </a:rPr>
              <a:t>إدارة المؤسسات التربوية :</a:t>
            </a:r>
          </a:p>
          <a:p>
            <a:pPr algn="ctr"/>
            <a:endParaRPr lang="ar-IQ" sz="4000" b="1" dirty="0">
              <a:solidFill>
                <a:srgbClr val="FFFF00"/>
              </a:solidFill>
              <a:cs typeface="Akhbar MT" pitchFamily="2" charset="-78"/>
            </a:endParaRPr>
          </a:p>
          <a:p>
            <a:pPr algn="ctr"/>
            <a:r>
              <a:rPr lang="ar-IQ" sz="4000" b="1" dirty="0">
                <a:solidFill>
                  <a:srgbClr val="FFFF00"/>
                </a:solidFill>
                <a:cs typeface="Akhbar MT" pitchFamily="2" charset="-78"/>
              </a:rPr>
              <a:t>إن إدارة التعليم تتقاسمها الحكومة القومية والحكومات المحلية، فوزارة التعليم مسؤولة عن إدارة الخدمات الحكومية على المستوى القومي وجميع المستويات التعليمية، كما أن بعض المحافظين ومديري الجامعات الإقليمية والكليات لهم بعض المسؤوليات التعليمية.</a:t>
            </a:r>
          </a:p>
          <a:p>
            <a:pPr algn="ctr"/>
            <a:endParaRPr lang="ar-IQ" sz="4000" b="1" dirty="0">
              <a:solidFill>
                <a:srgbClr val="FFFF00"/>
              </a:solidFill>
              <a:cs typeface="Akhbar MT" pitchFamily="2" charset="-78"/>
            </a:endParaRPr>
          </a:p>
          <a:p>
            <a:pPr algn="ctr"/>
            <a:r>
              <a:rPr lang="ar-IQ" sz="4000" b="1" dirty="0">
                <a:solidFill>
                  <a:srgbClr val="FFFF00"/>
                </a:solidFill>
                <a:cs typeface="Akhbar MT" pitchFamily="2" charset="-78"/>
              </a:rPr>
              <a:t>كما أن عملية تعميم التعليم الابتدائي، وزيادة مدة الإلزام لم تتم بطريقة عشوائية بل تمت وفق تخطيط دقيق خلال مراحل ثلاث بدءا من عام 1886م. حتى أصبح في الإمكان زيادة الإلزام إلى ست سنوات في عام ١٩٠٨، ثم أخذ بالنظام الأميركي عام ١٩٤٧م. فأضيفت المدرسة الثانوية الدنيا إلى التعليم الإلزامي</a:t>
            </a:r>
            <a:r>
              <a:rPr lang="ar-IQ" dirty="0">
                <a:solidFill>
                  <a:srgbClr val="FFFF00"/>
                </a:solidFill>
              </a:rPr>
              <a:t>.</a:t>
            </a:r>
          </a:p>
        </p:txBody>
      </p:sp>
    </p:spTree>
    <p:extLst>
      <p:ext uri="{BB962C8B-B14F-4D97-AF65-F5344CB8AC3E}">
        <p14:creationId xmlns:p14="http://schemas.microsoft.com/office/powerpoint/2010/main" val="42322384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a:extLst>
              <a:ext uri="{FF2B5EF4-FFF2-40B4-BE49-F238E27FC236}">
                <a16:creationId xmlns:a16="http://schemas.microsoft.com/office/drawing/2014/main" id="{C2114FA4-5772-4AF6-346E-B4D62D82376D}"/>
              </a:ext>
            </a:extLst>
          </p:cNvPr>
          <p:cNvSpPr/>
          <p:nvPr/>
        </p:nvSpPr>
        <p:spPr>
          <a:xfrm>
            <a:off x="125895" y="198782"/>
            <a:ext cx="12331148" cy="6911009"/>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rtl="1"/>
            <a:r>
              <a:rPr lang="ar-IQ" sz="4400" b="1" dirty="0">
                <a:solidFill>
                  <a:schemeClr val="accent5">
                    <a:lumMod val="50000"/>
                  </a:schemeClr>
                </a:solidFill>
                <a:cs typeface="Akhbar MT" pitchFamily="2" charset="-78"/>
              </a:rPr>
              <a:t>وبذلك أصبح التعليم الإجباري لمدة تسع سنوات، وبإمكانية استيعاب تجاوزت ٩٩،٩%. وإذا كانت الإحصائيات قد أشارت إلى أن اليابان قد أسرفت في استثماراتها في التعليم بالنسبة لنصيب الفرد من الدخل القومي، فإن سرعة التنمية الاقتصادية ووصول اليابان إلى مستوى اقتصادي وتكنولوجي كبير يوحي بوجود رابطة سببية بين القوى العاملة المتعلمة والنمو الاقتصادي هو ما بدأته اليابان حينما وضعت استثماراتها الضخمة في تنمية نظامها التعليمي، فكانت نتيجة ذلك ما حققته من تقدم اقتصادي كبير. </a:t>
            </a:r>
            <a:r>
              <a:rPr lang="ar-IQ" sz="4400" b="1" dirty="0">
                <a:solidFill>
                  <a:srgbClr val="FFFF00"/>
                </a:solidFill>
                <a:cs typeface="Akhbar MT" pitchFamily="2" charset="-78"/>
              </a:rPr>
              <a:t>كما أن ارتباط مدارس رياض الأطفال بالسلم التعليمي منذ البداية كان له تأثيره في تطوير وتنمية النظام التعليمي </a:t>
            </a:r>
            <a:r>
              <a:rPr lang="ar-IQ" sz="4400" b="1" dirty="0">
                <a:solidFill>
                  <a:schemeClr val="accent5">
                    <a:lumMod val="50000"/>
                  </a:schemeClr>
                </a:solidFill>
                <a:cs typeface="Akhbar MT" pitchFamily="2" charset="-78"/>
              </a:rPr>
              <a:t>وبذلك كانت اليابان دولة رائدة في هذا النوع من التعليم ليس في آسيا فقط بل في العالم أجمع. </a:t>
            </a:r>
            <a:endParaRPr lang="en-US" sz="4400" b="1" dirty="0">
              <a:solidFill>
                <a:schemeClr val="accent5">
                  <a:lumMod val="50000"/>
                </a:schemeClr>
              </a:solidFill>
              <a:cs typeface="Akhbar MT" pitchFamily="2" charset="-78"/>
            </a:endParaRPr>
          </a:p>
        </p:txBody>
      </p:sp>
    </p:spTree>
    <p:extLst>
      <p:ext uri="{BB962C8B-B14F-4D97-AF65-F5344CB8AC3E}">
        <p14:creationId xmlns:p14="http://schemas.microsoft.com/office/powerpoint/2010/main" val="31827860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a:extLst>
              <a:ext uri="{FF2B5EF4-FFF2-40B4-BE49-F238E27FC236}">
                <a16:creationId xmlns:a16="http://schemas.microsoft.com/office/drawing/2014/main" id="{19D79B9D-7AEF-EAF3-0748-FAC84F709E3E}"/>
              </a:ext>
            </a:extLst>
          </p:cNvPr>
          <p:cNvSpPr/>
          <p:nvPr/>
        </p:nvSpPr>
        <p:spPr>
          <a:xfrm>
            <a:off x="0" y="0"/>
            <a:ext cx="12192000" cy="6858000"/>
          </a:xfrm>
          <a:prstGeom prst="rect">
            <a:avLst/>
          </a:prstGeom>
          <a:ln>
            <a:headEnd type="none" w="med" len="med"/>
            <a:tailEnd type="none" w="med" len="med"/>
          </a:ln>
        </p:spPr>
        <p:style>
          <a:lnRef idx="1">
            <a:schemeClr val="accent3"/>
          </a:lnRef>
          <a:fillRef idx="2">
            <a:schemeClr val="accent3"/>
          </a:fillRef>
          <a:effectRef idx="1">
            <a:schemeClr val="accent3"/>
          </a:effectRef>
          <a:fontRef idx="minor">
            <a:schemeClr val="dk1"/>
          </a:fontRef>
        </p:style>
        <p:txBody>
          <a:bodyPr rtlCol="0" anchor="ctr"/>
          <a:lstStyle/>
          <a:p>
            <a:pPr algn="ctr"/>
            <a:r>
              <a:rPr lang="ar-IQ" sz="2000" b="1" u="sng" dirty="0">
                <a:solidFill>
                  <a:srgbClr val="0070C0"/>
                </a:solidFill>
              </a:rPr>
              <a:t>خصائص نظام التعليم في اليابان:</a:t>
            </a:r>
          </a:p>
          <a:p>
            <a:pPr algn="ctr"/>
            <a:endParaRPr lang="ar-IQ" sz="2000" b="1" dirty="0"/>
          </a:p>
          <a:p>
            <a:pPr algn="ctr"/>
            <a:r>
              <a:rPr lang="ar-IQ" sz="2000" b="1" dirty="0"/>
              <a:t>1- يستمد النظام التربوي الياباني أهم مقوماته من طبيعة مجتمعه وروح أمته واحتياجات وطنه، ولا يأتي انعكاساً لنماذج تربوية خارجية.</a:t>
            </a:r>
          </a:p>
          <a:p>
            <a:pPr algn="ctr"/>
            <a:endParaRPr lang="ar-IQ" sz="2000" b="1" dirty="0"/>
          </a:p>
          <a:p>
            <a:pPr algn="ctr"/>
            <a:r>
              <a:rPr lang="ar-IQ" sz="2000" b="1" dirty="0"/>
              <a:t>٢- يعد التعليم في اليابان خدمة وطنية عامة وواجبا قوميا يتجاوز أي جهد فردي أو فئوي خاص، وأنه في مناهجه ومقرراته وتوجيهاته يمثل عامل التوحيد الأهم لعقل الأمة وضميرها منذ مراحل التعليم الإلزامية</a:t>
            </a:r>
          </a:p>
          <a:p>
            <a:pPr algn="ctr"/>
            <a:endParaRPr lang="ar-IQ" sz="2000" b="1" dirty="0"/>
          </a:p>
          <a:p>
            <a:pPr algn="ctr"/>
            <a:r>
              <a:rPr lang="ar-IQ" sz="2000" b="1" dirty="0"/>
              <a:t>الأولى، إذ لا يسمح فيه بتعددية المناهج والفلسفات التربوية.</a:t>
            </a:r>
          </a:p>
          <a:p>
            <a:pPr algn="ctr"/>
            <a:endParaRPr lang="ar-IQ" sz="2000" b="1" dirty="0"/>
          </a:p>
          <a:p>
            <a:pPr algn="ctr" rtl="1"/>
            <a:r>
              <a:rPr lang="ar-IQ" sz="2000" b="1" dirty="0"/>
              <a:t>3- لم تأخذ اليابان بالنزعات الغربية بل ظلت متمسكة بقيم الانضباط الموحد في الفكر والسلوك رغم الضغط المعاكس من الاحتلال الأمريكي </a:t>
            </a:r>
            <a:r>
              <a:rPr kumimoji="0" lang="ar-IQ" sz="2000" b="1" i="0" u="none" strike="noStrike" kern="1200" cap="none" spc="0" normalizeH="0" baseline="0" noProof="0" dirty="0">
                <a:ln>
                  <a:noFill/>
                </a:ln>
                <a:solidFill>
                  <a:prstClr val="black"/>
                </a:solidFill>
                <a:effectLst/>
                <a:uLnTx/>
                <a:uFillTx/>
                <a:latin typeface="Century Gothic" panose="020B0502020202020204"/>
                <a:ea typeface="+mn-ea"/>
                <a:cs typeface="Tahoma" panose="020B0604030504040204" pitchFamily="34" charset="0"/>
              </a:rPr>
              <a:t>ورغم النقد الغربي لها.</a:t>
            </a:r>
            <a:endParaRPr lang="ar-IQ" sz="2000" b="1" dirty="0"/>
          </a:p>
          <a:p>
            <a:pPr algn="ctr"/>
            <a:endParaRPr lang="ar-IQ" sz="2000" b="1" dirty="0"/>
          </a:p>
          <a:p>
            <a:pPr algn="ctr"/>
            <a:r>
              <a:rPr lang="ar-IQ" sz="2000" b="1" dirty="0"/>
              <a:t>4- نقطة القوة الأساسية في النظام التربوي الياباني </a:t>
            </a:r>
            <a:r>
              <a:rPr lang="ar-IQ" sz="2000" b="1" dirty="0">
                <a:solidFill>
                  <a:srgbClr val="0070C0"/>
                </a:solidFill>
              </a:rPr>
              <a:t>ليست جامعاته، إنما معاهده التقنية المتوسطة التي تمثل عموده الفقري</a:t>
            </a:r>
            <a:r>
              <a:rPr lang="ar-IQ" sz="2000" b="1" dirty="0"/>
              <a:t>، والممارسة العملية التدريبية هي أهم وأبرز واجبات الياباني منذ طفولته عندما يقوم بتنظيف صفه و مدرسته إلى ما بعد تخرجه عندما يبدأ من جديد التدريب الوظيفي في برامج إجبارية قبل أي منصب ثابت.</a:t>
            </a:r>
            <a:endParaRPr lang="en-US" sz="2000" b="1" dirty="0"/>
          </a:p>
        </p:txBody>
      </p:sp>
    </p:spTree>
    <p:extLst>
      <p:ext uri="{BB962C8B-B14F-4D97-AF65-F5344CB8AC3E}">
        <p14:creationId xmlns:p14="http://schemas.microsoft.com/office/powerpoint/2010/main" val="33502576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a:extLst>
              <a:ext uri="{FF2B5EF4-FFF2-40B4-BE49-F238E27FC236}">
                <a16:creationId xmlns:a16="http://schemas.microsoft.com/office/drawing/2014/main" id="{5FD0BD54-3C8D-0B4F-0A82-BA321C7564EA}"/>
              </a:ext>
            </a:extLst>
          </p:cNvPr>
          <p:cNvSpPr/>
          <p:nvPr/>
        </p:nvSpPr>
        <p:spPr>
          <a:xfrm>
            <a:off x="0" y="0"/>
            <a:ext cx="12192000" cy="6858000"/>
          </a:xfrm>
          <a:prstGeom prst="rect">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ar-IQ" sz="3200" b="1" dirty="0">
                <a:solidFill>
                  <a:srgbClr val="92D050"/>
                </a:solidFill>
                <a:cs typeface="Akhbar MT" pitchFamily="2" charset="-78"/>
              </a:rPr>
              <a:t>أ</a:t>
            </a:r>
            <a:r>
              <a:rPr lang="ar-IQ" sz="3200" b="1" dirty="0">
                <a:solidFill>
                  <a:srgbClr val="FFFF00"/>
                </a:solidFill>
                <a:cs typeface="Akhbar MT" pitchFamily="2" charset="-78"/>
              </a:rPr>
              <a:t>ما الفتاة اليابانية فإن أهم وظيفة لها هي نجاحها في أسرتها فيقدم لها برامج تربوية عملية ضمن النظام التربوي الرسمي تعلمها كيف تصبح زوجة ناجحة.</a:t>
            </a:r>
          </a:p>
          <a:p>
            <a:pPr algn="ctr"/>
            <a:endParaRPr lang="ar-IQ" sz="3200" b="1" dirty="0">
              <a:cs typeface="Akhbar MT" pitchFamily="2" charset="-78"/>
            </a:endParaRPr>
          </a:p>
          <a:p>
            <a:pPr algn="ctr"/>
            <a:r>
              <a:rPr lang="ar-IQ" sz="3200" b="1" dirty="0">
                <a:cs typeface="Akhbar MT" pitchFamily="2" charset="-78"/>
              </a:rPr>
              <a:t>6- استطاعت اليابان أن تجمع بين شعبية التعليم و </a:t>
            </a:r>
            <a:r>
              <a:rPr lang="ar-IQ" sz="3200" b="1" dirty="0" err="1">
                <a:cs typeface="Akhbar MT" pitchFamily="2" charset="-78"/>
              </a:rPr>
              <a:t>أرستقراطيته</a:t>
            </a:r>
            <a:r>
              <a:rPr lang="ar-IQ" sz="3200" b="1" dirty="0">
                <a:cs typeface="Akhbar MT" pitchFamily="2" charset="-78"/>
              </a:rPr>
              <a:t> العلمية الفكرية، بمعنى أن التعليم أتيح للجميع في قاعدة الهرم التربوي لتزويد الأمة بالأيدي العاملة المتعلمة لكنه اقتصر في مستوى القمة على القلة الممتازة عقليا والمتفوقة في مواهبها لتخريج النخبة القيادية والقادرة على مواجهة التحديات.</a:t>
            </a:r>
          </a:p>
          <a:p>
            <a:pPr algn="ctr"/>
            <a:endParaRPr lang="ar-IQ" sz="3200" b="1" dirty="0">
              <a:cs typeface="Akhbar MT" pitchFamily="2" charset="-78"/>
            </a:endParaRPr>
          </a:p>
          <a:p>
            <a:pPr algn="ctr"/>
            <a:r>
              <a:rPr lang="ar-IQ" sz="3200" b="1" dirty="0">
                <a:cs typeface="Akhbar MT" pitchFamily="2" charset="-78"/>
              </a:rPr>
              <a:t>7- لم تأخذ اليابان ولم تنبهر باللغات الأجنبية المتقدمة، وحسمت معركة اللغة تعليميا وحياتيا منذ البداية. فمن المعروف أنه لا يمكن لأمة أن تبدع علميا إلا بلغتها الأم، ولا يستمع العالم لأمة تتحدث بلغة غيرها.</a:t>
            </a:r>
          </a:p>
          <a:p>
            <a:pPr algn="ctr"/>
            <a:endParaRPr lang="ar-IQ" sz="3200" b="1" dirty="0">
              <a:cs typeface="Akhbar MT" pitchFamily="2" charset="-78"/>
            </a:endParaRPr>
          </a:p>
          <a:p>
            <a:pPr algn="ctr" rtl="1"/>
            <a:r>
              <a:rPr lang="ar-IQ" sz="3200" b="1" dirty="0">
                <a:cs typeface="Akhbar MT" pitchFamily="2" charset="-78"/>
              </a:rPr>
              <a:t>8-تعد مهنة التدريس من المهن المربحة اقتصاديا، فمن بين خمسة يابانيين يتقدمون لمهنة التدريس يفوز واحد منهم فقط بشرف المهنة وامتيازاتها المعيشية. وقد أدى ذلك إلى الحفاظ على مستوى نوعي متفوق للتعليم الياباني أدى بدوره إلى تنمية نوعية العملية التربوية بأسرها العامة في اليابان من مسؤوليات (وزارة التربية والعلوم والثقافة).</a:t>
            </a:r>
          </a:p>
        </p:txBody>
      </p:sp>
    </p:spTree>
    <p:extLst>
      <p:ext uri="{BB962C8B-B14F-4D97-AF65-F5344CB8AC3E}">
        <p14:creationId xmlns:p14="http://schemas.microsoft.com/office/powerpoint/2010/main" val="10631103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a:extLst>
              <a:ext uri="{FF2B5EF4-FFF2-40B4-BE49-F238E27FC236}">
                <a16:creationId xmlns:a16="http://schemas.microsoft.com/office/drawing/2014/main" id="{4B737B13-2E4C-BE01-0662-516FD0053AE1}"/>
              </a:ext>
            </a:extLst>
          </p:cNvPr>
          <p:cNvSpPr/>
          <p:nvPr/>
        </p:nvSpPr>
        <p:spPr>
          <a:xfrm>
            <a:off x="231913" y="218661"/>
            <a:ext cx="11701670" cy="6420678"/>
          </a:xfrm>
          <a:prstGeom prst="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ar-IQ" sz="5400" b="1" dirty="0">
                <a:solidFill>
                  <a:srgbClr val="002060"/>
                </a:solidFill>
                <a:cs typeface="Akhbar MT" pitchFamily="2" charset="-78"/>
              </a:rPr>
              <a:t>كتب السفير الأمريكي </a:t>
            </a:r>
            <a:r>
              <a:rPr lang="ar-IQ" sz="5400" b="1" dirty="0">
                <a:solidFill>
                  <a:schemeClr val="accent3">
                    <a:lumMod val="20000"/>
                    <a:lumOff val="80000"/>
                  </a:schemeClr>
                </a:solidFill>
                <a:cs typeface="Akhbar MT" pitchFamily="2" charset="-78"/>
              </a:rPr>
              <a:t>«إدوين أشاور» </a:t>
            </a:r>
            <a:r>
              <a:rPr lang="ar-IQ" sz="5400" b="1" dirty="0">
                <a:solidFill>
                  <a:srgbClr val="002060"/>
                </a:solidFill>
                <a:cs typeface="Akhbar MT" pitchFamily="2" charset="-78"/>
              </a:rPr>
              <a:t>كتابًا تحت عنوان </a:t>
            </a:r>
            <a:r>
              <a:rPr lang="ar-IQ" sz="5400" b="1" dirty="0">
                <a:solidFill>
                  <a:schemeClr val="accent3">
                    <a:lumMod val="20000"/>
                    <a:lumOff val="80000"/>
                  </a:schemeClr>
                </a:solidFill>
                <a:cs typeface="Akhbar MT" pitchFamily="2" charset="-78"/>
              </a:rPr>
              <a:t>«اليابانيون»</a:t>
            </a:r>
            <a:r>
              <a:rPr lang="ar-IQ" sz="5400" b="1" dirty="0">
                <a:solidFill>
                  <a:schemeClr val="tx2">
                    <a:lumMod val="50000"/>
                  </a:schemeClr>
                </a:solidFill>
                <a:cs typeface="Akhbar MT" pitchFamily="2" charset="-78"/>
              </a:rPr>
              <a:t>،</a:t>
            </a:r>
            <a:r>
              <a:rPr lang="ar-IQ" sz="5400" b="1" dirty="0">
                <a:solidFill>
                  <a:schemeClr val="accent3">
                    <a:lumMod val="20000"/>
                    <a:lumOff val="80000"/>
                  </a:schemeClr>
                </a:solidFill>
                <a:cs typeface="Akhbar MT" pitchFamily="2" charset="-78"/>
              </a:rPr>
              <a:t> </a:t>
            </a:r>
            <a:r>
              <a:rPr lang="ar-IQ" sz="5400" b="1" dirty="0">
                <a:solidFill>
                  <a:srgbClr val="002060"/>
                </a:solidFill>
                <a:cs typeface="Akhbar MT" pitchFamily="2" charset="-78"/>
              </a:rPr>
              <a:t>طرح فيه سؤالا جوهريا، ما سر اليابان؟ وما سر نهوضها ؟ وأجاب: بأن سر نهوضها شيئان اثنان هما: إرادة الانتقام من التاريخ، وبناء الإنسان، هذا هو الذي نهض باليابان إرادة الانتقام من تاريخ تحدى أمة هزمت وأهينت فردت على الهزيمة بهذا النهوض العظيم، وبناء الإنسان الذي كرسه نظام التعليم والثقافة.</a:t>
            </a:r>
            <a:endParaRPr lang="en-US" sz="5400" b="1" dirty="0">
              <a:solidFill>
                <a:srgbClr val="002060"/>
              </a:solidFill>
              <a:cs typeface="Akhbar MT" pitchFamily="2" charset="-78"/>
            </a:endParaRPr>
          </a:p>
        </p:txBody>
      </p:sp>
    </p:spTree>
    <p:extLst>
      <p:ext uri="{BB962C8B-B14F-4D97-AF65-F5344CB8AC3E}">
        <p14:creationId xmlns:p14="http://schemas.microsoft.com/office/powerpoint/2010/main" val="1481797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a:extLst>
              <a:ext uri="{FF2B5EF4-FFF2-40B4-BE49-F238E27FC236}">
                <a16:creationId xmlns:a16="http://schemas.microsoft.com/office/drawing/2014/main" id="{96CB3B25-A4B0-0BD3-0B63-4CA70106B862}"/>
              </a:ext>
            </a:extLst>
          </p:cNvPr>
          <p:cNvSpPr/>
          <p:nvPr/>
        </p:nvSpPr>
        <p:spPr>
          <a:xfrm>
            <a:off x="0" y="1"/>
            <a:ext cx="12192000" cy="68580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IQ" sz="4000" b="1" u="sng" dirty="0">
                <a:cs typeface="Akhbar MT" pitchFamily="2" charset="-78"/>
              </a:rPr>
              <a:t>ثقافة التدريس في اليابان</a:t>
            </a:r>
          </a:p>
          <a:p>
            <a:pPr algn="ctr"/>
            <a:endParaRPr lang="ar-IQ" sz="2800" b="1" dirty="0">
              <a:cs typeface="Akhbar MT" pitchFamily="2" charset="-78"/>
            </a:endParaRPr>
          </a:p>
          <a:p>
            <a:pPr algn="ctr"/>
            <a:r>
              <a:rPr lang="ar-IQ" sz="2800" b="1" dirty="0">
                <a:cs typeface="Akhbar MT" pitchFamily="2" charset="-78"/>
              </a:rPr>
              <a:t>تختلف ثقافة التدريس في اليابان كثيراً عنها في مدارس الغرب </a:t>
            </a:r>
            <a:r>
              <a:rPr lang="ar-IQ" sz="2800" b="1" dirty="0">
                <a:solidFill>
                  <a:srgbClr val="FF0000"/>
                </a:solidFill>
                <a:cs typeface="Akhbar MT" pitchFamily="2" charset="-78"/>
              </a:rPr>
              <a:t>فالمعلمون يهتمون بشكل خاص بتطوير الطفل شمولياً و يعتبر من صميم مهمتهم أن يركزوا على أمور كالنظافة الشخصية و التغذية و النوم و التي لا تعتبر عادة جزءاً من واجبات المعلم في الغرب.</a:t>
            </a:r>
          </a:p>
          <a:p>
            <a:pPr algn="ctr"/>
            <a:endParaRPr lang="ar-IQ" sz="2800" b="1" dirty="0">
              <a:solidFill>
                <a:srgbClr val="FF0000"/>
              </a:solidFill>
              <a:cs typeface="Akhbar MT" pitchFamily="2" charset="-78"/>
            </a:endParaRPr>
          </a:p>
          <a:p>
            <a:pPr algn="ctr"/>
            <a:r>
              <a:rPr lang="ar-IQ" sz="2800" b="1" dirty="0">
                <a:cs typeface="Akhbar MT" pitchFamily="2" charset="-78"/>
              </a:rPr>
              <a:t>يتعلم الطلاب الأخلاق الحميدة و كيف يتحدثون بأدب و كيف يخاطبون الكبار و كذلك كيف يتعاملون مع زملائهم بالأسلوب الملائم، كما يتعلمون كذلك مهارات الخطابة عبر روتين الاجتماعات الصفية و العديد من الأنشطة المدرسية خلال العام الدراسي.</a:t>
            </a:r>
          </a:p>
          <a:p>
            <a:pPr algn="ctr"/>
            <a:endParaRPr lang="ar-IQ" sz="2800" b="1" dirty="0">
              <a:cs typeface="Akhbar MT" pitchFamily="2" charset="-78"/>
            </a:endParaRPr>
          </a:p>
          <a:p>
            <a:pPr algn="ctr"/>
            <a:r>
              <a:rPr lang="ar-IQ" sz="2800" b="1" dirty="0">
                <a:cs typeface="Akhbar MT" pitchFamily="2" charset="-78"/>
              </a:rPr>
              <a:t>من أبرز ما يميز العملية التعليمية في المدرسة المتوسطة اليابانية أنها تتحول بسرعة إلى عملية تعلم مكثف و منظم و مليء بالحقائق إلى جانب حياة مدرسية مبنية على الروتين، ويتم الاستغناء عن الجماعات الصغيرة داخل الصفوف الأكاديمية، كما تظهر العلاقات بين المعلم و الطالب و مبدأ الأقدمية إضافة إلى بيئات عمل عالية التنظيم و الانضباط في لجان الطلاب المختلفة المقامة.</a:t>
            </a:r>
          </a:p>
          <a:p>
            <a:pPr algn="ctr"/>
            <a:endParaRPr lang="ar-IQ" sz="2800" b="1" dirty="0">
              <a:cs typeface="Akhbar MT" pitchFamily="2" charset="-78"/>
            </a:endParaRPr>
          </a:p>
          <a:p>
            <a:pPr algn="ctr"/>
            <a:r>
              <a:rPr lang="ar-IQ" sz="2800" b="1" dirty="0">
                <a:cs typeface="Akhbar MT" pitchFamily="2" charset="-78"/>
              </a:rPr>
              <a:t>في المدرسة الثانوية تتركز العملية على المحاضرة، فالتعليم الثانوي ... موضع ثناء لمستويات التحصيل العالية في الرياضيات و العلوم، و في الوقت نفسه هو موضع نقد لرتابته و انعدام الإبداعية حيث يسخر الوقت للاختبارات التنافسية في وقت تحصل فيه عملية اختيار و مفاضلة مركزة</a:t>
            </a:r>
            <a:r>
              <a:rPr lang="ar-IQ" dirty="0"/>
              <a:t>.</a:t>
            </a:r>
            <a:endParaRPr lang="en-US" dirty="0"/>
          </a:p>
        </p:txBody>
      </p:sp>
    </p:spTree>
    <p:extLst>
      <p:ext uri="{BB962C8B-B14F-4D97-AF65-F5344CB8AC3E}">
        <p14:creationId xmlns:p14="http://schemas.microsoft.com/office/powerpoint/2010/main" val="34048054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دمعة 1">
            <a:extLst>
              <a:ext uri="{FF2B5EF4-FFF2-40B4-BE49-F238E27FC236}">
                <a16:creationId xmlns:a16="http://schemas.microsoft.com/office/drawing/2014/main" id="{3C458A13-A98F-CE84-BF48-51F7B290246D}"/>
              </a:ext>
            </a:extLst>
          </p:cNvPr>
          <p:cNvSpPr/>
          <p:nvPr/>
        </p:nvSpPr>
        <p:spPr>
          <a:xfrm>
            <a:off x="3147391" y="284923"/>
            <a:ext cx="5903844" cy="6308034"/>
          </a:xfrm>
          <a:prstGeom prst="teardrop">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IQ" sz="3200" b="1" dirty="0">
                <a:solidFill>
                  <a:srgbClr val="00B0F0"/>
                </a:solidFill>
              </a:rPr>
              <a:t>شكراً لسماعكم ومشاركتكم المحاضرة </a:t>
            </a:r>
            <a:endParaRPr lang="en-US" sz="3200" b="1" dirty="0">
              <a:solidFill>
                <a:srgbClr val="00B0F0"/>
              </a:solidFill>
            </a:endParaRPr>
          </a:p>
        </p:txBody>
      </p:sp>
    </p:spTree>
    <p:extLst>
      <p:ext uri="{BB962C8B-B14F-4D97-AF65-F5344CB8AC3E}">
        <p14:creationId xmlns:p14="http://schemas.microsoft.com/office/powerpoint/2010/main" val="4062550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a:extLst>
              <a:ext uri="{FF2B5EF4-FFF2-40B4-BE49-F238E27FC236}">
                <a16:creationId xmlns:a16="http://schemas.microsoft.com/office/drawing/2014/main" id="{034BC71A-41F8-B7A9-4538-A0AE5E471910}"/>
              </a:ext>
            </a:extLst>
          </p:cNvPr>
          <p:cNvSpPr/>
          <p:nvPr/>
        </p:nvSpPr>
        <p:spPr>
          <a:xfrm>
            <a:off x="172278" y="205409"/>
            <a:ext cx="11827565" cy="643393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IQ" sz="4400" b="1" dirty="0">
                <a:cs typeface="Akhbar MT" pitchFamily="2" charset="-78"/>
              </a:rPr>
              <a:t>فالنقلة النوعية التي أحدثها الشعب الياباني في التاريخ الإنساني المعاصر تعد مثلا أعلى لشعوب العالم، ولا غرو فهزيمة كبرى تلحق به في الحرب العالمية الثانية تثير في نفوس أبنائه الغيرة على بلادهم، وتلهب نيران الحماسة في صدور شبابه على مستقبلهم ومكانتهم بين دول العالم، ولذا فهم استمروا في المحاولات وظلوا وما زالوا يبحثون عن السبل التي تمكنهم من الرقي والتقدم، وما انقذوا حتى حولوا بلادهم إلى مكانتها المتقدمة بين شعوب الأرض قاطبة، فأصبح اسم اليابان مطبوعا في . أذهاننا ؛ لما يقدمه ذلك البلد من اختراعات وصناعات للعالم، ذلك البلد الذي لم تبنه الحروب عن التقدم والازدهار، وعكف على بناء نفسه </a:t>
            </a:r>
            <a:r>
              <a:rPr lang="ar-IQ" sz="4400" b="1" dirty="0">
                <a:solidFill>
                  <a:srgbClr val="FFFF00"/>
                </a:solidFill>
                <a:cs typeface="Akhbar MT" pitchFamily="2" charset="-78"/>
              </a:rPr>
              <a:t>وأدرك قادته أن لا سيادة لهم إلا بالعلم واليد العاملة</a:t>
            </a:r>
            <a:r>
              <a:rPr lang="ar-IQ" sz="4400" b="1" dirty="0">
                <a:cs typeface="Akhbar MT" pitchFamily="2" charset="-78"/>
              </a:rPr>
              <a:t>.</a:t>
            </a:r>
            <a:endParaRPr lang="en-US" sz="4400" b="1" dirty="0">
              <a:cs typeface="Akhbar MT" pitchFamily="2" charset="-78"/>
            </a:endParaRPr>
          </a:p>
        </p:txBody>
      </p:sp>
    </p:spTree>
    <p:extLst>
      <p:ext uri="{BB962C8B-B14F-4D97-AF65-F5344CB8AC3E}">
        <p14:creationId xmlns:p14="http://schemas.microsoft.com/office/powerpoint/2010/main" val="4108411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a:extLst>
              <a:ext uri="{FF2B5EF4-FFF2-40B4-BE49-F238E27FC236}">
                <a16:creationId xmlns:a16="http://schemas.microsoft.com/office/drawing/2014/main" id="{8D9B8C98-4052-99EC-8C15-3CA3B103CEA6}"/>
              </a:ext>
            </a:extLst>
          </p:cNvPr>
          <p:cNvSpPr/>
          <p:nvPr/>
        </p:nvSpPr>
        <p:spPr>
          <a:xfrm>
            <a:off x="238539" y="218661"/>
            <a:ext cx="11721548" cy="6380922"/>
          </a:xfrm>
          <a:prstGeom prst="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ar-IQ" sz="6000" b="1" dirty="0">
                <a:cs typeface="Akhbar MT" pitchFamily="2" charset="-78"/>
              </a:rPr>
              <a:t>استسلمت اليابان وقبلت </a:t>
            </a:r>
            <a:r>
              <a:rPr lang="ar-IQ" sz="6000" b="1" dirty="0">
                <a:solidFill>
                  <a:srgbClr val="FFC000"/>
                </a:solidFill>
                <a:cs typeface="Akhbar MT" pitchFamily="2" charset="-78"/>
              </a:rPr>
              <a:t>باتفاقية </a:t>
            </a:r>
            <a:r>
              <a:rPr lang="ar-IQ" sz="6000" b="1" dirty="0" err="1">
                <a:solidFill>
                  <a:srgbClr val="FFC000"/>
                </a:solidFill>
                <a:cs typeface="Akhbar MT" pitchFamily="2" charset="-78"/>
              </a:rPr>
              <a:t>بوتسدام</a:t>
            </a:r>
            <a:r>
              <a:rPr lang="ar-IQ" sz="6000" b="1" dirty="0">
                <a:solidFill>
                  <a:srgbClr val="FFC000"/>
                </a:solidFill>
                <a:cs typeface="Akhbar MT" pitchFamily="2" charset="-78"/>
              </a:rPr>
              <a:t> </a:t>
            </a:r>
            <a:r>
              <a:rPr lang="ar-IQ" sz="6000" b="1" dirty="0">
                <a:cs typeface="Akhbar MT" pitchFamily="2" charset="-78"/>
              </a:rPr>
              <a:t>في سبتمبر (١٩٤٥)، ونفذت بنود الاتفاقية، وكان </a:t>
            </a:r>
            <a:r>
              <a:rPr lang="ar-IQ" sz="6000" b="1" dirty="0">
                <a:solidFill>
                  <a:srgbClr val="0070C0"/>
                </a:solidFill>
                <a:cs typeface="Akhbar MT" pitchFamily="2" charset="-78"/>
              </a:rPr>
              <a:t>أولها إبعاد جميع العناصر التي كانت في السلطة أثناء الحرب</a:t>
            </a:r>
            <a:r>
              <a:rPr lang="ar-IQ" sz="6000" b="1" dirty="0">
                <a:cs typeface="Akhbar MT" pitchFamily="2" charset="-78"/>
              </a:rPr>
              <a:t>، أدخلت سلطات الاحتلال الأمريكي تغييرات في النظام التربوي الياباني، منها ، تسريح المعلمين الذين كانوا دعاة للتعصب والمتعاونين مع السلطات أثناء الحرب. </a:t>
            </a:r>
            <a:endParaRPr lang="en-US" sz="6000" b="1" dirty="0">
              <a:cs typeface="Akhbar MT" pitchFamily="2" charset="-78"/>
            </a:endParaRPr>
          </a:p>
        </p:txBody>
      </p:sp>
    </p:spTree>
    <p:extLst>
      <p:ext uri="{BB962C8B-B14F-4D97-AF65-F5344CB8AC3E}">
        <p14:creationId xmlns:p14="http://schemas.microsoft.com/office/powerpoint/2010/main" val="40506451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a:extLst>
              <a:ext uri="{FF2B5EF4-FFF2-40B4-BE49-F238E27FC236}">
                <a16:creationId xmlns:a16="http://schemas.microsoft.com/office/drawing/2014/main" id="{EFB4404F-FC87-E4CA-EC23-5D4D7E62F460}"/>
              </a:ext>
            </a:extLst>
          </p:cNvPr>
          <p:cNvSpPr/>
          <p:nvPr/>
        </p:nvSpPr>
        <p:spPr>
          <a:xfrm>
            <a:off x="212035" y="235226"/>
            <a:ext cx="11767930" cy="6387548"/>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rtl="1"/>
            <a:r>
              <a:rPr lang="ar-IQ" sz="4000" b="1" dirty="0">
                <a:cs typeface="Akhbar MT" pitchFamily="2" charset="-78"/>
              </a:rPr>
              <a:t>وقد صدرت لائحة إدارة نظام التعليم في تشرين الثاني (١٩٤٥) ، ثم أجرت البعثة التعليمية الأمريكية</a:t>
            </a:r>
          </a:p>
          <a:p>
            <a:pPr algn="ctr"/>
            <a:endParaRPr lang="ar-IQ" sz="4000" b="1" dirty="0">
              <a:cs typeface="Akhbar MT" pitchFamily="2" charset="-78"/>
            </a:endParaRPr>
          </a:p>
          <a:p>
            <a:pPr algn="ctr"/>
            <a:r>
              <a:rPr lang="ar-IQ" sz="4000" b="1" dirty="0">
                <a:cs typeface="Akhbar MT" pitchFamily="2" charset="-78"/>
              </a:rPr>
              <a:t>الأولى بعض التغييرات في نظام التعليم الياباني في آذار (١٩٤٦)، حيث</a:t>
            </a:r>
          </a:p>
          <a:p>
            <a:pPr algn="ctr"/>
            <a:endParaRPr lang="ar-IQ" sz="4000" b="1" dirty="0">
              <a:cs typeface="Akhbar MT" pitchFamily="2" charset="-78"/>
            </a:endParaRPr>
          </a:p>
          <a:p>
            <a:pPr algn="ctr"/>
            <a:r>
              <a:rPr lang="ar-IQ" sz="4000" b="1" dirty="0">
                <a:cs typeface="Akhbar MT" pitchFamily="2" charset="-78"/>
              </a:rPr>
              <a:t>دعت إلى تغيير نمط الإدارة التربوية والتعليمية المركزية إلى إدارة لا</a:t>
            </a:r>
          </a:p>
          <a:p>
            <a:pPr algn="ctr"/>
            <a:endParaRPr lang="ar-IQ" sz="4000" b="1" dirty="0">
              <a:cs typeface="Akhbar MT" pitchFamily="2" charset="-78"/>
            </a:endParaRPr>
          </a:p>
          <a:p>
            <a:pPr algn="ctr"/>
            <a:r>
              <a:rPr lang="ar-IQ" sz="4000" b="1" dirty="0">
                <a:cs typeface="Akhbar MT" pitchFamily="2" charset="-78"/>
              </a:rPr>
              <a:t>مركزية، وتوسيع سلطة الإدارات المحلية في الإشراف، وإنشاء لجان</a:t>
            </a:r>
          </a:p>
          <a:p>
            <a:pPr algn="ctr"/>
            <a:endParaRPr lang="ar-IQ" sz="4000" b="1" dirty="0">
              <a:cs typeface="Akhbar MT" pitchFamily="2" charset="-78"/>
            </a:endParaRPr>
          </a:p>
          <a:p>
            <a:pPr algn="ctr"/>
            <a:r>
              <a:rPr lang="ar-IQ" sz="4000" b="1" dirty="0">
                <a:cs typeface="Akhbar MT" pitchFamily="2" charset="-78"/>
              </a:rPr>
              <a:t>تعليمية تنتخب بطريقة علنية، وكذلك دعت إلى إصلاح اللغة اليابانية</a:t>
            </a:r>
            <a:r>
              <a:rPr lang="ar-IQ" b="1" dirty="0"/>
              <a:t>.</a:t>
            </a:r>
          </a:p>
        </p:txBody>
      </p:sp>
    </p:spTree>
    <p:extLst>
      <p:ext uri="{BB962C8B-B14F-4D97-AF65-F5344CB8AC3E}">
        <p14:creationId xmlns:p14="http://schemas.microsoft.com/office/powerpoint/2010/main" val="28471264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a:extLst>
              <a:ext uri="{FF2B5EF4-FFF2-40B4-BE49-F238E27FC236}">
                <a16:creationId xmlns:a16="http://schemas.microsoft.com/office/drawing/2014/main" id="{0211DE3F-B686-9A01-BE37-ACC513070E5C}"/>
              </a:ext>
            </a:extLst>
          </p:cNvPr>
          <p:cNvSpPr/>
          <p:nvPr/>
        </p:nvSpPr>
        <p:spPr>
          <a:xfrm>
            <a:off x="198783" y="245165"/>
            <a:ext cx="11781182" cy="6387548"/>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ar-IQ" sz="6000" b="1" dirty="0">
                <a:solidFill>
                  <a:schemeClr val="tx2">
                    <a:lumMod val="50000"/>
                  </a:schemeClr>
                </a:solidFill>
                <a:cs typeface="Akhbar MT" pitchFamily="2" charset="-78"/>
              </a:rPr>
              <a:t>واستبدال القنوات المتعددة والمنفصلة في التعليم الثانوي والعالي وإصلاح نظام تدريب المدرسين وإجراء تغييرات أساسية في التعليم العالي من أجل توفير فرص متزايدة ومتساوية في القبول في الجامعات ومعاهد التعليم العالي. </a:t>
            </a:r>
            <a:r>
              <a:rPr lang="ar-IQ" sz="6000" b="1" dirty="0">
                <a:solidFill>
                  <a:srgbClr val="C00000"/>
                </a:solidFill>
                <a:cs typeface="Akhbar MT" pitchFamily="2" charset="-78"/>
              </a:rPr>
              <a:t>وغيرت مناهج التاريخ والجغرافية بما ينسجم وأغراض قوات الاحتلال</a:t>
            </a:r>
            <a:r>
              <a:rPr lang="ar-IQ" sz="6000" b="1" dirty="0">
                <a:solidFill>
                  <a:schemeClr val="tx2">
                    <a:lumMod val="50000"/>
                  </a:schemeClr>
                </a:solidFill>
                <a:cs typeface="Akhbar MT" pitchFamily="2" charset="-78"/>
              </a:rPr>
              <a:t>، ودعت إلى اهتمام خاص بالتعليم المهني بجميع مستوياته</a:t>
            </a:r>
            <a:endParaRPr lang="en-US" sz="6000" b="1" dirty="0">
              <a:solidFill>
                <a:schemeClr val="tx2">
                  <a:lumMod val="50000"/>
                </a:schemeClr>
              </a:solidFill>
              <a:cs typeface="Akhbar MT" pitchFamily="2" charset="-78"/>
            </a:endParaRPr>
          </a:p>
        </p:txBody>
      </p:sp>
    </p:spTree>
    <p:extLst>
      <p:ext uri="{BB962C8B-B14F-4D97-AF65-F5344CB8AC3E}">
        <p14:creationId xmlns:p14="http://schemas.microsoft.com/office/powerpoint/2010/main" val="4465228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a:extLst>
              <a:ext uri="{FF2B5EF4-FFF2-40B4-BE49-F238E27FC236}">
                <a16:creationId xmlns:a16="http://schemas.microsoft.com/office/drawing/2014/main" id="{870C1A3B-F789-D5C6-BE55-F4E427DE3485}"/>
              </a:ext>
            </a:extLst>
          </p:cNvPr>
          <p:cNvSpPr/>
          <p:nvPr/>
        </p:nvSpPr>
        <p:spPr>
          <a:xfrm>
            <a:off x="218661" y="265043"/>
            <a:ext cx="11748052" cy="6334540"/>
          </a:xfrm>
          <a:prstGeom prst="rect">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ar-IQ" sz="4800" b="1" dirty="0">
                <a:cs typeface="Akhbar MT" pitchFamily="2" charset="-78"/>
              </a:rPr>
              <a:t>وصدر في آذار (١٩٤٧) قانونان، </a:t>
            </a:r>
            <a:r>
              <a:rPr lang="ar-IQ" sz="4800" b="1" dirty="0">
                <a:solidFill>
                  <a:srgbClr val="FFFF00"/>
                </a:solidFill>
                <a:cs typeface="Akhbar MT" pitchFamily="2" charset="-78"/>
              </a:rPr>
              <a:t>الأول قانون التربية المدرسية </a:t>
            </a:r>
            <a:r>
              <a:rPr lang="ar-IQ" sz="4800" b="1" dirty="0">
                <a:cs typeface="Akhbar MT" pitchFamily="2" charset="-78"/>
              </a:rPr>
              <a:t>الذي تضمن مبادئ عامة لنظام التربية والتعليم ومبادئ تفصيلية تخص كل مرحلة ونوع تعليمي بما فيها إنشاء وإلغاء أقسام معينة في الجامعات ووضع شروط تشغيل مديري المدارس والمعلمين منها، أن يمتلك شهادة إكمال الدراسة في مؤسسات إعداد المعلمين وألا يكون من ذوي الشخصيات الاجتماعية الهزيلة، وسمح لهم باستخدام العقوبات تجاه التلاميذ لكنها محددة بضوابط معينة وحرم العقاب الجسدي، فرض على المدارس الخاصة وضع ميزانية للدخل وتسلم إلى السلطات المختصة. .</a:t>
            </a:r>
            <a:endParaRPr lang="en-US" sz="4800" b="1" dirty="0">
              <a:cs typeface="Akhbar MT" pitchFamily="2" charset="-78"/>
            </a:endParaRPr>
          </a:p>
        </p:txBody>
      </p:sp>
    </p:spTree>
    <p:extLst>
      <p:ext uri="{BB962C8B-B14F-4D97-AF65-F5344CB8AC3E}">
        <p14:creationId xmlns:p14="http://schemas.microsoft.com/office/powerpoint/2010/main" val="31603127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a:extLst>
              <a:ext uri="{FF2B5EF4-FFF2-40B4-BE49-F238E27FC236}">
                <a16:creationId xmlns:a16="http://schemas.microsoft.com/office/drawing/2014/main" id="{6D08E526-BC68-70AF-B76E-6860067B77E9}"/>
              </a:ext>
            </a:extLst>
          </p:cNvPr>
          <p:cNvSpPr/>
          <p:nvPr/>
        </p:nvSpPr>
        <p:spPr>
          <a:xfrm>
            <a:off x="152400" y="245165"/>
            <a:ext cx="11887200" cy="6394174"/>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ar-IQ" sz="2800" b="1" dirty="0">
                <a:solidFill>
                  <a:schemeClr val="tx1"/>
                </a:solidFill>
                <a:cs typeface="Akhbar MT" pitchFamily="2" charset="-78"/>
              </a:rPr>
              <a:t>ما القانون الثاني،</a:t>
            </a:r>
            <a:r>
              <a:rPr lang="ar-IQ" sz="2800" b="1" dirty="0">
                <a:solidFill>
                  <a:srgbClr val="FF0000"/>
                </a:solidFill>
                <a:cs typeface="Akhbar MT" pitchFamily="2" charset="-78"/>
              </a:rPr>
              <a:t> القانون الأساسي للتعليم فحدد أهداف التربية، منها:</a:t>
            </a:r>
          </a:p>
          <a:p>
            <a:pPr algn="ctr"/>
            <a:endParaRPr lang="ar-IQ" sz="2400" b="1" dirty="0">
              <a:cs typeface="Akhbar MT" pitchFamily="2" charset="-78"/>
            </a:endParaRPr>
          </a:p>
          <a:p>
            <a:pPr algn="ctr"/>
            <a:r>
              <a:rPr lang="ar-IQ" sz="2800" b="1" dirty="0">
                <a:cs typeface="Akhbar MT" pitchFamily="2" charset="-78"/>
              </a:rPr>
              <a:t>1 - النمو الكامل لشخصية الفرد من أجل رفعة وتقدم الأفراد.</a:t>
            </a:r>
          </a:p>
          <a:p>
            <a:pPr algn="ctr"/>
            <a:r>
              <a:rPr lang="ar-IQ" sz="2800" b="1" dirty="0">
                <a:cs typeface="Akhbar MT" pitchFamily="2" charset="-78"/>
              </a:rPr>
              <a:t>2 - تنمية حب الحقيقة والعدالة وتقدير قيمة الآخرين واحترام العمل.</a:t>
            </a:r>
          </a:p>
          <a:p>
            <a:pPr algn="ctr"/>
            <a:r>
              <a:rPr lang="ar-IQ" sz="2800" b="1" dirty="0">
                <a:cs typeface="Akhbar MT" pitchFamily="2" charset="-78"/>
              </a:rPr>
              <a:t>3- تعميق شعور تحمل المسؤولية والاعتماد على النفس والاستقلال.</a:t>
            </a:r>
          </a:p>
          <a:p>
            <a:pPr algn="ctr"/>
            <a:r>
              <a:rPr lang="ar-IQ" sz="2800" b="1" dirty="0">
                <a:cs typeface="Akhbar MT" pitchFamily="2" charset="-78"/>
              </a:rPr>
              <a:t>4- تنمية الثقافة من خلال الاحترام المتبادل والتعاون واحترام الحرية الأكاديمية والحياة الواقعية.</a:t>
            </a:r>
          </a:p>
          <a:p>
            <a:pPr algn="ctr"/>
            <a:r>
              <a:rPr lang="ar-IQ" sz="2800" b="1" dirty="0">
                <a:cs typeface="Akhbar MT" pitchFamily="2" charset="-78"/>
              </a:rPr>
              <a:t>5- إعطاء فرص متساوية للجميع من أجل الحصول على التعليم، والدولة سوف تعطي مساعدات مالية للذين لا يستطيعون الاستمرار في نوع التعليم الذي يلائمهم لأسباب مالية.</a:t>
            </a:r>
          </a:p>
          <a:p>
            <a:pPr algn="ctr"/>
            <a:endParaRPr lang="ar-IQ" sz="2400" b="1" dirty="0">
              <a:cs typeface="Akhbar MT" pitchFamily="2" charset="-78"/>
            </a:endParaRPr>
          </a:p>
          <a:p>
            <a:pPr algn="ctr"/>
            <a:r>
              <a:rPr lang="ar-IQ" sz="2800" b="1" dirty="0">
                <a:cs typeface="Akhbar MT" pitchFamily="2" charset="-78"/>
              </a:rPr>
              <a:t>والقانون أرغم أولياء أمور الأطفال على إرسال أبنائهم للمدارس يكملون (۹) سنوات التعليم الأساسي.</a:t>
            </a:r>
          </a:p>
          <a:p>
            <a:pPr algn="ctr"/>
            <a:endParaRPr lang="ar-IQ" sz="2800" b="1" dirty="0">
              <a:cs typeface="Akhbar MT" pitchFamily="2" charset="-78"/>
            </a:endParaRPr>
          </a:p>
          <a:p>
            <a:pPr algn="ctr" rtl="1"/>
            <a:r>
              <a:rPr lang="ar-IQ" sz="2800" b="1" dirty="0">
                <a:cs typeface="Akhbar MT" pitchFamily="2" charset="-78"/>
              </a:rPr>
              <a:t>وأكد القانون على أن الأهداف الدينية ومكانة الدين في الحياة الاجتماعية سوف تحترم في الأنشطة التربوية غير أن المدارس بحكم القانون تحجم أية تربية دينية لدين معين </a:t>
            </a:r>
            <a:r>
              <a:rPr lang="ar-IQ" sz="2400" b="1" dirty="0">
                <a:cs typeface="Akhbar MT" pitchFamily="2" charset="-78"/>
              </a:rPr>
              <a:t>.</a:t>
            </a:r>
          </a:p>
        </p:txBody>
      </p:sp>
    </p:spTree>
    <p:extLst>
      <p:ext uri="{BB962C8B-B14F-4D97-AF65-F5344CB8AC3E}">
        <p14:creationId xmlns:p14="http://schemas.microsoft.com/office/powerpoint/2010/main" val="10969109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a:extLst>
              <a:ext uri="{FF2B5EF4-FFF2-40B4-BE49-F238E27FC236}">
                <a16:creationId xmlns:a16="http://schemas.microsoft.com/office/drawing/2014/main" id="{A6A8855F-F49D-F0D8-B3E3-84576ADE64D8}"/>
              </a:ext>
            </a:extLst>
          </p:cNvPr>
          <p:cNvSpPr/>
          <p:nvPr/>
        </p:nvSpPr>
        <p:spPr>
          <a:xfrm>
            <a:off x="238539" y="265043"/>
            <a:ext cx="11754678" cy="6374296"/>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rtl="1"/>
            <a:r>
              <a:rPr lang="ar-IQ" b="1" dirty="0">
                <a:solidFill>
                  <a:schemeClr val="accent5">
                    <a:lumMod val="75000"/>
                  </a:schemeClr>
                </a:solidFill>
              </a:rPr>
              <a:t>السلم التعليمي في اليابان:</a:t>
            </a:r>
            <a:endParaRPr lang="ar-IQ" b="1" dirty="0"/>
          </a:p>
          <a:p>
            <a:pPr algn="ctr"/>
            <a:r>
              <a:rPr lang="ar-IQ" b="1" dirty="0"/>
              <a:t>ينقسم السلم التعليمي في اليابان إلى أربع مراحل هي كالتالي:</a:t>
            </a:r>
          </a:p>
          <a:p>
            <a:pPr algn="ctr"/>
            <a:endParaRPr lang="ar-IQ" b="1" dirty="0"/>
          </a:p>
          <a:p>
            <a:pPr algn="ctr"/>
            <a:r>
              <a:rPr lang="ar-IQ" b="1" dirty="0"/>
              <a:t>1- </a:t>
            </a:r>
            <a:r>
              <a:rPr lang="ar-IQ" b="1" dirty="0">
                <a:solidFill>
                  <a:schemeClr val="tx2">
                    <a:lumMod val="60000"/>
                    <a:lumOff val="40000"/>
                  </a:schemeClr>
                </a:solidFill>
              </a:rPr>
              <a:t>مرحلة رياض الأطفال </a:t>
            </a:r>
            <a:r>
              <a:rPr lang="ar-IQ" b="1" dirty="0"/>
              <a:t>من سن ثلاث سنوات إلى خمس، وتهدف إلى تهيئة الأطفال للمدرسة ومساعدتهم على النمو العقلي والجسمي السليمين من خلال تنمية قدراتهم على التفكير والسلوك، والقدرة على التعبير، وتقديم الأنشطة التي يحتاجها الأطفال.</a:t>
            </a:r>
          </a:p>
          <a:p>
            <a:pPr algn="ctr"/>
            <a:endParaRPr lang="ar-IQ" b="1" dirty="0"/>
          </a:p>
          <a:p>
            <a:pPr algn="ctr" rtl="1"/>
            <a:r>
              <a:rPr lang="ar-IQ" b="1" dirty="0"/>
              <a:t>2- </a:t>
            </a:r>
            <a:r>
              <a:rPr lang="ar-IQ" b="1" dirty="0">
                <a:solidFill>
                  <a:schemeClr val="tx2">
                    <a:lumMod val="60000"/>
                    <a:lumOff val="40000"/>
                  </a:schemeClr>
                </a:solidFill>
              </a:rPr>
              <a:t>مرحلة التعليم الابتدائي </a:t>
            </a:r>
            <a:r>
              <a:rPr lang="ar-IQ" b="1" dirty="0"/>
              <a:t>: ويقيد بهذه المرحلة جميع الأطفال الذين بلغوا السنة السادسة، وتهدف تلك المرحلة إلى إتاحة الفرصة للأطفال للنمو المتكامل طبقا لقدراتهم الجسمية والعقلية والنفسية. </a:t>
            </a:r>
          </a:p>
          <a:p>
            <a:pPr algn="ctr" rtl="1"/>
            <a:r>
              <a:rPr lang="ar-IQ" b="1" dirty="0"/>
              <a:t>3- </a:t>
            </a:r>
            <a:r>
              <a:rPr lang="ar-IQ" b="1" dirty="0">
                <a:solidFill>
                  <a:schemeClr val="tx2">
                    <a:lumMod val="60000"/>
                    <a:lumOff val="40000"/>
                  </a:schemeClr>
                </a:solidFill>
              </a:rPr>
              <a:t>مرحلة التعليم الثانوي </a:t>
            </a:r>
            <a:r>
              <a:rPr lang="ar-IQ" b="1" dirty="0"/>
              <a:t>وتنقسم هذه المرحلة إلى مستويين:</a:t>
            </a:r>
          </a:p>
          <a:p>
            <a:pPr algn="ctr" rtl="1"/>
            <a:endParaRPr lang="ar-IQ" b="1" dirty="0"/>
          </a:p>
          <a:p>
            <a:pPr algn="ctr" rtl="1"/>
            <a:r>
              <a:rPr lang="ar-IQ" b="1" dirty="0">
                <a:solidFill>
                  <a:srgbClr val="FF0000"/>
                </a:solidFill>
              </a:rPr>
              <a:t>ا - المدرسة الثانوية الدنيا :</a:t>
            </a:r>
            <a:r>
              <a:rPr lang="ar-IQ" b="1" dirty="0"/>
              <a:t>وتقابل مرحلة التعليم المتوسط الإعدادي في الدول العربية إذ يدخل بها جميع الأطفال الذي أنهوا المرحلة الابتدائية إجبارا، ومدة الدراسة بها ثلاث سنوات.</a:t>
            </a:r>
          </a:p>
          <a:p>
            <a:pPr algn="ctr" rtl="1"/>
            <a:endParaRPr lang="ar-IQ" b="1" dirty="0"/>
          </a:p>
          <a:p>
            <a:pPr algn="ctr" rtl="1"/>
            <a:r>
              <a:rPr lang="ar-IQ" b="1" dirty="0">
                <a:solidFill>
                  <a:srgbClr val="FF0000"/>
                </a:solidFill>
              </a:rPr>
              <a:t>ب المرحلة الثانوية العليا :</a:t>
            </a:r>
            <a:r>
              <a:rPr lang="ar-IQ" b="1" dirty="0"/>
              <a:t>إذ يلتحق بها الطلاب بعد اختبار مسابقة صعب، </a:t>
            </a:r>
            <a:r>
              <a:rPr lang="ar-IQ" b="1" dirty="0">
                <a:solidFill>
                  <a:srgbClr val="00B050"/>
                </a:solidFill>
              </a:rPr>
              <a:t>ويضم هذا التعليم ثلاثة أنواع من الدراسة</a:t>
            </a:r>
            <a:r>
              <a:rPr lang="ar-IQ" b="1" dirty="0"/>
              <a:t>: </a:t>
            </a:r>
            <a:r>
              <a:rPr lang="ar-IQ" b="1" dirty="0">
                <a:solidFill>
                  <a:schemeClr val="bg2">
                    <a:lumMod val="50000"/>
                  </a:schemeClr>
                </a:solidFill>
              </a:rPr>
              <a:t>دراسة كل الوقت ودراسة بعض الوقت، ودراسة بالمراسلة</a:t>
            </a:r>
            <a:r>
              <a:rPr lang="ar-IQ" b="1" dirty="0"/>
              <a:t>، ويهدف ، هذا النوع من التعليم إلى مد الطلاب بالمعلومات الأكاديمية والفنية التي تتناسب مع قدراتهم الجسمية والعقلية، ومدة الدراسة بها ثلاث سنوات بالنسبة المدارس الوقت الكامل، وأربع سنوات في مدارس المراسلة ومدارس بعض الوقت، والدراسة إما نهارية أو ليلية.</a:t>
            </a:r>
          </a:p>
          <a:p>
            <a:pPr algn="ctr" rtl="1"/>
            <a:endParaRPr lang="ar-IQ" b="1" dirty="0"/>
          </a:p>
          <a:p>
            <a:pPr algn="ctr" rtl="1"/>
            <a:r>
              <a:rPr lang="ar-IQ" b="1" dirty="0"/>
              <a:t>4- </a:t>
            </a:r>
            <a:r>
              <a:rPr lang="ar-IQ" b="1" dirty="0">
                <a:solidFill>
                  <a:schemeClr val="tx2">
                    <a:lumMod val="60000"/>
                    <a:lumOff val="40000"/>
                  </a:schemeClr>
                </a:solidFill>
              </a:rPr>
              <a:t>مرحلة التعليم العالي</a:t>
            </a:r>
            <a:r>
              <a:rPr lang="ar-IQ" b="1" dirty="0"/>
              <a:t>: وهي المرحلة التالية للتعليم الثانوي، والدراسة بها متنوعة لمدة أربع سنوات أو خمس حسب نوع الكلية.</a:t>
            </a:r>
            <a:endParaRPr lang="en-US" b="1" dirty="0"/>
          </a:p>
        </p:txBody>
      </p:sp>
    </p:spTree>
    <p:extLst>
      <p:ext uri="{BB962C8B-B14F-4D97-AF65-F5344CB8AC3E}">
        <p14:creationId xmlns:p14="http://schemas.microsoft.com/office/powerpoint/2010/main" val="427734122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فقاعات">
  <a:themeElements>
    <a:clrScheme name="فقاعات">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فقاعات">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فقاعات">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فقاعات</Template>
  <TotalTime>236</TotalTime>
  <Words>2151</Words>
  <Application>Microsoft Office PowerPoint</Application>
  <PresentationFormat>شاشة عريضة</PresentationFormat>
  <Paragraphs>111</Paragraphs>
  <Slides>21</Slides>
  <Notes>0</Notes>
  <HiddenSlides>0</HiddenSlides>
  <MMClips>0</MMClips>
  <ScaleCrop>false</ScaleCrop>
  <HeadingPairs>
    <vt:vector size="6" baseType="variant">
      <vt:variant>
        <vt:lpstr>الخطوط المستخدمة</vt:lpstr>
      </vt:variant>
      <vt:variant>
        <vt:i4>3</vt:i4>
      </vt:variant>
      <vt:variant>
        <vt:lpstr>نسق</vt:lpstr>
      </vt:variant>
      <vt:variant>
        <vt:i4>1</vt:i4>
      </vt:variant>
      <vt:variant>
        <vt:lpstr>عناوين الشرائح</vt:lpstr>
      </vt:variant>
      <vt:variant>
        <vt:i4>21</vt:i4>
      </vt:variant>
    </vt:vector>
  </HeadingPairs>
  <TitlesOfParts>
    <vt:vector size="25" baseType="lpstr">
      <vt:lpstr>Akhbar MT</vt:lpstr>
      <vt:lpstr>Century Gothic</vt:lpstr>
      <vt:lpstr>Garamond</vt:lpstr>
      <vt:lpstr>فقاعات</vt:lpstr>
      <vt:lpstr>التعليم الثانوي في اليابان</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UseR</dc:creator>
  <cp:lastModifiedBy>UseR</cp:lastModifiedBy>
  <cp:revision>34</cp:revision>
  <dcterms:created xsi:type="dcterms:W3CDTF">2025-10-23T07:39:14Z</dcterms:created>
  <dcterms:modified xsi:type="dcterms:W3CDTF">2025-10-26T09:19:18Z</dcterms:modified>
</cp:coreProperties>
</file>