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96" d="100"/>
          <a:sy n="96" d="100"/>
        </p:scale>
        <p:origin x="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4D5DE68-F9A0-4020-8C68-784FD86278E1}" type="datetimeFigureOut">
              <a:rPr lang="en-US" smtClean="0"/>
              <a:t>10/19/2025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A14855F-CF69-43E5-B929-90ED1CFA72E7}"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717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4D5DE68-F9A0-4020-8C68-784FD86278E1}"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26139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4D5DE68-F9A0-4020-8C68-784FD86278E1}"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91077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4D5DE68-F9A0-4020-8C68-784FD86278E1}"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4855F-CF69-43E5-B929-90ED1CFA72E7}"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857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4D5DE68-F9A0-4020-8C68-784FD86278E1}"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146307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14D5DE68-F9A0-4020-8C68-784FD86278E1}" type="datetimeFigureOut">
              <a:rPr lang="en-US" smtClean="0"/>
              <a:t>10/19/2025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1192820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14D5DE68-F9A0-4020-8C68-784FD86278E1}" type="datetimeFigureOut">
              <a:rPr lang="en-US" smtClean="0"/>
              <a:t>10/19/2025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2897987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4D5DE68-F9A0-4020-8C68-784FD86278E1}"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2069352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4D5DE68-F9A0-4020-8C68-784FD86278E1}"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88235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4D5DE68-F9A0-4020-8C68-784FD86278E1}"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86232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4D5DE68-F9A0-4020-8C68-784FD86278E1}"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2978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4D5DE68-F9A0-4020-8C68-784FD86278E1}"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308804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685802" y="2861733"/>
            <a:ext cx="5088712" cy="2512852"/>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5993969" y="2861733"/>
            <a:ext cx="5088713" cy="2512852"/>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4D5DE68-F9A0-4020-8C68-784FD86278E1}" type="datetimeFigureOut">
              <a:rPr lang="en-US" smtClean="0"/>
              <a:t>10/19/2025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251747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4D5DE68-F9A0-4020-8C68-784FD86278E1}" type="datetimeFigureOut">
              <a:rPr lang="en-US" smtClean="0"/>
              <a:t>10/19/2025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79311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5DE68-F9A0-4020-8C68-784FD86278E1}" type="datetimeFigureOut">
              <a:rPr lang="en-US" smtClean="0"/>
              <a:t>10/19/2025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224917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4D5DE68-F9A0-4020-8C68-784FD86278E1}"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89808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4D5DE68-F9A0-4020-8C68-784FD86278E1}"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4855F-CF69-43E5-B929-90ED1CFA72E7}" type="slidenum">
              <a:rPr lang="en-US" smtClean="0"/>
              <a:t>‹#›</a:t>
            </a:fld>
            <a:endParaRPr lang="en-US"/>
          </a:p>
        </p:txBody>
      </p:sp>
    </p:spTree>
    <p:extLst>
      <p:ext uri="{BB962C8B-B14F-4D97-AF65-F5344CB8AC3E}">
        <p14:creationId xmlns:p14="http://schemas.microsoft.com/office/powerpoint/2010/main" val="323028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4D5DE68-F9A0-4020-8C68-784FD86278E1}" type="datetimeFigureOut">
              <a:rPr lang="en-US" smtClean="0"/>
              <a:t>10/19/2025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A14855F-CF69-43E5-B929-90ED1CFA72E7}" type="slidenum">
              <a:rPr lang="en-US" smtClean="0"/>
              <a:t>‹#›</a:t>
            </a:fld>
            <a:endParaRPr lang="en-US"/>
          </a:p>
        </p:txBody>
      </p:sp>
    </p:spTree>
    <p:extLst>
      <p:ext uri="{BB962C8B-B14F-4D97-AF65-F5344CB8AC3E}">
        <p14:creationId xmlns:p14="http://schemas.microsoft.com/office/powerpoint/2010/main" val="1304280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3A133D-7C9A-23A9-3896-472FBC2DC71D}"/>
              </a:ext>
            </a:extLst>
          </p:cNvPr>
          <p:cNvSpPr>
            <a:spLocks noGrp="1"/>
          </p:cNvSpPr>
          <p:nvPr>
            <p:ph type="ctrTitle"/>
          </p:nvPr>
        </p:nvSpPr>
        <p:spPr/>
        <p:txBody>
          <a:bodyPr/>
          <a:lstStyle/>
          <a:p>
            <a:r>
              <a:rPr lang="ar-IQ" dirty="0"/>
              <a:t>التعليم في بريطانيا</a:t>
            </a:r>
            <a:endParaRPr lang="en-US" dirty="0"/>
          </a:p>
        </p:txBody>
      </p:sp>
      <p:sp>
        <p:nvSpPr>
          <p:cNvPr id="3" name="عنوان فرعي 2">
            <a:extLst>
              <a:ext uri="{FF2B5EF4-FFF2-40B4-BE49-F238E27FC236}">
                <a16:creationId xmlns:a16="http://schemas.microsoft.com/office/drawing/2014/main" id="{09B7571F-712A-8E69-6B4E-9AAA9D09275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007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E4F7FC8-F6B3-557D-64FB-4E7747269ADE}"/>
              </a:ext>
            </a:extLst>
          </p:cNvPr>
          <p:cNvSpPr/>
          <p:nvPr/>
        </p:nvSpPr>
        <p:spPr>
          <a:xfrm>
            <a:off x="0" y="1"/>
            <a:ext cx="11966713" cy="56122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IQ" sz="4000" b="1" dirty="0">
                <a:solidFill>
                  <a:schemeClr val="accent1">
                    <a:lumMod val="50000"/>
                  </a:schemeClr>
                </a:solidFill>
              </a:rPr>
              <a:t>1- المدارس الثانوية العامة </a:t>
            </a:r>
            <a:r>
              <a:rPr lang="ar-IQ" sz="4000" b="1" dirty="0"/>
              <a:t>: وهي أقدم انواع المدارس الثانوية في انكلترا وتحظى بمكانة اجتماعية كبيرة لأنها الطريق إلى الجامعة والتعليم العالي، ويقبل في هذه المدارس الطلبة من ذوي التحصيل العالي في المرحلة الابتدائية والذين يرغبون في مواصلة التعليم الاكاديمي.</a:t>
            </a:r>
          </a:p>
          <a:p>
            <a:pPr algn="ctr"/>
            <a:endParaRPr lang="ar-IQ" sz="4000" b="1" dirty="0"/>
          </a:p>
          <a:p>
            <a:pPr algn="ctr"/>
            <a:r>
              <a:rPr lang="ar-IQ" sz="4000" b="1" dirty="0"/>
              <a:t>وتتجه الدراسة بهذا النوع من التعليم إلى الاهتمام بدراسة الآداب واللغات الكلاسيكية واللغة الانكليزية، </a:t>
            </a:r>
            <a:r>
              <a:rPr lang="ar-IQ" sz="4000" b="1" dirty="0">
                <a:solidFill>
                  <a:schemeClr val="accent1">
                    <a:lumMod val="50000"/>
                  </a:schemeClr>
                </a:solidFill>
              </a:rPr>
              <a:t>وتقوم هذه المدارس بإعداد الطالب للحصول على الشهادة الثقافية البريطانية</a:t>
            </a:r>
            <a:r>
              <a:rPr lang="ar-IQ" sz="4000" b="1" dirty="0"/>
              <a:t>.</a:t>
            </a:r>
            <a:endParaRPr lang="en-US" sz="4000" b="1" dirty="0"/>
          </a:p>
        </p:txBody>
      </p:sp>
    </p:spTree>
    <p:extLst>
      <p:ext uri="{BB962C8B-B14F-4D97-AF65-F5344CB8AC3E}">
        <p14:creationId xmlns:p14="http://schemas.microsoft.com/office/powerpoint/2010/main" val="40567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015B258-679D-364E-853C-BDF4E43122F1}"/>
              </a:ext>
            </a:extLst>
          </p:cNvPr>
          <p:cNvSpPr/>
          <p:nvPr/>
        </p:nvSpPr>
        <p:spPr>
          <a:xfrm>
            <a:off x="-331304" y="0"/>
            <a:ext cx="12304643" cy="586408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4400" b="1" dirty="0">
                <a:solidFill>
                  <a:srgbClr val="C00000"/>
                </a:solidFill>
              </a:rPr>
              <a:t>2- المدارس الثانوية الفنية : </a:t>
            </a:r>
            <a:r>
              <a:rPr lang="ar-IQ" sz="4400" b="1" dirty="0"/>
              <a:t>وهي مدارس تحظى بمكانة متميزة إذ تقبل طلابا من خريجي الدراسة الابتدائية ممن أتموا الحادية عشرة من العمر لكلا الجنسين وبكفاءة عقلية عالية وموهبة فنية ممن يرغب أن يصبح فنيا في حقول الهندسة والكهرباء والبحرية والفلك والزراعة والفنون التطبيقية والعلوم المنزلية. ويبقى الطالب فيها حتى السادسة عشرة او السابعة عشرة من العمر قبل أن يتخرجوا منها، ويواصل بعضهم الدراسة في المعاهد العليا.</a:t>
            </a:r>
            <a:endParaRPr lang="en-US" sz="4400" b="1" dirty="0"/>
          </a:p>
        </p:txBody>
      </p:sp>
    </p:spTree>
    <p:extLst>
      <p:ext uri="{BB962C8B-B14F-4D97-AF65-F5344CB8AC3E}">
        <p14:creationId xmlns:p14="http://schemas.microsoft.com/office/powerpoint/2010/main" val="307726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566570A7-9839-0C45-9CA7-80A1E2C5F9E7}"/>
              </a:ext>
            </a:extLst>
          </p:cNvPr>
          <p:cNvSpPr/>
          <p:nvPr/>
        </p:nvSpPr>
        <p:spPr>
          <a:xfrm>
            <a:off x="0" y="0"/>
            <a:ext cx="11993217" cy="56189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3600" b="1" dirty="0">
                <a:solidFill>
                  <a:srgbClr val="C00000"/>
                </a:solidFill>
              </a:rPr>
              <a:t>3- المدارس الثانوية الحديثة : </a:t>
            </a:r>
            <a:r>
              <a:rPr lang="ar-IQ" sz="3600" b="1" dirty="0"/>
              <a:t>وهي المدارس التي أنشئت بموجب قانون </a:t>
            </a:r>
            <a:r>
              <a:rPr lang="ar-IQ" sz="3600" b="1" dirty="0" err="1"/>
              <a:t>بتلر</a:t>
            </a:r>
            <a:r>
              <a:rPr lang="ar-IQ" sz="3600" b="1" dirty="0"/>
              <a:t> وتهدف هذه المدارس إلى تخريج طلاب يستطيعون احتلال مكانة في ناحية من نواحي المجتمع في المعامل والمخازن والمؤسسات الصناعية وغيرها. ومهمتها كشف القدرات الخاصة لطلابها وتطوير مهاراتهم وتنمية مواهبهم وتدريبهم على مسؤوليات المواطنة والتزامها.</a:t>
            </a:r>
          </a:p>
          <a:p>
            <a:pPr algn="ctr"/>
            <a:endParaRPr lang="ar-IQ" sz="3600" b="1" dirty="0"/>
          </a:p>
          <a:p>
            <a:pPr algn="ctr"/>
            <a:r>
              <a:rPr lang="ar-IQ" sz="3600" b="1" dirty="0">
                <a:solidFill>
                  <a:srgbClr val="C00000"/>
                </a:solidFill>
              </a:rPr>
              <a:t>وهذه المدارس أقل شأنا من انواع التعليم الثانوي في انكلترا، وتعاني من مشاكل كثيرة أهمها</a:t>
            </a:r>
            <a:r>
              <a:rPr lang="ar-IQ" sz="3600" b="1" dirty="0"/>
              <a:t>، انخفاض مستوى التعليم فيها وتباين قدرات الطلبة المنتمين إليها وضعف مستوى هيئة التدريس وانخفاض مؤهلاتهم ونقص الخدمات التعليمية المقدمة لها.</a:t>
            </a:r>
            <a:endParaRPr lang="en-US" sz="3600" b="1" dirty="0"/>
          </a:p>
        </p:txBody>
      </p:sp>
    </p:spTree>
    <p:extLst>
      <p:ext uri="{BB962C8B-B14F-4D97-AF65-F5344CB8AC3E}">
        <p14:creationId xmlns:p14="http://schemas.microsoft.com/office/powerpoint/2010/main" val="280184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1497D75-2E7C-E5FC-A753-9AD131195194}"/>
              </a:ext>
            </a:extLst>
          </p:cNvPr>
          <p:cNvSpPr/>
          <p:nvPr/>
        </p:nvSpPr>
        <p:spPr>
          <a:xfrm>
            <a:off x="-66261" y="0"/>
            <a:ext cx="11999844" cy="55990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sz="4400" b="1" dirty="0">
                <a:solidFill>
                  <a:srgbClr val="C00000"/>
                </a:solidFill>
              </a:rPr>
              <a:t>4- المدارس الثانوية الشاملة :</a:t>
            </a:r>
            <a:r>
              <a:rPr lang="ar-IQ" sz="4400" b="1" dirty="0"/>
              <a:t> وتضم جميع انواع التعليم الثانوي المختلفة وتقبل هذه المدارس جميع الطلبة دون تمييز، وقد تبنى فكرة هذه المدارس </a:t>
            </a:r>
            <a:r>
              <a:rPr lang="ar-IQ" sz="4400" b="1" dirty="0">
                <a:solidFill>
                  <a:srgbClr val="C00000"/>
                </a:solidFill>
              </a:rPr>
              <a:t>حزب العمال </a:t>
            </a:r>
            <a:r>
              <a:rPr lang="ar-IQ" sz="4400" b="1" dirty="0"/>
              <a:t>لاعتبارات تربوية واجتماعية منها تكافؤ الفرص التعليمية المقدمة للطلبة، والقضاء على طبقية التعليم الثانوي والتغلب على مشكلات القبول في هذا التعليم ومواجهة الحاجات المختلفة </a:t>
            </a:r>
            <a:r>
              <a:rPr lang="ar-IQ" sz="4400" b="1" dirty="0" err="1"/>
              <a:t>للتلاميذ.و</a:t>
            </a:r>
            <a:r>
              <a:rPr lang="ar-IQ" sz="4400" b="1" dirty="0"/>
              <a:t> يناسب قدراتهم وتوفير فرص أكبر للتعليم والتدريب العلمي والعملي.</a:t>
            </a:r>
            <a:endParaRPr lang="en-US" sz="4400" b="1" dirty="0"/>
          </a:p>
        </p:txBody>
      </p:sp>
    </p:spTree>
    <p:extLst>
      <p:ext uri="{BB962C8B-B14F-4D97-AF65-F5344CB8AC3E}">
        <p14:creationId xmlns:p14="http://schemas.microsoft.com/office/powerpoint/2010/main" val="30831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A59FF7D-4E48-E78F-F91F-0FD97FC097FA}"/>
              </a:ext>
            </a:extLst>
          </p:cNvPr>
          <p:cNvSpPr/>
          <p:nvPr/>
        </p:nvSpPr>
        <p:spPr>
          <a:xfrm>
            <a:off x="0" y="0"/>
            <a:ext cx="11973339" cy="559241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rtl="1"/>
            <a:r>
              <a:rPr lang="ar-IQ" dirty="0"/>
              <a:t>هداف التعليم الثانوي في بريطانيا :</a:t>
            </a:r>
          </a:p>
          <a:p>
            <a:pPr algn="ctr" rtl="1"/>
            <a:endParaRPr lang="ar-IQ" dirty="0"/>
          </a:p>
          <a:p>
            <a:pPr algn="ctr" rtl="1"/>
            <a:r>
              <a:rPr lang="ar-IQ" dirty="0"/>
              <a:t>لقد حدد قانون ( </a:t>
            </a:r>
            <a:r>
              <a:rPr lang="ar-IQ" dirty="0" err="1"/>
              <a:t>بتلر</a:t>
            </a:r>
            <a:r>
              <a:rPr lang="ar-IQ" dirty="0"/>
              <a:t>) اهداف التعليم الثانوي بالآتي نصه :</a:t>
            </a:r>
          </a:p>
          <a:p>
            <a:pPr algn="ctr" rtl="1"/>
            <a:endParaRPr lang="ar-IQ" dirty="0"/>
          </a:p>
          <a:p>
            <a:pPr algn="ctr" rtl="1"/>
            <a:r>
              <a:rPr lang="ar-IQ" dirty="0"/>
              <a:t>1 - تهيئة الوسائل لنمو المواهب المتعددة لجميع الطلبة.</a:t>
            </a:r>
          </a:p>
          <a:p>
            <a:pPr algn="ctr" rtl="1"/>
            <a:endParaRPr lang="ar-IQ" dirty="0"/>
          </a:p>
          <a:p>
            <a:pPr algn="ctr" rtl="1"/>
            <a:r>
              <a:rPr lang="ar-IQ" dirty="0"/>
              <a:t>2- أن تعطي فرصا كاملة من التربية للشباب.</a:t>
            </a:r>
          </a:p>
          <a:p>
            <a:pPr algn="ctr" rtl="1"/>
            <a:endParaRPr lang="ar-IQ" dirty="0"/>
          </a:p>
          <a:p>
            <a:pPr algn="ctr" rtl="1"/>
            <a:r>
              <a:rPr lang="ar-IQ" dirty="0"/>
              <a:t>3- النظر إلى التربية على أنها عملية مستمرة مدى الحياة، وعلى المجتمع مسؤولية تيسير هذه العملية لكل أعضائه خلال حياتهم.</a:t>
            </a:r>
          </a:p>
          <a:p>
            <a:pPr algn="ctr" rtl="1"/>
            <a:endParaRPr lang="ar-IQ" dirty="0"/>
          </a:p>
          <a:p>
            <a:pPr algn="ctr" rtl="1"/>
            <a:r>
              <a:rPr lang="ar-IQ" dirty="0"/>
              <a:t>4- المساهمة في النمو الروحي والأخلاقي والبدني لأبناء المجتمع.</a:t>
            </a:r>
          </a:p>
          <a:p>
            <a:pPr algn="ctr" rtl="1"/>
            <a:endParaRPr lang="ar-IQ" dirty="0"/>
          </a:p>
          <a:p>
            <a:pPr algn="ctr" rtl="1"/>
            <a:r>
              <a:rPr lang="ar-IQ" dirty="0"/>
              <a:t>5- تعميم مجانية التعليم في المدارس الثانوية العامة.</a:t>
            </a:r>
          </a:p>
          <a:p>
            <a:pPr algn="ctr" rtl="1"/>
            <a:endParaRPr lang="ar-IQ" dirty="0"/>
          </a:p>
          <a:p>
            <a:pPr algn="ctr" rtl="1"/>
            <a:r>
              <a:rPr lang="ar-IQ" dirty="0"/>
              <a:t>6- تمكين الطلبة من الاستفادة من الفرص التعليمية المتاحة لهم بدون مشقة وعناء.</a:t>
            </a:r>
          </a:p>
          <a:p>
            <a:pPr algn="ctr" rtl="1"/>
            <a:endParaRPr lang="ar-IQ" dirty="0"/>
          </a:p>
          <a:p>
            <a:pPr algn="ctr" rtl="1"/>
            <a:r>
              <a:rPr lang="ar-IQ" dirty="0"/>
              <a:t>7- تعليم ورعاية الطلاب من ذوي العاهات البدنية والعقلية حيث يستدعي تعليمهم وجودهم في مدارس خاصة.</a:t>
            </a:r>
            <a:endParaRPr lang="en-US" dirty="0"/>
          </a:p>
        </p:txBody>
      </p:sp>
    </p:spTree>
    <p:extLst>
      <p:ext uri="{BB962C8B-B14F-4D97-AF65-F5344CB8AC3E}">
        <p14:creationId xmlns:p14="http://schemas.microsoft.com/office/powerpoint/2010/main" val="200104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61B672B-B355-DF74-EA37-78F26687D2B7}"/>
              </a:ext>
            </a:extLst>
          </p:cNvPr>
          <p:cNvSpPr/>
          <p:nvPr/>
        </p:nvSpPr>
        <p:spPr>
          <a:xfrm>
            <a:off x="0" y="0"/>
            <a:ext cx="11979965" cy="55924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2800" b="1" dirty="0">
                <a:solidFill>
                  <a:srgbClr val="C00000"/>
                </a:solidFill>
              </a:rPr>
              <a:t>الإدارة التعليمية والمسؤوليات :</a:t>
            </a:r>
          </a:p>
          <a:p>
            <a:pPr algn="ctr"/>
            <a:r>
              <a:rPr lang="ar-IQ" sz="2800" b="1" dirty="0"/>
              <a:t>تناط مسؤولية إدارة الأنظمة التعليمية بوزير التعليم والعلوم، فهو المسئول عن التعليم والجامعات، بينما تقع مسؤوليات تعيين المدرسين، وبناء المدارس وتوفير الكتب والمعدات على السلطات التعليمية المحلية التي تضم أعضاء منتخبين وموظفين متفرغين وخصوصا مديري التعليم.</a:t>
            </a:r>
          </a:p>
          <a:p>
            <a:pPr algn="ctr"/>
            <a:r>
              <a:rPr lang="ar-IQ" sz="2800" b="1" dirty="0">
                <a:solidFill>
                  <a:srgbClr val="C00000"/>
                </a:solidFill>
              </a:rPr>
              <a:t>مجلس إدارة المدرسة :</a:t>
            </a:r>
          </a:p>
          <a:p>
            <a:pPr algn="ctr"/>
            <a:endParaRPr lang="ar-IQ" sz="2800" b="1" dirty="0"/>
          </a:p>
          <a:p>
            <a:pPr algn="ctr" rtl="1"/>
            <a:r>
              <a:rPr lang="ar-IQ" sz="2800" b="1" dirty="0"/>
              <a:t>يتكون مجلس إدارة المدرسة من المدير وأربعة من موظفي الإدارة المحلية للتعليم واثنين من مدرسي المدرسة يتم اختيارهما بواسطة زملائهم وأربعة من أولياء أمور الطلاب منتخبين من أولياء الأمور، بجانب شخص غير عامل في مجال التعليم، ويعمل ها المجلس طواعية ولا يتلقون أي مكافأة وتستمر دورة المجلس 4 سنوات  ومن اختصاصات هذا المجلس ما يلي:</a:t>
            </a:r>
            <a:endParaRPr lang="en-US" sz="2800" b="1" dirty="0"/>
          </a:p>
        </p:txBody>
      </p:sp>
    </p:spTree>
    <p:extLst>
      <p:ext uri="{BB962C8B-B14F-4D97-AF65-F5344CB8AC3E}">
        <p14:creationId xmlns:p14="http://schemas.microsoft.com/office/powerpoint/2010/main" val="254165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0D46B93-9AB0-68F9-3D7D-49C42C656ABC}"/>
              </a:ext>
            </a:extLst>
          </p:cNvPr>
          <p:cNvSpPr/>
          <p:nvPr/>
        </p:nvSpPr>
        <p:spPr>
          <a:xfrm>
            <a:off x="46383" y="0"/>
            <a:ext cx="11973339" cy="561229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IQ" sz="2000" b="1" dirty="0"/>
              <a:t>1- إقرار الخطة الدراسية وميزانية المدرسة المقترحة من إدارتها.</a:t>
            </a:r>
          </a:p>
          <a:p>
            <a:pPr algn="ctr"/>
            <a:endParaRPr lang="ar-IQ" sz="2000" b="1" dirty="0"/>
          </a:p>
          <a:p>
            <a:pPr algn="ctr"/>
            <a:r>
              <a:rPr lang="ar-IQ" sz="2000" b="1" dirty="0"/>
              <a:t>2- تحديد إعداد المقبولين سنويا.</a:t>
            </a:r>
          </a:p>
          <a:p>
            <a:pPr algn="ctr"/>
            <a:endParaRPr lang="ar-IQ" sz="2000" b="1" dirty="0"/>
          </a:p>
          <a:p>
            <a:pPr algn="ctr"/>
            <a:r>
              <a:rPr lang="ar-IQ" sz="2000" b="1" dirty="0"/>
              <a:t>- الموافقة على تعيين المدير ووكيله والمدرسين وغيرهم.</a:t>
            </a:r>
          </a:p>
          <a:p>
            <a:pPr algn="ctr"/>
            <a:endParaRPr lang="ar-IQ" sz="2000" b="1" dirty="0"/>
          </a:p>
          <a:p>
            <a:pPr algn="ctr" rtl="1"/>
            <a:r>
              <a:rPr lang="ar-IQ" sz="2000" b="1" dirty="0"/>
              <a:t>4- الاطلاع على آراء أولياء الأمور واقتراحاتهم.</a:t>
            </a:r>
          </a:p>
          <a:p>
            <a:pPr algn="ctr"/>
            <a:endParaRPr lang="ar-IQ" sz="2000" b="1" dirty="0"/>
          </a:p>
          <a:p>
            <a:pPr algn="ctr"/>
            <a:r>
              <a:rPr lang="ar-IQ" sz="2000" b="1" dirty="0"/>
              <a:t>5- تحديد المكافئات والعقوبات بإزاء المدرسين والعاملين في المدرسة كافة.</a:t>
            </a:r>
          </a:p>
          <a:p>
            <a:pPr algn="ctr"/>
            <a:endParaRPr lang="ar-IQ" sz="2000" b="1" dirty="0"/>
          </a:p>
          <a:p>
            <a:pPr algn="ctr"/>
            <a:r>
              <a:rPr lang="ar-IQ" sz="2000" b="1" dirty="0"/>
              <a:t>6- النظر في الاقتراحات المتعلقة بمعالجة سلوك الطلبة.</a:t>
            </a:r>
          </a:p>
          <a:p>
            <a:pPr algn="ctr"/>
            <a:endParaRPr lang="ar-IQ" sz="2000" b="1" dirty="0"/>
          </a:p>
          <a:p>
            <a:pPr algn="ctr" rtl="1"/>
            <a:r>
              <a:rPr lang="ar-IQ" sz="2000" b="1" dirty="0"/>
              <a:t>7- تحديد الإجازات واليوم الدراسي.</a:t>
            </a:r>
          </a:p>
          <a:p>
            <a:pPr algn="ctr"/>
            <a:endParaRPr lang="ar-IQ" sz="2000" b="1" dirty="0"/>
          </a:p>
          <a:p>
            <a:pPr algn="ctr" rtl="1"/>
            <a:r>
              <a:rPr lang="ar-IQ" sz="2000" b="1" dirty="0"/>
              <a:t>8-الاطلاع على أداء مدير المدرسة ووكيله ومستواهما.</a:t>
            </a:r>
            <a:endParaRPr lang="en-US" sz="2000" b="1" dirty="0"/>
          </a:p>
        </p:txBody>
      </p:sp>
    </p:spTree>
    <p:extLst>
      <p:ext uri="{BB962C8B-B14F-4D97-AF65-F5344CB8AC3E}">
        <p14:creationId xmlns:p14="http://schemas.microsoft.com/office/powerpoint/2010/main" val="181230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BB84CF-417C-9794-20DE-20F1F0B40292}"/>
              </a:ext>
            </a:extLst>
          </p:cNvPr>
          <p:cNvSpPr>
            <a:spLocks noGrp="1"/>
          </p:cNvSpPr>
          <p:nvPr>
            <p:ph type="title"/>
          </p:nvPr>
        </p:nvSpPr>
        <p:spPr>
          <a:xfrm>
            <a:off x="685801" y="125896"/>
            <a:ext cx="10396882" cy="728869"/>
          </a:xfrm>
        </p:spPr>
        <p:txBody>
          <a:bodyPr>
            <a:normAutofit fontScale="90000"/>
          </a:bodyPr>
          <a:lstStyle/>
          <a:p>
            <a:pPr algn="r" rtl="1"/>
            <a:r>
              <a:rPr lang="ar-IQ" b="1" dirty="0"/>
              <a:t>الدوام المدرسي</a:t>
            </a:r>
            <a:endParaRPr lang="en-US" b="1" dirty="0"/>
          </a:p>
        </p:txBody>
      </p:sp>
      <p:sp>
        <p:nvSpPr>
          <p:cNvPr id="3" name="مستطيل 2">
            <a:extLst>
              <a:ext uri="{FF2B5EF4-FFF2-40B4-BE49-F238E27FC236}">
                <a16:creationId xmlns:a16="http://schemas.microsoft.com/office/drawing/2014/main" id="{B70B4797-2801-9526-1F4A-FEDBAA695955}"/>
              </a:ext>
            </a:extLst>
          </p:cNvPr>
          <p:cNvSpPr/>
          <p:nvPr/>
        </p:nvSpPr>
        <p:spPr>
          <a:xfrm>
            <a:off x="53009" y="934278"/>
            <a:ext cx="11615530" cy="5486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ar-IQ" sz="4000" b="1" dirty="0">
                <a:solidFill>
                  <a:schemeClr val="bg2">
                    <a:lumMod val="20000"/>
                    <a:lumOff val="80000"/>
                  </a:schemeClr>
                </a:solidFill>
              </a:rPr>
              <a:t>عدد الحصص = 5</a:t>
            </a:r>
          </a:p>
          <a:p>
            <a:pPr algn="ctr"/>
            <a:r>
              <a:rPr lang="ar-IQ" sz="4000" b="1" dirty="0">
                <a:solidFill>
                  <a:schemeClr val="bg2">
                    <a:lumMod val="20000"/>
                    <a:lumOff val="80000"/>
                  </a:schemeClr>
                </a:solidFill>
              </a:rPr>
              <a:t>يتخللها فسحتان أولهما بعد المحاضرة الثانية وتتيح للطلبة فرصة لتناول الغداء.</a:t>
            </a:r>
          </a:p>
          <a:p>
            <a:pPr algn="ctr"/>
            <a:r>
              <a:rPr lang="ar-IQ" sz="4000" b="1" dirty="0">
                <a:solidFill>
                  <a:schemeClr val="bg2">
                    <a:lumMod val="20000"/>
                    <a:lumOff val="80000"/>
                  </a:schemeClr>
                </a:solidFill>
              </a:rPr>
              <a:t>مدة الحصة = ساعة كاملة.</a:t>
            </a:r>
          </a:p>
          <a:p>
            <a:pPr algn="ctr"/>
            <a:r>
              <a:rPr lang="ar-IQ" sz="4000" b="1" dirty="0">
                <a:solidFill>
                  <a:schemeClr val="bg2">
                    <a:lumMod val="20000"/>
                    <a:lumOff val="80000"/>
                  </a:schemeClr>
                </a:solidFill>
              </a:rPr>
              <a:t>عدد الطلبة بكل فصل او صف = 30 طالب.</a:t>
            </a:r>
          </a:p>
          <a:p>
            <a:pPr algn="ctr"/>
            <a:r>
              <a:rPr lang="ar-IQ" sz="4000" b="1" dirty="0">
                <a:solidFill>
                  <a:schemeClr val="bg2">
                    <a:lumMod val="20000"/>
                    <a:lumOff val="80000"/>
                  </a:schemeClr>
                </a:solidFill>
              </a:rPr>
              <a:t>يبدأ الدوام = الساعة ال9 صباحا.</a:t>
            </a:r>
          </a:p>
          <a:p>
            <a:pPr algn="ctr"/>
            <a:r>
              <a:rPr lang="ar-IQ" sz="4000" b="1" dirty="0">
                <a:solidFill>
                  <a:schemeClr val="bg2">
                    <a:lumMod val="20000"/>
                    <a:lumOff val="80000"/>
                  </a:schemeClr>
                </a:solidFill>
              </a:rPr>
              <a:t>ينتهي الدوام = الساعة الثالثة والنصف.</a:t>
            </a:r>
            <a:endParaRPr lang="en-US" sz="4000" b="1" dirty="0">
              <a:solidFill>
                <a:schemeClr val="bg2">
                  <a:lumMod val="20000"/>
                  <a:lumOff val="80000"/>
                </a:schemeClr>
              </a:solidFill>
            </a:endParaRPr>
          </a:p>
        </p:txBody>
      </p:sp>
    </p:spTree>
    <p:extLst>
      <p:ext uri="{BB962C8B-B14F-4D97-AF65-F5344CB8AC3E}">
        <p14:creationId xmlns:p14="http://schemas.microsoft.com/office/powerpoint/2010/main" val="60460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061706-9B27-D488-37C5-5440C9FDE80A}"/>
              </a:ext>
            </a:extLst>
          </p:cNvPr>
          <p:cNvSpPr>
            <a:spLocks noGrp="1"/>
          </p:cNvSpPr>
          <p:nvPr>
            <p:ph type="title"/>
          </p:nvPr>
        </p:nvSpPr>
        <p:spPr>
          <a:xfrm>
            <a:off x="685801" y="1"/>
            <a:ext cx="10396882" cy="616226"/>
          </a:xfrm>
        </p:spPr>
        <p:txBody>
          <a:bodyPr>
            <a:normAutofit fontScale="90000"/>
          </a:bodyPr>
          <a:lstStyle/>
          <a:p>
            <a:pPr algn="r" rtl="1"/>
            <a:r>
              <a:rPr lang="ar-IQ" sz="4800" b="1" dirty="0"/>
              <a:t>العوامل المؤثرة في التعليم الثانوي بإنكلترا</a:t>
            </a:r>
            <a:endParaRPr lang="en-US" sz="4800" b="1" dirty="0"/>
          </a:p>
        </p:txBody>
      </p:sp>
      <p:sp>
        <p:nvSpPr>
          <p:cNvPr id="3" name="مستطيل 2">
            <a:extLst>
              <a:ext uri="{FF2B5EF4-FFF2-40B4-BE49-F238E27FC236}">
                <a16:creationId xmlns:a16="http://schemas.microsoft.com/office/drawing/2014/main" id="{D3F55594-DC13-0E35-224C-6D604CB90D90}"/>
              </a:ext>
            </a:extLst>
          </p:cNvPr>
          <p:cNvSpPr/>
          <p:nvPr/>
        </p:nvSpPr>
        <p:spPr>
          <a:xfrm>
            <a:off x="0" y="616227"/>
            <a:ext cx="11741426" cy="58243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IQ" sz="3200" b="1" dirty="0">
                <a:solidFill>
                  <a:srgbClr val="C00000"/>
                </a:solidFill>
              </a:rPr>
              <a:t>1- تبع تطوير الفكر التربوي نظاما تحليليا ناقدا.</a:t>
            </a:r>
          </a:p>
          <a:p>
            <a:pPr algn="r" rtl="1"/>
            <a:endParaRPr lang="ar-IQ" sz="3200" b="1" dirty="0">
              <a:solidFill>
                <a:srgbClr val="C00000"/>
              </a:solidFill>
            </a:endParaRPr>
          </a:p>
          <a:p>
            <a:pPr algn="r" rtl="1"/>
            <a:r>
              <a:rPr lang="ar-IQ" sz="3200" b="1" dirty="0">
                <a:solidFill>
                  <a:srgbClr val="C00000"/>
                </a:solidFill>
              </a:rPr>
              <a:t>2 - إدراك عوامل البيئات والتغير في سلم النظام التعليمي من فترة لأخرى.</a:t>
            </a:r>
          </a:p>
          <a:p>
            <a:pPr algn="r" rtl="1"/>
            <a:endParaRPr lang="ar-IQ" sz="3200" b="1" dirty="0">
              <a:solidFill>
                <a:srgbClr val="C00000"/>
              </a:solidFill>
            </a:endParaRPr>
          </a:p>
          <a:p>
            <a:pPr algn="r" rtl="1"/>
            <a:r>
              <a:rPr lang="ar-IQ" sz="3200" b="1" dirty="0">
                <a:solidFill>
                  <a:srgbClr val="C00000"/>
                </a:solidFill>
              </a:rPr>
              <a:t>3- احترام القيم الاجتماعية والوطنية والأخلاقية في نفوس الطلبة وتعويدهم التسامح مع الأجناس والديانات الأخرى.</a:t>
            </a:r>
          </a:p>
          <a:p>
            <a:pPr algn="r" rtl="1"/>
            <a:endParaRPr lang="ar-IQ" sz="3200" b="1" dirty="0">
              <a:solidFill>
                <a:srgbClr val="C00000"/>
              </a:solidFill>
            </a:endParaRPr>
          </a:p>
          <a:p>
            <a:pPr algn="r" rtl="1"/>
            <a:r>
              <a:rPr lang="ar-IQ" sz="3200" b="1" dirty="0">
                <a:solidFill>
                  <a:srgbClr val="C00000"/>
                </a:solidFill>
              </a:rPr>
              <a:t>4- يشرف الوزير على تدبير الموارد المالية للتعلم العام وينسق العمل مع السلطات المحلية من إنشاء المدارس وتوفير لكل مدرسة ميزانية مستقلة</a:t>
            </a:r>
          </a:p>
          <a:p>
            <a:pPr algn="r" rtl="1"/>
            <a:r>
              <a:rPr lang="ar-IQ" sz="3200" b="1" dirty="0">
                <a:solidFill>
                  <a:srgbClr val="C00000"/>
                </a:solidFill>
              </a:rPr>
              <a:t>سنوية وتقوم الدولة بمراقبة صرف هذه الميزانية.</a:t>
            </a:r>
            <a:endParaRPr lang="en-US" sz="3200" b="1" dirty="0">
              <a:solidFill>
                <a:srgbClr val="C00000"/>
              </a:solidFill>
            </a:endParaRPr>
          </a:p>
        </p:txBody>
      </p:sp>
    </p:spTree>
    <p:extLst>
      <p:ext uri="{BB962C8B-B14F-4D97-AF65-F5344CB8AC3E}">
        <p14:creationId xmlns:p14="http://schemas.microsoft.com/office/powerpoint/2010/main" val="34109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98E51265-A7A4-705A-6F6D-E388AF89EBEE}"/>
              </a:ext>
            </a:extLst>
          </p:cNvPr>
          <p:cNvSpPr/>
          <p:nvPr/>
        </p:nvSpPr>
        <p:spPr>
          <a:xfrm>
            <a:off x="159025" y="66262"/>
            <a:ext cx="11019182" cy="545326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sz="4800" b="1" dirty="0">
                <a:solidFill>
                  <a:srgbClr val="C00000"/>
                </a:solidFill>
              </a:rPr>
              <a:t>شكرا لكم لحسن الاستماع والمشاركة</a:t>
            </a:r>
            <a:endParaRPr lang="en-US" sz="4800" b="1" dirty="0">
              <a:solidFill>
                <a:srgbClr val="C00000"/>
              </a:solidFill>
            </a:endParaRPr>
          </a:p>
        </p:txBody>
      </p:sp>
    </p:spTree>
    <p:extLst>
      <p:ext uri="{BB962C8B-B14F-4D97-AF65-F5344CB8AC3E}">
        <p14:creationId xmlns:p14="http://schemas.microsoft.com/office/powerpoint/2010/main" val="210776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2F051B9-0FBC-6F86-D3A8-6776653D50EF}"/>
              </a:ext>
            </a:extLst>
          </p:cNvPr>
          <p:cNvSpPr/>
          <p:nvPr/>
        </p:nvSpPr>
        <p:spPr>
          <a:xfrm>
            <a:off x="-1" y="1"/>
            <a:ext cx="11986591" cy="56255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ar-IQ" sz="4800" b="1" dirty="0"/>
              <a:t>المدارس الثانوية في انكلترا إما أن تكون </a:t>
            </a:r>
            <a:r>
              <a:rPr lang="ar-IQ" sz="4800" b="1" dirty="0">
                <a:solidFill>
                  <a:schemeClr val="accent1">
                    <a:lumMod val="75000"/>
                  </a:schemeClr>
                </a:solidFill>
              </a:rPr>
              <a:t>مستقلة</a:t>
            </a:r>
            <a:r>
              <a:rPr lang="ar-IQ" sz="4800" b="1" dirty="0"/>
              <a:t> كل الاستقلال عن السلطات الحكومية المركزية والمحلية كمدارس خاصة، وإما أن تقوم بتأسيسها سلطات التعليم المحلية فتصبح </a:t>
            </a:r>
            <a:r>
              <a:rPr lang="ar-IQ" sz="4800" b="1" dirty="0">
                <a:solidFill>
                  <a:schemeClr val="accent1">
                    <a:lumMod val="75000"/>
                  </a:schemeClr>
                </a:solidFill>
              </a:rPr>
              <a:t>شعبية</a:t>
            </a:r>
            <a:r>
              <a:rPr lang="ar-IQ" sz="4800" b="1" dirty="0"/>
              <a:t> عامة، وإما أن تكون خصوصية </a:t>
            </a:r>
            <a:r>
              <a:rPr lang="ar-IQ" sz="4800" b="1" dirty="0">
                <a:solidFill>
                  <a:schemeClr val="accent1">
                    <a:lumMod val="75000"/>
                  </a:schemeClr>
                </a:solidFill>
              </a:rPr>
              <a:t>طائفية</a:t>
            </a:r>
            <a:r>
              <a:rPr lang="ar-IQ" sz="4800" b="1" dirty="0"/>
              <a:t> وخاضعة للسلطات الحكومية بعض الخضوع.</a:t>
            </a:r>
            <a:endParaRPr lang="en-US" sz="4800" b="1" dirty="0"/>
          </a:p>
        </p:txBody>
      </p:sp>
    </p:spTree>
    <p:extLst>
      <p:ext uri="{BB962C8B-B14F-4D97-AF65-F5344CB8AC3E}">
        <p14:creationId xmlns:p14="http://schemas.microsoft.com/office/powerpoint/2010/main" val="708974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F54900A-C9B6-1A3B-0CDD-7421B3DDC6B5}"/>
              </a:ext>
            </a:extLst>
          </p:cNvPr>
          <p:cNvSpPr/>
          <p:nvPr/>
        </p:nvSpPr>
        <p:spPr>
          <a:xfrm>
            <a:off x="0" y="59635"/>
            <a:ext cx="11973339" cy="553278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IQ" sz="4800" b="1" dirty="0">
                <a:solidFill>
                  <a:schemeClr val="accent1">
                    <a:lumMod val="75000"/>
                  </a:schemeClr>
                </a:solidFill>
              </a:rPr>
              <a:t>وتقسم المدارس من حيث ماليتها على ثلاثة أقسام </a:t>
            </a:r>
            <a:r>
              <a:rPr lang="ar-IQ" sz="4800" b="1" dirty="0"/>
              <a:t>: فهي إما أن تكون مستقلة فلا تتسلم مساعدة مالية من وزارة المعارف أو سلطات التعليم المحلية، وإما أن تؤسسها سلطات التعليم نفسها، وإما أن تكون مساعدة وحينها تصبح ميزانيتها متكونة من الأجور الدراسية والهبات الخيرية والاعانة الحكومية المحلية أو المركزية أو من كليهما.</a:t>
            </a:r>
          </a:p>
        </p:txBody>
      </p:sp>
    </p:spTree>
    <p:extLst>
      <p:ext uri="{BB962C8B-B14F-4D97-AF65-F5344CB8AC3E}">
        <p14:creationId xmlns:p14="http://schemas.microsoft.com/office/powerpoint/2010/main" val="395989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6993C1B-97D4-57ED-7D8A-EFD1B26494D0}"/>
              </a:ext>
            </a:extLst>
          </p:cNvPr>
          <p:cNvSpPr/>
          <p:nvPr/>
        </p:nvSpPr>
        <p:spPr>
          <a:xfrm>
            <a:off x="0" y="0"/>
            <a:ext cx="11993217" cy="56586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ar-IQ" sz="4800" b="1" dirty="0"/>
              <a:t>لقد كان </a:t>
            </a:r>
            <a:r>
              <a:rPr lang="ar-IQ" sz="4800" b="1" dirty="0">
                <a:solidFill>
                  <a:schemeClr val="accent1">
                    <a:lumMod val="75000"/>
                  </a:schemeClr>
                </a:solidFill>
              </a:rPr>
              <a:t>للثورة الصناعية </a:t>
            </a:r>
            <a:r>
              <a:rPr lang="ar-IQ" sz="4800" b="1" dirty="0"/>
              <a:t>في القرن التاسع عشر </a:t>
            </a:r>
            <a:r>
              <a:rPr lang="ar-IQ" sz="4800" b="1" dirty="0">
                <a:solidFill>
                  <a:schemeClr val="accent1">
                    <a:lumMod val="75000"/>
                  </a:schemeClr>
                </a:solidFill>
              </a:rPr>
              <a:t>تأثير كبير في نظام التعليم</a:t>
            </a:r>
            <a:r>
              <a:rPr lang="ar-IQ" sz="4800" b="1" dirty="0"/>
              <a:t> في انكلترا إذ أدت الثورة إلى ظهور أنواع جديدة من المدارس منها </a:t>
            </a:r>
            <a:r>
              <a:rPr lang="ar-IQ" sz="4800" b="1" dirty="0">
                <a:solidFill>
                  <a:schemeClr val="accent1">
                    <a:lumMod val="75000"/>
                  </a:schemeClr>
                </a:solidFill>
              </a:rPr>
              <a:t>(مدارس الأحد) </a:t>
            </a:r>
            <a:r>
              <a:rPr lang="ar-IQ" sz="4800" b="1" dirty="0"/>
              <a:t>لتعليم الاطفال الذين تعمل امهاتهم في المصانع، كما أن ما حدث بعد الثورة الصناعية من تطور اقتصادي أحدث تغيرات اجتماعية وأصبح التعليم غير مكافئ </a:t>
            </a:r>
            <a:r>
              <a:rPr lang="ar-IQ" sz="4800" b="1" dirty="0" err="1"/>
              <a:t>لهذة</a:t>
            </a:r>
            <a:r>
              <a:rPr lang="ar-IQ" sz="4800" b="1" dirty="0"/>
              <a:t> التغيرات.</a:t>
            </a:r>
            <a:endParaRPr lang="en-US" sz="4800" b="1" dirty="0"/>
          </a:p>
        </p:txBody>
      </p:sp>
    </p:spTree>
    <p:extLst>
      <p:ext uri="{BB962C8B-B14F-4D97-AF65-F5344CB8AC3E}">
        <p14:creationId xmlns:p14="http://schemas.microsoft.com/office/powerpoint/2010/main" val="125785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C42ED5B-787C-0FB6-C8AB-4814F63DDA72}"/>
              </a:ext>
            </a:extLst>
          </p:cNvPr>
          <p:cNvSpPr/>
          <p:nvPr/>
        </p:nvSpPr>
        <p:spPr>
          <a:xfrm>
            <a:off x="0" y="0"/>
            <a:ext cx="11993217" cy="567855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IQ" sz="4400" b="1" dirty="0"/>
              <a:t>كذلك </a:t>
            </a:r>
            <a:r>
              <a:rPr lang="ar-IQ" sz="4400" b="1" dirty="0">
                <a:solidFill>
                  <a:schemeClr val="accent1">
                    <a:lumMod val="75000"/>
                  </a:schemeClr>
                </a:solidFill>
              </a:rPr>
              <a:t>أنشئت المدارس الفنية عام ۱۹۰۵ </a:t>
            </a:r>
            <a:r>
              <a:rPr lang="ar-IQ" sz="4400" b="1" dirty="0"/>
              <a:t>ولكنها لم تكن ذات طابع مهني معين صناعي او تجاري وانما كانت تهتم بالعلوم والتكنولوجيا التي تستند إليها الصناعات الكبرى،</a:t>
            </a:r>
          </a:p>
          <a:p>
            <a:pPr algn="ctr"/>
            <a:r>
              <a:rPr lang="ar-IQ" sz="4400" b="1" dirty="0">
                <a:solidFill>
                  <a:srgbClr val="FFFF00"/>
                </a:solidFill>
              </a:rPr>
              <a:t>ان نظام التعليم في انكلترا لا يزال طبقيا </a:t>
            </a:r>
            <a:r>
              <a:rPr lang="ar-IQ" sz="4400" b="1" dirty="0"/>
              <a:t>في أساسه فهناك التعليم الخاص لأبناء الطبقة الارستقراطية والطبقة الغنية التي تستطيع دفع مصاريف عالية وهناك التعليم الجيد الذي يوصل للجامعة وهو للقادرين على مواصلة الدراسة الأكاديمية، وهناك التعليم البسيط للذين لم يوفقوا في الالتحاق بالتعليم الجيد الذي يوصل للجامعة.</a:t>
            </a:r>
            <a:endParaRPr lang="en-US" dirty="0"/>
          </a:p>
        </p:txBody>
      </p:sp>
    </p:spTree>
    <p:extLst>
      <p:ext uri="{BB962C8B-B14F-4D97-AF65-F5344CB8AC3E}">
        <p14:creationId xmlns:p14="http://schemas.microsoft.com/office/powerpoint/2010/main" val="115808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83F35F0-47E6-803C-52CA-58ABEE0E3EF5}"/>
              </a:ext>
            </a:extLst>
          </p:cNvPr>
          <p:cNvSpPr/>
          <p:nvPr/>
        </p:nvSpPr>
        <p:spPr>
          <a:xfrm>
            <a:off x="0" y="0"/>
            <a:ext cx="11960087" cy="56189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IQ" sz="4000" b="1" dirty="0"/>
              <a:t>وفى </a:t>
            </a:r>
            <a:r>
              <a:rPr lang="ar-IQ" sz="4000" b="1" dirty="0">
                <a:solidFill>
                  <a:schemeClr val="accent1">
                    <a:lumMod val="75000"/>
                  </a:schemeClr>
                </a:solidFill>
              </a:rPr>
              <a:t>عام ١٩٤٤ صدر قانون المعارف المعروف </a:t>
            </a:r>
            <a:r>
              <a:rPr lang="ar-IQ" sz="4000" b="1" dirty="0"/>
              <a:t>بقانون </a:t>
            </a:r>
            <a:r>
              <a:rPr lang="ar-IQ" sz="4000" b="1" dirty="0">
                <a:solidFill>
                  <a:schemeClr val="accent1">
                    <a:lumMod val="75000"/>
                  </a:schemeClr>
                </a:solidFill>
              </a:rPr>
              <a:t>(</a:t>
            </a:r>
            <a:r>
              <a:rPr lang="ar-IQ" sz="4000" b="1" dirty="0" err="1">
                <a:solidFill>
                  <a:schemeClr val="accent1">
                    <a:lumMod val="75000"/>
                  </a:schemeClr>
                </a:solidFill>
              </a:rPr>
              <a:t>بتلر</a:t>
            </a:r>
            <a:r>
              <a:rPr lang="ar-IQ" sz="4000" b="1" dirty="0">
                <a:solidFill>
                  <a:schemeClr val="accent1">
                    <a:lumMod val="75000"/>
                  </a:schemeClr>
                </a:solidFill>
              </a:rPr>
              <a:t>) </a:t>
            </a:r>
            <a:r>
              <a:rPr lang="ar-IQ" sz="4000" b="1" dirty="0"/>
              <a:t>حيث تغير مفهوم التعليم الثانوي ووضع على أسس جديدة، إذ أعادت بريطانيا بناء نظامها التعليمي بعد الحرب العالمية الثانية فبعد أن كانت المدرسة الثانوية وقفا على عدد من الطلاب المتميزين، أصبحت الدراسة الثانوية حقا عاما لجميع الطلاب لا امتيازا لصفوة مختارة منهم. واصبح الطلاب يتمتعون لأول مرة في تاريخ انكلترا بدراسة ثانوية مجانية بعد الحادية عشرة من العمر، فقد أقر قانون ١٩٤٤ وجوب انتقال جميع خريجي المدارس الابتدائية إلى الدراسة بعد الابتدائية تتفق وقابلياتهم وحاجاتهم.</a:t>
            </a:r>
            <a:endParaRPr lang="en-US" sz="4000" b="1" dirty="0"/>
          </a:p>
        </p:txBody>
      </p:sp>
    </p:spTree>
    <p:extLst>
      <p:ext uri="{BB962C8B-B14F-4D97-AF65-F5344CB8AC3E}">
        <p14:creationId xmlns:p14="http://schemas.microsoft.com/office/powerpoint/2010/main" val="197997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21CD63-9B04-68A1-8CD2-17894955C4A8}"/>
              </a:ext>
            </a:extLst>
          </p:cNvPr>
          <p:cNvSpPr/>
          <p:nvPr/>
        </p:nvSpPr>
        <p:spPr>
          <a:xfrm>
            <a:off x="0" y="0"/>
            <a:ext cx="12019722" cy="56056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ar-IQ" sz="3200" b="1" dirty="0">
                <a:solidFill>
                  <a:schemeClr val="accent1">
                    <a:lumMod val="60000"/>
                    <a:lumOff val="40000"/>
                  </a:schemeClr>
                </a:solidFill>
              </a:rPr>
              <a:t>نظام التعليم :</a:t>
            </a:r>
          </a:p>
          <a:p>
            <a:pPr algn="ctr" rtl="1"/>
            <a:r>
              <a:rPr lang="ar-IQ" sz="3600" b="1" dirty="0"/>
              <a:t>التعليم</a:t>
            </a:r>
            <a:r>
              <a:rPr lang="ar-IQ" sz="3600" b="1" dirty="0">
                <a:solidFill>
                  <a:schemeClr val="accent1">
                    <a:lumMod val="60000"/>
                    <a:lumOff val="40000"/>
                  </a:schemeClr>
                </a:solidFill>
              </a:rPr>
              <a:t> الزامي </a:t>
            </a:r>
            <a:r>
              <a:rPr lang="ar-IQ" sz="3600" b="1" dirty="0"/>
              <a:t>للفئات العمرية من </a:t>
            </a:r>
            <a:r>
              <a:rPr lang="ar-IQ" sz="3600" b="1" dirty="0">
                <a:solidFill>
                  <a:schemeClr val="accent1">
                    <a:lumMod val="60000"/>
                    <a:lumOff val="40000"/>
                  </a:schemeClr>
                </a:solidFill>
              </a:rPr>
              <a:t>5 إلى 16</a:t>
            </a:r>
            <a:r>
              <a:rPr lang="ar-IQ" sz="3600" b="1" dirty="0"/>
              <a:t> سنة وهو متاح مجانا في المدارس الحكومية ومتوافر للجميع بغض النظر عن الجنس والنوع واللون والطبقة الاجتماعية والدين والسياسة</a:t>
            </a:r>
          </a:p>
          <a:p>
            <a:pPr algn="ctr" rtl="1"/>
            <a:endParaRPr lang="ar-IQ" sz="3600" b="1" dirty="0">
              <a:solidFill>
                <a:schemeClr val="accent1">
                  <a:lumMod val="60000"/>
                  <a:lumOff val="40000"/>
                </a:schemeClr>
              </a:solidFill>
            </a:endParaRPr>
          </a:p>
          <a:p>
            <a:pPr algn="ctr" rtl="1"/>
            <a:r>
              <a:rPr lang="ar-IQ" sz="3600" b="1" dirty="0">
                <a:solidFill>
                  <a:schemeClr val="accent1">
                    <a:lumMod val="60000"/>
                    <a:lumOff val="40000"/>
                  </a:schemeClr>
                </a:solidFill>
              </a:rPr>
              <a:t>وكانت مدة التعليم الإلزامي 9 سنوات </a:t>
            </a:r>
            <a:r>
              <a:rPr lang="ar-IQ" sz="3600" b="1" dirty="0"/>
              <a:t>بعد الخامسة ثم </a:t>
            </a:r>
            <a:r>
              <a:rPr lang="ar-IQ" sz="3600" b="1" dirty="0">
                <a:solidFill>
                  <a:schemeClr val="accent1">
                    <a:lumMod val="60000"/>
                    <a:lumOff val="40000"/>
                  </a:schemeClr>
                </a:solidFill>
              </a:rPr>
              <a:t>رفعت إلى 11 سنة </a:t>
            </a:r>
            <a:r>
              <a:rPr lang="ar-IQ" sz="3600" b="1" dirty="0"/>
              <a:t>عام</a:t>
            </a:r>
          </a:p>
          <a:p>
            <a:pPr algn="ctr" rtl="1"/>
            <a:endParaRPr lang="ar-IQ" sz="3600" b="1" dirty="0"/>
          </a:p>
          <a:p>
            <a:pPr algn="ctr" rtl="1"/>
            <a:r>
              <a:rPr lang="ar-IQ" sz="3600" b="1" dirty="0"/>
              <a:t>1972 أم أي أن الطالب لا يمكنه مغادرة المدرسة قبل أن يبلغ السادسة عشر.</a:t>
            </a:r>
          </a:p>
          <a:p>
            <a:pPr algn="ctr" rtl="1"/>
            <a:endParaRPr lang="ar-IQ" b="1" dirty="0"/>
          </a:p>
        </p:txBody>
      </p:sp>
    </p:spTree>
    <p:extLst>
      <p:ext uri="{BB962C8B-B14F-4D97-AF65-F5344CB8AC3E}">
        <p14:creationId xmlns:p14="http://schemas.microsoft.com/office/powerpoint/2010/main" val="272224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BB5DC6D-467F-8682-E0A9-FFDFBB4905BE}"/>
              </a:ext>
            </a:extLst>
          </p:cNvPr>
          <p:cNvSpPr/>
          <p:nvPr/>
        </p:nvSpPr>
        <p:spPr>
          <a:xfrm>
            <a:off x="0" y="0"/>
            <a:ext cx="12006470" cy="5605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3200" b="1"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rPr>
              <a:t>مراحل التعليم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3200" b="1"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rPr>
              <a:t>تنقسم مراحل التعليم إلى </a:t>
            </a:r>
            <a:r>
              <a:rPr kumimoji="0" lang="ar-IQ" sz="3200" b="1" i="0" u="none" strike="noStrike" kern="1200" cap="none" spc="0" normalizeH="0" baseline="0" noProof="0" dirty="0">
                <a:ln>
                  <a:noFill/>
                </a:ln>
                <a:solidFill>
                  <a:schemeClr val="accent1">
                    <a:lumMod val="60000"/>
                    <a:lumOff val="40000"/>
                  </a:schemeClr>
                </a:solidFill>
                <a:effectLst/>
                <a:uLnTx/>
                <a:uFillTx/>
                <a:latin typeface="Impact" panose="020B0806030902050204"/>
                <a:ea typeface="+mn-ea"/>
                <a:cs typeface="Arial" panose="020B0604020202020204" pitchFamily="34" charset="0"/>
              </a:rPr>
              <a:t>أربعة</a:t>
            </a:r>
            <a:r>
              <a:rPr kumimoji="0" lang="ar-IQ" sz="3200" b="1"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rPr>
              <a:t> مراحل.</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3200" b="1" i="0" u="none" strike="noStrike" kern="1200" cap="none" spc="0" normalizeH="0" baseline="0" noProof="0" dirty="0">
                <a:ln>
                  <a:noFill/>
                </a:ln>
                <a:solidFill>
                  <a:srgbClr val="FFFF00"/>
                </a:solidFill>
                <a:effectLst/>
                <a:uLnTx/>
                <a:uFillTx/>
                <a:latin typeface="Impact" panose="020B0806030902050204"/>
                <a:ea typeface="+mn-ea"/>
                <a:cs typeface="Arial" panose="020B0604020202020204" pitchFamily="34" charset="0"/>
              </a:rPr>
              <a:t>1- ما هو دون الخامسة ويتلقى الطفل أنشطة تشتمل على برامج في اللهو</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3200" b="1" i="0" u="none" strike="noStrike" kern="1200" cap="none" spc="0" normalizeH="0" baseline="0" noProof="0" dirty="0">
                <a:ln>
                  <a:noFill/>
                </a:ln>
                <a:solidFill>
                  <a:srgbClr val="FFFF00"/>
                </a:solidFill>
                <a:effectLst/>
                <a:uLnTx/>
                <a:uFillTx/>
                <a:latin typeface="Impact" panose="020B0806030902050204"/>
                <a:ea typeface="+mn-ea"/>
                <a:cs typeface="Arial" panose="020B0604020202020204" pitchFamily="34" charset="0"/>
              </a:rPr>
              <a:t>والترويح ويتعلم مهارات محددة خصوصا في القراءة والكتابة والحساب وتسمي </a:t>
            </a:r>
            <a:r>
              <a:rPr kumimoji="0" lang="en-US" sz="3200" b="1" i="0" u="none" strike="noStrike" kern="1200" cap="none" spc="0" normalizeH="0" baseline="0" noProof="0" dirty="0">
                <a:ln>
                  <a:noFill/>
                </a:ln>
                <a:solidFill>
                  <a:srgbClr val="FFFF00"/>
                </a:solidFill>
                <a:effectLst/>
                <a:uLnTx/>
                <a:uFillTx/>
                <a:latin typeface="Impact" panose="020B0806030902050204"/>
                <a:ea typeface="+mn-ea"/>
                <a:cs typeface="Arial" panose="020B0604020202020204" pitchFamily="34" charset="0"/>
              </a:rPr>
              <a:t>Nursery</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3200" b="1"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rPr>
              <a:t>2- </a:t>
            </a:r>
            <a:r>
              <a:rPr kumimoji="0" lang="en-US" sz="3200" b="1"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rPr>
              <a:t> </a:t>
            </a:r>
            <a:r>
              <a:rPr kumimoji="0" lang="ar-IQ" sz="3200" b="1"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rPr>
              <a:t>المرحلة الابتدائية : </a:t>
            </a:r>
            <a:r>
              <a:rPr kumimoji="0" lang="en-US" sz="3200" b="1"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rPr>
              <a:t>primary </a:t>
            </a:r>
            <a:r>
              <a:rPr kumimoji="0" lang="ar-IQ" sz="3200" b="1"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rPr>
              <a:t>وتبدأ من سن 5 حتى 11 سنة، ويتعلم الطالب لغة بلاده والرياضيات والعلوم العامة. </a:t>
            </a:r>
          </a:p>
          <a:p>
            <a:pPr marL="0" marR="0" lvl="0" indent="0" algn="ctr" defTabSz="457200" rtl="1" eaLnBrk="1" fontAlgn="auto" latinLnBrk="0" hangingPunct="1">
              <a:lnSpc>
                <a:spcPct val="100000"/>
              </a:lnSpc>
              <a:spcBef>
                <a:spcPts val="0"/>
              </a:spcBef>
              <a:spcAft>
                <a:spcPts val="0"/>
              </a:spcAft>
              <a:buClrTx/>
              <a:buSzTx/>
              <a:buFontTx/>
              <a:buNone/>
              <a:tabLst/>
              <a:defRPr/>
            </a:pPr>
            <a:r>
              <a:rPr lang="ar-IQ" sz="3200" b="1" dirty="0">
                <a:solidFill>
                  <a:srgbClr val="00B050"/>
                </a:solidFill>
                <a:latin typeface="Impact" panose="020B0806030902050204"/>
                <a:cs typeface="Arial" panose="020B0604020202020204" pitchFamily="34" charset="0"/>
              </a:rPr>
              <a:t>3- المرحلة الثانوية: ويبدأ من سن 11 ويستمر لمدة 5 او 6 سنوات ويخضع الطالب لدراسة المنهج الوطني والمقررات التي تضعها وزارة التعليم او وزارات المقاطعات، وتوجد بجانب مدارس التعليم الحكومي الالزامي – المدارس الاهلية او الخاصة والمدارس الحكومية للتعليم الخاص وتعنى بالمعاقين جسديا وعقليا.</a:t>
            </a:r>
            <a:endParaRPr kumimoji="0" lang="ar-IQ" sz="3200" b="1" i="0" u="none" strike="noStrike" kern="1200" cap="none" spc="0" normalizeH="0" baseline="0" noProof="0" dirty="0">
              <a:ln>
                <a:noFill/>
              </a:ln>
              <a:solidFill>
                <a:srgbClr val="00B050"/>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59159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944AEF2-91C8-EAED-0CDF-B30F3184513C}"/>
              </a:ext>
            </a:extLst>
          </p:cNvPr>
          <p:cNvSpPr/>
          <p:nvPr/>
        </p:nvSpPr>
        <p:spPr>
          <a:xfrm>
            <a:off x="0" y="-119269"/>
            <a:ext cx="12013096" cy="55857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4800" b="1" dirty="0"/>
              <a:t>أنواع التعليم الثانوي العام في إنكلترا:</a:t>
            </a:r>
          </a:p>
          <a:p>
            <a:pPr algn="ctr"/>
            <a:endParaRPr lang="ar-IQ" sz="4800" b="1" dirty="0"/>
          </a:p>
          <a:p>
            <a:pPr algn="ctr"/>
            <a:r>
              <a:rPr lang="ar-IQ" sz="4800" b="1" dirty="0"/>
              <a:t>1- المدارس الثانوية </a:t>
            </a:r>
            <a:r>
              <a:rPr lang="ar-IQ" sz="4800" b="1" dirty="0">
                <a:solidFill>
                  <a:srgbClr val="00B050"/>
                </a:solidFill>
              </a:rPr>
              <a:t>العامة</a:t>
            </a:r>
            <a:r>
              <a:rPr lang="ar-IQ" sz="4800" b="1" dirty="0"/>
              <a:t>.</a:t>
            </a:r>
          </a:p>
          <a:p>
            <a:pPr algn="ctr"/>
            <a:r>
              <a:rPr lang="ar-IQ" sz="4800" b="1" dirty="0"/>
              <a:t>2- المدارس الثانوية </a:t>
            </a:r>
            <a:r>
              <a:rPr lang="ar-IQ" sz="4800" b="1" dirty="0">
                <a:solidFill>
                  <a:srgbClr val="FFFF00"/>
                </a:solidFill>
              </a:rPr>
              <a:t>الفنية</a:t>
            </a:r>
            <a:r>
              <a:rPr lang="ar-IQ" sz="4800" b="1" dirty="0"/>
              <a:t>.</a:t>
            </a:r>
          </a:p>
          <a:p>
            <a:pPr algn="ctr"/>
            <a:r>
              <a:rPr lang="ar-IQ" sz="4800" b="1" dirty="0"/>
              <a:t>3- المدارس الثانوية </a:t>
            </a:r>
            <a:r>
              <a:rPr lang="ar-IQ" sz="4800" b="1" dirty="0">
                <a:solidFill>
                  <a:srgbClr val="00B0F0"/>
                </a:solidFill>
              </a:rPr>
              <a:t>الحديثة</a:t>
            </a:r>
            <a:r>
              <a:rPr lang="ar-IQ" sz="4800" b="1" dirty="0"/>
              <a:t>.</a:t>
            </a:r>
          </a:p>
          <a:p>
            <a:pPr algn="ctr"/>
            <a:r>
              <a:rPr lang="ar-IQ" sz="4800" b="1" dirty="0"/>
              <a:t>4- المدارس الثانوية </a:t>
            </a:r>
            <a:r>
              <a:rPr lang="ar-IQ" sz="4800" b="1" dirty="0">
                <a:solidFill>
                  <a:srgbClr val="7030A0"/>
                </a:solidFill>
              </a:rPr>
              <a:t>الشاملة</a:t>
            </a:r>
            <a:r>
              <a:rPr lang="ar-IQ" sz="4800" b="1" dirty="0"/>
              <a:t>.</a:t>
            </a:r>
            <a:endParaRPr lang="en-US" sz="4800" b="1" dirty="0"/>
          </a:p>
        </p:txBody>
      </p:sp>
    </p:spTree>
    <p:extLst>
      <p:ext uri="{BB962C8B-B14F-4D97-AF65-F5344CB8AC3E}">
        <p14:creationId xmlns:p14="http://schemas.microsoft.com/office/powerpoint/2010/main" val="4556303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حدث الرئيسي">
  <a:themeElements>
    <a:clrScheme name="الحدث الرئيسي">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الحدث الرئيسي">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الحدث الرئيسي</Template>
  <TotalTime>84</TotalTime>
  <Words>1210</Words>
  <Application>Microsoft Office PowerPoint</Application>
  <PresentationFormat>شاشة عريضة</PresentationFormat>
  <Paragraphs>87</Paragraphs>
  <Slides>19</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19</vt:i4>
      </vt:variant>
    </vt:vector>
  </HeadingPairs>
  <TitlesOfParts>
    <vt:vector size="22" baseType="lpstr">
      <vt:lpstr>Arial</vt:lpstr>
      <vt:lpstr>Impact</vt:lpstr>
      <vt:lpstr>الحدث الرئيسي</vt:lpstr>
      <vt:lpstr>التعليم في بريطانيا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الدوام المدرسي</vt:lpstr>
      <vt:lpstr>العوامل المؤثرة في التعليم الثانوي بإنكلترا</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21</cp:revision>
  <dcterms:created xsi:type="dcterms:W3CDTF">2025-10-19T07:40:04Z</dcterms:created>
  <dcterms:modified xsi:type="dcterms:W3CDTF">2025-10-19T09:04:22Z</dcterms:modified>
</cp:coreProperties>
</file>