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96" d="100"/>
          <a:sy n="96" d="100"/>
        </p:scale>
        <p:origin x="68" y="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3746118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239662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B1100B-0FE3-482D-91D1-99598290D96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40567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C3875628-77FC-4FB2-8840-C44D6AC2FC58}"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563477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C3875628-77FC-4FB2-8840-C44D6AC2FC58}"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B1100B-0FE3-482D-91D1-99598290D96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48144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C3875628-77FC-4FB2-8840-C44D6AC2FC58}"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2791101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3522317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994304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234261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C3875628-77FC-4FB2-8840-C44D6AC2FC58}" type="datetimeFigureOut">
              <a:rPr lang="en-US" smtClean="0"/>
              <a:t>10/19/2025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2974102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C3875628-77FC-4FB2-8840-C44D6AC2FC58}"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1397192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C3875628-77FC-4FB2-8840-C44D6AC2FC58}" type="datetimeFigureOut">
              <a:rPr lang="en-US" smtClean="0"/>
              <a:t>10/19/2025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1550920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C3875628-77FC-4FB2-8840-C44D6AC2FC58}" type="datetimeFigureOut">
              <a:rPr lang="en-US" smtClean="0"/>
              <a:t>10/19/2025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129092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875628-77FC-4FB2-8840-C44D6AC2FC58}" type="datetimeFigureOut">
              <a:rPr lang="en-US" smtClean="0"/>
              <a:t>10/19/2025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153232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C3875628-77FC-4FB2-8840-C44D6AC2FC58}"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50580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C3875628-77FC-4FB2-8840-C44D6AC2FC58}" type="datetimeFigureOut">
              <a:rPr lang="en-US" smtClean="0"/>
              <a:t>10/19/2025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8B1100B-0FE3-482D-91D1-99598290D967}" type="slidenum">
              <a:rPr lang="en-US" smtClean="0"/>
              <a:t>‹#›</a:t>
            </a:fld>
            <a:endParaRPr lang="en-US"/>
          </a:p>
        </p:txBody>
      </p:sp>
    </p:spTree>
    <p:extLst>
      <p:ext uri="{BB962C8B-B14F-4D97-AF65-F5344CB8AC3E}">
        <p14:creationId xmlns:p14="http://schemas.microsoft.com/office/powerpoint/2010/main" val="256766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3875628-77FC-4FB2-8840-C44D6AC2FC58}" type="datetimeFigureOut">
              <a:rPr lang="en-US" smtClean="0"/>
              <a:t>10/19/2025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8B1100B-0FE3-482D-91D1-99598290D967}" type="slidenum">
              <a:rPr lang="en-US" smtClean="0"/>
              <a:t>‹#›</a:t>
            </a:fld>
            <a:endParaRPr lang="en-US"/>
          </a:p>
        </p:txBody>
      </p:sp>
    </p:spTree>
    <p:extLst>
      <p:ext uri="{BB962C8B-B14F-4D97-AF65-F5344CB8AC3E}">
        <p14:creationId xmlns:p14="http://schemas.microsoft.com/office/powerpoint/2010/main" val="3461114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EB7B2D0-79C3-990A-CFB5-D11C16045263}"/>
              </a:ext>
            </a:extLst>
          </p:cNvPr>
          <p:cNvSpPr>
            <a:spLocks noGrp="1"/>
          </p:cNvSpPr>
          <p:nvPr>
            <p:ph type="ctrTitle"/>
          </p:nvPr>
        </p:nvSpPr>
        <p:spPr/>
        <p:txBody>
          <a:bodyPr/>
          <a:lstStyle/>
          <a:p>
            <a:r>
              <a:rPr lang="ar-IQ" dirty="0"/>
              <a:t>نظام التربية والتعليم في اميركا</a:t>
            </a:r>
            <a:endParaRPr lang="en-US" dirty="0"/>
          </a:p>
        </p:txBody>
      </p:sp>
      <p:sp>
        <p:nvSpPr>
          <p:cNvPr id="3" name="عنوان فرعي 2">
            <a:extLst>
              <a:ext uri="{FF2B5EF4-FFF2-40B4-BE49-F238E27FC236}">
                <a16:creationId xmlns:a16="http://schemas.microsoft.com/office/drawing/2014/main" id="{C9EA6667-6D4B-8837-1E11-35778E68F25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9375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CA30D228-2E2C-667D-B9A9-978651D0FFE6}"/>
              </a:ext>
            </a:extLst>
          </p:cNvPr>
          <p:cNvSpPr/>
          <p:nvPr/>
        </p:nvSpPr>
        <p:spPr>
          <a:xfrm>
            <a:off x="1610139" y="59635"/>
            <a:ext cx="10581861" cy="679836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IQ" sz="2800" b="1" dirty="0">
                <a:latin typeface="Arial" panose="020B0604020202020204" pitchFamily="34" charset="0"/>
                <a:cs typeface="Arial" panose="020B0604020202020204" pitchFamily="34" charset="0"/>
              </a:rPr>
              <a:t>ومع </a:t>
            </a:r>
            <a:r>
              <a:rPr lang="ar-IQ" sz="2800" b="1" dirty="0">
                <a:solidFill>
                  <a:schemeClr val="accent1"/>
                </a:solidFill>
                <a:latin typeface="Arial" panose="020B0604020202020204" pitchFamily="34" charset="0"/>
                <a:cs typeface="Arial" panose="020B0604020202020204" pitchFamily="34" charset="0"/>
              </a:rPr>
              <a:t>بداية القرن العشرين </a:t>
            </a:r>
            <a:r>
              <a:rPr lang="ar-IQ" sz="2800" b="1" dirty="0">
                <a:latin typeface="Arial" panose="020B0604020202020204" pitchFamily="34" charset="0"/>
                <a:cs typeface="Arial" panose="020B0604020202020204" pitchFamily="34" charset="0"/>
              </a:rPr>
              <a:t>أنشئت </a:t>
            </a:r>
            <a:r>
              <a:rPr lang="ar-IQ" sz="2800" b="1" dirty="0">
                <a:solidFill>
                  <a:srgbClr val="FFFF00"/>
                </a:solidFill>
                <a:latin typeface="Arial" panose="020B0604020202020204" pitchFamily="34" charset="0"/>
                <a:cs typeface="Arial" panose="020B0604020202020204" pitchFamily="34" charset="0"/>
              </a:rPr>
              <a:t>المدرسة الثانوية الممتدة عمودياً، </a:t>
            </a:r>
            <a:r>
              <a:rPr lang="ar-IQ" sz="2800" b="1" dirty="0">
                <a:latin typeface="Arial" panose="020B0604020202020204" pitchFamily="34" charset="0"/>
                <a:cs typeface="Arial" panose="020B0604020202020204" pitchFamily="34" charset="0"/>
              </a:rPr>
              <a:t>وهذه المدرسة تشمل نوعين من المدارس الثانوية هما : المدرسة الثانوية الدنيا والمدرسة الثانوية العليا</a:t>
            </a:r>
          </a:p>
          <a:p>
            <a:pPr algn="ctr"/>
            <a:endParaRPr lang="ar-IQ" sz="2800" b="1" dirty="0">
              <a:latin typeface="Arial" panose="020B0604020202020204" pitchFamily="34" charset="0"/>
              <a:cs typeface="Arial" panose="020B0604020202020204" pitchFamily="34" charset="0"/>
            </a:endParaRPr>
          </a:p>
          <a:p>
            <a:pPr algn="ctr"/>
            <a:r>
              <a:rPr lang="ar-IQ" sz="2800" b="1" dirty="0">
                <a:latin typeface="Arial" panose="020B0604020202020204" pitchFamily="34" charset="0"/>
                <a:cs typeface="Arial" panose="020B0604020202020204" pitchFamily="34" charset="0"/>
              </a:rPr>
              <a:t>1 - المدرسة الثانوية الدنيا :</a:t>
            </a:r>
          </a:p>
          <a:p>
            <a:pPr algn="ctr"/>
            <a:r>
              <a:rPr lang="ar-IQ" sz="2800" b="1" dirty="0">
                <a:latin typeface="Arial" panose="020B0604020202020204" pitchFamily="34" charset="0"/>
                <a:cs typeface="Arial" panose="020B0604020202020204" pitchFamily="34" charset="0"/>
              </a:rPr>
              <a:t>يوجد عدة أنماط من هذه المدارس وهي على النحو التالي :-</a:t>
            </a:r>
            <a:endParaRPr lang="ar-IQ" sz="2800" b="1" dirty="0">
              <a:solidFill>
                <a:schemeClr val="accent3">
                  <a:lumMod val="50000"/>
                </a:schemeClr>
              </a:solidFill>
              <a:latin typeface="Arial" panose="020B0604020202020204" pitchFamily="34" charset="0"/>
              <a:cs typeface="Arial" panose="020B0604020202020204" pitchFamily="34" charset="0"/>
            </a:endParaRPr>
          </a:p>
          <a:p>
            <a:pPr algn="ctr"/>
            <a:r>
              <a:rPr lang="ar-IQ" sz="2800" b="1" dirty="0">
                <a:solidFill>
                  <a:schemeClr val="accent3">
                    <a:lumMod val="50000"/>
                  </a:schemeClr>
                </a:solidFill>
                <a:latin typeface="Arial" panose="020B0604020202020204" pitchFamily="34" charset="0"/>
                <a:cs typeface="Arial" panose="020B0604020202020204" pitchFamily="34" charset="0"/>
              </a:rPr>
              <a:t>1- النمط الأول : </a:t>
            </a:r>
            <a:r>
              <a:rPr lang="ar-IQ" sz="2800" b="1" dirty="0">
                <a:latin typeface="Arial" panose="020B0604020202020204" pitchFamily="34" charset="0"/>
                <a:cs typeface="Arial" panose="020B0604020202020204" pitchFamily="34" charset="0"/>
              </a:rPr>
              <a:t>يمثل ثلاث سنوات من السنة الثانية عشرة حتى السنة الخامسة عشرة، وهي تكون حلقة منفصلة في مبناها ومنهاجها و برامجها.</a:t>
            </a:r>
          </a:p>
          <a:p>
            <a:pPr algn="ctr"/>
            <a:endParaRPr lang="ar-IQ" sz="2800" b="1" dirty="0">
              <a:latin typeface="Arial" panose="020B0604020202020204" pitchFamily="34" charset="0"/>
              <a:cs typeface="Arial" panose="020B0604020202020204" pitchFamily="34" charset="0"/>
            </a:endParaRPr>
          </a:p>
          <a:p>
            <a:pPr algn="ctr"/>
            <a:r>
              <a:rPr lang="ar-IQ" sz="2800" b="1" dirty="0">
                <a:solidFill>
                  <a:schemeClr val="accent3">
                    <a:lumMod val="50000"/>
                  </a:schemeClr>
                </a:solidFill>
                <a:latin typeface="Arial" panose="020B0604020202020204" pitchFamily="34" charset="0"/>
                <a:cs typeface="Arial" panose="020B0604020202020204" pitchFamily="34" charset="0"/>
              </a:rPr>
              <a:t>ب النمط الثاني : </a:t>
            </a:r>
            <a:r>
              <a:rPr lang="ar-IQ" sz="2800" b="1" dirty="0">
                <a:latin typeface="Arial" panose="020B0604020202020204" pitchFamily="34" charset="0"/>
                <a:cs typeface="Arial" panose="020B0604020202020204" pitchFamily="34" charset="0"/>
              </a:rPr>
              <a:t>المدرسة الثانوية الدنيا الواقعة ضمن السنوات الست للتعليم الثانوي.</a:t>
            </a:r>
          </a:p>
          <a:p>
            <a:pPr algn="ctr"/>
            <a:endParaRPr lang="ar-IQ" sz="2800" b="1" dirty="0">
              <a:latin typeface="Arial" panose="020B0604020202020204" pitchFamily="34" charset="0"/>
              <a:cs typeface="Arial" panose="020B0604020202020204" pitchFamily="34" charset="0"/>
            </a:endParaRPr>
          </a:p>
          <a:p>
            <a:pPr algn="ctr"/>
            <a:r>
              <a:rPr lang="ar-IQ" sz="2800" b="1" dirty="0">
                <a:solidFill>
                  <a:schemeClr val="accent3">
                    <a:lumMod val="50000"/>
                  </a:schemeClr>
                </a:solidFill>
                <a:latin typeface="Arial" panose="020B0604020202020204" pitchFamily="34" charset="0"/>
                <a:cs typeface="Arial" panose="020B0604020202020204" pitchFamily="34" charset="0"/>
              </a:rPr>
              <a:t>ج النمط الثالث : </a:t>
            </a:r>
            <a:r>
              <a:rPr lang="ar-IQ" sz="2800" b="1" dirty="0">
                <a:latin typeface="Arial" panose="020B0604020202020204" pitchFamily="34" charset="0"/>
                <a:cs typeface="Arial" panose="020B0604020202020204" pitchFamily="34" charset="0"/>
              </a:rPr>
              <a:t>يشكل مدرسة ذات صفين فقط الصف السابع والثامن </a:t>
            </a:r>
            <a:r>
              <a:rPr lang="ar-IQ" sz="2800" b="1" dirty="0">
                <a:solidFill>
                  <a:srgbClr val="FFFF00"/>
                </a:solidFill>
                <a:latin typeface="Arial" panose="020B0604020202020204" pitchFamily="34" charset="0"/>
                <a:cs typeface="Arial" panose="020B0604020202020204" pitchFamily="34" charset="0"/>
              </a:rPr>
              <a:t>أما</a:t>
            </a:r>
          </a:p>
          <a:p>
            <a:pPr algn="ctr" rtl="1"/>
            <a:r>
              <a:rPr lang="ar-IQ" sz="2800" b="1" dirty="0">
                <a:solidFill>
                  <a:srgbClr val="FFFF00"/>
                </a:solidFill>
                <a:latin typeface="Arial" panose="020B0604020202020204" pitchFamily="34" charset="0"/>
                <a:cs typeface="Arial" panose="020B0604020202020204" pitchFamily="34" charset="0"/>
              </a:rPr>
              <a:t>التاسع فإنه يلتحق بالثانوية العليا.</a:t>
            </a:r>
            <a:endParaRPr lang="en-US" sz="28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110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F37D1D2A-50A0-9F8A-092C-DD052884FF50}"/>
              </a:ext>
            </a:extLst>
          </p:cNvPr>
          <p:cNvSpPr/>
          <p:nvPr/>
        </p:nvSpPr>
        <p:spPr>
          <a:xfrm>
            <a:off x="1630016" y="0"/>
            <a:ext cx="10561983" cy="690438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IQ" sz="3600" b="1" dirty="0">
                <a:latin typeface="Arial" panose="020B0604020202020204" pitchFamily="34" charset="0"/>
                <a:cs typeface="Arial" panose="020B0604020202020204" pitchFamily="34" charset="0"/>
              </a:rPr>
              <a:t>2- المدرسة الثانوية العليا :</a:t>
            </a:r>
          </a:p>
          <a:p>
            <a:pPr algn="ctr" rtl="1"/>
            <a:endParaRPr lang="ar-IQ" sz="2800" b="1" dirty="0">
              <a:latin typeface="Arial" panose="020B0604020202020204" pitchFamily="34" charset="0"/>
              <a:cs typeface="Arial" panose="020B0604020202020204" pitchFamily="34" charset="0"/>
            </a:endParaRPr>
          </a:p>
          <a:p>
            <a:pPr algn="ctr" rtl="1"/>
            <a:r>
              <a:rPr lang="ar-IQ" sz="3600" b="1" dirty="0">
                <a:latin typeface="Arial" panose="020B0604020202020204" pitchFamily="34" charset="0"/>
                <a:cs typeface="Arial" panose="020B0604020202020204" pitchFamily="34" charset="0"/>
              </a:rPr>
              <a:t>يوجد نمطان لهذا النوع من المدارس هما :-</a:t>
            </a:r>
          </a:p>
          <a:p>
            <a:pPr algn="ctr" rtl="1"/>
            <a:endParaRPr lang="ar-IQ" sz="3600" b="1" dirty="0">
              <a:latin typeface="Arial" panose="020B0604020202020204" pitchFamily="34" charset="0"/>
              <a:cs typeface="Arial" panose="020B0604020202020204" pitchFamily="34" charset="0"/>
            </a:endParaRPr>
          </a:p>
          <a:p>
            <a:pPr algn="ctr" rtl="1"/>
            <a:r>
              <a:rPr lang="ar-IQ" sz="3600" b="1" dirty="0">
                <a:latin typeface="Arial" panose="020B0604020202020204" pitchFamily="34" charset="0"/>
                <a:cs typeface="Arial" panose="020B0604020202020204" pitchFamily="34" charset="0"/>
              </a:rPr>
              <a:t>أ) مدرسة ذات ثلاث سنوات، حيث يلتحق بها التلاميذ من السنة الخامسة عشرة وحتى الثامنة عشرة، وتمثل المرحلة الثانية للمدرسة الثانوية الدنيا.</a:t>
            </a:r>
          </a:p>
          <a:p>
            <a:pPr algn="ctr" rtl="1"/>
            <a:endParaRPr lang="ar-IQ" sz="3600" b="1" dirty="0">
              <a:latin typeface="Arial" panose="020B0604020202020204" pitchFamily="34" charset="0"/>
              <a:cs typeface="Arial" panose="020B0604020202020204" pitchFamily="34" charset="0"/>
            </a:endParaRPr>
          </a:p>
          <a:p>
            <a:pPr algn="ctr" rtl="1"/>
            <a:r>
              <a:rPr lang="ar-IQ" sz="3600" b="1" dirty="0">
                <a:latin typeface="Arial" panose="020B0604020202020204" pitchFamily="34" charset="0"/>
                <a:cs typeface="Arial" panose="020B0604020202020204" pitchFamily="34" charset="0"/>
              </a:rPr>
              <a:t>ب) النمط الثاني المدرسة الثانوية العليا وهو ذو الأربع سنوات من سن أربع عشرة سنة إلى من ثماني عشرة سنة، وتعتبر المدرسة الثانوية الشاملة النمط العادي او المألوف للتعليم الثانوي في أمريكا، حيث يلتحق معظم التلاميذ بلا استثناء بالمدرسة الثانوية الشاملة سواء كانت ذات ال 6 او 4 سنوات.</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0096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36B57D9D-239F-E98C-FD36-AC27C5782764}"/>
              </a:ext>
            </a:extLst>
          </p:cNvPr>
          <p:cNvSpPr/>
          <p:nvPr/>
        </p:nvSpPr>
        <p:spPr>
          <a:xfrm>
            <a:off x="1755913" y="1"/>
            <a:ext cx="10436087" cy="6858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IQ" b="1" dirty="0">
                <a:solidFill>
                  <a:srgbClr val="C00000"/>
                </a:solidFill>
              </a:rPr>
              <a:t>أهداف التعليم الثانوي :</a:t>
            </a:r>
            <a:endParaRPr lang="ar-IQ" dirty="0">
              <a:solidFill>
                <a:srgbClr val="C00000"/>
              </a:solidFill>
            </a:endParaRPr>
          </a:p>
          <a:p>
            <a:pPr algn="ctr"/>
            <a:r>
              <a:rPr lang="ar-IQ" sz="2400" b="1" dirty="0"/>
              <a:t>أهداف تسعى الولايات المتحدة لتحقيقها، وتعمل بكل الوسائل على ذلك ومن أهم هذه الأهداف:</a:t>
            </a:r>
          </a:p>
          <a:p>
            <a:pPr algn="ctr"/>
            <a:endParaRPr lang="ar-IQ" sz="2400" b="1" dirty="0"/>
          </a:p>
          <a:p>
            <a:pPr algn="ctr"/>
            <a:r>
              <a:rPr lang="ar-IQ" sz="2400" b="1" dirty="0"/>
              <a:t>1. إكساب الأحداث المعارف الأساسية في المواضيع التالية: اللغات والرياضيات والدراسات الإنسانية، والصحة، والفنون الجميلة، والتدبير المنزلي.</a:t>
            </a:r>
          </a:p>
          <a:p>
            <a:pPr algn="ctr"/>
            <a:endParaRPr lang="ar-IQ" sz="2400" b="1" dirty="0"/>
          </a:p>
          <a:p>
            <a:pPr algn="ctr"/>
            <a:r>
              <a:rPr lang="ar-IQ" sz="2400" b="1" dirty="0"/>
              <a:t>2 تهيئة مواطنين قادرين يدركون حقوقهم ومسؤولياتهم وواجباتهم.</a:t>
            </a:r>
          </a:p>
          <a:p>
            <a:pPr algn="ctr"/>
            <a:endParaRPr lang="ar-IQ" sz="2400" b="1" dirty="0"/>
          </a:p>
          <a:p>
            <a:pPr algn="ctr"/>
            <a:r>
              <a:rPr lang="ar-IQ" sz="2400" b="1" dirty="0"/>
              <a:t>3 تعليم القيم الروحية والأخلاقية.</a:t>
            </a:r>
          </a:p>
          <a:p>
            <a:pPr algn="ctr"/>
            <a:endParaRPr lang="ar-IQ" sz="2400" b="1" dirty="0"/>
          </a:p>
          <a:p>
            <a:pPr algn="ctr"/>
            <a:r>
              <a:rPr lang="ar-IQ" sz="2400" b="1" dirty="0"/>
              <a:t>4 تنمية شعور سليم مشترك بالولاء المبادئ الديمقراطية والإيمان به.</a:t>
            </a:r>
          </a:p>
          <a:p>
            <a:pPr algn="ctr"/>
            <a:endParaRPr lang="ar-IQ" sz="2400" b="1" dirty="0"/>
          </a:p>
          <a:p>
            <a:pPr algn="ctr"/>
            <a:r>
              <a:rPr lang="ar-IQ" sz="2400" b="1" dirty="0"/>
              <a:t>5 تعليم الطلبة القيام بالعمل المنتج وإعدادهم لمهنة مقيدة.</a:t>
            </a:r>
          </a:p>
          <a:p>
            <a:pPr algn="ctr"/>
            <a:endParaRPr lang="ar-IQ" sz="2400" b="1" dirty="0"/>
          </a:p>
          <a:p>
            <a:pPr algn="ctr"/>
            <a:r>
              <a:rPr lang="ar-IQ" sz="2400" b="1" dirty="0"/>
              <a:t>6 مساعدة الطلبة على اكتشاف مواهبهم وقدراتهم.</a:t>
            </a:r>
            <a:endParaRPr lang="en-US" sz="2400" b="1" dirty="0"/>
          </a:p>
        </p:txBody>
      </p:sp>
    </p:spTree>
    <p:extLst>
      <p:ext uri="{BB962C8B-B14F-4D97-AF65-F5344CB8AC3E}">
        <p14:creationId xmlns:p14="http://schemas.microsoft.com/office/powerpoint/2010/main" val="3411069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a:extLst>
              <a:ext uri="{FF2B5EF4-FFF2-40B4-BE49-F238E27FC236}">
                <a16:creationId xmlns:a16="http://schemas.microsoft.com/office/drawing/2014/main" id="{00299539-AF75-FCB5-FBC1-2CCCDCFC05E3}"/>
              </a:ext>
            </a:extLst>
          </p:cNvPr>
          <p:cNvSpPr/>
          <p:nvPr/>
        </p:nvSpPr>
        <p:spPr>
          <a:xfrm>
            <a:off x="1133061" y="1"/>
            <a:ext cx="10992678" cy="6858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IQ" sz="4000" b="1" dirty="0">
                <a:solidFill>
                  <a:srgbClr val="C00000"/>
                </a:solidFill>
                <a:cs typeface="Akhbar MT" pitchFamily="2" charset="-78"/>
              </a:rPr>
              <a:t>مناهج الدراسة </a:t>
            </a:r>
          </a:p>
          <a:p>
            <a:pPr algn="ctr"/>
            <a:endParaRPr lang="ar-IQ" sz="3200" dirty="0">
              <a:cs typeface="Akhbar MT" pitchFamily="2" charset="-78"/>
            </a:endParaRPr>
          </a:p>
          <a:p>
            <a:pPr algn="ctr" rtl="1"/>
            <a:r>
              <a:rPr lang="ar-IQ" sz="3200" dirty="0">
                <a:cs typeface="Akhbar MT" pitchFamily="2" charset="-78"/>
              </a:rPr>
              <a:t>تعتبر المناهج الدراسية في المدارس الثانوية الأمريكية متطورة وكثيرة التغير، وفي نظر الأمريكيين إن هذا التغير من علامات القوة، لأن التطور في العلم سريع، والمدارس الثانوية والدراسات تهتم بنشاط الطلبة داخل المدارس وخارجها، ويتعلم الطلبة اللغة الإنكليزية والدراسات الاجتماعية والرياضيات والعلوم والصحة والتربية البدنية بالإضافة إلى اختيار مواد دراسية في الفنون والاعمال التجارية والدراسة الحرفية وبنهاية هذه المرحلة تعقد امتحانات ويمنح الناجحون شهادات من الإدارات التعليمية ولكن الجامعات تعقد للقبول امتحانات خاصة</a:t>
            </a:r>
            <a:r>
              <a:rPr lang="ar-IQ" dirty="0"/>
              <a:t>.</a:t>
            </a:r>
            <a:endParaRPr lang="en-US" dirty="0"/>
          </a:p>
        </p:txBody>
      </p:sp>
    </p:spTree>
    <p:extLst>
      <p:ext uri="{BB962C8B-B14F-4D97-AF65-F5344CB8AC3E}">
        <p14:creationId xmlns:p14="http://schemas.microsoft.com/office/powerpoint/2010/main" val="4186205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a:extLst>
              <a:ext uri="{FF2B5EF4-FFF2-40B4-BE49-F238E27FC236}">
                <a16:creationId xmlns:a16="http://schemas.microsoft.com/office/drawing/2014/main" id="{3F45CBB4-D671-EC65-5040-D4632CABAF6D}"/>
              </a:ext>
            </a:extLst>
          </p:cNvPr>
          <p:cNvSpPr/>
          <p:nvPr/>
        </p:nvSpPr>
        <p:spPr>
          <a:xfrm>
            <a:off x="1868557" y="152400"/>
            <a:ext cx="10104782" cy="6500191"/>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IQ" sz="3600" b="1" dirty="0"/>
              <a:t>خطط التدريس وطرقه</a:t>
            </a:r>
          </a:p>
          <a:p>
            <a:pPr algn="ctr"/>
            <a:r>
              <a:rPr lang="ar-IQ" sz="3600" b="1" dirty="0"/>
              <a:t>للمعلم حريه فيما يقرره، وكذلك الوقت الذي يعلم به وقد تطلب قوانين الولاية .. تعليم مادة ما، ولكن المعلم بالاتفاق مع الأهالي والطلبة- يقرر ما سيدرسه وكالكيفية التي </a:t>
            </a:r>
            <a:r>
              <a:rPr lang="ar-IQ" sz="3600" b="1" dirty="0" err="1"/>
              <a:t>التي</a:t>
            </a:r>
            <a:r>
              <a:rPr lang="ar-IQ" sz="3600" b="1" dirty="0"/>
              <a:t> يدرس بها. والوقت المناسب لذلك.</a:t>
            </a:r>
            <a:endParaRPr lang="en-US" sz="3600" b="1" dirty="0"/>
          </a:p>
        </p:txBody>
      </p:sp>
    </p:spTree>
    <p:extLst>
      <p:ext uri="{BB962C8B-B14F-4D97-AF65-F5344CB8AC3E}">
        <p14:creationId xmlns:p14="http://schemas.microsoft.com/office/powerpoint/2010/main" val="774566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نجمة: 5 نقاط 1">
            <a:extLst>
              <a:ext uri="{FF2B5EF4-FFF2-40B4-BE49-F238E27FC236}">
                <a16:creationId xmlns:a16="http://schemas.microsoft.com/office/drawing/2014/main" id="{8559995B-59AB-E169-4CF2-D7EF741A0B93}"/>
              </a:ext>
            </a:extLst>
          </p:cNvPr>
          <p:cNvSpPr/>
          <p:nvPr/>
        </p:nvSpPr>
        <p:spPr>
          <a:xfrm>
            <a:off x="1974574" y="523461"/>
            <a:ext cx="8282609" cy="6109252"/>
          </a:xfrm>
          <a:prstGeom prst="star5">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IQ" sz="4400" b="1" dirty="0">
                <a:solidFill>
                  <a:srgbClr val="C00000"/>
                </a:solidFill>
                <a:latin typeface="Andalus" panose="02020603050405020304" pitchFamily="18" charset="-78"/>
                <a:cs typeface="Andalus" panose="02020603050405020304" pitchFamily="18" charset="-78"/>
              </a:rPr>
              <a:t>شكرا لإصغائكم</a:t>
            </a:r>
            <a:endParaRPr lang="en-US" sz="4400" b="1" dirty="0">
              <a:solidFill>
                <a:srgbClr val="C0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665807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4006699C-9103-295A-17C8-3C318C332B1A}"/>
              </a:ext>
            </a:extLst>
          </p:cNvPr>
          <p:cNvSpPr/>
          <p:nvPr/>
        </p:nvSpPr>
        <p:spPr>
          <a:xfrm>
            <a:off x="238539" y="46383"/>
            <a:ext cx="11880574" cy="68116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ar-IQ" sz="3600" b="1" dirty="0">
                <a:cs typeface="Akhbar MT" pitchFamily="2" charset="-78"/>
              </a:rPr>
              <a:t>ترتبط النشأة الأولى للتعليم الأمريكي </a:t>
            </a:r>
            <a:r>
              <a:rPr lang="ar-IQ" sz="3600" b="1" dirty="0" err="1">
                <a:cs typeface="Akhbar MT" pitchFamily="2" charset="-78"/>
              </a:rPr>
              <a:t>بالثراث</a:t>
            </a:r>
            <a:r>
              <a:rPr lang="ar-IQ" sz="3600" b="1" dirty="0">
                <a:cs typeface="Akhbar MT" pitchFamily="2" charset="-78"/>
              </a:rPr>
              <a:t> الأوروبي الذي حمله المهاجرون الأوائل الذين استوطنوا الولايات المتحدة وكانت هناك اختلافات كبيرة بينهم في اللغة والدين والثقافة والأصول السياسية والخلقية والعرقية والقومية والمكانة الاجتماعية والاقتصادية، وفي الفترة الأولى للمستوطنين الأوائل، كان يوجد </a:t>
            </a:r>
            <a:r>
              <a:rPr lang="ar-IQ" sz="3600" b="1" dirty="0">
                <a:solidFill>
                  <a:srgbClr val="002060"/>
                </a:solidFill>
                <a:cs typeface="Akhbar MT" pitchFamily="2" charset="-78"/>
              </a:rPr>
              <a:t>تعليم أولى متاح للقادرين على دفع نفقاته الغالية</a:t>
            </a:r>
            <a:r>
              <a:rPr lang="ar-IQ" sz="3600" b="1" dirty="0">
                <a:cs typeface="Akhbar MT" pitchFamily="2" charset="-78"/>
              </a:rPr>
              <a:t>، وكان يستهدف تعليم </a:t>
            </a:r>
            <a:r>
              <a:rPr lang="ar-IQ" sz="3600" b="1" dirty="0">
                <a:solidFill>
                  <a:srgbClr val="002060"/>
                </a:solidFill>
                <a:cs typeface="Akhbar MT" pitchFamily="2" charset="-78"/>
              </a:rPr>
              <a:t>القراءة والكتابة</a:t>
            </a:r>
            <a:r>
              <a:rPr lang="ar-IQ" sz="3600" b="1" dirty="0">
                <a:cs typeface="Akhbar MT" pitchFamily="2" charset="-78"/>
              </a:rPr>
              <a:t> وكان التعليم يسير على </a:t>
            </a:r>
            <a:r>
              <a:rPr lang="ar-IQ" sz="3600" b="1" dirty="0">
                <a:solidFill>
                  <a:srgbClr val="002060"/>
                </a:solidFill>
                <a:cs typeface="Akhbar MT" pitchFamily="2" charset="-78"/>
              </a:rPr>
              <a:t>نظام أوروبي</a:t>
            </a:r>
            <a:r>
              <a:rPr lang="ar-IQ" sz="3600" b="1" dirty="0">
                <a:cs typeface="Akhbar MT" pitchFamily="2" charset="-78"/>
              </a:rPr>
              <a:t>، حيث إن اللغة الشائعة فهي اللغة الإنكليزية، ولعل </a:t>
            </a:r>
            <a:r>
              <a:rPr lang="ar-IQ" sz="3600" b="1" dirty="0">
                <a:solidFill>
                  <a:srgbClr val="FFFF00"/>
                </a:solidFill>
                <a:cs typeface="Akhbar MT" pitchFamily="2" charset="-78"/>
              </a:rPr>
              <a:t>أبرز التأثيرات الأوروبية </a:t>
            </a:r>
            <a:r>
              <a:rPr lang="ar-IQ" sz="3600" b="1" dirty="0">
                <a:cs typeface="Akhbar MT" pitchFamily="2" charset="-78"/>
              </a:rPr>
              <a:t>على </a:t>
            </a:r>
            <a:r>
              <a:rPr lang="ar-IQ" sz="3600" b="1" dirty="0">
                <a:solidFill>
                  <a:schemeClr val="bg2">
                    <a:lumMod val="75000"/>
                  </a:schemeClr>
                </a:solidFill>
                <a:cs typeface="Akhbar MT" pitchFamily="2" charset="-78"/>
              </a:rPr>
              <a:t>التعليم الأمريكي </a:t>
            </a:r>
            <a:r>
              <a:rPr lang="ar-IQ" sz="3600" b="1" dirty="0">
                <a:cs typeface="Akhbar MT" pitchFamily="2" charset="-78"/>
              </a:rPr>
              <a:t>خلال القرن التاسع عشر </a:t>
            </a:r>
            <a:r>
              <a:rPr lang="ar-IQ" sz="3600" b="1" dirty="0">
                <a:solidFill>
                  <a:srgbClr val="00B0F0"/>
                </a:solidFill>
                <a:cs typeface="Akhbar MT" pitchFamily="2" charset="-78"/>
              </a:rPr>
              <a:t>إنشاء مدارس الأحد </a:t>
            </a:r>
            <a:r>
              <a:rPr lang="ar-IQ" sz="3600" b="1" dirty="0">
                <a:cs typeface="Akhbar MT" pitchFamily="2" charset="-78"/>
              </a:rPr>
              <a:t>لتعليم الاطفال الذين تعمل أمهاتهم في المصانع وتشمل التعليم الديني تتم أيام الآحاد ويوجد عدة أنواع مختلفة من مدارس الأحد، تتراوح بين الطرق التعاونية التقليدية المجموعات الصغيرة، التعليم المبني على الكتاب المقدس كما أنها أهم وسائل تعليم الأطفال المسيحية وتعاليم الكنيسة والتي تقتبس نظامها عن إنكلترا.       </a:t>
            </a:r>
            <a:endParaRPr lang="en-US" sz="3600" b="1" dirty="0">
              <a:cs typeface="Akhbar MT" pitchFamily="2" charset="-78"/>
            </a:endParaRPr>
          </a:p>
        </p:txBody>
      </p:sp>
    </p:spTree>
    <p:extLst>
      <p:ext uri="{BB962C8B-B14F-4D97-AF65-F5344CB8AC3E}">
        <p14:creationId xmlns:p14="http://schemas.microsoft.com/office/powerpoint/2010/main" val="180099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FAFF567B-2AD3-54C7-ED4B-E7371DB6E1D6}"/>
              </a:ext>
            </a:extLst>
          </p:cNvPr>
          <p:cNvSpPr/>
          <p:nvPr/>
        </p:nvSpPr>
        <p:spPr>
          <a:xfrm>
            <a:off x="1192696" y="59635"/>
            <a:ext cx="10933043" cy="679836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rtl="1"/>
            <a:r>
              <a:rPr lang="ar-IQ" sz="3600" b="1" dirty="0">
                <a:cs typeface="Akhbar MT" pitchFamily="2" charset="-78"/>
              </a:rPr>
              <a:t>وحتى منتصف القرن التاسع عشر، كان التعليم يستهدف تعليم الأطفال (الحضارة والثقافة الغربية وتعريفهم بتاريخ أمريكا وتطوره)، وبعد أن انصهر الشعب الأمريكي في بوتقة واحدة استطاع أن يحقق الوحدة السياسية والاجتماعية والاقتصادية، </a:t>
            </a:r>
            <a:r>
              <a:rPr lang="ar-IQ" sz="3600" b="1" dirty="0">
                <a:solidFill>
                  <a:schemeClr val="bg2">
                    <a:lumMod val="25000"/>
                  </a:schemeClr>
                </a:solidFill>
                <a:cs typeface="Akhbar MT" pitchFamily="2" charset="-78"/>
              </a:rPr>
              <a:t>وأن يحقق مبدأ الديمقراطية</a:t>
            </a:r>
            <a:r>
              <a:rPr lang="ar-IQ" sz="3600" b="1" dirty="0">
                <a:cs typeface="Akhbar MT" pitchFamily="2" charset="-78"/>
              </a:rPr>
              <a:t>.</a:t>
            </a:r>
          </a:p>
          <a:p>
            <a:pPr algn="ctr" rtl="1"/>
            <a:r>
              <a:rPr lang="ar-IQ" sz="3600" b="1" dirty="0">
                <a:solidFill>
                  <a:schemeClr val="bg2">
                    <a:lumMod val="25000"/>
                  </a:schemeClr>
                </a:solidFill>
                <a:cs typeface="Akhbar MT" pitchFamily="2" charset="-78"/>
              </a:rPr>
              <a:t>ومنذ الأيام الأولى للاستقلال </a:t>
            </a:r>
            <a:r>
              <a:rPr lang="ar-IQ" sz="3600" b="1" dirty="0">
                <a:solidFill>
                  <a:srgbClr val="C00000"/>
                </a:solidFill>
                <a:cs typeface="Akhbar MT" pitchFamily="2" charset="-78"/>
              </a:rPr>
              <a:t>عمل دستور الولايات المتحدة </a:t>
            </a:r>
            <a:r>
              <a:rPr lang="ar-IQ" sz="3600" b="1" dirty="0">
                <a:cs typeface="Akhbar MT" pitchFamily="2" charset="-78"/>
              </a:rPr>
              <a:t>على </a:t>
            </a:r>
            <a:r>
              <a:rPr lang="ar-IQ" sz="3600" b="1" dirty="0">
                <a:solidFill>
                  <a:schemeClr val="accent1">
                    <a:lumMod val="40000"/>
                    <a:lumOff val="60000"/>
                  </a:schemeClr>
                </a:solidFill>
                <a:cs typeface="Akhbar MT" pitchFamily="2" charset="-78"/>
              </a:rPr>
              <a:t>حذف التربية من قائمة مسؤوليات السلطة الفيدرالية</a:t>
            </a:r>
            <a:r>
              <a:rPr lang="ar-IQ" sz="3600" b="1" dirty="0">
                <a:cs typeface="Akhbar MT" pitchFamily="2" charset="-78"/>
              </a:rPr>
              <a:t>، وكان الخوف من التدخل الفدرالي على المساس بالاستقلال الذاتي للولايات قوياً بالذات في الجنوب، وبعض المجتمعات الدينية وفي جميع الولايات، </a:t>
            </a:r>
            <a:r>
              <a:rPr lang="ar-IQ" sz="3600" b="1" dirty="0">
                <a:solidFill>
                  <a:srgbClr val="FFC000"/>
                </a:solidFill>
                <a:cs typeface="Akhbar MT" pitchFamily="2" charset="-78"/>
              </a:rPr>
              <a:t>وقد أعطيت الحرية لكل ولاية الإقامة نظامها التربوي الخاص بها</a:t>
            </a:r>
            <a:r>
              <a:rPr lang="ar-IQ" sz="3600" b="1" dirty="0">
                <a:cs typeface="Akhbar MT" pitchFamily="2" charset="-78"/>
              </a:rPr>
              <a:t>، حيث تنوعت نظم الإشراف المحلى على التربية ومن هذه النظم </a:t>
            </a:r>
            <a:r>
              <a:rPr lang="ar-IQ" sz="3600" b="1" dirty="0">
                <a:solidFill>
                  <a:srgbClr val="92D050"/>
                </a:solidFill>
                <a:cs typeface="Akhbar MT" pitchFamily="2" charset="-78"/>
              </a:rPr>
              <a:t>نظام المقاطعة </a:t>
            </a:r>
            <a:r>
              <a:rPr lang="ar-IQ" sz="3600" b="1" dirty="0">
                <a:solidFill>
                  <a:schemeClr val="bg1"/>
                </a:solidFill>
                <a:cs typeface="Akhbar MT" pitchFamily="2" charset="-78"/>
              </a:rPr>
              <a:t>و</a:t>
            </a:r>
            <a:r>
              <a:rPr lang="ar-IQ" sz="3600" b="1" dirty="0">
                <a:solidFill>
                  <a:srgbClr val="92D050"/>
                </a:solidFill>
                <a:cs typeface="Akhbar MT" pitchFamily="2" charset="-78"/>
              </a:rPr>
              <a:t>نظام المدينة الصغيرة </a:t>
            </a:r>
            <a:r>
              <a:rPr lang="ar-IQ" sz="3600" b="1" dirty="0">
                <a:solidFill>
                  <a:schemeClr val="bg1"/>
                </a:solidFill>
                <a:cs typeface="Akhbar MT" pitchFamily="2" charset="-78"/>
              </a:rPr>
              <a:t>و</a:t>
            </a:r>
            <a:r>
              <a:rPr lang="ar-IQ" sz="3600" b="1" dirty="0">
                <a:solidFill>
                  <a:srgbClr val="92D050"/>
                </a:solidFill>
                <a:cs typeface="Akhbar MT" pitchFamily="2" charset="-78"/>
              </a:rPr>
              <a:t>النظام الإقليمي</a:t>
            </a:r>
            <a:r>
              <a:rPr lang="ar-IQ" sz="3600" b="1" dirty="0">
                <a:cs typeface="Akhbar MT" pitchFamily="2" charset="-78"/>
              </a:rPr>
              <a:t>، </a:t>
            </a:r>
            <a:r>
              <a:rPr lang="ar-IQ" sz="3600" b="1" u="sng" dirty="0">
                <a:cs typeface="Akhbar MT" pitchFamily="2" charset="-78"/>
              </a:rPr>
              <a:t>ولعل النظامين الأخيرين أنجح بكثير من نظام المقاطعة لأنهما يحتويان على مدارس أفضل</a:t>
            </a:r>
            <a:r>
              <a:rPr lang="ar-IQ" u="sng" dirty="0"/>
              <a:t>.</a:t>
            </a:r>
            <a:endParaRPr lang="en-US" u="sng" dirty="0"/>
          </a:p>
        </p:txBody>
      </p:sp>
    </p:spTree>
    <p:extLst>
      <p:ext uri="{BB962C8B-B14F-4D97-AF65-F5344CB8AC3E}">
        <p14:creationId xmlns:p14="http://schemas.microsoft.com/office/powerpoint/2010/main" val="1226958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29E6B0C8-D8CB-FE60-A4F5-E97D47C86E91}"/>
              </a:ext>
            </a:extLst>
          </p:cNvPr>
          <p:cNvSpPr/>
          <p:nvPr/>
        </p:nvSpPr>
        <p:spPr>
          <a:xfrm>
            <a:off x="12192000" y="0"/>
            <a:ext cx="45719"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ستطيل 2">
            <a:extLst>
              <a:ext uri="{FF2B5EF4-FFF2-40B4-BE49-F238E27FC236}">
                <a16:creationId xmlns:a16="http://schemas.microsoft.com/office/drawing/2014/main" id="{5A3E1D44-8930-FAB1-43A6-4298C28C4070}"/>
              </a:ext>
            </a:extLst>
          </p:cNvPr>
          <p:cNvSpPr/>
          <p:nvPr/>
        </p:nvSpPr>
        <p:spPr>
          <a:xfrm>
            <a:off x="1146313" y="0"/>
            <a:ext cx="10959548" cy="691100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ar-IQ" sz="3200" b="1" dirty="0">
                <a:latin typeface="Arial" panose="020B0604020202020204" pitchFamily="34" charset="0"/>
                <a:cs typeface="Arial" panose="020B0604020202020204" pitchFamily="34" charset="0"/>
              </a:rPr>
              <a:t>لقد أدرك الشعب الأمريكي أن التعليم هو مفتاح الحرية التي هاجروا من بلادهم لينشدوها، واعتبروا أن التعليم ضمان أساسي للحرية والمساواة، وهي من أهم المبادئ التي اكتسبها الشعب الأمريكي خلال الحرب التي خاضها من أجل الاستقلال، ويؤكد هذا ما قاله كاتبهم </a:t>
            </a:r>
            <a:r>
              <a:rPr lang="ar-IQ" sz="3200" b="1" dirty="0">
                <a:solidFill>
                  <a:srgbClr val="002060"/>
                </a:solidFill>
                <a:latin typeface="Arial" panose="020B0604020202020204" pitchFamily="34" charset="0"/>
                <a:cs typeface="Arial" panose="020B0604020202020204" pitchFamily="34" charset="0"/>
              </a:rPr>
              <a:t>" جيفرسون " </a:t>
            </a:r>
            <a:r>
              <a:rPr lang="ar-IQ" sz="3200" b="1" dirty="0">
                <a:latin typeface="Arial" panose="020B0604020202020204" pitchFamily="34" charset="0"/>
                <a:cs typeface="Arial" panose="020B0604020202020204" pitchFamily="34" charset="0"/>
              </a:rPr>
              <a:t>: </a:t>
            </a:r>
            <a:r>
              <a:rPr lang="ar-IQ" sz="3200" b="1" dirty="0">
                <a:solidFill>
                  <a:srgbClr val="FFFF00"/>
                </a:solidFill>
                <a:latin typeface="Arial" panose="020B0604020202020204" pitchFamily="34" charset="0"/>
                <a:cs typeface="Arial" panose="020B0604020202020204" pitchFamily="34" charset="0"/>
              </a:rPr>
              <a:t>" إن الشعب الذي يتوقع أن يكون حراً وهو جاهل فإنه يتوقع ما لم يحدث ولن يحدث "</a:t>
            </a:r>
            <a:r>
              <a:rPr lang="ar-IQ" sz="3200" b="1" dirty="0">
                <a:latin typeface="Arial" panose="020B0604020202020204" pitchFamily="34" charset="0"/>
                <a:cs typeface="Arial" panose="020B0604020202020204" pitchFamily="34" charset="0"/>
              </a:rPr>
              <a:t>.</a:t>
            </a:r>
          </a:p>
          <a:p>
            <a:pPr algn="ctr" rtl="1"/>
            <a:endParaRPr lang="ar-IQ" sz="3200" b="1" dirty="0">
              <a:latin typeface="Arial" panose="020B0604020202020204" pitchFamily="34" charset="0"/>
              <a:cs typeface="Arial" panose="020B0604020202020204" pitchFamily="34" charset="0"/>
            </a:endParaRPr>
          </a:p>
          <a:p>
            <a:pPr algn="ctr" rtl="1"/>
            <a:r>
              <a:rPr lang="ar-IQ" sz="3200" b="1" dirty="0">
                <a:latin typeface="Arial" panose="020B0604020202020204" pitchFamily="34" charset="0"/>
                <a:cs typeface="Arial" panose="020B0604020202020204" pitchFamily="34" charset="0"/>
              </a:rPr>
              <a:t>ونتيجة لاهتمام المسؤولين عن التعليم وتقويمه دائما، وعلى الرغم من تقدم أمريكا عالمياً إلا أنهم وجدوا أن التعليم يتدنى، والذي أكد ذلك التقرير المعروف </a:t>
            </a:r>
            <a:r>
              <a:rPr lang="ar-IQ" sz="3200" b="1" dirty="0">
                <a:solidFill>
                  <a:srgbClr val="00B0F0"/>
                </a:solidFill>
                <a:latin typeface="Arial" panose="020B0604020202020204" pitchFamily="34" charset="0"/>
                <a:cs typeface="Arial" panose="020B0604020202020204" pitchFamily="34" charset="0"/>
              </a:rPr>
              <a:t>أمة في خطر الذي نشر عام 1983م</a:t>
            </a:r>
            <a:r>
              <a:rPr lang="ar-IQ" sz="3200" b="1" dirty="0">
                <a:latin typeface="Arial" panose="020B0604020202020204" pitchFamily="34" charset="0"/>
                <a:cs typeface="Arial" panose="020B0604020202020204" pitchFamily="34" charset="0"/>
              </a:rPr>
              <a:t>، ويعتبر هذا أهم وثيقة عن التعليم في أمريكا خلال العقود الماضية، وقد أثار اهتماماً حاداً حول التعليم الأمريكي، </a:t>
            </a:r>
            <a:r>
              <a:rPr lang="ar-IQ" sz="3200" b="1" dirty="0">
                <a:solidFill>
                  <a:srgbClr val="92D050"/>
                </a:solidFill>
                <a:latin typeface="Arial" panose="020B0604020202020204" pitchFamily="34" charset="0"/>
                <a:cs typeface="Arial" panose="020B0604020202020204" pitchFamily="34" charset="0"/>
              </a:rPr>
              <a:t>وقد ترتب على هذا التقرير اتخاذ خطوات عملية وسريعة للإصلاح تمحورت في خطتين:</a:t>
            </a:r>
            <a:r>
              <a:rPr lang="ar-IQ" sz="3200" b="1" dirty="0">
                <a:latin typeface="Arial" panose="020B0604020202020204" pitchFamily="34" charset="0"/>
                <a:cs typeface="Arial" panose="020B0604020202020204" pitchFamily="34" charset="0"/>
              </a:rPr>
              <a:t> الأولى ما بين 1983م وحتى 1986م، والخطة الثانية ما بين سنة 1986-1990م.</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0487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C89615B5-4C83-CA37-DFEF-6D26F351F7F9}"/>
              </a:ext>
            </a:extLst>
          </p:cNvPr>
          <p:cNvSpPr/>
          <p:nvPr/>
        </p:nvSpPr>
        <p:spPr>
          <a:xfrm>
            <a:off x="1636643" y="0"/>
            <a:ext cx="10489096" cy="6858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IQ" sz="3600" b="1" dirty="0">
                <a:solidFill>
                  <a:srgbClr val="C00000"/>
                </a:solidFill>
                <a:cs typeface="Akhbar MT" pitchFamily="2" charset="-78"/>
              </a:rPr>
              <a:t>المرحلة الأولى (1983 -1986)</a:t>
            </a:r>
          </a:p>
          <a:p>
            <a:pPr algn="ctr"/>
            <a:endParaRPr lang="ar-IQ" sz="4000" b="1" dirty="0">
              <a:solidFill>
                <a:srgbClr val="C00000"/>
              </a:solidFill>
              <a:cs typeface="Akhbar MT" pitchFamily="2" charset="-78"/>
            </a:endParaRPr>
          </a:p>
          <a:p>
            <a:pPr algn="ctr"/>
            <a:r>
              <a:rPr lang="ar-IQ" sz="4000" b="1" dirty="0">
                <a:cs typeface="Akhbar MT" pitchFamily="2" charset="-78"/>
              </a:rPr>
              <a:t>وقد استندت هذه المرحلة على تصور أن مشكلات الشعب الأمريكي في التعليم ترجع بالدرجة الأولى إلى انخفاض المستويات الأكاديمية للطلبة، وتدني نوعية التعليم، وقد حمل المعلم المسؤولية عن هذا التدني، وأشير إليه </a:t>
            </a:r>
            <a:r>
              <a:rPr lang="ar-IQ" sz="4000" b="1" dirty="0" err="1">
                <a:cs typeface="Akhbar MT" pitchFamily="2" charset="-78"/>
              </a:rPr>
              <a:t>بإصبح</a:t>
            </a:r>
            <a:r>
              <a:rPr lang="ar-IQ" sz="4000" b="1" dirty="0">
                <a:cs typeface="Akhbar MT" pitchFamily="2" charset="-78"/>
              </a:rPr>
              <a:t> الاتهام، الأمر الذي دفع المسؤولين لإعداد تشريعات للارتقاء بمستوى المعلم والتخلص من المعلمين غير الأكفاء، واستبدالهم بمعلمين مدربين من خلال إجراء اختبارات للكفاءة المهنية.</a:t>
            </a:r>
          </a:p>
          <a:p>
            <a:pPr algn="ctr"/>
            <a:endParaRPr lang="ar-IQ" sz="4000" b="1" dirty="0">
              <a:cs typeface="Akhbar MT" pitchFamily="2" charset="-78"/>
            </a:endParaRPr>
          </a:p>
          <a:p>
            <a:pPr algn="ctr"/>
            <a:r>
              <a:rPr lang="ar-IQ" sz="4000" b="1" dirty="0">
                <a:cs typeface="Akhbar MT" pitchFamily="2" charset="-78"/>
              </a:rPr>
              <a:t>وما هي إلا سنوات معدودة حتى وجد في (44) ولاية نظام امتحان للكفاءة المهنية لترخيص المعلم للعمل، وهذا بدوره قلل من نسبة المعلمين</a:t>
            </a:r>
            <a:r>
              <a:rPr lang="ar-IQ" sz="3600" b="1" dirty="0">
                <a:cs typeface="Akhbar MT" pitchFamily="2" charset="-78"/>
              </a:rPr>
              <a:t>.</a:t>
            </a:r>
            <a:endParaRPr lang="en-US" sz="3600" b="1" dirty="0">
              <a:cs typeface="Akhbar MT" pitchFamily="2" charset="-78"/>
            </a:endParaRPr>
          </a:p>
        </p:txBody>
      </p:sp>
    </p:spTree>
    <p:extLst>
      <p:ext uri="{BB962C8B-B14F-4D97-AF65-F5344CB8AC3E}">
        <p14:creationId xmlns:p14="http://schemas.microsoft.com/office/powerpoint/2010/main" val="2237291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39EA4BB6-6372-6B82-5E36-BD65D8A773A5}"/>
              </a:ext>
            </a:extLst>
          </p:cNvPr>
          <p:cNvSpPr/>
          <p:nvPr/>
        </p:nvSpPr>
        <p:spPr>
          <a:xfrm>
            <a:off x="1603513" y="0"/>
            <a:ext cx="10588487" cy="6858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IQ" sz="4000" b="1" dirty="0">
                <a:solidFill>
                  <a:srgbClr val="C00000"/>
                </a:solidFill>
                <a:cs typeface="Akhbar MT" pitchFamily="2" charset="-78"/>
              </a:rPr>
              <a:t>المرحلة الثانية (1987 – 1990) </a:t>
            </a:r>
          </a:p>
          <a:p>
            <a:pPr algn="ctr" rtl="1"/>
            <a:endParaRPr lang="ar-IQ" sz="4000" b="1" dirty="0">
              <a:cs typeface="Akhbar MT" pitchFamily="2" charset="-78"/>
            </a:endParaRPr>
          </a:p>
          <a:p>
            <a:pPr algn="ctr" rtl="1"/>
            <a:r>
              <a:rPr lang="ar-IQ" sz="4000" b="1" dirty="0">
                <a:cs typeface="Akhbar MT" pitchFamily="2" charset="-78"/>
              </a:rPr>
              <a:t>وهذه المرحلة تتداخل مع المرحلة الأولى، ففي حين نظرت المرحلة الأولى إلى المعلم على أنه سبب للمشكلة، فنظرت المرحلة الثانية للمعلم على أنه الحل للمشكلة، حيث بدأت الصيحات تنادي بتحسين مكانة المعلم المهنية، وإعطائهم مزيدا من الحرية والثقة، ومزيدا من التدريبات أثناء الخدمة، وشهدت هذه الفترة تحسناً ملموساً في مرتبات المعلمين، فقد ارتفع متوسط مرتب المعلم من </a:t>
            </a:r>
            <a:r>
              <a:rPr lang="ar-IQ" sz="4000" b="1" dirty="0">
                <a:solidFill>
                  <a:srgbClr val="C00000"/>
                </a:solidFill>
                <a:cs typeface="Akhbar MT" pitchFamily="2" charset="-78"/>
              </a:rPr>
              <a:t>(7413) </a:t>
            </a:r>
            <a:r>
              <a:rPr lang="ar-IQ" sz="4000" b="1" dirty="0">
                <a:cs typeface="Akhbar MT" pitchFamily="2" charset="-78"/>
              </a:rPr>
              <a:t>دولار عام 1977/1976 إلى </a:t>
            </a:r>
            <a:r>
              <a:rPr lang="ar-IQ" sz="4000" b="1" dirty="0">
                <a:solidFill>
                  <a:srgbClr val="C00000"/>
                </a:solidFill>
                <a:cs typeface="Akhbar MT" pitchFamily="2" charset="-78"/>
              </a:rPr>
              <a:t>(29551) </a:t>
            </a:r>
            <a:r>
              <a:rPr lang="ar-IQ" sz="4000" b="1" dirty="0">
                <a:cs typeface="Akhbar MT" pitchFamily="2" charset="-78"/>
              </a:rPr>
              <a:t>دولار عام 1986م / 1987م أي ارتفع إلى ثلاثة أضعاف ما كان عليه.</a:t>
            </a:r>
            <a:endParaRPr lang="en-US" sz="4000" b="1" dirty="0">
              <a:cs typeface="Akhbar MT" pitchFamily="2" charset="-78"/>
            </a:endParaRPr>
          </a:p>
        </p:txBody>
      </p:sp>
    </p:spTree>
    <p:extLst>
      <p:ext uri="{BB962C8B-B14F-4D97-AF65-F5344CB8AC3E}">
        <p14:creationId xmlns:p14="http://schemas.microsoft.com/office/powerpoint/2010/main" val="2148227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0498771B-E644-19CF-0EDE-94965185C57B}"/>
              </a:ext>
            </a:extLst>
          </p:cNvPr>
          <p:cNvSpPr/>
          <p:nvPr/>
        </p:nvSpPr>
        <p:spPr>
          <a:xfrm>
            <a:off x="1623391" y="0"/>
            <a:ext cx="10568609" cy="677848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IQ" sz="3600" b="1" dirty="0">
                <a:latin typeface="Arial" panose="020B0604020202020204" pitchFamily="34" charset="0"/>
                <a:cs typeface="Arial" panose="020B0604020202020204" pitchFamily="34" charset="0"/>
              </a:rPr>
              <a:t>مراحل التعليم في الولايات المتحدة</a:t>
            </a:r>
          </a:p>
          <a:p>
            <a:pPr algn="ctr" rtl="1"/>
            <a:endParaRPr lang="ar-IQ" sz="3600" b="1" dirty="0">
              <a:latin typeface="Arial" panose="020B0604020202020204" pitchFamily="34" charset="0"/>
              <a:cs typeface="Arial" panose="020B0604020202020204" pitchFamily="34" charset="0"/>
            </a:endParaRPr>
          </a:p>
          <a:p>
            <a:pPr algn="ctr"/>
            <a:r>
              <a:rPr lang="ar-IQ" sz="3600" b="1" dirty="0">
                <a:latin typeface="Arial" panose="020B0604020202020204" pitchFamily="34" charset="0"/>
                <a:cs typeface="Arial" panose="020B0604020202020204" pitchFamily="34" charset="0"/>
              </a:rPr>
              <a:t>تختلف مراحل التعليم في الولايات المتحدة من ولاية إلى ولاية حسب الظروف الخاصة بكل ولاية، كما تختلف طول فترة التعليم الإلزامي فهناك 32 ولاية من أصل 51 ولاية تعتبر سن الحضور الإلزامي بين 7 و 16 سنة كما أن 33 ولاية تعتبر متوسط الإلزام 9 سنوات، وإن كان المقرر أن تصل بتعليمها الإلزامي إلى 12 سنة أي من سن (6-18) سنة، كما هو الوضع في بقية الولايات.</a:t>
            </a:r>
          </a:p>
          <a:p>
            <a:pPr algn="ctr" rtl="1"/>
            <a:endParaRPr lang="ar-IQ" sz="3600" b="1" dirty="0">
              <a:latin typeface="Arial" panose="020B0604020202020204" pitchFamily="34" charset="0"/>
              <a:cs typeface="Arial" panose="020B0604020202020204" pitchFamily="34" charset="0"/>
            </a:endParaRPr>
          </a:p>
          <a:p>
            <a:pPr algn="ctr" rtl="1"/>
            <a:r>
              <a:rPr lang="ar-IQ" sz="3600" b="1" dirty="0">
                <a:latin typeface="Arial" panose="020B0604020202020204" pitchFamily="34" charset="0"/>
                <a:cs typeface="Arial" panose="020B0604020202020204" pitchFamily="34" charset="0"/>
              </a:rPr>
              <a:t>ويختلف السلم التعليمي أيضاً فنجده في بعض الولايات 3، 3، 6 سنوات</a:t>
            </a:r>
          </a:p>
          <a:p>
            <a:pPr algn="ctr" rtl="1"/>
            <a:r>
              <a:rPr lang="ar-IQ" sz="3600" b="1" dirty="0">
                <a:latin typeface="Arial" panose="020B0604020202020204" pitchFamily="34" charset="0"/>
                <a:cs typeface="Arial" panose="020B0604020202020204" pitchFamily="34" charset="0"/>
              </a:rPr>
              <a:t>والبعض الآخر 6،6 سنوات، وفي البعض الآخر 8،4 سنوات.</a:t>
            </a:r>
          </a:p>
          <a:p>
            <a:pPr algn="ctr"/>
            <a:endParaRPr lang="ar-IQ" sz="1400" dirty="0"/>
          </a:p>
        </p:txBody>
      </p:sp>
    </p:spTree>
    <p:extLst>
      <p:ext uri="{BB962C8B-B14F-4D97-AF65-F5344CB8AC3E}">
        <p14:creationId xmlns:p14="http://schemas.microsoft.com/office/powerpoint/2010/main" val="3975612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9F12241B-4214-21DB-1512-EE4B2149BBC4}"/>
              </a:ext>
            </a:extLst>
          </p:cNvPr>
          <p:cNvSpPr/>
          <p:nvPr/>
        </p:nvSpPr>
        <p:spPr>
          <a:xfrm>
            <a:off x="1623390" y="1"/>
            <a:ext cx="10568609" cy="685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IQ" sz="4800" b="1" dirty="0">
                <a:solidFill>
                  <a:schemeClr val="accent6"/>
                </a:solidFill>
                <a:cs typeface="Akhbar MT" pitchFamily="2" charset="-78"/>
              </a:rPr>
              <a:t>التعليم الثانوي ومراحل تطوره :</a:t>
            </a:r>
          </a:p>
          <a:p>
            <a:pPr algn="ctr"/>
            <a:endParaRPr lang="ar-IQ" sz="4400" b="1" dirty="0">
              <a:cs typeface="Akhbar MT" pitchFamily="2" charset="-78"/>
            </a:endParaRPr>
          </a:p>
          <a:p>
            <a:pPr algn="ctr"/>
            <a:r>
              <a:rPr lang="ar-IQ" sz="3600" b="1" dirty="0">
                <a:solidFill>
                  <a:srgbClr val="FFFF00"/>
                </a:solidFill>
                <a:cs typeface="Akhbar MT" pitchFamily="2" charset="-78"/>
              </a:rPr>
              <a:t>وجدت أول أنواع المدارس الثانوية </a:t>
            </a:r>
            <a:r>
              <a:rPr lang="ar-IQ" sz="3600" b="1" dirty="0">
                <a:cs typeface="Akhbar MT" pitchFamily="2" charset="-78"/>
              </a:rPr>
              <a:t>في سنة </a:t>
            </a:r>
            <a:r>
              <a:rPr lang="ar-IQ" sz="2800" b="1" dirty="0">
                <a:cs typeface="Akhbar MT" pitchFamily="2" charset="-78"/>
              </a:rPr>
              <a:t>1635</a:t>
            </a:r>
            <a:r>
              <a:rPr lang="ar-IQ" sz="3600" b="1" dirty="0">
                <a:cs typeface="Akhbar MT" pitchFamily="2" charset="-78"/>
              </a:rPr>
              <a:t>م في بوسطن، وكانت تسمى </a:t>
            </a:r>
            <a:r>
              <a:rPr lang="ar-IQ" sz="3600" b="1" dirty="0">
                <a:solidFill>
                  <a:schemeClr val="accent6"/>
                </a:solidFill>
                <a:cs typeface="Akhbar MT" pitchFamily="2" charset="-78"/>
              </a:rPr>
              <a:t>بمدرسة النحو اللاتينية</a:t>
            </a:r>
            <a:r>
              <a:rPr lang="ar-IQ" sz="3600" b="1" dirty="0">
                <a:cs typeface="Akhbar MT" pitchFamily="2" charset="-78"/>
              </a:rPr>
              <a:t>، كان هدفها الأول إعداد التلاميذ للالتحاق بالمعهد العالي أو للخدمة في الكنيسة، وكانت تهتم بتدريس اللغة اللاتينية واليونانية، وكانت تهتم بالدين أيضاً وكانت هذه المدارس تقوم على أساس انتقائي شديد، </a:t>
            </a:r>
            <a:r>
              <a:rPr lang="ar-IQ" sz="3600" b="1" dirty="0">
                <a:solidFill>
                  <a:schemeClr val="accent6"/>
                </a:solidFill>
                <a:cs typeface="Akhbar MT" pitchFamily="2" charset="-78"/>
              </a:rPr>
              <a:t>ولم تكن تقبل إلا الصفوة </a:t>
            </a:r>
            <a:r>
              <a:rPr lang="ar-IQ" sz="3600" b="1" dirty="0">
                <a:cs typeface="Akhbar MT" pitchFamily="2" charset="-78"/>
              </a:rPr>
              <a:t>لتخلق منهم أرستقراطية مثقفة</a:t>
            </a:r>
          </a:p>
          <a:p>
            <a:pPr algn="ctr"/>
            <a:endParaRPr lang="ar-IQ" sz="3600" b="1" dirty="0">
              <a:cs typeface="Akhbar MT" pitchFamily="2" charset="-78"/>
            </a:endParaRPr>
          </a:p>
          <a:p>
            <a:pPr algn="ctr" rtl="1"/>
            <a:r>
              <a:rPr lang="ar-IQ" sz="3600" b="1" dirty="0">
                <a:cs typeface="Akhbar MT" pitchFamily="2" charset="-78"/>
              </a:rPr>
              <a:t>وفي سنة 1751م نشأت أول مدرسة ثانوية أكاديمية في فيلادلفيا </a:t>
            </a:r>
            <a:r>
              <a:rPr lang="ar-IQ" sz="3600" b="1" dirty="0">
                <a:solidFill>
                  <a:srgbClr val="FF0000"/>
                </a:solidFill>
                <a:cs typeface="Akhbar MT" pitchFamily="2" charset="-78"/>
              </a:rPr>
              <a:t>لعلاج الأفق الضيق </a:t>
            </a:r>
            <a:r>
              <a:rPr lang="ar-IQ" sz="3600" b="1" dirty="0">
                <a:cs typeface="Akhbar MT" pitchFamily="2" charset="-78"/>
              </a:rPr>
              <a:t>التي تتسم به مدرسة النحو اللاتينية، ولقد اهتمت بالمقررات العلمية لذلك فضلها الناس على غيرها من المدارس، فازداد عددها بسرعة كبيرة، ومعظم هذه الأكاديميات مؤسسات خاصة، والبعض الآخر كانت تديرها جماعات دينية.</a:t>
            </a:r>
            <a:endParaRPr lang="en-US" sz="3600" b="1" dirty="0">
              <a:cs typeface="Akhbar MT" pitchFamily="2" charset="-78"/>
            </a:endParaRPr>
          </a:p>
        </p:txBody>
      </p:sp>
    </p:spTree>
    <p:extLst>
      <p:ext uri="{BB962C8B-B14F-4D97-AF65-F5344CB8AC3E}">
        <p14:creationId xmlns:p14="http://schemas.microsoft.com/office/powerpoint/2010/main" val="12630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D71852FF-C012-493B-F88F-5C10A34FB4D1}"/>
              </a:ext>
            </a:extLst>
          </p:cNvPr>
          <p:cNvSpPr/>
          <p:nvPr/>
        </p:nvSpPr>
        <p:spPr>
          <a:xfrm>
            <a:off x="1656522" y="0"/>
            <a:ext cx="10535478" cy="6924261"/>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lang="ar-IQ" sz="4400" b="1" dirty="0">
                <a:latin typeface="Arial" panose="020B0604020202020204" pitchFamily="34" charset="0"/>
                <a:cs typeface="Arial" panose="020B0604020202020204" pitchFamily="34" charset="0"/>
              </a:rPr>
              <a:t>وفي سنة </a:t>
            </a:r>
            <a:r>
              <a:rPr lang="ar-IQ" sz="4400" b="1" dirty="0">
                <a:solidFill>
                  <a:srgbClr val="C00000"/>
                </a:solidFill>
                <a:latin typeface="Arial" panose="020B0604020202020204" pitchFamily="34" charset="0"/>
                <a:cs typeface="Arial" panose="020B0604020202020204" pitchFamily="34" charset="0"/>
              </a:rPr>
              <a:t>1821م بدأت </a:t>
            </a:r>
            <a:r>
              <a:rPr lang="ar-IQ" sz="4400" b="1" dirty="0">
                <a:latin typeface="Arial" panose="020B0604020202020204" pitchFamily="34" charset="0"/>
                <a:cs typeface="Arial" panose="020B0604020202020204" pitchFamily="34" charset="0"/>
              </a:rPr>
              <a:t>في بوسطن </a:t>
            </a:r>
            <a:r>
              <a:rPr lang="ar-IQ" sz="4400" b="1" dirty="0">
                <a:solidFill>
                  <a:srgbClr val="C00000"/>
                </a:solidFill>
                <a:latin typeface="Arial" panose="020B0604020202020204" pitchFamily="34" charset="0"/>
                <a:cs typeface="Arial" panose="020B0604020202020204" pitchFamily="34" charset="0"/>
              </a:rPr>
              <a:t>حركة المدرسة الثانوية العامة المجانية</a:t>
            </a:r>
            <a:r>
              <a:rPr lang="ar-IQ" sz="4400" b="1" dirty="0">
                <a:latin typeface="Arial" panose="020B0604020202020204" pitchFamily="34" charset="0"/>
                <a:cs typeface="Arial" panose="020B0604020202020204" pitchFamily="34" charset="0"/>
              </a:rPr>
              <a:t>، التي اهتمت باللغة الإنكليزية والعناية بالتربية المهنية وسميت </a:t>
            </a:r>
            <a:r>
              <a:rPr lang="ar-IQ" sz="4400" b="1" dirty="0">
                <a:solidFill>
                  <a:schemeClr val="accent1"/>
                </a:solidFill>
                <a:latin typeface="Arial" panose="020B0604020202020204" pitchFamily="34" charset="0"/>
                <a:cs typeface="Arial" panose="020B0604020202020204" pitchFamily="34" charset="0"/>
              </a:rPr>
              <a:t>بالمدرسة الإنكليزية</a:t>
            </a:r>
            <a:r>
              <a:rPr lang="ar-IQ" sz="4400" b="1" dirty="0">
                <a:latin typeface="Arial" panose="020B0604020202020204" pitchFamily="34" charset="0"/>
                <a:cs typeface="Arial" panose="020B0604020202020204" pitchFamily="34" charset="0"/>
              </a:rPr>
              <a:t>، ولقد نما هذا النوع من التعليم نمواً سريعاً، ومع بداية العقد الثالث من القرن التاسع عشر بدأت القوى الديمقراطية في أمريكا تطالب بنوع من التعليم الثانوي الذي يمول من الأموال العامة، ويكون له قيمة وفائدة، وطرحت فكرة المدرسة الثانوية العامة على أنها النموذج الذي يفي بذلك </a:t>
            </a:r>
            <a:r>
              <a:rPr lang="ar-IQ" dirty="0"/>
              <a:t>.</a:t>
            </a:r>
            <a:endParaRPr lang="en-US" dirty="0"/>
          </a:p>
        </p:txBody>
      </p:sp>
    </p:spTree>
    <p:extLst>
      <p:ext uri="{BB962C8B-B14F-4D97-AF65-F5344CB8AC3E}">
        <p14:creationId xmlns:p14="http://schemas.microsoft.com/office/powerpoint/2010/main" val="1006383671"/>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117</TotalTime>
  <Words>1293</Words>
  <Application>Microsoft Office PowerPoint</Application>
  <PresentationFormat>شاشة عريضة</PresentationFormat>
  <Paragraphs>64</Paragraphs>
  <Slides>15</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15</vt:i4>
      </vt:variant>
    </vt:vector>
  </HeadingPairs>
  <TitlesOfParts>
    <vt:vector size="21" baseType="lpstr">
      <vt:lpstr>Akhbar MT</vt:lpstr>
      <vt:lpstr>Andalus</vt:lpstr>
      <vt:lpstr>Arial</vt:lpstr>
      <vt:lpstr>Century Gothic</vt:lpstr>
      <vt:lpstr>Wingdings 3</vt:lpstr>
      <vt:lpstr>ربطة</vt:lpstr>
      <vt:lpstr>نظام التربية والتعليم في اميركا</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18</cp:revision>
  <dcterms:created xsi:type="dcterms:W3CDTF">2025-10-10T18:55:31Z</dcterms:created>
  <dcterms:modified xsi:type="dcterms:W3CDTF">2025-10-19T07:17:24Z</dcterms:modified>
</cp:coreProperties>
</file>