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309" r:id="rId4"/>
    <p:sldId id="278" r:id="rId5"/>
    <p:sldId id="310" r:id="rId6"/>
    <p:sldId id="279" r:id="rId7"/>
    <p:sldId id="260" r:id="rId8"/>
    <p:sldId id="311" r:id="rId9"/>
    <p:sldId id="261" r:id="rId10"/>
    <p:sldId id="262" r:id="rId11"/>
    <p:sldId id="263" r:id="rId12"/>
    <p:sldId id="326" r:id="rId13"/>
    <p:sldId id="312" r:id="rId14"/>
    <p:sldId id="264" r:id="rId15"/>
    <p:sldId id="327" r:id="rId16"/>
    <p:sldId id="313" r:id="rId17"/>
    <p:sldId id="265" r:id="rId18"/>
    <p:sldId id="266" r:id="rId19"/>
    <p:sldId id="314" r:id="rId20"/>
    <p:sldId id="267" r:id="rId21"/>
    <p:sldId id="315" r:id="rId22"/>
    <p:sldId id="268" r:id="rId23"/>
    <p:sldId id="269" r:id="rId24"/>
    <p:sldId id="316" r:id="rId25"/>
    <p:sldId id="280" r:id="rId26"/>
    <p:sldId id="282" r:id="rId27"/>
    <p:sldId id="317" r:id="rId28"/>
    <p:sldId id="286" r:id="rId29"/>
    <p:sldId id="287" r:id="rId30"/>
    <p:sldId id="288" r:id="rId31"/>
    <p:sldId id="289" r:id="rId32"/>
    <p:sldId id="290" r:id="rId33"/>
    <p:sldId id="291" r:id="rId34"/>
    <p:sldId id="325" r:id="rId35"/>
    <p:sldId id="318" r:id="rId36"/>
    <p:sldId id="302" r:id="rId37"/>
    <p:sldId id="319" r:id="rId38"/>
    <p:sldId id="293" r:id="rId39"/>
    <p:sldId id="295" r:id="rId40"/>
    <p:sldId id="320" r:id="rId41"/>
    <p:sldId id="297" r:id="rId42"/>
    <p:sldId id="321" r:id="rId43"/>
    <p:sldId id="298" r:id="rId44"/>
    <p:sldId id="322" r:id="rId45"/>
    <p:sldId id="300" r:id="rId46"/>
    <p:sldId id="323" r:id="rId47"/>
    <p:sldId id="301" r:id="rId48"/>
    <p:sldId id="303" r:id="rId49"/>
    <p:sldId id="304" r:id="rId50"/>
    <p:sldId id="324" r:id="rId51"/>
    <p:sldId id="305" r:id="rId52"/>
    <p:sldId id="306" r:id="rId53"/>
    <p:sldId id="283" r:id="rId5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CC29E4D5-1044-4191-BB34-C3A69F7A69BC}" type="datetimeFigureOut">
              <a:rPr lang="ar-SA" smtClean="0"/>
              <a:t>24/08/1444</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29E4D5-1044-4191-BB34-C3A69F7A69B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29E4D5-1044-4191-BB34-C3A69F7A69B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CC29E4D5-1044-4191-BB34-C3A69F7A69BC}" type="datetimeFigureOut">
              <a:rPr lang="ar-SA" smtClean="0"/>
              <a:t>24/08/1444</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CC29E4D5-1044-4191-BB34-C3A69F7A69BC}" type="datetimeFigureOut">
              <a:rPr lang="ar-SA" smtClean="0"/>
              <a:t>24/08/1444</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12ED1578-9E0A-47C4-951C-687C88EAA1F4}"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CC29E4D5-1044-4191-BB34-C3A69F7A69BC}" type="datetimeFigureOut">
              <a:rPr lang="ar-SA" smtClean="0"/>
              <a:t>24/08/1444</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CC29E4D5-1044-4191-BB34-C3A69F7A69BC}" type="datetimeFigureOut">
              <a:rPr lang="ar-SA" smtClean="0"/>
              <a:t>24/08/1444</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12ED1578-9E0A-47C4-951C-687C88EAA1F4}"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C29E4D5-1044-4191-BB34-C3A69F7A69BC}" type="datetimeFigureOut">
              <a:rPr lang="ar-SA" smtClean="0"/>
              <a:t>24/08/1444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CC29E4D5-1044-4191-BB34-C3A69F7A69BC}" type="datetimeFigureOut">
              <a:rPr lang="ar-SA" smtClean="0"/>
              <a:t>24/08/1444</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CC29E4D5-1044-4191-BB34-C3A69F7A69BC}" type="datetimeFigureOut">
              <a:rPr lang="ar-SA" smtClean="0"/>
              <a:t>24/08/1444</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12ED1578-9E0A-47C4-951C-687C88EAA1F4}"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CC29E4D5-1044-4191-BB34-C3A69F7A69BC}" type="datetimeFigureOut">
              <a:rPr lang="ar-SA" smtClean="0"/>
              <a:t>24/08/1444</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12ED1578-9E0A-47C4-951C-687C88EAA1F4}"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C29E4D5-1044-4191-BB34-C3A69F7A69BC}" type="datetimeFigureOut">
              <a:rPr lang="ar-SA" smtClean="0"/>
              <a:t>24/08/1444</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2ED1578-9E0A-47C4-951C-687C88EAA1F4}"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اسس التخطيط والتنمية الحضرية\صور مدن\51245389_2142149432567321_561996788509179904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5" y="-242888"/>
            <a:ext cx="6038850" cy="734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32263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908720"/>
            <a:ext cx="8229600" cy="4572000"/>
          </a:xfrm>
        </p:spPr>
        <p:txBody>
          <a:bodyPr/>
          <a:lstStyle/>
          <a:p>
            <a:pPr marL="16510" indent="0" algn="justLow">
              <a:buNone/>
            </a:pPr>
            <a:r>
              <a:rPr lang="ar-SA" sz="3200" dirty="0">
                <a:latin typeface="Times New Roman"/>
                <a:ea typeface="Times New Roman"/>
                <a:cs typeface="Simplified Arabic"/>
              </a:rPr>
              <a:t>وعند بلوغ هذه المرحلة يكون المجتمع قد توصل إلى حقيقة الفصل بين الخطأ والصواب ابتداء من مكونات شخصية الفرد مرورا بمجتمعه ليصل رقيه إلى مستوى الاندماج مع الإنسانية وهي تسعى إلى الرفاهية</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marL="16510" indent="0" algn="justLow">
              <a:buNone/>
            </a:pPr>
            <a:endParaRPr lang="ar-IQ" sz="3200" dirty="0" smtClean="0">
              <a:latin typeface="Times New Roman"/>
              <a:ea typeface="Times New Roman"/>
              <a:cs typeface="Simplified Arabic"/>
            </a:endParaRPr>
          </a:p>
          <a:p>
            <a:pPr marL="16510" indent="0" algn="justLow">
              <a:buNone/>
            </a:pPr>
            <a:r>
              <a:rPr lang="ar-IQ" sz="3200" dirty="0" smtClean="0">
                <a:latin typeface="Times New Roman"/>
                <a:ea typeface="Times New Roman"/>
                <a:cs typeface="Simplified Arabic"/>
              </a:rPr>
              <a:t>س4: ما نسبة درجة بلوغ مجتمعنا من هذا المستوى؟</a:t>
            </a:r>
            <a:endParaRPr lang="en-US" sz="2800" dirty="0">
              <a:latin typeface="Times New Roman"/>
              <a:ea typeface="Times New Roman"/>
            </a:endParaRPr>
          </a:p>
          <a:p>
            <a:pPr marL="64008" indent="0" algn="just">
              <a:buNone/>
            </a:pPr>
            <a:endParaRPr lang="ar-SA" dirty="0"/>
          </a:p>
        </p:txBody>
      </p:sp>
    </p:spTree>
    <p:extLst>
      <p:ext uri="{BB962C8B-B14F-4D97-AF65-F5344CB8AC3E}">
        <p14:creationId xmlns:p14="http://schemas.microsoft.com/office/powerpoint/2010/main" val="390029047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normAutofit lnSpcReduction="10000"/>
          </a:bodyPr>
          <a:lstStyle/>
          <a:p>
            <a:pPr marL="16510" indent="0" algn="justLow">
              <a:buNone/>
            </a:pPr>
            <a:r>
              <a:rPr lang="ar-IQ" sz="3200" dirty="0" smtClean="0">
                <a:latin typeface="Times New Roman"/>
                <a:ea typeface="Times New Roman"/>
                <a:cs typeface="Simplified Arabic"/>
              </a:rPr>
              <a:t>ج/</a:t>
            </a:r>
            <a:r>
              <a:rPr lang="ar-SA" sz="3200" dirty="0" smtClean="0">
                <a:latin typeface="Times New Roman"/>
                <a:ea typeface="Times New Roman"/>
                <a:cs typeface="Simplified Arabic"/>
              </a:rPr>
              <a:t>لو </a:t>
            </a:r>
            <a:r>
              <a:rPr lang="ar-SA" sz="3200" dirty="0">
                <a:latin typeface="Times New Roman"/>
                <a:ea typeface="Times New Roman"/>
                <a:cs typeface="Simplified Arabic"/>
              </a:rPr>
              <a:t>طبقنا هذه النظرية على المجتمع العربي لوجدنا أن هذا المجتمع استطاع إحراز درجة محسوسة من التقدم والتطور في النواحي الاقتصادية والعلمية </a:t>
            </a:r>
            <a:r>
              <a:rPr lang="ar-SA" sz="3200" dirty="0" smtClean="0">
                <a:latin typeface="Times New Roman"/>
                <a:ea typeface="Times New Roman"/>
                <a:cs typeface="Simplified Arabic"/>
              </a:rPr>
              <a:t>والتقنية </a:t>
            </a:r>
            <a:r>
              <a:rPr lang="ar-SA" sz="3200" dirty="0">
                <a:latin typeface="Times New Roman"/>
                <a:ea typeface="Times New Roman"/>
                <a:cs typeface="Simplified Arabic"/>
              </a:rPr>
              <a:t>،ولكنه لم يحرز الدرجة نفسها من التقدم والتطور في النواحي الاجتماعية </a:t>
            </a:r>
            <a:r>
              <a:rPr lang="ar-SA" sz="3200" dirty="0" smtClean="0">
                <a:latin typeface="Times New Roman"/>
                <a:ea typeface="Times New Roman"/>
                <a:cs typeface="Simplified Arabic"/>
              </a:rPr>
              <a:t>والحضارية </a:t>
            </a:r>
            <a:r>
              <a:rPr lang="ar-IQ" sz="3200" dirty="0" smtClean="0">
                <a:latin typeface="Times New Roman"/>
                <a:ea typeface="Times New Roman"/>
                <a:cs typeface="Simplified Arabic"/>
              </a:rPr>
              <a:t>(الشعور الذاتي)</a:t>
            </a:r>
            <a:r>
              <a:rPr lang="ar-SA" sz="3200" dirty="0" smtClean="0">
                <a:latin typeface="Times New Roman"/>
                <a:ea typeface="Times New Roman"/>
                <a:cs typeface="Simplified Arabic"/>
              </a:rPr>
              <a:t>.</a:t>
            </a:r>
            <a:r>
              <a:rPr lang="ar-SA" sz="3200" dirty="0" smtClean="0">
                <a:solidFill>
                  <a:srgbClr val="000000"/>
                </a:solidFill>
                <a:latin typeface="Times New Roman"/>
                <a:ea typeface="Times New Roman"/>
                <a:cs typeface="Simplified Arabic"/>
              </a:rPr>
              <a:t> </a:t>
            </a:r>
            <a:r>
              <a:rPr lang="ar-SA" sz="3200" dirty="0">
                <a:latin typeface="Times New Roman"/>
                <a:ea typeface="Times New Roman"/>
                <a:cs typeface="Simplified Arabic"/>
              </a:rPr>
              <a:t>ويمكن تلمس ذلك من خلال التركز الكثيف في المدن وترك الأراضي الزراعية والذي أدى إلى تدهور البيئتين معا وانخفاض المستوى المعاشي فيهما ، وذلك دليل على أن المجتمع لم يصل بعد إلى مرحلة النضج الاجتماعي والحضاري وبما يؤهله لتفهم نتائج الحراك العشوائي والهجرة من الريف إلى المدن.</a:t>
            </a:r>
            <a:endParaRPr lang="en-US" sz="2800" dirty="0">
              <a:latin typeface="Times New Roman"/>
              <a:ea typeface="Times New Roman"/>
            </a:endParaRPr>
          </a:p>
          <a:p>
            <a:pPr marL="64008" indent="0" algn="just">
              <a:buNone/>
            </a:pPr>
            <a:endParaRPr lang="ar-SA" dirty="0"/>
          </a:p>
        </p:txBody>
      </p:sp>
    </p:spTree>
    <p:extLst>
      <p:ext uri="{BB962C8B-B14F-4D97-AF65-F5344CB8AC3E}">
        <p14:creationId xmlns:p14="http://schemas.microsoft.com/office/powerpoint/2010/main" val="210403251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268760"/>
            <a:ext cx="8229600" cy="4572000"/>
          </a:xfrm>
        </p:spPr>
        <p:txBody>
          <a:bodyPr/>
          <a:lstStyle/>
          <a:p>
            <a:pPr marL="64008" indent="0" algn="just">
              <a:buNone/>
            </a:pPr>
            <a:r>
              <a:rPr lang="ar-IQ" dirty="0" smtClean="0">
                <a:latin typeface="Simplified Arabic" pitchFamily="18" charset="-78"/>
                <a:cs typeface="Simplified Arabic" pitchFamily="18" charset="-78"/>
              </a:rPr>
              <a:t>س: هل بالإمكان اعطاء نسبة للانسجام المادي والحضاري للمجتمعات المتقدمة والمتخلفة؟</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99473567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latin typeface="Simplified Arabic" pitchFamily="18" charset="-78"/>
                <a:cs typeface="Simplified Arabic" pitchFamily="18" charset="-78"/>
              </a:rPr>
              <a:t>س5: كيف يمكن تسخير </a:t>
            </a:r>
            <a:r>
              <a:rPr lang="ar-IQ" dirty="0" err="1" smtClean="0">
                <a:latin typeface="Simplified Arabic" pitchFamily="18" charset="-78"/>
                <a:cs typeface="Simplified Arabic" pitchFamily="18" charset="-78"/>
              </a:rPr>
              <a:t>التقانه</a:t>
            </a:r>
            <a:r>
              <a:rPr lang="ar-IQ" dirty="0" smtClean="0">
                <a:latin typeface="Simplified Arabic" pitchFamily="18" charset="-78"/>
                <a:cs typeface="Simplified Arabic" pitchFamily="18" charset="-78"/>
              </a:rPr>
              <a:t> لخدمة المجتمع؟</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113567760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572000"/>
          </a:xfrm>
        </p:spPr>
        <p:txBody>
          <a:bodyPr/>
          <a:lstStyle/>
          <a:p>
            <a:pPr marL="64008" indent="0" algn="just">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لابد </a:t>
            </a:r>
            <a:r>
              <a:rPr lang="ar-SA" sz="3200" dirty="0">
                <a:latin typeface="Times New Roman"/>
                <a:ea typeface="Times New Roman"/>
                <a:cs typeface="Simplified Arabic"/>
              </a:rPr>
              <a:t>من ربط حركة العلم والتقانة بحركة المجتمع وتغيراته من خلال التخطيط العلمي مدعوما بالتقانة مع الخطط الاجتماعية والاقتصادية والحضارية </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marL="64008" indent="0" algn="just">
              <a:buNone/>
            </a:pPr>
            <a:r>
              <a:rPr lang="ar-SA" sz="3200" dirty="0" smtClean="0">
                <a:latin typeface="Times New Roman"/>
                <a:ea typeface="Times New Roman"/>
                <a:cs typeface="Simplified Arabic"/>
              </a:rPr>
              <a:t> </a:t>
            </a:r>
            <a:r>
              <a:rPr lang="ar-SA" sz="3200" dirty="0">
                <a:latin typeface="Times New Roman"/>
                <a:ea typeface="Times New Roman"/>
                <a:cs typeface="Simplified Arabic"/>
              </a:rPr>
              <a:t>أن الثورة العلمية </a:t>
            </a:r>
            <a:r>
              <a:rPr lang="ar-SA" sz="3200" dirty="0" err="1">
                <a:latin typeface="Times New Roman"/>
                <a:ea typeface="Times New Roman"/>
                <a:cs typeface="Simplified Arabic"/>
              </a:rPr>
              <a:t>والتقانية</a:t>
            </a:r>
            <a:r>
              <a:rPr lang="ar-SA" sz="3200" dirty="0">
                <a:latin typeface="Times New Roman"/>
                <a:ea typeface="Times New Roman"/>
                <a:cs typeface="Simplified Arabic"/>
              </a:rPr>
              <a:t> جعلت العمل الفني وخصوصا المؤهلات العليا من الاختصاصات مطلوبة ،فالتخطيط للموارد البشرية يستوجب بالضرورة النظر إليها من جميع الجوانب الاجتماعية والاقتصادية والسياسية والثقافية والنفسية </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42257695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340768"/>
            <a:ext cx="8229600" cy="4572000"/>
          </a:xfrm>
        </p:spPr>
        <p:txBody>
          <a:bodyPr/>
          <a:lstStyle/>
          <a:p>
            <a:pPr marL="64008" indent="0" algn="just">
              <a:buNone/>
            </a:pPr>
            <a:r>
              <a:rPr lang="ar-IQ" dirty="0" smtClean="0">
                <a:latin typeface="Simplified Arabic" pitchFamily="18" charset="-78"/>
                <a:cs typeface="Simplified Arabic" pitchFamily="18" charset="-78"/>
              </a:rPr>
              <a:t>لدينا مشكلة اليوم ما يتعلق بحركة المجتمع تتمثل بانفصال الشباب عن الادبيات الاجتماعية والاخلاقية والقيمية العليا يجب الانتباه اليها وإلا فإنها قادرة على نسف كل المنظومات القيمية وتحرف المجتمع عن مساره الحضاري متمثلة بالتقليد الاعمى للغرب، اي ان الغرب يصدر لنا أمورا  متقصدا ونحن نعَّدها تطورا وهنا تكمن المشكلة ! ومن ثم عودة الى عدم التمييز بين الخطأ والصواب.</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332251617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836712"/>
            <a:ext cx="8229600" cy="4572000"/>
          </a:xfrm>
        </p:spPr>
        <p:txBody>
          <a:bodyPr/>
          <a:lstStyle/>
          <a:p>
            <a:pPr marL="64008" indent="0">
              <a:buNone/>
            </a:pPr>
            <a:r>
              <a:rPr lang="ar-IQ" dirty="0" smtClean="0">
                <a:latin typeface="Simplified Arabic" pitchFamily="18" charset="-78"/>
                <a:cs typeface="Simplified Arabic" pitchFamily="18" charset="-78"/>
              </a:rPr>
              <a:t>س6: ما علاقة التقانة بالتنمية؟</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334272123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24744"/>
            <a:ext cx="8229600" cy="4572000"/>
          </a:xfrm>
        </p:spPr>
        <p:txBody>
          <a:bodyPr>
            <a:normAutofit/>
          </a:bodyPr>
          <a:lstStyle/>
          <a:p>
            <a:pPr indent="0" algn="justLow">
              <a:buNone/>
            </a:pPr>
            <a:r>
              <a:rPr lang="ar-IQ" sz="3200" dirty="0" smtClean="0">
                <a:latin typeface="Times New Roman"/>
                <a:ea typeface="Times New Roman"/>
                <a:cs typeface="Simplified Arabic"/>
              </a:rPr>
              <a:t>ج/</a:t>
            </a:r>
            <a:r>
              <a:rPr lang="ar-SA" sz="3200" dirty="0" smtClean="0">
                <a:latin typeface="Times New Roman"/>
                <a:ea typeface="Times New Roman"/>
                <a:cs typeface="Simplified Arabic"/>
              </a:rPr>
              <a:t>تعد </a:t>
            </a:r>
            <a:r>
              <a:rPr lang="ar-SA" sz="3200" dirty="0">
                <a:latin typeface="Times New Roman"/>
                <a:ea typeface="Times New Roman"/>
                <a:cs typeface="Simplified Arabic"/>
              </a:rPr>
              <a:t>التقانة حجر الزاوية في جهود التنمية من نواح ثلاث : </a:t>
            </a:r>
            <a:endParaRPr lang="ar-IQ" sz="3200" dirty="0" smtClean="0">
              <a:latin typeface="Times New Roman"/>
              <a:ea typeface="Times New Roman"/>
              <a:cs typeface="Simplified Arabic"/>
            </a:endParaRPr>
          </a:p>
          <a:p>
            <a:pPr indent="0" algn="justLow">
              <a:buNone/>
            </a:pPr>
            <a:r>
              <a:rPr lang="ar-IQ" sz="3200" dirty="0" smtClean="0">
                <a:latin typeface="Times New Roman"/>
                <a:ea typeface="Times New Roman"/>
                <a:cs typeface="Simplified Arabic"/>
              </a:rPr>
              <a:t>1-</a:t>
            </a:r>
            <a:r>
              <a:rPr lang="ar-SA" sz="3200" dirty="0" smtClean="0">
                <a:latin typeface="Times New Roman"/>
                <a:ea typeface="Times New Roman"/>
                <a:cs typeface="Simplified Arabic"/>
              </a:rPr>
              <a:t>كونها موردا</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 قادرا</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 </a:t>
            </a:r>
            <a:r>
              <a:rPr lang="ar-SA" sz="3200" dirty="0">
                <a:latin typeface="Times New Roman"/>
                <a:ea typeface="Times New Roman"/>
                <a:cs typeface="Simplified Arabic"/>
              </a:rPr>
              <a:t>على خلق ثروة جديدة </a:t>
            </a:r>
            <a:r>
              <a:rPr lang="ar-IQ" sz="3200" dirty="0" smtClean="0">
                <a:latin typeface="Times New Roman"/>
                <a:ea typeface="Times New Roman"/>
                <a:cs typeface="Simplified Arabic"/>
              </a:rPr>
              <a:t>.</a:t>
            </a:r>
          </a:p>
          <a:p>
            <a:pPr indent="0" algn="justLow">
              <a:buNone/>
            </a:pPr>
            <a:r>
              <a:rPr lang="ar-IQ" sz="3200" dirty="0" smtClean="0">
                <a:latin typeface="Times New Roman"/>
                <a:ea typeface="Times New Roman"/>
                <a:cs typeface="Simplified Arabic"/>
              </a:rPr>
              <a:t>2-</a:t>
            </a:r>
            <a:r>
              <a:rPr lang="ar-SA" sz="3200" dirty="0" smtClean="0">
                <a:latin typeface="Times New Roman"/>
                <a:ea typeface="Times New Roman"/>
                <a:cs typeface="Simplified Arabic"/>
              </a:rPr>
              <a:t>ووسيلة </a:t>
            </a:r>
            <a:r>
              <a:rPr lang="ar-SA" sz="3200" dirty="0">
                <a:latin typeface="Times New Roman"/>
                <a:ea typeface="Times New Roman"/>
                <a:cs typeface="Simplified Arabic"/>
              </a:rPr>
              <a:t>تتيح لمالكيها ممارسة السيطرة </a:t>
            </a:r>
            <a:r>
              <a:rPr lang="ar-SA" sz="3200" dirty="0" smtClean="0">
                <a:latin typeface="Times New Roman"/>
                <a:ea typeface="Times New Roman"/>
                <a:cs typeface="Simplified Arabic"/>
              </a:rPr>
              <a:t>الاجتماعية</a:t>
            </a:r>
            <a:r>
              <a:rPr lang="ar-IQ" sz="3200" dirty="0" smtClean="0">
                <a:latin typeface="Times New Roman"/>
                <a:ea typeface="Times New Roman"/>
                <a:cs typeface="Simplified Arabic"/>
              </a:rPr>
              <a:t>.</a:t>
            </a:r>
            <a:endParaRPr lang="ar-IQ" sz="3200" dirty="0">
              <a:latin typeface="Times New Roman"/>
              <a:ea typeface="Times New Roman"/>
              <a:cs typeface="Simplified Arabic"/>
            </a:endParaRPr>
          </a:p>
          <a:p>
            <a:pPr indent="0" algn="justLow">
              <a:buNone/>
            </a:pPr>
            <a:r>
              <a:rPr lang="ar-SA" sz="3200" dirty="0" smtClean="0">
                <a:latin typeface="Times New Roman"/>
                <a:ea typeface="Times New Roman"/>
                <a:cs typeface="Simplified Arabic"/>
              </a:rPr>
              <a:t> </a:t>
            </a:r>
            <a:r>
              <a:rPr lang="ar-IQ" sz="3200" dirty="0" smtClean="0">
                <a:latin typeface="Times New Roman"/>
                <a:ea typeface="Times New Roman"/>
                <a:cs typeface="Simplified Arabic"/>
              </a:rPr>
              <a:t>3-</a:t>
            </a:r>
            <a:r>
              <a:rPr lang="ar-SA" sz="3200" dirty="0" smtClean="0">
                <a:latin typeface="Times New Roman"/>
                <a:ea typeface="Times New Roman"/>
                <a:cs typeface="Simplified Arabic"/>
              </a:rPr>
              <a:t>وفعاليتها </a:t>
            </a:r>
            <a:r>
              <a:rPr lang="ar-SA" sz="3200" dirty="0">
                <a:latin typeface="Times New Roman"/>
                <a:ea typeface="Times New Roman"/>
                <a:cs typeface="Simplified Arabic"/>
              </a:rPr>
              <a:t>في أساليب صنع القرار</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indent="0" algn="justLow">
              <a:buNone/>
            </a:pPr>
            <a:r>
              <a:rPr lang="ar-IQ" sz="3200" dirty="0">
                <a:latin typeface="Times New Roman"/>
                <a:ea typeface="Times New Roman"/>
                <a:cs typeface="Simplified Arabic"/>
              </a:rPr>
              <a:t> </a:t>
            </a:r>
            <a:r>
              <a:rPr lang="ar-IQ" sz="3200" dirty="0" smtClean="0">
                <a:latin typeface="Times New Roman"/>
                <a:ea typeface="Times New Roman"/>
                <a:cs typeface="Simplified Arabic"/>
              </a:rPr>
              <a:t>يتبع تفسير هذه النقاط.......</a:t>
            </a:r>
            <a:endParaRPr lang="en-US" sz="2800" dirty="0">
              <a:latin typeface="Times New Roman"/>
              <a:ea typeface="Times New Roman"/>
            </a:endParaRPr>
          </a:p>
          <a:p>
            <a:pPr indent="0" algn="justLow">
              <a:buNone/>
              <a:tabLst>
                <a:tab pos="2513965" algn="l"/>
              </a:tabLst>
            </a:pPr>
            <a:endParaRPr lang="ar-SA" dirty="0"/>
          </a:p>
        </p:txBody>
      </p:sp>
    </p:spTree>
    <p:extLst>
      <p:ext uri="{BB962C8B-B14F-4D97-AF65-F5344CB8AC3E}">
        <p14:creationId xmlns:p14="http://schemas.microsoft.com/office/powerpoint/2010/main" val="375098899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836712"/>
            <a:ext cx="8229600" cy="4572000"/>
          </a:xfrm>
        </p:spPr>
        <p:txBody>
          <a:bodyPr>
            <a:normAutofit lnSpcReduction="10000"/>
          </a:bodyPr>
          <a:lstStyle/>
          <a:p>
            <a:pPr indent="0" algn="justLow">
              <a:buNone/>
            </a:pPr>
            <a:r>
              <a:rPr lang="ar-SA" sz="4000" dirty="0">
                <a:latin typeface="Times New Roman"/>
                <a:ea typeface="Times New Roman"/>
                <a:cs typeface="Simplified Arabic"/>
              </a:rPr>
              <a:t>وتنتج التقانة بوصفها موردا إمكانية تحقيق طفرات كمية في الإنتاجية المتيسرة ،ولهذا وصفت بأنها المورد الفريد والأكثر أهمية من بين الموارد اللازمة </a:t>
            </a:r>
            <a:r>
              <a:rPr lang="ar-SA" sz="4000" u="sng" dirty="0">
                <a:latin typeface="Times New Roman"/>
                <a:ea typeface="Times New Roman"/>
                <a:cs typeface="Simplified Arabic"/>
              </a:rPr>
              <a:t>لخلق موارد أخرى </a:t>
            </a:r>
            <a:r>
              <a:rPr lang="ar-IQ" sz="4000" dirty="0" smtClean="0">
                <a:latin typeface="Times New Roman"/>
                <a:ea typeface="Times New Roman"/>
                <a:cs typeface="Simplified Arabic"/>
              </a:rPr>
              <a:t>،</a:t>
            </a:r>
            <a:r>
              <a:rPr lang="ar-SA" sz="4000" dirty="0" smtClean="0">
                <a:latin typeface="Times New Roman"/>
                <a:ea typeface="Times New Roman"/>
                <a:cs typeface="Simplified Arabic"/>
              </a:rPr>
              <a:t>وتميل </a:t>
            </a:r>
            <a:r>
              <a:rPr lang="ar-SA" sz="4000" dirty="0">
                <a:latin typeface="Times New Roman"/>
                <a:ea typeface="Times New Roman"/>
                <a:cs typeface="Simplified Arabic"/>
              </a:rPr>
              <a:t>التقانة الحديثة بقوة إلى (مَركَزة) القرارات وزيادة نسبة العمليات الإنسانية التي هي النمط </a:t>
            </a:r>
            <a:r>
              <a:rPr lang="ar-SA" sz="4000" dirty="0" smtClean="0">
                <a:latin typeface="Times New Roman"/>
                <a:ea typeface="Times New Roman"/>
                <a:cs typeface="Simplified Arabic"/>
              </a:rPr>
              <a:t>الأمثل</a:t>
            </a:r>
            <a:r>
              <a:rPr lang="ar-IQ" sz="4000" dirty="0" smtClean="0">
                <a:latin typeface="Times New Roman"/>
                <a:ea typeface="Times New Roman"/>
                <a:cs typeface="Simplified Arabic"/>
              </a:rPr>
              <a:t>،فضلا من المكانة التي يشغلها ذوو الخبرة والمعرفة في المجتمع لا سيما النامية منها!!!</a:t>
            </a:r>
            <a:endParaRPr lang="en-US" sz="3600" dirty="0">
              <a:latin typeface="Times New Roman"/>
              <a:ea typeface="Times New Roman"/>
            </a:endParaRPr>
          </a:p>
          <a:p>
            <a:pPr lvl="0" indent="0" algn="justLow">
              <a:buClr>
                <a:srgbClr val="0F6FC6"/>
              </a:buClr>
              <a:buNone/>
              <a:tabLst>
                <a:tab pos="2513965" algn="l"/>
              </a:tabLst>
            </a:pPr>
            <a:endParaRPr lang="en-US" sz="4000" dirty="0">
              <a:solidFill>
                <a:prstClr val="white"/>
              </a:solidFill>
              <a:latin typeface="Times New Roman"/>
              <a:ea typeface="Times New Roman"/>
            </a:endParaRPr>
          </a:p>
        </p:txBody>
      </p:sp>
    </p:spTree>
    <p:extLst>
      <p:ext uri="{BB962C8B-B14F-4D97-AF65-F5344CB8AC3E}">
        <p14:creationId xmlns:p14="http://schemas.microsoft.com/office/powerpoint/2010/main" val="85891868"/>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572000"/>
          </a:xfrm>
        </p:spPr>
        <p:txBody>
          <a:bodyPr/>
          <a:lstStyle/>
          <a:p>
            <a:pPr marL="64008" indent="0">
              <a:buNone/>
            </a:pPr>
            <a:r>
              <a:rPr lang="ar-IQ" dirty="0" smtClean="0">
                <a:latin typeface="Simplified Arabic" pitchFamily="18" charset="-78"/>
                <a:cs typeface="Simplified Arabic" pitchFamily="18" charset="-78"/>
              </a:rPr>
              <a:t>س7: ما دور التقانة في تقوية النسيج الاجتماعي؟</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139977645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052736"/>
            <a:ext cx="8229600" cy="4572000"/>
          </a:xfrm>
        </p:spPr>
        <p:txBody>
          <a:bodyPr>
            <a:normAutofit/>
          </a:bodyPr>
          <a:lstStyle/>
          <a:p>
            <a:pPr algn="ctr"/>
            <a:r>
              <a:rPr lang="ar-SA" sz="3200" b="1" dirty="0">
                <a:latin typeface="Times New Roman"/>
                <a:ea typeface="Times New Roman"/>
                <a:cs typeface="Simplified Arabic"/>
              </a:rPr>
              <a:t>دور التقانة في التنمية المكانية وأثرها في تقليل الهجرة السكانية إلى المدن </a:t>
            </a:r>
            <a:endParaRPr lang="ar-IQ" sz="3200" b="1" dirty="0" smtClean="0">
              <a:latin typeface="Times New Roman"/>
              <a:ea typeface="Times New Roman"/>
              <a:cs typeface="Simplified Arabic"/>
            </a:endParaRPr>
          </a:p>
          <a:p>
            <a:pPr algn="ctr"/>
            <a:r>
              <a:rPr lang="ar-SA" dirty="0" err="1"/>
              <a:t>أ.د</a:t>
            </a:r>
            <a:r>
              <a:rPr lang="ar-SA" dirty="0"/>
              <a:t>. </a:t>
            </a:r>
            <a:r>
              <a:rPr lang="ar-SA"/>
              <a:t>محمد صالح ربيع</a:t>
            </a:r>
          </a:p>
          <a:p>
            <a:pPr algn="ctr"/>
            <a:endParaRPr lang="ar-SA" dirty="0"/>
          </a:p>
        </p:txBody>
      </p:sp>
    </p:spTree>
    <p:extLst>
      <p:ext uri="{BB962C8B-B14F-4D97-AF65-F5344CB8AC3E}">
        <p14:creationId xmlns:p14="http://schemas.microsoft.com/office/powerpoint/2010/main" val="1308710698"/>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572000"/>
          </a:xfrm>
        </p:spPr>
        <p:txBody>
          <a:bodyPr/>
          <a:lstStyle/>
          <a:p>
            <a:pPr indent="0" algn="justLow">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تدخل </a:t>
            </a:r>
            <a:r>
              <a:rPr lang="ar-SA" sz="3200" dirty="0">
                <a:latin typeface="Times New Roman"/>
                <a:ea typeface="Times New Roman"/>
                <a:cs typeface="Simplified Arabic"/>
              </a:rPr>
              <a:t>التقانة في فك النزاع الحاصل بين النمو السكاني والنزاع داخل المجتمع ،</a:t>
            </a:r>
            <a:r>
              <a:rPr lang="ar-SA" sz="3200" dirty="0" smtClean="0">
                <a:latin typeface="Times New Roman"/>
                <a:ea typeface="Times New Roman"/>
                <a:cs typeface="Simplified Arabic"/>
              </a:rPr>
              <a:t>ينش</a:t>
            </a:r>
            <a:r>
              <a:rPr lang="ar-IQ" sz="3200" dirty="0" smtClean="0">
                <a:latin typeface="Times New Roman"/>
                <a:ea typeface="Times New Roman"/>
                <a:cs typeface="Simplified Arabic"/>
              </a:rPr>
              <a:t>أ</a:t>
            </a:r>
            <a:r>
              <a:rPr lang="ar-SA" sz="3200" dirty="0" smtClean="0">
                <a:latin typeface="Times New Roman"/>
                <a:ea typeface="Times New Roman"/>
                <a:cs typeface="Simplified Arabic"/>
              </a:rPr>
              <a:t> </a:t>
            </a:r>
            <a:r>
              <a:rPr lang="ar-SA" sz="3200" dirty="0">
                <a:latin typeface="Times New Roman"/>
                <a:ea typeface="Times New Roman"/>
                <a:cs typeface="Simplified Arabic"/>
              </a:rPr>
              <a:t>النزاع عندما تتنافس الأعداد السكانية على المورد الطبيعي المتقلص أو الثابت، ويعَّقد هذا النزاع التوزيع غير العادل في الموارد سواء أكانت في الدخل أو الأرض أو المياه ،إن ازدياد التنافس والنزاع يدمر النسيج الاجتماعي الذي يساعد على إلغاء الانسجام الاجتماعي ودور التقانة هنا في تطوير الإنتاج ورفع قيمة الاستثمار سوآءا عن طريق الآلة أو عن طريق (رفع الوعي الاجتماعي</a:t>
            </a:r>
            <a:r>
              <a:rPr lang="ar-SA" sz="2800" dirty="0">
                <a:latin typeface="Times New Roman"/>
                <a:ea typeface="Times New Roman"/>
              </a:rPr>
              <a:t> </a:t>
            </a:r>
            <a:r>
              <a:rPr lang="en-US" sz="3200" dirty="0">
                <a:latin typeface="Times New Roman"/>
                <a:ea typeface="Times New Roman"/>
                <a:cs typeface="Simplified Arabic"/>
              </a:rPr>
              <a:t>Raise social awareness</a:t>
            </a:r>
            <a:r>
              <a:rPr lang="ar-SA" sz="3200" dirty="0">
                <a:latin typeface="Times New Roman"/>
                <a:ea typeface="Times New Roman"/>
                <a:cs typeface="Simplified Arabic"/>
              </a:rPr>
              <a:t>) في التعامل مع آلية التقنية.</a:t>
            </a:r>
            <a:endParaRPr lang="en-US" sz="2800" dirty="0">
              <a:latin typeface="Times New Roman"/>
              <a:ea typeface="Times New Roman"/>
            </a:endParaRPr>
          </a:p>
          <a:p>
            <a:pPr marL="64008" indent="0" algn="just">
              <a:lnSpc>
                <a:spcPct val="115000"/>
              </a:lnSpc>
              <a:spcBef>
                <a:spcPts val="600"/>
              </a:spcBef>
              <a:spcAft>
                <a:spcPts val="600"/>
              </a:spcAft>
              <a:buNone/>
            </a:pPr>
            <a:endParaRPr lang="ar-SA" dirty="0"/>
          </a:p>
        </p:txBody>
      </p:sp>
    </p:spTree>
    <p:extLst>
      <p:ext uri="{BB962C8B-B14F-4D97-AF65-F5344CB8AC3E}">
        <p14:creationId xmlns:p14="http://schemas.microsoft.com/office/powerpoint/2010/main" val="257415232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lstStyle/>
          <a:p>
            <a:pPr marL="64008" indent="0">
              <a:buNone/>
            </a:pPr>
            <a:r>
              <a:rPr lang="ar-IQ" dirty="0" smtClean="0">
                <a:latin typeface="Simplified Arabic" pitchFamily="18" charset="-78"/>
                <a:cs typeface="Simplified Arabic" pitchFamily="18" charset="-78"/>
              </a:rPr>
              <a:t>س8: ما دور التقانة في ايقاف الزحف السكاني غير المنضبط من الريف الى المدن العربية؟</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68570812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572000"/>
          </a:xfrm>
        </p:spPr>
        <p:txBody>
          <a:bodyPr>
            <a:normAutofit/>
          </a:bodyPr>
          <a:lstStyle/>
          <a:p>
            <a:pPr indent="0" algn="justLow">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ساهمت </a:t>
            </a:r>
            <a:r>
              <a:rPr lang="ar-SA" sz="3200" dirty="0">
                <a:latin typeface="Times New Roman"/>
                <a:ea typeface="Times New Roman"/>
                <a:cs typeface="Simplified Arabic"/>
              </a:rPr>
              <a:t>آلية عمليات التنمية الاجتماعية –الاقتصادية التي تنتهجها الدول العربية في إطار غياب أو ضعف دور السياسات المكانية من جهة، وقوة جذب بعض المدن لاستثمارات التنمية بفعل ما تستطيع أن تقدمه لها من وفورات خارجية متمثلة( بالاقتصاديات الحضرية</a:t>
            </a:r>
            <a:r>
              <a:rPr lang="ar-SA" sz="2800" dirty="0">
                <a:ea typeface="Times New Roman"/>
                <a:cs typeface="Times New Roman"/>
              </a:rPr>
              <a:t> </a:t>
            </a:r>
            <a:r>
              <a:rPr lang="en-US" sz="3200" dirty="0">
                <a:latin typeface="Times New Roman"/>
                <a:ea typeface="Times New Roman"/>
                <a:cs typeface="Simplified Arabic"/>
              </a:rPr>
              <a:t>Urban Economies</a:t>
            </a:r>
            <a:r>
              <a:rPr lang="ar-SA" sz="3200" dirty="0">
                <a:latin typeface="Times New Roman"/>
                <a:ea typeface="Times New Roman"/>
                <a:cs typeface="Simplified Arabic"/>
              </a:rPr>
              <a:t>) من جهة ثانية</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في </a:t>
            </a:r>
            <a:r>
              <a:rPr lang="ar-SA" sz="3200" dirty="0">
                <a:latin typeface="Times New Roman"/>
                <a:ea typeface="Times New Roman"/>
                <a:cs typeface="Simplified Arabic"/>
              </a:rPr>
              <a:t>تباين الأحجام السكانية وفرص( النمو السكاني </a:t>
            </a:r>
            <a:r>
              <a:rPr lang="en-US" sz="3200" dirty="0">
                <a:latin typeface="Times New Roman"/>
                <a:ea typeface="Times New Roman"/>
                <a:cs typeface="Simplified Arabic"/>
              </a:rPr>
              <a:t>Population growth</a:t>
            </a:r>
            <a:r>
              <a:rPr lang="ar-SA" sz="3200" dirty="0">
                <a:latin typeface="Times New Roman"/>
                <a:ea typeface="Times New Roman"/>
                <a:cs typeface="Simplified Arabic"/>
              </a:rPr>
              <a:t>) بين المدن وبلوغ عددا أو بعضا منها حجوما حضرية غير اعتيادية </a:t>
            </a:r>
            <a:r>
              <a:rPr lang="en-US" sz="3200" dirty="0">
                <a:latin typeface="Times New Roman"/>
                <a:ea typeface="Times New Roman"/>
                <a:cs typeface="Simplified Arabic"/>
              </a:rPr>
              <a:t>.</a:t>
            </a:r>
            <a:endParaRPr lang="ar-SA" dirty="0"/>
          </a:p>
        </p:txBody>
      </p:sp>
    </p:spTree>
    <p:extLst>
      <p:ext uri="{BB962C8B-B14F-4D97-AF65-F5344CB8AC3E}">
        <p14:creationId xmlns:p14="http://schemas.microsoft.com/office/powerpoint/2010/main" val="333640814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72000"/>
          </a:xfrm>
        </p:spPr>
        <p:txBody>
          <a:bodyPr>
            <a:normAutofit lnSpcReduction="10000"/>
          </a:bodyPr>
          <a:lstStyle/>
          <a:p>
            <a:pPr indent="0" algn="justLow">
              <a:buNone/>
            </a:pPr>
            <a:r>
              <a:rPr lang="ar-SA" sz="3200" dirty="0">
                <a:latin typeface="Times New Roman"/>
                <a:ea typeface="Times New Roman"/>
                <a:cs typeface="Simplified Arabic"/>
              </a:rPr>
              <a:t>مما زاد من تكاليف عمليات التنمية في تلك المدن وكان ذلك على حساب الفرص التنموية لمدن أخرى لم تكن لها قدرات تنافسية عالية بحكم ضعف هياكل (البنى الارتكازية </a:t>
            </a:r>
            <a:r>
              <a:rPr lang="en-US" sz="3200" dirty="0">
                <a:latin typeface="Times New Roman"/>
                <a:ea typeface="Times New Roman"/>
                <a:cs typeface="Simplified Arabic"/>
              </a:rPr>
              <a:t>Infrastructure</a:t>
            </a:r>
            <a:r>
              <a:rPr lang="en-US" sz="3200" dirty="0">
                <a:latin typeface="Simplified Arabic"/>
                <a:ea typeface="Times New Roman"/>
              </a:rPr>
              <a:t> </a:t>
            </a:r>
            <a:r>
              <a:rPr lang="ar-SA" sz="3200" dirty="0">
                <a:latin typeface="Simplified Arabic"/>
                <a:ea typeface="Times New Roman"/>
              </a:rPr>
              <a:t>)</a:t>
            </a:r>
            <a:r>
              <a:rPr lang="ar-SA" sz="3200" dirty="0">
                <a:latin typeface="Simplified Arabic" pitchFamily="18" charset="-78"/>
                <a:ea typeface="Times New Roman"/>
                <a:cs typeface="Simplified Arabic" pitchFamily="18" charset="-78"/>
              </a:rPr>
              <a:t>وارتفاع تكاليفها مما أدى إلى ضعف قدراتها في جذب أو تعجيل مجهودات عمليات التنمية الاقتصادية فيها</a:t>
            </a:r>
            <a:r>
              <a:rPr lang="ar-SA" sz="3200" dirty="0" smtClean="0">
                <a:latin typeface="Simplified Arabic" pitchFamily="18" charset="-78"/>
                <a:ea typeface="Times New Roman"/>
                <a:cs typeface="Simplified Arabic" pitchFamily="18" charset="-78"/>
              </a:rPr>
              <a:t>.</a:t>
            </a:r>
            <a:endParaRPr lang="ar-IQ" sz="3200" dirty="0" smtClean="0">
              <a:latin typeface="Simplified Arabic" pitchFamily="18" charset="-78"/>
              <a:ea typeface="Times New Roman"/>
              <a:cs typeface="Simplified Arabic" pitchFamily="18" charset="-78"/>
            </a:endParaRPr>
          </a:p>
          <a:p>
            <a:pPr indent="0" algn="justLow">
              <a:buNone/>
            </a:pPr>
            <a:r>
              <a:rPr lang="ar-IQ" sz="3200" dirty="0" smtClean="0">
                <a:latin typeface="Simplified Arabic" pitchFamily="18" charset="-78"/>
                <a:ea typeface="Times New Roman"/>
                <a:cs typeface="Simplified Arabic" pitchFamily="18" charset="-78"/>
              </a:rPr>
              <a:t>يأتي دور التقانة هنا في تأهيل هذه المدن مكانيا بالخبرة والمعرفة لتتمكن من الالتحاق بركب المدن التي فازت عليها بعوامل التنمية المكانية الخاطئة.</a:t>
            </a:r>
            <a:endParaRPr lang="en-US" sz="2800" dirty="0">
              <a:latin typeface="Simplified Arabic" pitchFamily="18" charset="-78"/>
              <a:ea typeface="Times New Roman"/>
              <a:cs typeface="Simplified Arabic" pitchFamily="18" charset="-78"/>
            </a:endParaRPr>
          </a:p>
          <a:p>
            <a:pPr marL="64008" indent="0" algn="just">
              <a:buNone/>
            </a:pPr>
            <a:endParaRPr lang="ar-SA" dirty="0"/>
          </a:p>
        </p:txBody>
      </p:sp>
    </p:spTree>
    <p:extLst>
      <p:ext uri="{BB962C8B-B14F-4D97-AF65-F5344CB8AC3E}">
        <p14:creationId xmlns:p14="http://schemas.microsoft.com/office/powerpoint/2010/main" val="353097443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72000"/>
          </a:xfrm>
        </p:spPr>
        <p:txBody>
          <a:bodyPr/>
          <a:lstStyle/>
          <a:p>
            <a:pPr marL="64008" indent="0">
              <a:buNone/>
            </a:pPr>
            <a:r>
              <a:rPr lang="ar-IQ" dirty="0" smtClean="0">
                <a:latin typeface="Simplified Arabic" pitchFamily="18" charset="-78"/>
                <a:cs typeface="Simplified Arabic" pitchFamily="18" charset="-78"/>
              </a:rPr>
              <a:t>س9: ما اثار الهجرة السكانية السلبية الى المدن العربية؟</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416164990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normAutofit lnSpcReduction="10000"/>
          </a:bodyPr>
          <a:lstStyle/>
          <a:p>
            <a:pPr indent="0" algn="justLow">
              <a:buNone/>
            </a:pPr>
            <a:r>
              <a:rPr lang="ar-IQ" sz="3200" dirty="0" smtClean="0">
                <a:latin typeface="Times New Roman"/>
                <a:ea typeface="Times New Roman"/>
                <a:cs typeface="Simplified Arabic"/>
              </a:rPr>
              <a:t>ج/</a:t>
            </a:r>
            <a:r>
              <a:rPr lang="ar-SA" sz="3200" dirty="0" smtClean="0">
                <a:latin typeface="Times New Roman"/>
                <a:ea typeface="Times New Roman"/>
                <a:cs typeface="Simplified Arabic"/>
              </a:rPr>
              <a:t> </a:t>
            </a:r>
            <a:r>
              <a:rPr lang="ar-SA" sz="3200" dirty="0">
                <a:latin typeface="Times New Roman"/>
                <a:ea typeface="Times New Roman"/>
                <a:cs typeface="Simplified Arabic"/>
              </a:rPr>
              <a:t>أن الهجرة ساهمت في التضخم السكاني الحضري المتسارع الذي أصاب المدن العربية ،فضلا عن كونها عاملا هاما في الزيادة الطبيعة للسكان ،لان الانتقال إلى المدن يؤدي إلى ارتفاع مستوى الخصوبة وخفض معدلات وفيات الأطفال لتوفير الرعاية الصحية لهم مقارنة بانعدامها في الريف</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p>
          <a:p>
            <a:pPr indent="245110" algn="justLow"/>
            <a:r>
              <a:rPr lang="ar-SA" sz="3200" dirty="0" smtClean="0">
                <a:latin typeface="Times New Roman"/>
                <a:ea typeface="Times New Roman"/>
                <a:cs typeface="Simplified Arabic"/>
              </a:rPr>
              <a:t>وقد </a:t>
            </a:r>
            <a:r>
              <a:rPr lang="ar-SA" sz="3200" dirty="0">
                <a:latin typeface="Times New Roman"/>
                <a:ea typeface="Times New Roman"/>
                <a:cs typeface="Simplified Arabic"/>
              </a:rPr>
              <a:t>احدث النمو السكاني المتزايد والذي أدت الهجرة من الريف دورا كبيرا فيه إلى تغيرات هائلة في النظم الاقتصادية والاجتماعية ، إذ يمكن حصر آثار الهجرة على النحو الآتي: </a:t>
            </a:r>
            <a:endParaRPr lang="en-US" sz="2800" dirty="0">
              <a:latin typeface="Times New Roman"/>
              <a:ea typeface="Times New Roman"/>
            </a:endParaRPr>
          </a:p>
          <a:p>
            <a:pPr marL="64008" indent="0" algn="justLow">
              <a:buNone/>
              <a:tabLst>
                <a:tab pos="2513965" algn="l"/>
              </a:tabLst>
            </a:pPr>
            <a:endParaRPr lang="ar-SA" dirty="0"/>
          </a:p>
        </p:txBody>
      </p:sp>
    </p:spTree>
    <p:extLst>
      <p:ext uri="{BB962C8B-B14F-4D97-AF65-F5344CB8AC3E}">
        <p14:creationId xmlns:p14="http://schemas.microsoft.com/office/powerpoint/2010/main" val="4100860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normAutofit lnSpcReduction="10000"/>
          </a:bodyPr>
          <a:lstStyle/>
          <a:p>
            <a:pPr marL="914400" lvl="2" indent="0" algn="justLow">
              <a:buNone/>
              <a:tabLst>
                <a:tab pos="130810" algn="l"/>
              </a:tabLst>
            </a:pPr>
            <a:r>
              <a:rPr lang="ar-SA" sz="3200" dirty="0">
                <a:latin typeface="Times New Roman"/>
                <a:ea typeface="Times New Roman"/>
                <a:cs typeface="Simplified Arabic"/>
              </a:rPr>
              <a:t/>
            </a:r>
            <a:br>
              <a:rPr lang="ar-SA" sz="3200" dirty="0">
                <a:latin typeface="Times New Roman"/>
                <a:ea typeface="Times New Roman"/>
                <a:cs typeface="Simplified Arabic"/>
              </a:rPr>
            </a:br>
            <a:r>
              <a:rPr lang="ar-IQ" sz="2800" dirty="0" smtClean="0">
                <a:latin typeface="Times New Roman"/>
                <a:ea typeface="Times New Roman"/>
                <a:cs typeface="Simplified Arabic"/>
              </a:rPr>
              <a:t>-</a:t>
            </a:r>
            <a:r>
              <a:rPr lang="ar-SA" sz="2800" dirty="0" smtClean="0">
                <a:latin typeface="Times New Roman"/>
                <a:ea typeface="Times New Roman"/>
                <a:cs typeface="Simplified Arabic"/>
              </a:rPr>
              <a:t>تضاعف </a:t>
            </a:r>
            <a:r>
              <a:rPr lang="ar-SA" sz="2800" dirty="0">
                <a:latin typeface="Times New Roman"/>
                <a:ea typeface="Times New Roman"/>
                <a:cs typeface="Simplified Arabic"/>
              </a:rPr>
              <a:t>عدد سكان المدن في مدد وجيزة </a:t>
            </a:r>
            <a:r>
              <a:rPr lang="ar-IQ" sz="2800" dirty="0" smtClean="0">
                <a:latin typeface="Times New Roman"/>
                <a:ea typeface="Times New Roman"/>
                <a:cs typeface="Simplified Arabic"/>
              </a:rPr>
              <a:t>.</a:t>
            </a:r>
            <a:endParaRPr lang="en-US" sz="2800" dirty="0">
              <a:latin typeface="Times New Roman"/>
              <a:ea typeface="Times New Roman"/>
              <a:cs typeface="Simplified Arabic"/>
            </a:endParaRPr>
          </a:p>
          <a:p>
            <a:pPr marL="1143000" lvl="2" algn="justLow">
              <a:buFont typeface="Times New Roman"/>
              <a:buChar char="-"/>
              <a:tabLst>
                <a:tab pos="130810" algn="l"/>
              </a:tabLst>
            </a:pPr>
            <a:r>
              <a:rPr lang="ar-IQ" sz="2800" dirty="0" smtClean="0">
                <a:latin typeface="Times New Roman"/>
                <a:ea typeface="Times New Roman"/>
                <a:cs typeface="Simplified Arabic"/>
              </a:rPr>
              <a:t>-</a:t>
            </a:r>
            <a:r>
              <a:rPr lang="ar-SA" sz="2800" dirty="0" smtClean="0">
                <a:latin typeface="Times New Roman"/>
                <a:ea typeface="Times New Roman"/>
                <a:cs typeface="Simplified Arabic"/>
              </a:rPr>
              <a:t>تعقد </a:t>
            </a:r>
            <a:r>
              <a:rPr lang="ar-SA" sz="2800" dirty="0">
                <a:latin typeface="Times New Roman"/>
                <a:ea typeface="Times New Roman"/>
                <a:cs typeface="Simplified Arabic"/>
              </a:rPr>
              <a:t>مشكلات الإسكان والعلاقات الاجتماعية بين فئات المجتمع .</a:t>
            </a:r>
            <a:endParaRPr lang="en-US" sz="2800" dirty="0">
              <a:latin typeface="Times New Roman"/>
              <a:ea typeface="Times New Roman"/>
              <a:cs typeface="Simplified Arabic"/>
            </a:endParaRPr>
          </a:p>
          <a:p>
            <a:pPr marL="1143000" lvl="2" algn="justLow">
              <a:buFont typeface="Times New Roman"/>
              <a:buChar char="-"/>
              <a:tabLst>
                <a:tab pos="130810" algn="l"/>
              </a:tabLst>
            </a:pPr>
            <a:r>
              <a:rPr lang="ar-IQ" sz="2800" dirty="0" smtClean="0">
                <a:latin typeface="Times New Roman"/>
                <a:ea typeface="Times New Roman"/>
                <a:cs typeface="Simplified Arabic"/>
              </a:rPr>
              <a:t>-</a:t>
            </a:r>
            <a:r>
              <a:rPr lang="ar-SA" sz="2800" dirty="0" smtClean="0">
                <a:latin typeface="Times New Roman"/>
                <a:ea typeface="Times New Roman"/>
                <a:cs typeface="Simplified Arabic"/>
              </a:rPr>
              <a:t>انخفاض </a:t>
            </a:r>
            <a:r>
              <a:rPr lang="ar-SA" sz="2800" dirty="0">
                <a:latin typeface="Times New Roman"/>
                <a:ea typeface="Times New Roman"/>
                <a:cs typeface="Simplified Arabic"/>
              </a:rPr>
              <a:t>مستوى الدخل ومن ثم انخفاض المستوى المعاشي.</a:t>
            </a:r>
            <a:endParaRPr lang="en-US" sz="2800" dirty="0">
              <a:latin typeface="Times New Roman"/>
              <a:ea typeface="Times New Roman"/>
              <a:cs typeface="Simplified Arabic"/>
            </a:endParaRPr>
          </a:p>
          <a:p>
            <a:pPr marL="1143000" lvl="2" algn="justLow">
              <a:buFont typeface="Times New Roman"/>
              <a:buChar char="-"/>
              <a:tabLst>
                <a:tab pos="130810" algn="l"/>
              </a:tabLst>
            </a:pPr>
            <a:r>
              <a:rPr lang="ar-IQ" sz="2800" dirty="0" smtClean="0">
                <a:latin typeface="Times New Roman"/>
                <a:ea typeface="Times New Roman"/>
                <a:cs typeface="Simplified Arabic"/>
              </a:rPr>
              <a:t>-</a:t>
            </a:r>
            <a:r>
              <a:rPr lang="ar-SA" sz="2800" dirty="0" smtClean="0">
                <a:latin typeface="Times New Roman"/>
                <a:ea typeface="Times New Roman"/>
                <a:cs typeface="Simplified Arabic"/>
              </a:rPr>
              <a:t>انخفاض </a:t>
            </a:r>
            <a:r>
              <a:rPr lang="ar-SA" sz="2800" dirty="0">
                <a:latin typeface="Times New Roman"/>
                <a:ea typeface="Times New Roman"/>
                <a:cs typeface="Simplified Arabic"/>
              </a:rPr>
              <a:t>مستوى أداء الخدمات الاجتماعية والحضارية بسبب الضغط السكاني الكبير عليها</a:t>
            </a:r>
            <a:r>
              <a:rPr lang="ar-SA" sz="2800" dirty="0" smtClean="0">
                <a:latin typeface="Times New Roman"/>
                <a:ea typeface="Times New Roman"/>
                <a:cs typeface="Simplified Arabic"/>
              </a:rPr>
              <a:t>.</a:t>
            </a:r>
            <a:endParaRPr lang="ar-IQ" sz="2800" dirty="0" smtClean="0">
              <a:latin typeface="Times New Roman"/>
              <a:ea typeface="Times New Roman"/>
              <a:cs typeface="Simplified Arabic"/>
            </a:endParaRPr>
          </a:p>
          <a:p>
            <a:pPr marL="1143000" lvl="2" algn="justLow">
              <a:buFont typeface="Times New Roman"/>
              <a:buChar char="-"/>
              <a:tabLst>
                <a:tab pos="130810" algn="l"/>
              </a:tabLst>
            </a:pPr>
            <a:r>
              <a:rPr lang="ar-IQ" sz="2800" dirty="0">
                <a:latin typeface="Times New Roman"/>
                <a:ea typeface="Times New Roman"/>
                <a:cs typeface="Simplified Arabic"/>
              </a:rPr>
              <a:t>-وبالإضافة إلى ذلك شهدت العقود الأربعة الأخيرة نموا متعاظما للمدن </a:t>
            </a:r>
            <a:r>
              <a:rPr lang="ar-IQ" sz="2800" dirty="0" err="1">
                <a:latin typeface="Times New Roman"/>
                <a:ea typeface="Times New Roman"/>
                <a:cs typeface="Simplified Arabic"/>
              </a:rPr>
              <a:t>المليونية</a:t>
            </a:r>
            <a:r>
              <a:rPr lang="ar-IQ" sz="2800" dirty="0">
                <a:latin typeface="Times New Roman"/>
                <a:ea typeface="Times New Roman"/>
                <a:cs typeface="Simplified Arabic"/>
              </a:rPr>
              <a:t> وظاهرة المدينة الأولى والمدينة –الدولة.</a:t>
            </a:r>
          </a:p>
          <a:p>
            <a:pPr marL="1143000" lvl="2" algn="justLow">
              <a:buFont typeface="Times New Roman"/>
              <a:buChar char="-"/>
              <a:tabLst>
                <a:tab pos="130810" algn="l"/>
              </a:tabLst>
            </a:pPr>
            <a:endParaRPr lang="ar-IQ" sz="2800" dirty="0" smtClean="0">
              <a:latin typeface="Times New Roman"/>
              <a:ea typeface="Times New Roman"/>
              <a:cs typeface="Simplified Arabic"/>
            </a:endParaRPr>
          </a:p>
          <a:p>
            <a:pPr marL="1143000" lvl="2" algn="justLow">
              <a:buFont typeface="Times New Roman"/>
              <a:buChar char="-"/>
              <a:tabLst>
                <a:tab pos="130810" algn="l"/>
              </a:tabLst>
            </a:pPr>
            <a:endParaRPr lang="en-US" sz="3600" dirty="0">
              <a:latin typeface="Times New Roman"/>
              <a:ea typeface="Times New Roman"/>
              <a:cs typeface="Simplified Arabic"/>
            </a:endParaRPr>
          </a:p>
          <a:p>
            <a:pPr algn="just"/>
            <a:endParaRPr lang="ar-SA" dirty="0"/>
          </a:p>
        </p:txBody>
      </p:sp>
    </p:spTree>
    <p:extLst>
      <p:ext uri="{BB962C8B-B14F-4D97-AF65-F5344CB8AC3E}">
        <p14:creationId xmlns:p14="http://schemas.microsoft.com/office/powerpoint/2010/main" val="265911335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lstStyle/>
          <a:p>
            <a:pPr marL="64008" indent="0">
              <a:buNone/>
            </a:pPr>
            <a:r>
              <a:rPr lang="ar-IQ" dirty="0">
                <a:latin typeface="Simplified Arabic" pitchFamily="18" charset="-78"/>
                <a:cs typeface="Simplified Arabic" pitchFamily="18" charset="-78"/>
              </a:rPr>
              <a:t>س10:ماذا يمكن أن تقدمه التقانة في مجال النشاط الزراعي بحيث تؤدي إلى تقليل حدة الهجرة الريفية إلى </a:t>
            </a:r>
            <a:r>
              <a:rPr lang="ar-IQ" dirty="0" smtClean="0">
                <a:latin typeface="Simplified Arabic" pitchFamily="18" charset="-78"/>
                <a:cs typeface="Simplified Arabic" pitchFamily="18" charset="-78"/>
              </a:rPr>
              <a:t>المدن؟</a:t>
            </a:r>
            <a:endParaRPr lang="ar-IQ" dirty="0">
              <a:latin typeface="Simplified Arabic" pitchFamily="18" charset="-78"/>
              <a:cs typeface="Simplified Arabic" pitchFamily="18" charset="-78"/>
            </a:endParaRPr>
          </a:p>
          <a:p>
            <a:pPr marL="64008" indent="0">
              <a:buNone/>
            </a:pPr>
            <a:endParaRPr lang="ar-SA" dirty="0"/>
          </a:p>
        </p:txBody>
      </p:sp>
    </p:spTree>
    <p:extLst>
      <p:ext uri="{BB962C8B-B14F-4D97-AF65-F5344CB8AC3E}">
        <p14:creationId xmlns:p14="http://schemas.microsoft.com/office/powerpoint/2010/main" val="286128669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lstStyle/>
          <a:p>
            <a:pPr marL="16510" indent="0" algn="justLow">
              <a:buNone/>
            </a:pPr>
            <a:r>
              <a:rPr lang="ar-SA" sz="3200" dirty="0">
                <a:latin typeface="Times New Roman"/>
                <a:ea typeface="Times New Roman"/>
                <a:cs typeface="Simplified Arabic"/>
              </a:rPr>
              <a:t>أ-الاستخدام الواسع للتقنيات الزراعية والتي من شانها أن تكون نقطة البداية في الجهود المبذولة لرفع الإنتاجية .ومنذ سنة 1920 وحتى سنة 1950 سيطرت التقنيات الميكانيكية على الزراعة في الدول الصناعية </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وعملت </a:t>
            </a:r>
            <a:r>
              <a:rPr lang="ar-SA" sz="3200" dirty="0">
                <a:latin typeface="Times New Roman"/>
                <a:ea typeface="Times New Roman"/>
                <a:cs typeface="Simplified Arabic"/>
              </a:rPr>
              <a:t>على زيادة كمية الطعام المنتجة للفرد بالسعرة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26773943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4572000"/>
          </a:xfrm>
        </p:spPr>
        <p:txBody>
          <a:bodyPr>
            <a:normAutofit/>
          </a:bodyPr>
          <a:lstStyle/>
          <a:p>
            <a:pPr marL="64008" indent="0" algn="just">
              <a:buNone/>
            </a:pPr>
            <a:r>
              <a:rPr lang="ar-IQ" sz="3200" dirty="0" smtClean="0">
                <a:latin typeface="Times New Roman"/>
                <a:ea typeface="Times New Roman"/>
                <a:cs typeface="Simplified Arabic"/>
              </a:rPr>
              <a:t>ب- </a:t>
            </a:r>
            <a:r>
              <a:rPr lang="ar-SA" sz="3200" dirty="0" smtClean="0">
                <a:latin typeface="Times New Roman"/>
                <a:ea typeface="Times New Roman"/>
                <a:cs typeface="Simplified Arabic"/>
              </a:rPr>
              <a:t>وبعد </a:t>
            </a:r>
            <a:r>
              <a:rPr lang="ar-SA" sz="3200" dirty="0">
                <a:latin typeface="Times New Roman"/>
                <a:ea typeface="Times New Roman"/>
                <a:cs typeface="Simplified Arabic"/>
              </a:rPr>
              <a:t>الحرب العالمية الثانية بدأ المزارعون في جميع أنحاء العالم باستخدام الأسمدة الصناعية ومبيدات الحشرات المصنعة ،وانتقل تركيز التقنيات الحيوية نحو نباتات المحاصيل نفسها ،ومن الممكن أن ما تقدم التقنيات الحيوية طرقا ارخص وأسرع لتحسين الأغذية الأساسية في العالم الثالث (الذرة البيضاء </a:t>
            </a:r>
            <a:r>
              <a:rPr lang="ar-SA" sz="3200" dirty="0" err="1">
                <a:latin typeface="Times New Roman"/>
                <a:ea typeface="Times New Roman"/>
                <a:cs typeface="Simplified Arabic"/>
              </a:rPr>
              <a:t>والكسافا</a:t>
            </a:r>
            <a:r>
              <a:rPr lang="ar-SA" sz="3200" dirty="0">
                <a:latin typeface="Times New Roman"/>
                <a:ea typeface="Times New Roman"/>
                <a:cs typeface="Simplified Arabic"/>
              </a:rPr>
              <a:t> والبطاطا الحلوة من الابتكارات المكلفة للعصور الكيماوية والميكانيكية )على سبيل المثال لا </a:t>
            </a:r>
            <a:r>
              <a:rPr lang="ar-SA" sz="3200" dirty="0" smtClean="0">
                <a:latin typeface="Times New Roman"/>
                <a:ea typeface="Times New Roman"/>
                <a:cs typeface="Simplified Arabic"/>
              </a:rPr>
              <a:t>الحصر</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223628060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92696"/>
            <a:ext cx="8229600" cy="4572000"/>
          </a:xfrm>
        </p:spPr>
        <p:txBody>
          <a:bodyPr/>
          <a:lstStyle/>
          <a:p>
            <a:pPr marL="64008" indent="0">
              <a:buNone/>
            </a:pPr>
            <a:r>
              <a:rPr lang="ar-IQ" dirty="0" smtClean="0">
                <a:latin typeface="Simplified Arabic" pitchFamily="18" charset="-78"/>
                <a:cs typeface="Simplified Arabic" pitchFamily="18" charset="-78"/>
              </a:rPr>
              <a:t>س1: ما المقصود بالتقانة ؟ وما علاقتها بالمنظومة الاجتماعية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140756631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80728"/>
            <a:ext cx="8229600" cy="4572000"/>
          </a:xfrm>
        </p:spPr>
        <p:txBody>
          <a:bodyPr/>
          <a:lstStyle/>
          <a:p>
            <a:pPr marL="0" indent="0" algn="justLow">
              <a:buNone/>
            </a:pPr>
            <a:r>
              <a:rPr lang="ar-IQ" sz="3200" dirty="0" smtClean="0">
                <a:latin typeface="Times New Roman"/>
                <a:ea typeface="Times New Roman"/>
                <a:cs typeface="Simplified Arabic"/>
              </a:rPr>
              <a:t>ج-</a:t>
            </a:r>
            <a:r>
              <a:rPr lang="ar-SA" sz="3200" dirty="0" smtClean="0">
                <a:latin typeface="Times New Roman"/>
                <a:ea typeface="Times New Roman"/>
                <a:cs typeface="Simplified Arabic"/>
              </a:rPr>
              <a:t>وتشمل </a:t>
            </a:r>
            <a:r>
              <a:rPr lang="ar-SA" sz="3200" dirty="0">
                <a:latin typeface="Times New Roman"/>
                <a:ea typeface="Times New Roman"/>
                <a:cs typeface="Simplified Arabic"/>
              </a:rPr>
              <a:t>التقنيات الجديدة على العديد من الأدوات ووسائل تطبيقها بحيث تمكن الباحثين من التلاعب بجينات النبتات والميكروبات </a:t>
            </a:r>
            <a:r>
              <a:rPr lang="ar-SA" sz="3200" dirty="0" smtClean="0">
                <a:latin typeface="Times New Roman"/>
                <a:ea typeface="Times New Roman"/>
                <a:cs typeface="Simplified Arabic"/>
              </a:rPr>
              <a:t>والحيوانات</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 </a:t>
            </a:r>
            <a:r>
              <a:rPr lang="ar-SA" sz="3200" dirty="0">
                <a:latin typeface="Times New Roman"/>
                <a:ea typeface="Times New Roman"/>
                <a:cs typeface="Simplified Arabic"/>
              </a:rPr>
              <a:t>وتوفر هذه الأساليب طرقا لتعديل الصفات المتوارثة من جيل إلى </a:t>
            </a:r>
            <a:r>
              <a:rPr lang="ar-SA" sz="3200" dirty="0" smtClean="0">
                <a:latin typeface="Times New Roman"/>
                <a:ea typeface="Times New Roman"/>
                <a:cs typeface="Simplified Arabic"/>
              </a:rPr>
              <a:t>آخر</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لقد </a:t>
            </a:r>
            <a:r>
              <a:rPr lang="ar-SA" sz="3200" dirty="0">
                <a:latin typeface="Times New Roman"/>
                <a:ea typeface="Times New Roman"/>
                <a:cs typeface="Simplified Arabic"/>
              </a:rPr>
              <a:t>عملت المطاعيم والمضادات الحيوية وتقنيات التكاثر التي أوجدتها التقنيات الحيوية والهندسة الجينية على تطوير تربية الحيوانات بصورة جذرية.</a:t>
            </a:r>
            <a:endParaRPr lang="en-US" sz="2800" dirty="0">
              <a:latin typeface="Times New Roman"/>
              <a:ea typeface="Times New Roman"/>
            </a:endParaRPr>
          </a:p>
          <a:p>
            <a:pPr algn="just"/>
            <a:endParaRPr lang="ar-SA" dirty="0"/>
          </a:p>
        </p:txBody>
      </p:sp>
    </p:spTree>
    <p:extLst>
      <p:ext uri="{BB962C8B-B14F-4D97-AF65-F5344CB8AC3E}">
        <p14:creationId xmlns:p14="http://schemas.microsoft.com/office/powerpoint/2010/main" val="392601177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lstStyle/>
          <a:p>
            <a:pPr marL="245110" indent="-245110" algn="justLow"/>
            <a:r>
              <a:rPr lang="ar-IQ" sz="3200" dirty="0" smtClean="0">
                <a:latin typeface="Times New Roman"/>
                <a:ea typeface="Times New Roman"/>
                <a:cs typeface="Simplified Arabic"/>
              </a:rPr>
              <a:t>د</a:t>
            </a:r>
            <a:r>
              <a:rPr lang="ar-SA" sz="3200" dirty="0" smtClean="0">
                <a:latin typeface="Times New Roman"/>
                <a:ea typeface="Times New Roman"/>
                <a:cs typeface="Simplified Arabic"/>
              </a:rPr>
              <a:t>- </a:t>
            </a:r>
            <a:r>
              <a:rPr lang="ar-SA" sz="3200" dirty="0">
                <a:latin typeface="Times New Roman"/>
                <a:ea typeface="Times New Roman"/>
                <a:cs typeface="Simplified Arabic"/>
              </a:rPr>
              <a:t>يتطلب استصلاح الريف إنماء القرى ،من حيث تطوير البنية التحتية والنشاطات غير الزراعية بما فيها الصناعات الخفيفة والحرف والخدمات وتوفير مستلزمات قيامها ،واستصلاح الأراضي وتقديم القروض لقطاعات الزراعة والإسكان ،في سبيل تشغيل متكامل ،منتج وفاعل عبر الاستشارات التقنية ،وبناء القدرة في إطارها الاجتماعي والسياسي والمؤسسي لبناء قاعدة اقتصادية فنية تؤدي إلى رفع المستوى المعاشي لسكان الريف وتوفير حياة كريمة لهم.</a:t>
            </a:r>
            <a:endParaRPr lang="en-US" sz="2800" dirty="0">
              <a:latin typeface="Times New Roman"/>
              <a:ea typeface="Times New Roman"/>
            </a:endParaRPr>
          </a:p>
          <a:p>
            <a:pPr marL="64008" indent="0" algn="just">
              <a:buNone/>
            </a:pPr>
            <a:endParaRPr lang="ar-SA" dirty="0"/>
          </a:p>
        </p:txBody>
      </p:sp>
    </p:spTree>
    <p:extLst>
      <p:ext uri="{BB962C8B-B14F-4D97-AF65-F5344CB8AC3E}">
        <p14:creationId xmlns:p14="http://schemas.microsoft.com/office/powerpoint/2010/main" val="89917796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4572000"/>
          </a:xfrm>
        </p:spPr>
        <p:txBody>
          <a:bodyPr>
            <a:normAutofit lnSpcReduction="10000"/>
          </a:bodyPr>
          <a:lstStyle/>
          <a:p>
            <a:pPr marL="0" indent="0" algn="justLow">
              <a:buNone/>
            </a:pPr>
            <a:r>
              <a:rPr lang="ar-IQ" sz="3200" dirty="0">
                <a:latin typeface="Times New Roman"/>
                <a:ea typeface="Times New Roman"/>
                <a:cs typeface="Simplified Arabic"/>
              </a:rPr>
              <a:t>ه</a:t>
            </a:r>
            <a:r>
              <a:rPr lang="ar-SA" sz="3200" dirty="0" smtClean="0">
                <a:latin typeface="Times New Roman"/>
                <a:ea typeface="Times New Roman"/>
                <a:cs typeface="Simplified Arabic"/>
              </a:rPr>
              <a:t>-يهيئ </a:t>
            </a:r>
            <a:r>
              <a:rPr lang="ar-SA" sz="3200" dirty="0">
                <a:latin typeface="Times New Roman"/>
                <a:ea typeface="Times New Roman"/>
                <a:cs typeface="Simplified Arabic"/>
              </a:rPr>
              <a:t>استخدام التقانة إمكانية اختيار مواقع الصناعات الزراعية في المراكز الحضرية الصغيرة أو في المناطق الريفية من خلال مساهمتها في إحداث التطورات الاقتصادية والاجتماعية والعمرانية في المناطق التي </a:t>
            </a:r>
            <a:r>
              <a:rPr lang="ar-SA" sz="3200" dirty="0" smtClean="0">
                <a:latin typeface="Times New Roman"/>
                <a:ea typeface="Times New Roman"/>
                <a:cs typeface="Simplified Arabic"/>
              </a:rPr>
              <a:t>تقع </a:t>
            </a:r>
            <a:r>
              <a:rPr lang="ar-SA" sz="3200" dirty="0">
                <a:latin typeface="Times New Roman"/>
                <a:ea typeface="Times New Roman"/>
                <a:cs typeface="Simplified Arabic"/>
              </a:rPr>
              <a:t>فيها تلك الصناعات ،ومن شان ذلك امتصاص حجم كبير من العمالة ( الحضرية والريفية) بحجم معتدل من الاستثمارات ،وهذا بحد ذاته يعد عاملا مهما من عوامل( التنمية الإقليمية </a:t>
            </a:r>
            <a:r>
              <a:rPr lang="en-US" sz="3200" dirty="0">
                <a:latin typeface="Times New Roman"/>
                <a:ea typeface="Times New Roman"/>
                <a:cs typeface="Simplified Arabic"/>
              </a:rPr>
              <a:t>Regional Development</a:t>
            </a:r>
            <a:r>
              <a:rPr lang="ar-SA" sz="3200" dirty="0">
                <a:latin typeface="Times New Roman"/>
                <a:ea typeface="Times New Roman"/>
                <a:cs typeface="Simplified Arabic"/>
              </a:rPr>
              <a:t>) والتي يترتب عليها عدالة توزيع(المشاريع الاستثمارية </a:t>
            </a:r>
            <a:r>
              <a:rPr lang="en-US" sz="3200" dirty="0">
                <a:latin typeface="Times New Roman"/>
                <a:ea typeface="Times New Roman"/>
                <a:cs typeface="Simplified Arabic"/>
              </a:rPr>
              <a:t>Investment projects</a:t>
            </a:r>
            <a:r>
              <a:rPr lang="ar-SA" sz="3200" dirty="0">
                <a:latin typeface="Times New Roman"/>
                <a:ea typeface="Times New Roman"/>
                <a:cs typeface="Simplified Arabic"/>
              </a:rPr>
              <a:t>) والقوى العاملة والسكان على  مناطق البلاد.</a:t>
            </a:r>
            <a:endParaRPr lang="en-US" sz="2800" dirty="0">
              <a:latin typeface="Times New Roman"/>
              <a:ea typeface="Times New Roman"/>
            </a:endParaRPr>
          </a:p>
          <a:p>
            <a:pPr marL="64008" indent="0" algn="justLow">
              <a:buNone/>
              <a:tabLst>
                <a:tab pos="2513965" algn="l"/>
              </a:tabLst>
            </a:pPr>
            <a:endParaRPr lang="ar-SA" dirty="0"/>
          </a:p>
        </p:txBody>
      </p:sp>
    </p:spTree>
    <p:extLst>
      <p:ext uri="{BB962C8B-B14F-4D97-AF65-F5344CB8AC3E}">
        <p14:creationId xmlns:p14="http://schemas.microsoft.com/office/powerpoint/2010/main" val="289021890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836712"/>
            <a:ext cx="8229600" cy="4572000"/>
          </a:xfrm>
        </p:spPr>
        <p:txBody>
          <a:bodyPr>
            <a:normAutofit lnSpcReduction="10000"/>
          </a:bodyPr>
          <a:lstStyle/>
          <a:p>
            <a:pPr marL="245110" indent="-245110" algn="justLow"/>
            <a:r>
              <a:rPr lang="ar-IQ" sz="3200" dirty="0" smtClean="0">
                <a:latin typeface="Times New Roman"/>
                <a:ea typeface="Times New Roman"/>
                <a:cs typeface="Simplified Arabic"/>
              </a:rPr>
              <a:t>و</a:t>
            </a:r>
            <a:r>
              <a:rPr lang="ar-SA" sz="3200" dirty="0" smtClean="0">
                <a:latin typeface="Times New Roman"/>
                <a:ea typeface="Times New Roman"/>
                <a:cs typeface="Simplified Arabic"/>
              </a:rPr>
              <a:t>- </a:t>
            </a:r>
            <a:r>
              <a:rPr lang="ar-SA" sz="3200" dirty="0">
                <a:latin typeface="Times New Roman"/>
                <a:ea typeface="Times New Roman"/>
                <a:cs typeface="Simplified Arabic"/>
              </a:rPr>
              <a:t>الاعتماد الكلي على التقانة لغرض نشر المعالم الحضارية في المناطق الريفية من حيث المتطلبات التعليمية والنظم المعرفية والوسائل الثقافية والترويحية ،والهياكل الاقتصادية والإنتاجية ،والتعبئة الاجتماعية . ومن شان هذه المظاهر تفتيت أسس التباين بين الريف والمدينة ومن ثم الحد من زحف القوى العاملة الريفية من خلال توفير فرص العمل في مناطقهم وتعمل التقانة هنا على تحفيز العمل الإنتاجي ومضاعفة نموه من خلال البناء المؤسسي لعوامل الإنتاج ،يقابله تحفيز فكري وتقبل اجتماعي عال وتفاعل حيوي يرسخ من فكرة الاستقرار المكاني للسكان.</a:t>
            </a:r>
            <a:endParaRPr lang="en-US" sz="2800" dirty="0">
              <a:effectLst/>
              <a:latin typeface="Times New Roman"/>
              <a:ea typeface="Times New Roman"/>
            </a:endParaRPr>
          </a:p>
        </p:txBody>
      </p:sp>
    </p:spTree>
    <p:extLst>
      <p:ext uri="{BB962C8B-B14F-4D97-AF65-F5344CB8AC3E}">
        <p14:creationId xmlns:p14="http://schemas.microsoft.com/office/powerpoint/2010/main" val="173113418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64008" indent="0" algn="just">
              <a:buNone/>
            </a:pPr>
            <a:r>
              <a:rPr lang="ar-IQ" dirty="0" smtClean="0">
                <a:latin typeface="Simplified Arabic" pitchFamily="18" charset="-78"/>
                <a:cs typeface="Simplified Arabic" pitchFamily="18" charset="-78"/>
              </a:rPr>
              <a:t>معلومة: </a:t>
            </a:r>
          </a:p>
          <a:p>
            <a:pPr marL="64008" indent="0" algn="just">
              <a:buNone/>
            </a:pPr>
            <a:r>
              <a:rPr lang="ar-IQ" dirty="0" smtClean="0">
                <a:latin typeface="Simplified Arabic" pitchFamily="18" charset="-78"/>
                <a:cs typeface="Simplified Arabic" pitchFamily="18" charset="-78"/>
              </a:rPr>
              <a:t>توجه </a:t>
            </a:r>
            <a:r>
              <a:rPr lang="ar-IQ" dirty="0">
                <a:latin typeface="Simplified Arabic" pitchFamily="18" charset="-78"/>
                <a:cs typeface="Simplified Arabic" pitchFamily="18" charset="-78"/>
              </a:rPr>
              <a:t>اليابانيون اليوم إلى تربية الكلاب بدلا عن الأطفال لماذا؟  للتعويض عن الأطفال طبعا !!! وتم المبالغة في ذلك بحيث أصبح الكلب اقرب إلى صاحبه من الطفل ( أكل ، حفاظات، أدوية وطبيب وغرفة ونزهة،  .....الخ).إذ يوجد 20 مليون كلب في اليابان بينما يوجد 15 مليون طفل اقل من 15 سنة  في هذا البلد من أصل 127 مليون عدد سكان اليابان لسنة 2012</a:t>
            </a:r>
            <a:r>
              <a:rPr lang="ar-IQ" dirty="0" smtClean="0">
                <a:latin typeface="Simplified Arabic" pitchFamily="18" charset="-78"/>
                <a:cs typeface="Simplified Arabic" pitchFamily="18" charset="-78"/>
              </a:rPr>
              <a:t>. وحينما تسال الياباني كم طفل لديك؟ يقول كلبين وثلاثة قطط.</a:t>
            </a:r>
            <a:endParaRPr lang="ar-IQ" dirty="0">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45240103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268760"/>
            <a:ext cx="8229600" cy="4572000"/>
          </a:xfrm>
        </p:spPr>
        <p:txBody>
          <a:bodyPr/>
          <a:lstStyle/>
          <a:p>
            <a:pPr algn="just"/>
            <a:r>
              <a:rPr lang="ar-IQ" dirty="0" smtClean="0">
                <a:latin typeface="Simplified Arabic" pitchFamily="18" charset="-78"/>
                <a:cs typeface="Simplified Arabic" pitchFamily="18" charset="-78"/>
              </a:rPr>
              <a:t>س11: ماذا لو فشلت كل جهود التقانة في اصلاح الريف او ايقاف الهجرة الى المدن؟</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275542576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572000"/>
          </a:xfrm>
        </p:spPr>
        <p:txBody>
          <a:bodyPr>
            <a:normAutofit/>
          </a:bodyPr>
          <a:lstStyle/>
          <a:p>
            <a:pPr marL="16510" indent="0" algn="justLow">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عندما </a:t>
            </a:r>
            <a:r>
              <a:rPr lang="ar-SA" sz="3200" dirty="0">
                <a:latin typeface="Times New Roman"/>
                <a:ea typeface="Times New Roman"/>
                <a:cs typeface="Simplified Arabic"/>
              </a:rPr>
              <a:t>تخفق الإجراءات – انفه الذكر- أو إنها لا تفي بالغرض المطلوب للحد من زحف سكان الريف نحو المدن ،ويصبح السكان المهاجرين أمرا واقعا مفروضا </a:t>
            </a:r>
            <a:r>
              <a:rPr lang="ar-SA" sz="3200" dirty="0" smtClean="0">
                <a:latin typeface="Times New Roman"/>
                <a:ea typeface="Times New Roman"/>
                <a:cs typeface="Simplified Arabic"/>
              </a:rPr>
              <a:t>وجزء </a:t>
            </a:r>
            <a:r>
              <a:rPr lang="ar-SA" sz="3200" dirty="0">
                <a:latin typeface="Times New Roman"/>
                <a:ea typeface="Times New Roman"/>
                <a:cs typeface="Simplified Arabic"/>
              </a:rPr>
              <a:t>من سكان المدينة، فانه لابد والأمر هذا من اللجوء إلى المدينة ذاتها لإصلاح أوضاعها وبما يمكنها من إشباع حاجات سكانها لا سيما الأساسية منها.</a:t>
            </a:r>
            <a:endParaRPr lang="en-US" sz="2800" dirty="0">
              <a:latin typeface="Times New Roman"/>
              <a:ea typeface="Times New Roman"/>
            </a:endParaRPr>
          </a:p>
          <a:p>
            <a:pPr algn="just"/>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78927014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lstStyle/>
          <a:p>
            <a:pPr marL="64008" indent="0">
              <a:buNone/>
            </a:pPr>
            <a:r>
              <a:rPr lang="ar-IQ" dirty="0">
                <a:latin typeface="Simplified Arabic" pitchFamily="18" charset="-78"/>
                <a:cs typeface="Simplified Arabic" pitchFamily="18" charset="-78"/>
              </a:rPr>
              <a:t>س12</a:t>
            </a:r>
            <a:r>
              <a:rPr lang="ar-IQ" dirty="0" smtClean="0">
                <a:latin typeface="Simplified Arabic" pitchFamily="18" charset="-78"/>
                <a:cs typeface="Simplified Arabic" pitchFamily="18" charset="-78"/>
              </a:rPr>
              <a:t>: ما الأسس </a:t>
            </a:r>
            <a:r>
              <a:rPr lang="ar-IQ" dirty="0">
                <a:latin typeface="Simplified Arabic" pitchFamily="18" charset="-78"/>
                <a:cs typeface="Simplified Arabic" pitchFamily="18" charset="-78"/>
              </a:rPr>
              <a:t>التي تعتمد عليها الإدارة الحضرية في تطوير وتنمية مؤسساتها الخدمية وهياكلها الاقتصادية ونمط </a:t>
            </a:r>
            <a:r>
              <a:rPr lang="ar-IQ" dirty="0" smtClean="0">
                <a:latin typeface="Simplified Arabic" pitchFamily="18" charset="-78"/>
                <a:cs typeface="Simplified Arabic" pitchFamily="18" charset="-78"/>
              </a:rPr>
              <a:t>الإنتاج؟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32432495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764704"/>
            <a:ext cx="8229600" cy="4572000"/>
          </a:xfrm>
        </p:spPr>
        <p:txBody>
          <a:bodyPr>
            <a:normAutofit lnSpcReduction="10000"/>
          </a:bodyPr>
          <a:lstStyle/>
          <a:p>
            <a:pPr marL="16510" indent="0" algn="justLow">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 </a:t>
            </a:r>
            <a:r>
              <a:rPr lang="ar-SA" sz="3200" dirty="0">
                <a:latin typeface="Times New Roman"/>
                <a:ea typeface="Times New Roman"/>
                <a:cs typeface="Simplified Arabic"/>
              </a:rPr>
              <a:t>أن كفاءة التخطيط البشري والمهارة الفنية وحسن التنظيم والتدريب والقدرة على تنفيذ  الخطط التنموية والحضرية هي من أهم الأسس التي تعتمد عليها الإدارة الحضرية في تطوير وتنمية مؤسساتها الخدمية وهياكلها الاقتصادية ونمط الإنتاج .وهذه القدرات والمستويات والقنوات ينبغي أن تتحرك ضمن منظومة متآزرة في مدخلاتها ومخرجاتها في علاقات من الاعتماد المتبادل فتفضي إلى زيادة مطردة في درجة الاعتماد على النفس </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وان </a:t>
            </a:r>
            <a:r>
              <a:rPr lang="ar-SA" sz="3200" dirty="0">
                <a:latin typeface="Times New Roman"/>
                <a:ea typeface="Times New Roman"/>
                <a:cs typeface="Simplified Arabic"/>
              </a:rPr>
              <a:t>التقانة – إذا ما أديرت بشكل سليم – على أنها تقديم بدائل أساسية معينة للمجتمع الحضري بوسائل تساعد على تشكيل تطور النظم القيمية لهذا المجتمع.</a:t>
            </a:r>
            <a:endParaRPr lang="en-US" sz="2800" dirty="0">
              <a:latin typeface="Times New Roman"/>
              <a:ea typeface="Times New Roman"/>
            </a:endParaRPr>
          </a:p>
          <a:p>
            <a:pPr marL="64008" indent="0" algn="just">
              <a:buNone/>
            </a:pPr>
            <a:endParaRPr lang="ar-SA" dirty="0"/>
          </a:p>
        </p:txBody>
      </p:sp>
    </p:spTree>
    <p:extLst>
      <p:ext uri="{BB962C8B-B14F-4D97-AF65-F5344CB8AC3E}">
        <p14:creationId xmlns:p14="http://schemas.microsoft.com/office/powerpoint/2010/main" val="399072101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marL="16510" indent="228600" algn="justLow"/>
            <a:r>
              <a:rPr lang="ar-SA" sz="3200" dirty="0">
                <a:latin typeface="Times New Roman"/>
                <a:ea typeface="Times New Roman"/>
                <a:cs typeface="Simplified Arabic"/>
              </a:rPr>
              <a:t>أما الأساس الثاني الذي يعد ضروريا لزيادة كفاءة أداء المدن وقدرتها على الإعالة هو (الإنتاجية الحضرية   </a:t>
            </a:r>
            <a:r>
              <a:rPr lang="ar-SA" sz="2800" dirty="0">
                <a:latin typeface="Times New Roman"/>
                <a:ea typeface="Times New Roman"/>
              </a:rPr>
              <a:t> </a:t>
            </a:r>
            <a:r>
              <a:rPr lang="en-US" sz="3200" dirty="0">
                <a:latin typeface="Times New Roman"/>
                <a:ea typeface="Times New Roman"/>
                <a:cs typeface="Simplified Arabic"/>
              </a:rPr>
              <a:t>Urban productivity</a:t>
            </a:r>
            <a:r>
              <a:rPr lang="ar-SA" sz="3200" dirty="0">
                <a:latin typeface="Times New Roman"/>
                <a:ea typeface="Times New Roman"/>
                <a:cs typeface="Simplified Arabic"/>
              </a:rPr>
              <a:t>) ،وقد يكون من المتعذر تجديد الهياكل الإنتاجية للمدن لا بسبب الافتقار إلى التخطيط الأرضي بل بسبب القصور إلى التخطيط الاقتصادي والسياسة الاجتماعية وبصورة أوسع (الاستخدام التقني </a:t>
            </a:r>
            <a:r>
              <a:rPr lang="ar-SA" sz="2800" dirty="0">
                <a:latin typeface="Times New Roman"/>
                <a:ea typeface="Times New Roman"/>
              </a:rPr>
              <a:t> </a:t>
            </a:r>
            <a:r>
              <a:rPr lang="en-US" sz="3200" dirty="0">
                <a:latin typeface="Times New Roman"/>
                <a:ea typeface="Times New Roman"/>
                <a:cs typeface="Simplified Arabic"/>
              </a:rPr>
              <a:t>Technical Use</a:t>
            </a:r>
            <a:r>
              <a:rPr lang="ar-SA" sz="3200" dirty="0">
                <a:latin typeface="Times New Roman"/>
                <a:ea typeface="Times New Roman"/>
                <a:cs typeface="Simplified Arabic"/>
              </a:rPr>
              <a:t> ) الذي تعاني من نقصه العديد من الأقطار العربية.</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93614438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72000"/>
          </a:xfrm>
        </p:spPr>
        <p:txBody>
          <a:bodyPr>
            <a:normAutofit/>
          </a:bodyPr>
          <a:lstStyle/>
          <a:p>
            <a:pPr marL="0" indent="0" algn="justLow">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تعد </a:t>
            </a:r>
            <a:r>
              <a:rPr lang="ar-SA" sz="3200" dirty="0">
                <a:latin typeface="Times New Roman"/>
                <a:ea typeface="Times New Roman"/>
                <a:cs typeface="Simplified Arabic"/>
              </a:rPr>
              <a:t>التقانة منظومة فرعية من منظومة المجتمع الكلية ،وفلسفة التقانة جزء من </a:t>
            </a:r>
            <a:r>
              <a:rPr lang="ar-SA" sz="3600" dirty="0">
                <a:latin typeface="Times New Roman"/>
                <a:ea typeface="Times New Roman"/>
                <a:cs typeface="Simplified Arabic"/>
              </a:rPr>
              <a:t>الفلسفة الاجتماعية الشاملة التي تحكم منظومة المجتمع الكلية </a:t>
            </a:r>
            <a:r>
              <a:rPr lang="ar-IQ" sz="3600" dirty="0" smtClean="0">
                <a:latin typeface="Times New Roman"/>
                <a:ea typeface="Times New Roman"/>
                <a:cs typeface="Simplified Arabic"/>
              </a:rPr>
              <a:t>، </a:t>
            </a:r>
            <a:r>
              <a:rPr lang="ar-SA" sz="3600" dirty="0" smtClean="0">
                <a:latin typeface="Times New Roman"/>
                <a:ea typeface="Times New Roman"/>
                <a:cs typeface="Simplified Arabic"/>
              </a:rPr>
              <a:t>وتبرز </a:t>
            </a:r>
            <a:r>
              <a:rPr lang="ar-SA" sz="3600" dirty="0">
                <a:latin typeface="Times New Roman"/>
                <a:ea typeface="Times New Roman"/>
                <a:cs typeface="Simplified Arabic"/>
              </a:rPr>
              <a:t>منظومة التقانة في دورها الرائد الذي يستند إليه إدراك المجتمع لمشاكل نموه وتطوره .</a:t>
            </a:r>
            <a:endParaRPr lang="en-US" sz="3600" dirty="0">
              <a:latin typeface="Times New Roman"/>
              <a:ea typeface="Times New Roman"/>
            </a:endParaRPr>
          </a:p>
          <a:p>
            <a:pPr indent="245110" algn="justLow">
              <a:tabLst>
                <a:tab pos="2513965" algn="l"/>
              </a:tabLst>
            </a:pPr>
            <a:endParaRPr lang="ar-SA" dirty="0"/>
          </a:p>
        </p:txBody>
      </p:sp>
    </p:spTree>
    <p:extLst>
      <p:ext uri="{BB962C8B-B14F-4D97-AF65-F5344CB8AC3E}">
        <p14:creationId xmlns:p14="http://schemas.microsoft.com/office/powerpoint/2010/main" val="410860559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4572000"/>
          </a:xfrm>
        </p:spPr>
        <p:txBody>
          <a:bodyPr/>
          <a:lstStyle/>
          <a:p>
            <a:pPr marL="64008" indent="0">
              <a:buNone/>
            </a:pPr>
            <a:r>
              <a:rPr lang="ar-IQ" dirty="0" smtClean="0">
                <a:latin typeface="Simplified Arabic" pitchFamily="18" charset="-78"/>
                <a:cs typeface="Simplified Arabic" pitchFamily="18" charset="-78"/>
              </a:rPr>
              <a:t>س13:كيف يمكن توجيه </a:t>
            </a:r>
            <a:r>
              <a:rPr lang="ar-IQ" dirty="0" err="1" smtClean="0">
                <a:latin typeface="Simplified Arabic" pitchFamily="18" charset="-78"/>
                <a:cs typeface="Simplified Arabic" pitchFamily="18" charset="-78"/>
              </a:rPr>
              <a:t>التقانه</a:t>
            </a:r>
            <a:r>
              <a:rPr lang="ar-IQ" dirty="0" smtClean="0">
                <a:latin typeface="Simplified Arabic" pitchFamily="18" charset="-78"/>
                <a:cs typeface="Simplified Arabic" pitchFamily="18" charset="-78"/>
              </a:rPr>
              <a:t> للحصول على اعلى درجات المنفعة الحضرية؟</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310481519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4572000"/>
          </a:xfrm>
        </p:spPr>
        <p:txBody>
          <a:bodyPr>
            <a:normAutofit/>
          </a:bodyPr>
          <a:lstStyle/>
          <a:p>
            <a:pPr marL="64008" indent="0" algn="just">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تغطي </a:t>
            </a:r>
            <a:r>
              <a:rPr lang="ar-SA" sz="3200" dirty="0">
                <a:latin typeface="Times New Roman"/>
                <a:ea typeface="Times New Roman"/>
                <a:cs typeface="Simplified Arabic"/>
              </a:rPr>
              <a:t>التقانة فيما إذا كرست ضمن خطط التنمية في المنطقة العربية إشباع ثلاثة حاجات أساسية لسكان المدن : </a:t>
            </a:r>
            <a:r>
              <a:rPr lang="ar-IQ" sz="3200" dirty="0" smtClean="0">
                <a:latin typeface="Times New Roman"/>
                <a:ea typeface="Times New Roman"/>
                <a:cs typeface="Simplified Arabic"/>
              </a:rPr>
              <a:t>1- </a:t>
            </a:r>
            <a:r>
              <a:rPr lang="ar-SA" sz="3200" dirty="0" smtClean="0">
                <a:latin typeface="Times New Roman"/>
                <a:ea typeface="Times New Roman"/>
                <a:cs typeface="Simplified Arabic"/>
              </a:rPr>
              <a:t>توفير </a:t>
            </a:r>
            <a:r>
              <a:rPr lang="ar-SA" sz="3200" dirty="0">
                <a:latin typeface="Times New Roman"/>
                <a:ea typeface="Times New Roman"/>
                <a:cs typeface="Simplified Arabic"/>
              </a:rPr>
              <a:t>السلع والخدمات المطلوبة بكميات </a:t>
            </a:r>
            <a:r>
              <a:rPr lang="ar-SA" sz="3200" dirty="0" smtClean="0">
                <a:latin typeface="Times New Roman"/>
                <a:ea typeface="Times New Roman"/>
                <a:cs typeface="Simplified Arabic"/>
              </a:rPr>
              <a:t>كافية</a:t>
            </a:r>
            <a:endParaRPr lang="ar-IQ" sz="3200" dirty="0" smtClean="0">
              <a:latin typeface="Times New Roman"/>
              <a:ea typeface="Times New Roman"/>
              <a:cs typeface="Simplified Arabic"/>
            </a:endParaRPr>
          </a:p>
          <a:p>
            <a:pPr marL="64008" indent="0" algn="just">
              <a:buNone/>
            </a:pPr>
            <a:r>
              <a:rPr lang="ar-IQ" sz="3200" dirty="0" smtClean="0">
                <a:latin typeface="Times New Roman"/>
                <a:ea typeface="Times New Roman"/>
                <a:cs typeface="Simplified Arabic"/>
              </a:rPr>
              <a:t>2-</a:t>
            </a:r>
            <a:r>
              <a:rPr lang="ar-SA" sz="3200" dirty="0" smtClean="0">
                <a:latin typeface="Times New Roman"/>
                <a:ea typeface="Times New Roman"/>
                <a:cs typeface="Simplified Arabic"/>
              </a:rPr>
              <a:t> </a:t>
            </a:r>
            <a:r>
              <a:rPr lang="ar-SA" sz="3200" dirty="0">
                <a:latin typeface="Times New Roman"/>
                <a:ea typeface="Times New Roman"/>
                <a:cs typeface="Simplified Arabic"/>
              </a:rPr>
              <a:t>والحفاظ  على أنماط التنمية القابلة للاستمرار بيئيا </a:t>
            </a:r>
            <a:endParaRPr lang="ar-IQ" sz="3200" dirty="0" smtClean="0">
              <a:latin typeface="Times New Roman"/>
              <a:ea typeface="Times New Roman"/>
              <a:cs typeface="Simplified Arabic"/>
            </a:endParaRPr>
          </a:p>
          <a:p>
            <a:pPr marL="64008" indent="0" algn="just">
              <a:buNone/>
            </a:pPr>
            <a:r>
              <a:rPr lang="ar-IQ" sz="3200" dirty="0" smtClean="0">
                <a:latin typeface="Times New Roman"/>
                <a:ea typeface="Times New Roman"/>
                <a:cs typeface="Simplified Arabic"/>
              </a:rPr>
              <a:t>3</a:t>
            </a:r>
            <a:r>
              <a:rPr lang="ar-SA" sz="3200" dirty="0" smtClean="0">
                <a:latin typeface="Times New Roman"/>
                <a:ea typeface="Times New Roman"/>
                <a:cs typeface="Simplified Arabic"/>
              </a:rPr>
              <a:t>-وكفالة </a:t>
            </a:r>
            <a:r>
              <a:rPr lang="ar-SA" sz="3200" dirty="0">
                <a:latin typeface="Times New Roman"/>
                <a:ea typeface="Times New Roman"/>
                <a:cs typeface="Simplified Arabic"/>
              </a:rPr>
              <a:t>التوزيع العادل للمزايا أو الفوائد التي تترتب عليها تغييرات في أنماط الاستهلاك بعيدا عن الأنماط المغالية في الإسراف .</a:t>
            </a:r>
            <a:endParaRPr lang="ar-SA" sz="3200" dirty="0">
              <a:latin typeface="Simplified Arabic" pitchFamily="18" charset="-78"/>
              <a:cs typeface="Simplified Arabic" pitchFamily="18" charset="-78"/>
            </a:endParaRPr>
          </a:p>
          <a:p>
            <a:pPr marL="64008" indent="0" algn="just">
              <a:buNone/>
            </a:pPr>
            <a:endParaRPr lang="ar-SA" sz="3200" dirty="0">
              <a:latin typeface="Times New Roman"/>
              <a:ea typeface="Times New Roman"/>
              <a:cs typeface="Simplified Arabic"/>
            </a:endParaRPr>
          </a:p>
        </p:txBody>
      </p:sp>
    </p:spTree>
    <p:extLst>
      <p:ext uri="{BB962C8B-B14F-4D97-AF65-F5344CB8AC3E}">
        <p14:creationId xmlns:p14="http://schemas.microsoft.com/office/powerpoint/2010/main" val="90668420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24744"/>
            <a:ext cx="8229600" cy="4572000"/>
          </a:xfrm>
        </p:spPr>
        <p:txBody>
          <a:bodyPr/>
          <a:lstStyle/>
          <a:p>
            <a:r>
              <a:rPr lang="ar-IQ" dirty="0" smtClean="0">
                <a:latin typeface="Simplified Arabic" pitchFamily="18" charset="-78"/>
                <a:cs typeface="Simplified Arabic" pitchFamily="18" charset="-78"/>
              </a:rPr>
              <a:t>س14: ما دور التقانة في معالجة مشكلة السكن في المدن؟</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82617195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620688"/>
            <a:ext cx="8229600" cy="4572000"/>
          </a:xfrm>
        </p:spPr>
        <p:txBody>
          <a:bodyPr/>
          <a:lstStyle/>
          <a:p>
            <a:pPr marL="16510" indent="0" algn="justLow">
              <a:buNone/>
            </a:pPr>
            <a:r>
              <a:rPr lang="ar-IQ" sz="3200" dirty="0" smtClean="0">
                <a:latin typeface="Times New Roman"/>
                <a:ea typeface="Times New Roman"/>
                <a:cs typeface="Simplified Arabic"/>
              </a:rPr>
              <a:t>ج/</a:t>
            </a:r>
            <a:r>
              <a:rPr lang="ar-SA" sz="3200" dirty="0" smtClean="0">
                <a:latin typeface="Times New Roman"/>
                <a:ea typeface="Times New Roman"/>
                <a:cs typeface="Simplified Arabic"/>
              </a:rPr>
              <a:t>لكي </a:t>
            </a:r>
            <a:r>
              <a:rPr lang="ar-SA" sz="3200" dirty="0">
                <a:latin typeface="Times New Roman"/>
                <a:ea typeface="Times New Roman"/>
                <a:cs typeface="Simplified Arabic"/>
              </a:rPr>
              <a:t>تشبع البلاد العربية احتياجات سكانها من المأوى ونحن في بداية القرن الحادي والعشرين يتطلب الأمر زيادة الطاقة الإنتاجية إلى سبعة أضعاف، ولا يمكن تحقيق ذلك من دون إدخال تقانة أكثر كفاءة بشكل أو بآخر من أشكال تصنيع مواد التشييد ،كذلك تتطلب زيادة إنتاج مواد البحث عن مصادر جديدة ،</a:t>
            </a:r>
            <a:r>
              <a:rPr lang="ar-SA" sz="3200" u="sng" dirty="0">
                <a:latin typeface="Times New Roman"/>
                <a:ea typeface="Times New Roman"/>
                <a:cs typeface="Simplified Arabic"/>
              </a:rPr>
              <a:t>ويمثل البحث عن المواد البديلة المحتملة وتطويرها تقانة مستقلة يتعين على كل بلد أن يكتسبها ويعدلها ويطورها.</a:t>
            </a:r>
            <a:endParaRPr lang="en-US" sz="2800" u="sng" dirty="0">
              <a:latin typeface="Times New Roman"/>
              <a:ea typeface="Times New Roman"/>
            </a:endParaRPr>
          </a:p>
          <a:p>
            <a:endParaRPr lang="ar-SA" u="sng" dirty="0"/>
          </a:p>
        </p:txBody>
      </p:sp>
    </p:spTree>
    <p:extLst>
      <p:ext uri="{BB962C8B-B14F-4D97-AF65-F5344CB8AC3E}">
        <p14:creationId xmlns:p14="http://schemas.microsoft.com/office/powerpoint/2010/main" val="72330633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124744"/>
            <a:ext cx="8229600" cy="4572000"/>
          </a:xfrm>
        </p:spPr>
        <p:txBody>
          <a:bodyPr/>
          <a:lstStyle/>
          <a:p>
            <a:pPr marL="64008" indent="0">
              <a:buNone/>
            </a:pPr>
            <a:r>
              <a:rPr lang="ar-IQ" dirty="0" smtClean="0">
                <a:latin typeface="Simplified Arabic" pitchFamily="18" charset="-78"/>
                <a:cs typeface="Simplified Arabic" pitchFamily="18" charset="-78"/>
              </a:rPr>
              <a:t>س15:ما دور </a:t>
            </a:r>
            <a:r>
              <a:rPr lang="ar-IQ" dirty="0" err="1" smtClean="0">
                <a:latin typeface="Simplified Arabic" pitchFamily="18" charset="-78"/>
                <a:cs typeface="Simplified Arabic" pitchFamily="18" charset="-78"/>
              </a:rPr>
              <a:t>التقانه</a:t>
            </a:r>
            <a:r>
              <a:rPr lang="ar-IQ" dirty="0" smtClean="0">
                <a:latin typeface="Simplified Arabic" pitchFamily="18" charset="-78"/>
                <a:cs typeface="Simplified Arabic" pitchFamily="18" charset="-78"/>
              </a:rPr>
              <a:t> في التقنين الديموغرافي للشعوب؟</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316037595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4572000"/>
          </a:xfrm>
        </p:spPr>
        <p:txBody>
          <a:bodyPr/>
          <a:lstStyle/>
          <a:p>
            <a:pPr marL="16510" indent="0" algn="justLow">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وربما </a:t>
            </a:r>
            <a:r>
              <a:rPr lang="ar-SA" sz="3200" dirty="0">
                <a:latin typeface="Times New Roman"/>
                <a:ea typeface="Times New Roman"/>
                <a:cs typeface="Simplified Arabic"/>
              </a:rPr>
              <a:t>تستثمر الجهود التقنية حدوث نقلة فيما يتعلق بقرارات إنجاب الأطفال وبخاصة في الدول العربية التي تعاني من زخم سكاني كبير</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وتكمن </a:t>
            </a:r>
            <a:r>
              <a:rPr lang="ar-SA" sz="3200" dirty="0">
                <a:latin typeface="Times New Roman"/>
                <a:ea typeface="Times New Roman"/>
                <a:cs typeface="Simplified Arabic"/>
              </a:rPr>
              <a:t>معقولية هذه النقلة بتحويل اتجاه التفكير بالمصالح الذاتية الضيقة نحو الاهتمام بمصالح أجيال المستقبل مفتاحا لتحقيق التحول الديموغرافي ،وهذا ما دأبت إليه الصين في مجال تقليص حجم العائلة الصينية والتحول نحو الأسر الصغيرة.</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6101793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lstStyle/>
          <a:p>
            <a:pPr marL="64008" indent="0">
              <a:buNone/>
            </a:pPr>
            <a:r>
              <a:rPr lang="ar-IQ" dirty="0" smtClean="0">
                <a:latin typeface="Simplified Arabic" pitchFamily="18" charset="-78"/>
                <a:cs typeface="Simplified Arabic" pitchFamily="18" charset="-78"/>
              </a:rPr>
              <a:t>س16:كيف تصف العلاقات الايكولوجية بين المدينة ومحيطها؟</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293718679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72000"/>
          </a:xfrm>
        </p:spPr>
        <p:txBody>
          <a:bodyPr>
            <a:normAutofit fontScale="92500" lnSpcReduction="10000"/>
          </a:bodyPr>
          <a:lstStyle/>
          <a:p>
            <a:pPr indent="0" algn="justLow">
              <a:buNone/>
            </a:pPr>
            <a:r>
              <a:rPr lang="ar-IQ" sz="3200" dirty="0" smtClean="0">
                <a:latin typeface="Times New Roman"/>
                <a:ea typeface="Times New Roman"/>
                <a:cs typeface="Simplified Arabic"/>
              </a:rPr>
              <a:t>ج/</a:t>
            </a:r>
            <a:r>
              <a:rPr lang="ar-SA" sz="3200" dirty="0" smtClean="0">
                <a:latin typeface="Times New Roman"/>
                <a:ea typeface="Times New Roman"/>
                <a:cs typeface="Simplified Arabic"/>
              </a:rPr>
              <a:t>ايكولوجية المدينة هو </a:t>
            </a:r>
            <a:r>
              <a:rPr lang="ar-SA" sz="3200" dirty="0">
                <a:latin typeface="Times New Roman"/>
                <a:ea typeface="Times New Roman"/>
                <a:cs typeface="Simplified Arabic"/>
              </a:rPr>
              <a:t>علاقات المدينة في إطارها الخارجي (الإقليمي</a:t>
            </a:r>
            <a:r>
              <a:rPr lang="ar-SA" sz="2400" dirty="0">
                <a:latin typeface="Times New Roman"/>
                <a:ea typeface="Times New Roman"/>
              </a:rPr>
              <a:t> </a:t>
            </a:r>
            <a:r>
              <a:rPr lang="en-US" sz="3200" dirty="0">
                <a:latin typeface="Times New Roman"/>
                <a:ea typeface="Times New Roman"/>
                <a:cs typeface="Simplified Arabic"/>
              </a:rPr>
              <a:t>Regional</a:t>
            </a:r>
            <a:r>
              <a:rPr lang="ar-SA" sz="3200" dirty="0">
                <a:latin typeface="Times New Roman"/>
                <a:ea typeface="Times New Roman"/>
                <a:cs typeface="Simplified Arabic"/>
              </a:rPr>
              <a:t>  ) بمعنى آخر علاقة المدينة بالمناطق الريفية المحيطة بها، وما يتم بينها وبين هذا الريف من تفاعل يظهر على هيئة مجموعة من الأفعال وردود الأفعال المتبادلة التي تنتهي في إيجاد مركب إقليمي له طابعه الخاص الذي تنمو المدينة بموجبه وتتطور</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indent="245110" algn="justLow"/>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وان </a:t>
            </a:r>
            <a:r>
              <a:rPr lang="ar-SA" sz="3200" dirty="0">
                <a:latin typeface="Times New Roman"/>
                <a:ea typeface="Times New Roman"/>
                <a:cs typeface="Simplified Arabic"/>
              </a:rPr>
              <a:t>تنظيم العلاقات الايكولوجية بين المدينة وريفها ينعكس ايجابيا على تطور كليهما وبما يردم الخلل الجهوي الذي ينجم عنه حركة سكانية غير منظمة ،ويتم ذلك من خلال تطوير صيغ تبادل المنفعة بينهما.</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237164231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4572000"/>
          </a:xfrm>
        </p:spPr>
        <p:txBody>
          <a:bodyPr>
            <a:normAutofit/>
          </a:bodyPr>
          <a:lstStyle/>
          <a:p>
            <a:pPr indent="245110" algn="justLow"/>
            <a:r>
              <a:rPr lang="ar-SA" sz="3200" dirty="0">
                <a:latin typeface="Times New Roman"/>
                <a:ea typeface="Times New Roman"/>
                <a:cs typeface="Simplified Arabic"/>
              </a:rPr>
              <a:t>وعلى أساس العلاقة بين المدينة وإقليمها </a:t>
            </a:r>
            <a:r>
              <a:rPr lang="ar-SA" sz="3200" dirty="0" smtClean="0">
                <a:latin typeface="Times New Roman"/>
                <a:ea typeface="Times New Roman"/>
                <a:cs typeface="Simplified Arabic"/>
              </a:rPr>
              <a:t>تع</a:t>
            </a:r>
            <a:r>
              <a:rPr lang="ar-IQ" sz="3200" dirty="0" smtClean="0">
                <a:latin typeface="Times New Roman"/>
                <a:ea typeface="Times New Roman"/>
                <a:cs typeface="Simplified Arabic"/>
              </a:rPr>
              <a:t>د</a:t>
            </a:r>
            <a:r>
              <a:rPr lang="ar-SA" sz="3200" dirty="0" smtClean="0">
                <a:latin typeface="Times New Roman"/>
                <a:ea typeface="Times New Roman"/>
                <a:cs typeface="Simplified Arabic"/>
              </a:rPr>
              <a:t> </a:t>
            </a:r>
            <a:r>
              <a:rPr lang="ar-SA" sz="3200" dirty="0">
                <a:latin typeface="Times New Roman"/>
                <a:ea typeface="Times New Roman"/>
                <a:cs typeface="Simplified Arabic"/>
              </a:rPr>
              <a:t>المدينة نسقا ايكولوجيا غير كامل ،إذ يظهر اعتمادها في الطعام على المناطق الزراعية المحيطة بها، إلا أن الملاحظ أن أنتاج المناطق الريفية لا يكفي أمداد سكان المدن </a:t>
            </a:r>
            <a:r>
              <a:rPr lang="ar-SA" sz="3200" dirty="0" smtClean="0">
                <a:latin typeface="Times New Roman"/>
                <a:ea typeface="Times New Roman"/>
                <a:cs typeface="Simplified Arabic"/>
              </a:rPr>
              <a:t>بالطعام</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ويعود </a:t>
            </a:r>
            <a:r>
              <a:rPr lang="ar-SA" sz="3200" dirty="0">
                <a:latin typeface="Times New Roman"/>
                <a:ea typeface="Times New Roman"/>
                <a:cs typeface="Simplified Arabic"/>
              </a:rPr>
              <a:t>نقص الإنتاج الزراعي إلى صغر حجم الأرض الزراعية ونقص في الأيدي العاملة وغياب استخدام التقانة الزراعية ،والمدينة لا تقتصر على استيراد الطعام من المناطق الريفية ولكنها تستورد كذلك الهواء النقي والمياه. ومع ذلك فهي تقوم بتصدير الإنتاج ويزدهر فيها العمل والإسكان والنقل والتعليم.</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51026842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836712"/>
            <a:ext cx="8229600" cy="4572000"/>
          </a:xfrm>
        </p:spPr>
        <p:txBody>
          <a:bodyPr/>
          <a:lstStyle/>
          <a:p>
            <a:pPr indent="0" algn="justLow">
              <a:buNone/>
            </a:pPr>
            <a:r>
              <a:rPr lang="ar-SA" sz="3200" dirty="0">
                <a:latin typeface="Times New Roman"/>
                <a:ea typeface="Times New Roman"/>
                <a:cs typeface="Simplified Arabic"/>
              </a:rPr>
              <a:t>كانت التنمية الحضرية في الماضي حصيلة النجاح الزراعي ،وفي المقابل فان اتجاهات اليوم تعكس – جزئيا- فشل الزراعة ،وان الهجرة على نطاق واسع من المناطق الريفية هي علامة عدم التوازن الشديد الذي تتصف به الاستراتيجيات الاقتصادية الوطنية في البلدان العربية</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وثقل </a:t>
            </a:r>
            <a:r>
              <a:rPr lang="ar-SA" sz="3200" dirty="0">
                <a:latin typeface="Times New Roman"/>
                <a:ea typeface="Times New Roman"/>
                <a:cs typeface="Simplified Arabic"/>
              </a:rPr>
              <a:t>النمو السكاني الذي يخفض الدخول في المناطق الريفية إلى درجة أن </a:t>
            </a:r>
            <a:r>
              <a:rPr lang="ar-SA" sz="3200" u="sng" dirty="0">
                <a:latin typeface="Times New Roman"/>
                <a:ea typeface="Times New Roman"/>
                <a:cs typeface="Simplified Arabic"/>
              </a:rPr>
              <a:t>سوء الأحوال المعيشية في الريف عملت على جعل الأحياء الفقيرة في المدن تظهر أكثر جاذبية من حياة الزراعة </a:t>
            </a:r>
            <a:r>
              <a:rPr lang="ar-SA" sz="3200" dirty="0">
                <a:latin typeface="Times New Roman"/>
                <a:ea typeface="Times New Roman"/>
                <a:cs typeface="Simplified Arabic"/>
              </a:rPr>
              <a:t>.</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50733529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764704"/>
            <a:ext cx="8229600" cy="4572000"/>
          </a:xfrm>
        </p:spPr>
        <p:txBody>
          <a:bodyPr/>
          <a:lstStyle/>
          <a:p>
            <a:pPr marL="64008" indent="0" algn="just">
              <a:buNone/>
            </a:pPr>
            <a:r>
              <a:rPr lang="ar-IQ" dirty="0" smtClean="0">
                <a:latin typeface="Simplified Arabic" pitchFamily="18" charset="-78"/>
                <a:cs typeface="Simplified Arabic" pitchFamily="18" charset="-78"/>
              </a:rPr>
              <a:t>س2: ما التغييرات التي تحدثها وسائل التقانة في المجتمع ، وفي أي من مفاصله؟</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133896738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latin typeface="Simplified Arabic" pitchFamily="18" charset="-78"/>
                <a:cs typeface="Simplified Arabic" pitchFamily="18" charset="-78"/>
              </a:rPr>
              <a:t>س17: ما دور التقانة في تنظيم العلاقة الايكولوجية للمدينة مع ريفها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68108535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229600" cy="4572000"/>
          </a:xfrm>
        </p:spPr>
        <p:txBody>
          <a:bodyPr/>
          <a:lstStyle/>
          <a:p>
            <a:pPr marL="64008" indent="0" algn="just">
              <a:buNone/>
            </a:pPr>
            <a:r>
              <a:rPr lang="ar-SA" sz="3200" dirty="0">
                <a:latin typeface="Times New Roman"/>
                <a:ea typeface="Times New Roman"/>
                <a:cs typeface="Simplified Arabic"/>
              </a:rPr>
              <a:t>إن استخدام التقانة يمكن أن يساعد في تنظيم العلاقات الايكولوجية للمدينة في مجالات أخرى</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إذ </a:t>
            </a:r>
            <a:r>
              <a:rPr lang="ar-SA" sz="3200" dirty="0">
                <a:latin typeface="Times New Roman"/>
                <a:ea typeface="Times New Roman"/>
                <a:cs typeface="Simplified Arabic"/>
              </a:rPr>
              <a:t>أن نقل كميات كبيرة من الغذاء والماء والوقود إلى المدن الكبيرة ،ونقل المخلفات والفضلات العادمة منها هي ليس مسالة معقدة فحسب</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وإنما </a:t>
            </a:r>
            <a:r>
              <a:rPr lang="ar-SA" sz="3200" dirty="0">
                <a:latin typeface="Times New Roman"/>
                <a:ea typeface="Times New Roman"/>
                <a:cs typeface="Simplified Arabic"/>
              </a:rPr>
              <a:t>تحتاج إلى كميات كبيرة من الطاقة والوسائل التقنية ،وكلما كبرت المدينة كلما زاد تعقيد وكلفة الأنظمة المساندة.</a:t>
            </a:r>
            <a:endParaRPr lang="ar-IQ" dirty="0"/>
          </a:p>
        </p:txBody>
      </p:sp>
    </p:spTree>
    <p:extLst>
      <p:ext uri="{BB962C8B-B14F-4D97-AF65-F5344CB8AC3E}">
        <p14:creationId xmlns:p14="http://schemas.microsoft.com/office/powerpoint/2010/main" val="192655192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indent="245110" algn="justLow"/>
            <a:r>
              <a:rPr lang="ar-SA" sz="3200" dirty="0">
                <a:latin typeface="Times New Roman"/>
                <a:ea typeface="Times New Roman"/>
                <a:cs typeface="Simplified Arabic"/>
              </a:rPr>
              <a:t>ويمكن أن تسهم التقانة أيضا بتقييم العلاقات الايكولوجية بين المدينة والريف من حيث تقاسم المنافع ومردوداتها لغرض تقليل هذا الحراك السكاني بينهما</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ويتم </a:t>
            </a:r>
            <a:r>
              <a:rPr lang="ar-SA" sz="3200" dirty="0">
                <a:latin typeface="Times New Roman"/>
                <a:ea typeface="Times New Roman"/>
                <a:cs typeface="Simplified Arabic"/>
              </a:rPr>
              <a:t>ذلك من خلال توزيع الموارد واستخدام الإمكانيات العلمية </a:t>
            </a:r>
            <a:r>
              <a:rPr lang="ar-SA" sz="3200" dirty="0" err="1">
                <a:latin typeface="Times New Roman"/>
                <a:ea typeface="Times New Roman"/>
                <a:cs typeface="Simplified Arabic"/>
              </a:rPr>
              <a:t>والتقانية</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واستخدام </a:t>
            </a:r>
            <a:r>
              <a:rPr lang="ar-SA" sz="3200" dirty="0">
                <a:latin typeface="Times New Roman"/>
                <a:ea typeface="Times New Roman"/>
                <a:cs typeface="Simplified Arabic"/>
              </a:rPr>
              <a:t>الأيدي العاملة الماهرة وغير الماهرة فيما بين المدينة والريف بالتبادل والمشاركة في مقومات التنمية المكانية لرفع المستوى المعيشي لكل من المدينة والريف على السواء.</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06091173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548680"/>
            <a:ext cx="8229600" cy="4572000"/>
          </a:xfrm>
        </p:spPr>
        <p:txBody>
          <a:bodyPr/>
          <a:lstStyle/>
          <a:p>
            <a:pPr marL="64008" indent="0" algn="ctr">
              <a:buNone/>
            </a:pPr>
            <a:r>
              <a:rPr lang="ar-IQ" dirty="0" smtClean="0"/>
              <a:t>شكرا لإصغائكم</a:t>
            </a:r>
          </a:p>
          <a:p>
            <a:endParaRPr lang="ar-SA" dirty="0"/>
          </a:p>
        </p:txBody>
      </p:sp>
      <p:pic>
        <p:nvPicPr>
          <p:cNvPr id="1026" name="Picture 2" descr="C:\Users\spider\Downloads\219971128_217827073570437_8993248628299892972_n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5867" y="1412776"/>
            <a:ext cx="6096000" cy="406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95873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lstStyle/>
          <a:p>
            <a:pPr marL="64008" indent="0" algn="just">
              <a:buNone/>
            </a:pPr>
            <a:r>
              <a:rPr lang="ar-IQ" sz="3200" dirty="0" smtClean="0">
                <a:latin typeface="Times New Roman"/>
                <a:ea typeface="Times New Roman"/>
                <a:cs typeface="Simplified Arabic"/>
              </a:rPr>
              <a:t>ج/ </a:t>
            </a:r>
            <a:r>
              <a:rPr lang="ar-SA" sz="3200" dirty="0" smtClean="0">
                <a:latin typeface="Times New Roman"/>
                <a:ea typeface="Times New Roman"/>
                <a:cs typeface="Simplified Arabic"/>
              </a:rPr>
              <a:t>إن </a:t>
            </a:r>
            <a:r>
              <a:rPr lang="ar-SA" sz="3200" dirty="0">
                <a:latin typeface="Times New Roman"/>
                <a:ea typeface="Times New Roman"/>
                <a:cs typeface="Simplified Arabic"/>
              </a:rPr>
              <a:t>الوسائل التقنية الحديثة تؤدي إلى تغييرات سريعة في المؤسسات الاقتصادية للمجتمع ،إلا أنها لا تؤدي إلى تغيير في المؤسسات البنيوية الأخرى بنفس السرعة (التغيير الفكر </a:t>
            </a:r>
            <a:r>
              <a:rPr lang="ar-SA" sz="3200" dirty="0" smtClean="0">
                <a:latin typeface="Times New Roman"/>
                <a:ea typeface="Times New Roman"/>
                <a:cs typeface="Simplified Arabic"/>
              </a:rPr>
              <a:t>والقيمي</a:t>
            </a:r>
            <a:r>
              <a:rPr lang="en-US" sz="3200" dirty="0" smtClean="0">
                <a:latin typeface="Times New Roman"/>
                <a:ea typeface="Times New Roman"/>
                <a:cs typeface="Simplified Arabic"/>
              </a:rPr>
              <a:t> </a:t>
            </a:r>
            <a:r>
              <a:rPr lang="ar-IQ" sz="3200" dirty="0" smtClean="0">
                <a:latin typeface="Times New Roman"/>
                <a:ea typeface="Times New Roman"/>
                <a:cs typeface="Simplified Arabic"/>
              </a:rPr>
              <a:t>).</a:t>
            </a:r>
          </a:p>
          <a:p>
            <a:pPr algn="just"/>
            <a:r>
              <a:rPr lang="ar-IQ" sz="3200" dirty="0" smtClean="0">
                <a:latin typeface="Times New Roman"/>
                <a:ea typeface="Times New Roman"/>
                <a:cs typeface="Simplified Arabic"/>
              </a:rPr>
              <a:t> وتدل</a:t>
            </a:r>
            <a:r>
              <a:rPr lang="ar-SA" sz="2800" dirty="0" smtClean="0">
                <a:ea typeface="Times New Roman"/>
                <a:cs typeface="Times New Roman"/>
              </a:rPr>
              <a:t> </a:t>
            </a:r>
            <a:r>
              <a:rPr lang="ar-SA" sz="3200" dirty="0" smtClean="0">
                <a:latin typeface="Times New Roman"/>
                <a:ea typeface="Times New Roman"/>
                <a:cs typeface="Simplified Arabic"/>
              </a:rPr>
              <a:t>(</a:t>
            </a:r>
            <a:r>
              <a:rPr lang="ar-SA" sz="3200" dirty="0">
                <a:latin typeface="Times New Roman"/>
                <a:ea typeface="Times New Roman"/>
                <a:cs typeface="Simplified Arabic"/>
              </a:rPr>
              <a:t>نظرية التخلف </a:t>
            </a:r>
            <a:r>
              <a:rPr lang="ar-SA" sz="3200" dirty="0" smtClean="0">
                <a:latin typeface="Times New Roman"/>
                <a:ea typeface="Times New Roman"/>
                <a:cs typeface="Simplified Arabic"/>
              </a:rPr>
              <a:t>الحضاري)التي </a:t>
            </a:r>
            <a:r>
              <a:rPr lang="ar-SA" sz="3200" dirty="0">
                <a:latin typeface="Times New Roman"/>
                <a:ea typeface="Times New Roman"/>
                <a:cs typeface="Simplified Arabic"/>
              </a:rPr>
              <a:t>طرحها البروفسور اوكبرين( </a:t>
            </a:r>
            <a:r>
              <a:rPr lang="en-US" sz="3200" dirty="0" err="1">
                <a:latin typeface="Times New Roman"/>
                <a:ea typeface="Times New Roman"/>
                <a:cs typeface="Simplified Arabic"/>
              </a:rPr>
              <a:t>Ogburn</a:t>
            </a:r>
            <a:r>
              <a:rPr lang="ar-SA" sz="3200" dirty="0">
                <a:latin typeface="Times New Roman"/>
                <a:ea typeface="Times New Roman"/>
                <a:cs typeface="Simplified Arabic"/>
              </a:rPr>
              <a:t>) بان التغييرات التي تطرأ على الحضارة المادية بسبب اكتشاف واستعمال التقانة تكون أسرع بكثير من التغييرات التي تطرأ على الحضارة غير المادية </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113171918"/>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980728"/>
            <a:ext cx="8229600" cy="4572000"/>
          </a:xfrm>
        </p:spPr>
        <p:txBody>
          <a:bodyPr>
            <a:normAutofit/>
          </a:bodyPr>
          <a:lstStyle/>
          <a:p>
            <a:pPr marL="16510" indent="0" algn="justLow">
              <a:buNone/>
            </a:pPr>
            <a:r>
              <a:rPr lang="ar-SA" sz="3200" dirty="0">
                <a:latin typeface="Times New Roman"/>
                <a:ea typeface="Times New Roman"/>
                <a:cs typeface="Simplified Arabic"/>
              </a:rPr>
              <a:t>وهذا يسبب حدوث فجوة بين (الحضارة </a:t>
            </a:r>
            <a:r>
              <a:rPr lang="ar-SA" sz="3200" dirty="0" smtClean="0">
                <a:latin typeface="Times New Roman"/>
                <a:ea typeface="Times New Roman"/>
                <a:cs typeface="Simplified Arabic"/>
              </a:rPr>
              <a:t>المادية) </a:t>
            </a:r>
            <a:r>
              <a:rPr lang="ar-SA" sz="3200" dirty="0">
                <a:latin typeface="Times New Roman"/>
                <a:ea typeface="Times New Roman"/>
                <a:cs typeface="Simplified Arabic"/>
              </a:rPr>
              <a:t>(والحضارة غير المادية </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للمجتمع</a:t>
            </a:r>
            <a:r>
              <a:rPr lang="en-US" sz="3200" baseline="30000" dirty="0" smtClean="0">
                <a:latin typeface="Times New Roman"/>
                <a:ea typeface="Times New Roman"/>
                <a:cs typeface="Simplified Arabic"/>
              </a:rPr>
              <a:t> </a:t>
            </a:r>
            <a:r>
              <a:rPr lang="ar-IQ" sz="3200" baseline="30000" dirty="0" smtClean="0">
                <a:latin typeface="Times New Roman"/>
                <a:ea typeface="Times New Roman"/>
                <a:cs typeface="Simplified Arabic"/>
              </a:rPr>
              <a:t>،</a:t>
            </a:r>
            <a:r>
              <a:rPr lang="ar-SA" sz="3200" dirty="0" smtClean="0">
                <a:latin typeface="Times New Roman"/>
                <a:ea typeface="Times New Roman"/>
                <a:cs typeface="Simplified Arabic"/>
              </a:rPr>
              <a:t>يقول </a:t>
            </a:r>
            <a:r>
              <a:rPr lang="ar-SA" sz="3200" dirty="0">
                <a:latin typeface="Times New Roman"/>
                <a:ea typeface="Times New Roman"/>
                <a:cs typeface="Simplified Arabic"/>
              </a:rPr>
              <a:t>اوكبرين بان المصانع والآليات </a:t>
            </a:r>
            <a:r>
              <a:rPr lang="ar-SA" sz="3200" dirty="0" err="1">
                <a:latin typeface="Times New Roman"/>
                <a:ea typeface="Times New Roman"/>
                <a:cs typeface="Simplified Arabic"/>
              </a:rPr>
              <a:t>التقانية</a:t>
            </a:r>
            <a:r>
              <a:rPr lang="ar-SA" sz="3200" dirty="0">
                <a:latin typeface="Times New Roman"/>
                <a:ea typeface="Times New Roman"/>
                <a:cs typeface="Simplified Arabic"/>
              </a:rPr>
              <a:t> هي الوسائل التي تحقق التغيير الاجتماعي عن طريق تغيير معالم الايكولوجية الطبيعية والاجتماعية </a:t>
            </a:r>
            <a:r>
              <a:rPr lang="ar-SA" sz="3200" dirty="0" smtClean="0">
                <a:latin typeface="Times New Roman"/>
                <a:ea typeface="Times New Roman"/>
                <a:cs typeface="Simplified Arabic"/>
              </a:rPr>
              <a:t>المحيطة بالإنسان</a:t>
            </a:r>
            <a:r>
              <a:rPr lang="ar-SA" sz="3200" dirty="0">
                <a:latin typeface="Times New Roman"/>
                <a:ea typeface="Times New Roman"/>
                <a:cs typeface="Simplified Arabic"/>
              </a:rPr>
              <a:t>.</a:t>
            </a:r>
            <a:endParaRPr lang="en-US" sz="2800" dirty="0">
              <a:latin typeface="Times New Roman"/>
              <a:ea typeface="Times New Roman"/>
            </a:endParaRPr>
          </a:p>
          <a:p>
            <a:pPr algn="just"/>
            <a:endParaRPr lang="ar-SA" dirty="0"/>
          </a:p>
        </p:txBody>
      </p:sp>
    </p:spTree>
    <p:extLst>
      <p:ext uri="{BB962C8B-B14F-4D97-AF65-F5344CB8AC3E}">
        <p14:creationId xmlns:p14="http://schemas.microsoft.com/office/powerpoint/2010/main" val="170229294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lstStyle/>
          <a:p>
            <a:pPr marL="64008" indent="0" algn="just">
              <a:buNone/>
            </a:pPr>
            <a:r>
              <a:rPr lang="ar-IQ" dirty="0" smtClean="0">
                <a:latin typeface="Simplified Arabic" pitchFamily="18" charset="-78"/>
                <a:cs typeface="Simplified Arabic" pitchFamily="18" charset="-78"/>
              </a:rPr>
              <a:t>س3: كيف تفسر فلسفة التغيير بين الحضارتين المادية والروحية؟</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276184060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24744"/>
            <a:ext cx="8229600" cy="4572000"/>
          </a:xfrm>
        </p:spPr>
        <p:txBody>
          <a:bodyPr>
            <a:normAutofit/>
          </a:bodyPr>
          <a:lstStyle/>
          <a:p>
            <a:pPr marL="64008" indent="0" algn="just">
              <a:buNone/>
              <a:tabLst>
                <a:tab pos="2513965" algn="l"/>
              </a:tabLst>
            </a:pPr>
            <a:r>
              <a:rPr lang="ar-IQ" sz="3200" dirty="0" smtClean="0">
                <a:latin typeface="Times New Roman"/>
                <a:ea typeface="Times New Roman"/>
                <a:cs typeface="Simplified Arabic"/>
              </a:rPr>
              <a:t>ج/</a:t>
            </a:r>
            <a:r>
              <a:rPr lang="ar-SA" sz="3200" dirty="0" smtClean="0">
                <a:latin typeface="Times New Roman"/>
                <a:ea typeface="Times New Roman"/>
                <a:cs typeface="Simplified Arabic"/>
              </a:rPr>
              <a:t> </a:t>
            </a:r>
            <a:r>
              <a:rPr lang="ar-SA" sz="3200" dirty="0">
                <a:latin typeface="Times New Roman"/>
                <a:ea typeface="Times New Roman"/>
                <a:cs typeface="Simplified Arabic"/>
              </a:rPr>
              <a:t>أن التقدم في صناعة الأدوات والمعدات </a:t>
            </a:r>
            <a:r>
              <a:rPr lang="ar-SA" sz="3200" dirty="0" err="1">
                <a:latin typeface="Times New Roman"/>
                <a:ea typeface="Times New Roman"/>
                <a:cs typeface="Simplified Arabic"/>
              </a:rPr>
              <a:t>التقانية</a:t>
            </a:r>
            <a:r>
              <a:rPr lang="ar-SA" sz="3200" dirty="0">
                <a:latin typeface="Times New Roman"/>
                <a:ea typeface="Times New Roman"/>
                <a:cs typeface="Simplified Arabic"/>
              </a:rPr>
              <a:t> يقود إلى التغيير الحضاري القابل على الزيادة والتراكم ،كما أن الاختراع التقني وانتشاره في المجتمعات المتحضرة يعتمد على طبيعة </a:t>
            </a:r>
            <a:r>
              <a:rPr lang="ar-SA" sz="3200" u="sng" dirty="0">
                <a:latin typeface="Times New Roman"/>
                <a:ea typeface="Times New Roman"/>
                <a:cs typeface="Simplified Arabic"/>
              </a:rPr>
              <a:t>ونوعية القاعدة الحضارية </a:t>
            </a:r>
            <a:r>
              <a:rPr lang="ar-SA" sz="3200" dirty="0">
                <a:latin typeface="Times New Roman"/>
                <a:ea typeface="Times New Roman"/>
                <a:cs typeface="Simplified Arabic"/>
              </a:rPr>
              <a:t>الموجودة في هذه المجتمعات </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 </a:t>
            </a:r>
            <a:r>
              <a:rPr lang="ar-SA" sz="3200" dirty="0">
                <a:latin typeface="Times New Roman"/>
                <a:ea typeface="Times New Roman"/>
                <a:cs typeface="Simplified Arabic"/>
              </a:rPr>
              <a:t>وعلى </a:t>
            </a:r>
            <a:r>
              <a:rPr lang="ar-SA" sz="3200" u="sng" dirty="0">
                <a:latin typeface="Times New Roman"/>
                <a:ea typeface="Times New Roman"/>
                <a:cs typeface="Simplified Arabic"/>
              </a:rPr>
              <a:t>طبيعة القيم الاجتماعية المشجعة </a:t>
            </a:r>
            <a:r>
              <a:rPr lang="ar-SA" sz="3200" dirty="0">
                <a:latin typeface="Times New Roman"/>
                <a:ea typeface="Times New Roman"/>
                <a:cs typeface="Simplified Arabic"/>
              </a:rPr>
              <a:t>على الاختراع </a:t>
            </a:r>
            <a:r>
              <a:rPr lang="ar-SA" sz="3200" dirty="0" smtClean="0">
                <a:latin typeface="Times New Roman"/>
                <a:ea typeface="Times New Roman"/>
                <a:cs typeface="Simplified Arabic"/>
              </a:rPr>
              <a:t>والإبداع</a:t>
            </a:r>
            <a:r>
              <a:rPr lang="ar-IQ" sz="3200" dirty="0" smtClean="0">
                <a:latin typeface="Times New Roman"/>
                <a:ea typeface="Times New Roman"/>
                <a:cs typeface="Simplified Arabic"/>
              </a:rPr>
              <a:t>.</a:t>
            </a:r>
            <a:r>
              <a:rPr lang="ar-SA" sz="3200" dirty="0">
                <a:solidFill>
                  <a:srgbClr val="000000"/>
                </a:solidFill>
                <a:latin typeface="Times New Roman"/>
                <a:ea typeface="Times New Roman"/>
                <a:cs typeface="Simplified Arabic"/>
              </a:rPr>
              <a:t> </a:t>
            </a:r>
            <a:endParaRPr lang="ar-IQ" sz="3200" dirty="0" smtClean="0">
              <a:solidFill>
                <a:srgbClr val="000000"/>
              </a:solidFill>
              <a:latin typeface="Times New Roman"/>
              <a:ea typeface="Times New Roman"/>
              <a:cs typeface="Simplified Arabic"/>
            </a:endParaRPr>
          </a:p>
          <a:p>
            <a:pPr marL="64008" indent="0" algn="just">
              <a:buNone/>
              <a:tabLst>
                <a:tab pos="2513965" algn="l"/>
              </a:tabLst>
            </a:pPr>
            <a:r>
              <a:rPr lang="ar-SA" sz="3200" dirty="0" smtClean="0">
                <a:latin typeface="Times New Roman"/>
                <a:ea typeface="Times New Roman"/>
                <a:cs typeface="Simplified Arabic"/>
              </a:rPr>
              <a:t>وعليه </a:t>
            </a:r>
            <a:r>
              <a:rPr lang="ar-SA" sz="3200" dirty="0">
                <a:latin typeface="Times New Roman"/>
                <a:ea typeface="Times New Roman"/>
                <a:cs typeface="Simplified Arabic"/>
              </a:rPr>
              <a:t>يصبح من الضرورة بمكان أن تتكيف العناصر الحضارية غير المادية مع العناصر الحضارية المادية لكي يتمكن المجتمع من مواجهة مشاكله الاجتماعية </a:t>
            </a:r>
            <a:r>
              <a:rPr lang="ar-SA" sz="3200" dirty="0" smtClean="0">
                <a:latin typeface="Times New Roman"/>
                <a:ea typeface="Times New Roman"/>
                <a:cs typeface="Simplified Arabic"/>
              </a:rPr>
              <a:t>والحضارية</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407594626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D394"/>
      </a:hlink>
      <a:folHlink>
        <a:srgbClr val="85DFD0"/>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642</TotalTime>
  <Words>2344</Words>
  <Application>Microsoft Office PowerPoint</Application>
  <PresentationFormat>عرض على الشاشة (3:4)‏</PresentationFormat>
  <Paragraphs>73</Paragraphs>
  <Slides>53</Slides>
  <Notes>0</Notes>
  <HiddenSlides>0</HiddenSlides>
  <MMClips>0</MMClips>
  <ScaleCrop>false</ScaleCrop>
  <HeadingPairs>
    <vt:vector size="4" baseType="variant">
      <vt:variant>
        <vt:lpstr>نسق</vt:lpstr>
      </vt:variant>
      <vt:variant>
        <vt:i4>1</vt:i4>
      </vt:variant>
      <vt:variant>
        <vt:lpstr>عناوين الشرائح</vt:lpstr>
      </vt:variant>
      <vt:variant>
        <vt:i4>53</vt:i4>
      </vt:variant>
    </vt:vector>
  </HeadingPairs>
  <TitlesOfParts>
    <vt:vector size="54"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chucha</dc:creator>
  <cp:lastModifiedBy>DR.Ahmed Saker 2o1O</cp:lastModifiedBy>
  <cp:revision>83</cp:revision>
  <dcterms:created xsi:type="dcterms:W3CDTF">2018-02-19T11:17:48Z</dcterms:created>
  <dcterms:modified xsi:type="dcterms:W3CDTF">2023-03-16T14:21:26Z</dcterms:modified>
</cp:coreProperties>
</file>