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92" r:id="rId3"/>
    <p:sldId id="259" r:id="rId4"/>
    <p:sldId id="260" r:id="rId5"/>
    <p:sldId id="261" r:id="rId6"/>
    <p:sldId id="264" r:id="rId7"/>
    <p:sldId id="265" r:id="rId8"/>
    <p:sldId id="266" r:id="rId9"/>
    <p:sldId id="262" r:id="rId10"/>
    <p:sldId id="263"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124479837"/>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80969589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162353752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250894075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411555066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9511F6C-803C-49FB-8C05-C60D1E8CE47C}" type="datetimeFigureOut">
              <a:rPr lang="ar-SA" smtClean="0"/>
              <a:t>24/08/1444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384288450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9511F6C-803C-49FB-8C05-C60D1E8CE47C}" type="datetimeFigureOut">
              <a:rPr lang="ar-SA" smtClean="0"/>
              <a:t>24/08/1444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211341307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9511F6C-803C-49FB-8C05-C60D1E8CE47C}" type="datetimeFigureOut">
              <a:rPr lang="ar-SA" smtClean="0"/>
              <a:t>24/08/1444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384353048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9511F6C-803C-49FB-8C05-C60D1E8CE47C}" type="datetimeFigureOut">
              <a:rPr lang="ar-SA" smtClean="0"/>
              <a:t>24/08/1444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221376295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9511F6C-803C-49FB-8C05-C60D1E8CE47C}" type="datetimeFigureOut">
              <a:rPr lang="ar-SA" smtClean="0"/>
              <a:t>24/08/1444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388989356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9511F6C-803C-49FB-8C05-C60D1E8CE47C}" type="datetimeFigureOut">
              <a:rPr lang="ar-SA" smtClean="0"/>
              <a:t>24/08/1444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39541297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737F890-4C07-4731-B967-3EDAE56EFC4C}" type="slidenum">
              <a:rPr lang="ar-SA" smtClean="0"/>
              <a:t>‹#›</a:t>
            </a:fld>
            <a:endParaRPr lang="ar-SA"/>
          </a:p>
        </p:txBody>
      </p:sp>
    </p:spTree>
    <p:extLst>
      <p:ext uri="{BB962C8B-B14F-4D97-AF65-F5344CB8AC3E}">
        <p14:creationId xmlns:p14="http://schemas.microsoft.com/office/powerpoint/2010/main" val="353370912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92696"/>
            <a:ext cx="8229600" cy="4525963"/>
          </a:xfrm>
        </p:spPr>
        <p:txBody>
          <a:bodyPr>
            <a:normAutofit/>
          </a:bodyPr>
          <a:lstStyle/>
          <a:p>
            <a:pPr marL="0" indent="0" algn="ctr">
              <a:lnSpc>
                <a:spcPct val="115000"/>
              </a:lnSpc>
              <a:spcAft>
                <a:spcPts val="1000"/>
              </a:spcAft>
              <a:buNone/>
            </a:pPr>
            <a:endParaRPr lang="en-US" dirty="0" smtClean="0"/>
          </a:p>
          <a:p>
            <a:pPr marL="0" indent="0" algn="ctr">
              <a:lnSpc>
                <a:spcPct val="115000"/>
              </a:lnSpc>
              <a:spcAft>
                <a:spcPts val="1000"/>
              </a:spcAft>
              <a:buNone/>
            </a:pPr>
            <a:r>
              <a:rPr lang="ar-SA" sz="4000" dirty="0" smtClean="0">
                <a:latin typeface="Simplified Arabic" pitchFamily="18" charset="-78"/>
                <a:cs typeface="Simplified Arabic" pitchFamily="18" charset="-78"/>
              </a:rPr>
              <a:t>الاعتبارات </a:t>
            </a:r>
            <a:r>
              <a:rPr lang="ar-SA" sz="4000" dirty="0">
                <a:latin typeface="Simplified Arabic" pitchFamily="18" charset="-78"/>
                <a:cs typeface="Simplified Arabic" pitchFamily="18" charset="-78"/>
              </a:rPr>
              <a:t>التخطيطية في بناء المدن </a:t>
            </a:r>
            <a:r>
              <a:rPr lang="ar-SA" sz="4000" dirty="0" smtClean="0">
                <a:latin typeface="Simplified Arabic" pitchFamily="18" charset="-78"/>
                <a:cs typeface="Simplified Arabic" pitchFamily="18" charset="-78"/>
              </a:rPr>
              <a:t>في</a:t>
            </a:r>
            <a:endParaRPr lang="en-US" sz="4000" dirty="0" smtClean="0">
              <a:latin typeface="Simplified Arabic" pitchFamily="18" charset="-78"/>
              <a:cs typeface="Simplified Arabic" pitchFamily="18" charset="-78"/>
            </a:endParaRPr>
          </a:p>
          <a:p>
            <a:pPr marL="0" indent="0" algn="ctr">
              <a:lnSpc>
                <a:spcPct val="115000"/>
              </a:lnSpc>
              <a:spcAft>
                <a:spcPts val="1000"/>
              </a:spcAft>
              <a:buNone/>
            </a:pPr>
            <a:r>
              <a:rPr lang="ar-SA" sz="4000" dirty="0" smtClean="0">
                <a:latin typeface="Simplified Arabic" pitchFamily="18" charset="-78"/>
                <a:cs typeface="Simplified Arabic" pitchFamily="18" charset="-78"/>
              </a:rPr>
              <a:t> </a:t>
            </a:r>
            <a:r>
              <a:rPr lang="ar-SA" sz="4000" dirty="0">
                <a:latin typeface="Simplified Arabic" pitchFamily="18" charset="-78"/>
                <a:cs typeface="Simplified Arabic" pitchFamily="18" charset="-78"/>
              </a:rPr>
              <a:t>وادي </a:t>
            </a:r>
            <a:r>
              <a:rPr lang="ar-SA" sz="4000" dirty="0" smtClean="0">
                <a:latin typeface="Simplified Arabic" pitchFamily="18" charset="-78"/>
                <a:cs typeface="Simplified Arabic" pitchFamily="18" charset="-78"/>
              </a:rPr>
              <a:t>الرافدين</a:t>
            </a:r>
            <a:endParaRPr lang="ar-IQ" sz="4000" dirty="0" smtClean="0">
              <a:latin typeface="Simplified Arabic" pitchFamily="18" charset="-78"/>
              <a:cs typeface="Simplified Arabic" pitchFamily="18" charset="-78"/>
            </a:endParaRPr>
          </a:p>
          <a:p>
            <a:pPr marL="0" indent="0" algn="ctr">
              <a:lnSpc>
                <a:spcPct val="115000"/>
              </a:lnSpc>
              <a:spcAft>
                <a:spcPts val="1000"/>
              </a:spcAft>
              <a:buNone/>
            </a:pPr>
            <a:r>
              <a:rPr lang="ar-SA" sz="4000" dirty="0" err="1">
                <a:latin typeface="Simplified Arabic" pitchFamily="18" charset="-78"/>
                <a:cs typeface="Simplified Arabic" pitchFamily="18" charset="-78"/>
              </a:rPr>
              <a:t>أ.د</a:t>
            </a:r>
            <a:r>
              <a:rPr lang="ar-SA" sz="4000" dirty="0">
                <a:latin typeface="Simplified Arabic" pitchFamily="18" charset="-78"/>
                <a:cs typeface="Simplified Arabic" pitchFamily="18" charset="-78"/>
              </a:rPr>
              <a:t>. </a:t>
            </a:r>
            <a:r>
              <a:rPr lang="ar-SA" sz="4000">
                <a:latin typeface="Simplified Arabic" pitchFamily="18" charset="-78"/>
                <a:cs typeface="Simplified Arabic" pitchFamily="18" charset="-78"/>
              </a:rPr>
              <a:t>محمد صالح ربيع</a:t>
            </a:r>
          </a:p>
          <a:p>
            <a:pPr marL="0" indent="0" algn="ctr">
              <a:lnSpc>
                <a:spcPct val="115000"/>
              </a:lnSpc>
              <a:spcAft>
                <a:spcPts val="1000"/>
              </a:spcAft>
              <a:buNone/>
            </a:pPr>
            <a:endParaRPr lang="ar-SA" sz="4000" dirty="0">
              <a:latin typeface="Simplified Arabic" pitchFamily="18" charset="-78"/>
              <a:cs typeface="Simplified Arabic" pitchFamily="18" charset="-78"/>
            </a:endParaRPr>
          </a:p>
        </p:txBody>
      </p:sp>
    </p:spTree>
    <p:extLst>
      <p:ext uri="{BB962C8B-B14F-4D97-AF65-F5344CB8AC3E}">
        <p14:creationId xmlns:p14="http://schemas.microsoft.com/office/powerpoint/2010/main" val="384047141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SA" sz="3600" dirty="0">
                <a:latin typeface="Simplified Arabic" pitchFamily="18" charset="-78"/>
                <a:cs typeface="Simplified Arabic" pitchFamily="18" charset="-78"/>
              </a:rPr>
              <a:t>شوارع واسعة للمواكب وأخرى عامة كنمط عام والأزقة العمياء الخاصة، وتباينت الشوارع العامة التي حددت كشوارع رئيسة مع مرور الوقت، بينما كانت الأزقة العمياء أكثر مرونة، ويُقدر أن 10% من مساحة المدينة كانت شوارع و90% شغلتها المباني بشكل عام، واستخدمت القنوات كوسيلة لأفضل أنواع النقل آنذاك.</a:t>
            </a:r>
          </a:p>
          <a:p>
            <a:pPr marL="0" indent="0">
              <a:buNone/>
            </a:pPr>
            <a:endParaRPr lang="ar-SA" dirty="0"/>
          </a:p>
        </p:txBody>
      </p:sp>
    </p:spTree>
    <p:extLst>
      <p:ext uri="{BB962C8B-B14F-4D97-AF65-F5344CB8AC3E}">
        <p14:creationId xmlns:p14="http://schemas.microsoft.com/office/powerpoint/2010/main" val="325341110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واهتم مخططو المدن آنذاك بالجوانب الدينية والاجتماعية والاقتصادية كجملة اهداف وجب تحقيقها في آن واحد باعتبار المدينة منشأة حضرية ذات طابع اقتصادي –اجتماعي معقد، فهي تؤثر وتتأثر بعوامل عديدة ومتداخلة غالبا ما يصعب الفصل بيت تأثيراتها المختلفة </a:t>
            </a:r>
            <a:r>
              <a:rPr lang="ar-IQ" sz="3600" dirty="0" smtClean="0">
                <a:latin typeface="Simplified Arabic" pitchFamily="18" charset="-78"/>
                <a:cs typeface="Simplified Arabic" pitchFamily="18" charset="-78"/>
              </a:rPr>
              <a:t>.</a:t>
            </a:r>
            <a:endParaRPr lang="ar-IQ"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331587888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فهي بقدر ما تتأثر وتؤثر بالمدن الاخرى وبإقليمها فأنها في الوقت ذاته تمثل نظاما قائما بذاته من حيث توزيع وتنسيق استعمالات الارض ضمن حيزها الحضري، وان يكون لديها القدرة في فك الاشتباك الذي يحصل من تداخل </a:t>
            </a:r>
            <a:r>
              <a:rPr lang="ar-IQ" dirty="0" err="1">
                <a:latin typeface="Simplified Arabic" pitchFamily="18" charset="-78"/>
                <a:cs typeface="Simplified Arabic" pitchFamily="18" charset="-78"/>
              </a:rPr>
              <a:t>أنطقة</a:t>
            </a:r>
            <a:r>
              <a:rPr lang="ar-IQ" dirty="0">
                <a:latin typeface="Simplified Arabic" pitchFamily="18" charset="-78"/>
                <a:cs typeface="Simplified Arabic" pitchFamily="18" charset="-78"/>
              </a:rPr>
              <a:t> هذه الاستعمالات بعضها مع بعض، ومن خلال هذه الارتباطات التي تبدو انها معقدة نوعا ما كان التوجه لدى المخطط أن يحسم ثلاثة جوانب قدر التعلق بالمخطط الحضري العام هي:</a:t>
            </a:r>
          </a:p>
        </p:txBody>
      </p:sp>
    </p:spTree>
    <p:extLst>
      <p:ext uri="{BB962C8B-B14F-4D97-AF65-F5344CB8AC3E}">
        <p14:creationId xmlns:p14="http://schemas.microsoft.com/office/powerpoint/2010/main" val="158022660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r>
              <a:rPr lang="ar-IQ" dirty="0"/>
              <a:t>1-الموضع والموقع </a:t>
            </a:r>
          </a:p>
          <a:p>
            <a:pPr marL="0" indent="0">
              <a:buNone/>
            </a:pPr>
            <a:r>
              <a:rPr lang="ar-IQ" dirty="0"/>
              <a:t>2- استعمالات الارض</a:t>
            </a:r>
          </a:p>
          <a:p>
            <a:pPr marL="0" indent="0">
              <a:buNone/>
            </a:pPr>
            <a:r>
              <a:rPr lang="ar-IQ" dirty="0"/>
              <a:t>3- خطة المدينة</a:t>
            </a:r>
          </a:p>
          <a:p>
            <a:pPr marL="0" indent="0">
              <a:buNone/>
            </a:pPr>
            <a:endParaRPr lang="ar-IQ" dirty="0"/>
          </a:p>
        </p:txBody>
      </p:sp>
    </p:spTree>
    <p:extLst>
      <p:ext uri="{BB962C8B-B14F-4D97-AF65-F5344CB8AC3E}">
        <p14:creationId xmlns:p14="http://schemas.microsoft.com/office/powerpoint/2010/main" val="184466209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وتتجلى اهمية هذه الجوانب بشكل واضح في العصر العباسي متمثلا باختيار مواقع مدن بغداد المدورة وسامراء </a:t>
            </a:r>
            <a:r>
              <a:rPr lang="ar-IQ" sz="3600" dirty="0" err="1">
                <a:latin typeface="Simplified Arabic" pitchFamily="18" charset="-78"/>
                <a:cs typeface="Simplified Arabic" pitchFamily="18" charset="-78"/>
              </a:rPr>
              <a:t>والمتوكلية</a:t>
            </a:r>
            <a:r>
              <a:rPr lang="ar-IQ" sz="3600" dirty="0">
                <a:latin typeface="Simplified Arabic" pitchFamily="18" charset="-78"/>
                <a:cs typeface="Simplified Arabic" pitchFamily="18" charset="-78"/>
              </a:rPr>
              <a:t> والاعتبارات التخطيطية التي اتسمت بالدقة وحسن الاختيار من جوانبهما الطبيعية </a:t>
            </a:r>
            <a:r>
              <a:rPr lang="ar-IQ" sz="3600" dirty="0" smtClean="0">
                <a:latin typeface="Simplified Arabic" pitchFamily="18" charset="-78"/>
                <a:cs typeface="Simplified Arabic" pitchFamily="18" charset="-78"/>
              </a:rPr>
              <a:t>والبشرية.</a:t>
            </a:r>
            <a:endParaRPr lang="ar-IQ"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324765681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يتمثل الجانب الطبيعي بالسطح والمناخ والجيولوجيا والتربة والمياه ،فيما يتمثل الجانب البشري بالتنظيم الاقتصادي والبعد الاستراتيجي الدفاعي والتركيب الداخلي ،ويمكن تلمس ذلك في اختيار الخليفة المنصور لموضع وموقع مدينة بغداد </a:t>
            </a:r>
            <a:r>
              <a:rPr lang="ar-IQ" dirty="0" smtClean="0">
                <a:latin typeface="Simplified Arabic" pitchFamily="18" charset="-78"/>
                <a:cs typeface="Simplified Arabic" pitchFamily="18" charset="-78"/>
              </a:rPr>
              <a:t>.</a:t>
            </a:r>
            <a:endParaRPr lang="ar-IQ" dirty="0">
              <a:latin typeface="Simplified Arabic" pitchFamily="18" charset="-78"/>
              <a:cs typeface="Simplified Arabic" pitchFamily="18" charset="-78"/>
            </a:endParaRPr>
          </a:p>
        </p:txBody>
      </p:sp>
    </p:spTree>
    <p:extLst>
      <p:ext uri="{BB962C8B-B14F-4D97-AF65-F5344CB8AC3E}">
        <p14:creationId xmlns:p14="http://schemas.microsoft.com/office/powerpoint/2010/main" val="193632641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فقد تم اختيار موضعها بحنكة تخطيطية رائعة في الجانب الغربي من نهر دجلة ليكون موضعها محصن طبيعيا ،اذ قيل للمنصور " وانت بين أنهار لا يصل إليك عدوك إلا على جسر فاذا قطع الجسر انتهى أمر </a:t>
            </a:r>
            <a:r>
              <a:rPr lang="ar-IQ" sz="3600" dirty="0" smtClean="0">
                <a:latin typeface="Simplified Arabic" pitchFamily="18" charset="-78"/>
                <a:cs typeface="Simplified Arabic" pitchFamily="18" charset="-78"/>
              </a:rPr>
              <a:t>عدوك.</a:t>
            </a:r>
            <a:endParaRPr lang="ar-IQ"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294848315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وتتوفر في موضعها التربة الخصبة لأنها تشغل كتف نهر دجلة ذات الانتاجية الزراعية العالية ،ويعد النهر مورداً مائياً الى جانب اعتباره مانعاً طبيعياً ،وكان للتركيب الجيولوجي اهمية كبيرة أدى دوراً مهما في تكوين الطابع المعماري من خلال استخدام الآجر في البناء بدلا عن الحجر الذي يمتاز بمرونته من حيث نحته وتهذيبه وفق متطلبات البناء وعمل الزخارف المتنوعة </a:t>
            </a:r>
            <a:r>
              <a:rPr lang="ar-IQ" sz="3600" dirty="0" smtClean="0">
                <a:latin typeface="Simplified Arabic" pitchFamily="18" charset="-78"/>
                <a:cs typeface="Simplified Arabic" pitchFamily="18" charset="-78"/>
              </a:rPr>
              <a:t>.</a:t>
            </a:r>
            <a:endParaRPr lang="ar-IQ"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261585200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اما اعتبارات الموقع لمدينة بغداد من الناحية الطبيعية يكمن في وقوعها وسط السهل الرسوبي الذي امتاز بانبساطه وانحداره البطيء نحو الخليج العربي ،وان هذا الانبساط الى جانب خصوبة تربته جعله صالحا للإنتاج الزراعي فضلا عن سهولة نقل منتجاته الى مناطق اخرى من العراق وجلب سلع منها مما يؤسس لاقتصاد متين </a:t>
            </a:r>
            <a:r>
              <a:rPr lang="ar-IQ" sz="3600" dirty="0" smtClean="0">
                <a:latin typeface="Simplified Arabic" pitchFamily="18" charset="-78"/>
                <a:cs typeface="Simplified Arabic" pitchFamily="18" charset="-78"/>
              </a:rPr>
              <a:t>.</a:t>
            </a:r>
            <a:endParaRPr lang="ar-IQ"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3504694467"/>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t>سيما وتتوفر في هذا السهل الرسوبي انهار دجلة والفرات ونهر عيسى الذي يتفرع من الجانب الايسر لنهر الفرات ليسقي مناطق غرب بغداد ويتفرع منه نهر </a:t>
            </a:r>
            <a:r>
              <a:rPr lang="ar-IQ" dirty="0" err="1"/>
              <a:t>الصراة</a:t>
            </a:r>
            <a:r>
              <a:rPr lang="ar-IQ" dirty="0"/>
              <a:t> </a:t>
            </a:r>
            <a:r>
              <a:rPr lang="ar-IQ" dirty="0" err="1"/>
              <a:t>وكرخايا</a:t>
            </a:r>
            <a:r>
              <a:rPr lang="ar-IQ" dirty="0"/>
              <a:t> ،والى جانب الاستخدامات الحضرية لمياه هذه الانهار فأنها جعلت المناطق المحيطة بمدينة بغداد غنَّاء ببساتينها ونخيلها ومزارعها الى أن تم اطلاق تسمية أرض السواد من شدة خضرة أرضها وهي أحد أسباب استمالة الخليفة المنصور لاختيارها مقرا إداريا </a:t>
            </a:r>
            <a:r>
              <a:rPr lang="ar-IQ" dirty="0" smtClean="0"/>
              <a:t>لحكمه.</a:t>
            </a:r>
            <a:endParaRPr lang="ar-IQ" dirty="0"/>
          </a:p>
        </p:txBody>
      </p:sp>
    </p:spTree>
    <p:extLst>
      <p:ext uri="{BB962C8B-B14F-4D97-AF65-F5344CB8AC3E}">
        <p14:creationId xmlns:p14="http://schemas.microsoft.com/office/powerpoint/2010/main" val="1590501057"/>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r>
              <a:rPr lang="ar-SA" dirty="0"/>
              <a:t>بعض الحكومات تحولت من رضا الناس إلى إسعاد الناس وهذا ما معمول به في دبي في ما يتعلق بإصلاح المرور في المدينة .</a:t>
            </a:r>
          </a:p>
          <a:p>
            <a:pPr marL="0" indent="0">
              <a:buNone/>
            </a:pPr>
            <a:endParaRPr lang="ar-SA" dirty="0"/>
          </a:p>
        </p:txBody>
      </p:sp>
    </p:spTree>
    <p:extLst>
      <p:ext uri="{BB962C8B-B14F-4D97-AF65-F5344CB8AC3E}">
        <p14:creationId xmlns:p14="http://schemas.microsoft.com/office/powerpoint/2010/main" val="128647764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وللعوامل البشرية نفس الاهمية في بناء مدينة بغداد من حيث تنظيم الحياة الاقتصادية الحضرية بشكل يحقق افضل وضع للأطراف المتعاملة من منتجين وتجار ومستهلكين ، اذ لوحظ كسمة عامة لمدينة بغداد ظاهرة تخصص الاسواق بأنواع معينة من النشاطات الاقتصادية </a:t>
            </a:r>
            <a:r>
              <a:rPr lang="ar-IQ" sz="3600" dirty="0" smtClean="0">
                <a:latin typeface="Simplified Arabic" pitchFamily="18" charset="-78"/>
                <a:cs typeface="Simplified Arabic" pitchFamily="18" charset="-78"/>
              </a:rPr>
              <a:t>.</a:t>
            </a:r>
            <a:endParaRPr lang="ar-IQ"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324543201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إذ أن التخصص سهل على المنتج التاجر والمستهلك معا مقارنة الاسعار والجودة لنفس النوع من السلعة قبل إجراء عمليات البيع والشراء ،وصممت هذه الاسواق بطريقة علمية وغطيت في كثير من الاحيان بالسقوف لحماية الناس واستمرار النشاط الاقتصادي ولا سيما النشاط التجاري من الظروف الجوية.</a:t>
            </a:r>
          </a:p>
        </p:txBody>
      </p:sp>
    </p:spTree>
    <p:extLst>
      <p:ext uri="{BB962C8B-B14F-4D97-AF65-F5344CB8AC3E}">
        <p14:creationId xmlns:p14="http://schemas.microsoft.com/office/powerpoint/2010/main" val="288416749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اما الهدف الثاني للتخطيط فانصب على توزيع عادل ومتقن لاستعمالات الارض بحيث يقلل المسافات ويختصر الوقت للمتنقلين بين مختلف استعمالات الارض الحضرية وتأمين افضل توزيع أو تمركز للمباني العامة والاسواق التجارية وتنظيمها بما يلائم الاطراف المتعاملة </a:t>
            </a:r>
            <a:r>
              <a:rPr lang="ar-IQ" dirty="0" smtClean="0">
                <a:latin typeface="Simplified Arabic" pitchFamily="18" charset="-78"/>
                <a:cs typeface="Simplified Arabic" pitchFamily="18" charset="-78"/>
              </a:rPr>
              <a:t>.</a:t>
            </a:r>
            <a:endParaRPr lang="ar-IQ" dirty="0">
              <a:latin typeface="Simplified Arabic" pitchFamily="18" charset="-78"/>
              <a:cs typeface="Simplified Arabic" pitchFamily="18" charset="-78"/>
            </a:endParaRPr>
          </a:p>
        </p:txBody>
      </p:sp>
    </p:spTree>
    <p:extLst>
      <p:ext uri="{BB962C8B-B14F-4D97-AF65-F5344CB8AC3E}">
        <p14:creationId xmlns:p14="http://schemas.microsoft.com/office/powerpoint/2010/main" val="17014370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وهكذا نجد بأن العرب سعوا منذ القدم الى تحقيق التوزيع العمراني الجيد للمباني العامة والخاصة بحيث يؤمن للأفراد اختزال المسافات التي يقطعونها بين مختلف نقاط تنقلاتهم اليومية ،وان طريقة استعمال الارض في المدينة عكست اختلاف متطلبات الانشطة الاقتصادية والمقيمين فيها.</a:t>
            </a:r>
          </a:p>
        </p:txBody>
      </p:sp>
    </p:spTree>
    <p:extLst>
      <p:ext uri="{BB962C8B-B14F-4D97-AF65-F5344CB8AC3E}">
        <p14:creationId xmlns:p14="http://schemas.microsoft.com/office/powerpoint/2010/main" val="305912515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وجاء توزيع استعمالات الارض في المدينة منسجما مع خطتها الدائرية وهو فكر سلكه المنصور متمشيا مع المبادئ التي اعتمدت في تخطيط المدينة العربية الاسلامية ، وأمر من هذا المنطلق بان يكون شكل المدينة دائريا وعلى أساسه تم توزيع استعمالات </a:t>
            </a:r>
            <a:r>
              <a:rPr lang="ar-IQ" dirty="0" smtClean="0">
                <a:latin typeface="Simplified Arabic" pitchFamily="18" charset="-78"/>
                <a:cs typeface="Simplified Arabic" pitchFamily="18" charset="-78"/>
              </a:rPr>
              <a:t>الارض.</a:t>
            </a:r>
            <a:endParaRPr lang="ar-IQ" dirty="0">
              <a:latin typeface="Simplified Arabic" pitchFamily="18" charset="-78"/>
              <a:cs typeface="Simplified Arabic" pitchFamily="18" charset="-78"/>
            </a:endParaRPr>
          </a:p>
        </p:txBody>
      </p:sp>
    </p:spTree>
    <p:extLst>
      <p:ext uri="{BB962C8B-B14F-4D97-AF65-F5344CB8AC3E}">
        <p14:creationId xmlns:p14="http://schemas.microsoft.com/office/powerpoint/2010/main" val="413118555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وتمخض عن الشكل الدائري ثلاثة دوائر </a:t>
            </a:r>
            <a:r>
              <a:rPr lang="ar-IQ" dirty="0" err="1">
                <a:latin typeface="Simplified Arabic" pitchFamily="18" charset="-78"/>
                <a:cs typeface="Simplified Arabic" pitchFamily="18" charset="-78"/>
              </a:rPr>
              <a:t>متراكزة</a:t>
            </a:r>
            <a:r>
              <a:rPr lang="ar-IQ" dirty="0">
                <a:latin typeface="Simplified Arabic" pitchFamily="18" charset="-78"/>
                <a:cs typeface="Simplified Arabic" pitchFamily="18" charset="-78"/>
              </a:rPr>
              <a:t> تحددها الاسوار الثلاثة المحيطة بمركز المدينة، اذ نجد في الرحبة الداخلية شيد قصر المنصور( قصر الذهب) وسط المدينة الذي تتقاطع عنده الشوارع الاربعة الرئيسة وصار المسجد الجامع تابعا له وهذا النمط من التخطيط يعكس تخطيط كل المدن الاسلامية التي سبقت بناء مدينة </a:t>
            </a:r>
            <a:r>
              <a:rPr lang="ar-IQ" dirty="0" smtClean="0">
                <a:latin typeface="Simplified Arabic" pitchFamily="18" charset="-78"/>
                <a:cs typeface="Simplified Arabic" pitchFamily="18" charset="-78"/>
              </a:rPr>
              <a:t>بغداد، </a:t>
            </a:r>
            <a:r>
              <a:rPr lang="ar-IQ" dirty="0">
                <a:latin typeface="Simplified Arabic" pitchFamily="18" charset="-78"/>
                <a:cs typeface="Simplified Arabic" pitchFamily="18" charset="-78"/>
              </a:rPr>
              <a:t>وضمت الدائرة الوسطية( مركز المدينة) الى جانب القصر دار صاحب الشرطة ودور اولاد المنصور فضلا عن بيت المال والدواوين وخزانة السلاح والجند وديوان الصدقات .</a:t>
            </a:r>
          </a:p>
        </p:txBody>
      </p:sp>
    </p:spTree>
    <p:extLst>
      <p:ext uri="{BB962C8B-B14F-4D97-AF65-F5344CB8AC3E}">
        <p14:creationId xmlns:p14="http://schemas.microsoft.com/office/powerpoint/2010/main" val="413695191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واهتم المنصور بالجانب التجاري إذ كان هناك أربعة أسواق رئيسة تقع بين السور الثاني والثالث ولم تكن هذه الاسواق مخصصة لبيع سلع معينة سوى سوق الفواكه وكان يسمى بسوق البطيخ، وبعد أن ضاقت شوارع المدينة ولم تعد تستوعب الناس أمر المنصور بنقل هذه الاسواق الى جانب الرصافة (الجانب الشرقي لمدينة بغداد).</a:t>
            </a:r>
          </a:p>
        </p:txBody>
      </p:sp>
    </p:spTree>
    <p:extLst>
      <p:ext uri="{BB962C8B-B14F-4D97-AF65-F5344CB8AC3E}">
        <p14:creationId xmlns:p14="http://schemas.microsoft.com/office/powerpoint/2010/main" val="173628073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t>وكان لخطة مدينة بغداد بشكلها الدائري حدثاً تاريخياً مهما وشاناً معمارياً كبيراُ وابتكارا في الريادة المعمارية في عصرها، وهذا الشكل يقوم على تنظيم هندسي محكم يلبي عدة اغراض عسكرية واستراتيجية وإدارية وتنظيمية، إذ ان الشكل الدائري جمع بين التحصينات العسكرية والمدنية على حد سواء، فقد احاطت مدينة بغداد بثلاثة اسوار وخندق، وللسور الدائري أربعة أبواب هي باب الكوفة وباب البصرة وباب خراسان وباب الشام وعلى كل باب منها بابان حديديان كبيران.</a:t>
            </a:r>
          </a:p>
        </p:txBody>
      </p:sp>
    </p:spTree>
    <p:extLst>
      <p:ext uri="{BB962C8B-B14F-4D97-AF65-F5344CB8AC3E}">
        <p14:creationId xmlns:p14="http://schemas.microsoft.com/office/powerpoint/2010/main" val="149821104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وتكمن اهمية الشكل الدائري من الناحية العسكرية في أن محيط الدائرة يسهل عملية السيطرة والدفاع اثناء هجوم الاعداء ويجعل المركز على ابعاد متساوية بالنسبة لجميع ابراج المراقبة على سور المدينة، فضلا عن العدالة الاجتماعية التي يحققها الشكل الدائري في توزيع الخدمات العامة للناس، ومن المدن الاسلامية ذات الشكل الدائري هي مدن الكوفة والبصرة والحضر وواسط.</a:t>
            </a:r>
          </a:p>
        </p:txBody>
      </p:sp>
    </p:spTree>
    <p:extLst>
      <p:ext uri="{BB962C8B-B14F-4D97-AF65-F5344CB8AC3E}">
        <p14:creationId xmlns:p14="http://schemas.microsoft.com/office/powerpoint/2010/main" val="350780214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ان اساس نشوء المدينة يبقى وينمو ويتطور بفعل التسارع الحضاري لشعب ما اذا توفرت له القيادة المؤمنة بإمكانات وقدرات الشعب في البناء والنهوض وينطبق ذلك على الخليفة المنصور فقد بنى مدينته في أرض تتوافر فيها حكمة المنطق وسداد الرأي وحسن التصرف، ونجاح التخطيط ،فموقعها تتوافر فيه سبل العيش وحسن المنظر والبيئة </a:t>
            </a:r>
            <a:r>
              <a:rPr lang="ar-IQ" dirty="0" smtClean="0">
                <a:latin typeface="Simplified Arabic" pitchFamily="18" charset="-78"/>
                <a:cs typeface="Simplified Arabic" pitchFamily="18" charset="-78"/>
              </a:rPr>
              <a:t>الحسنة.</a:t>
            </a:r>
            <a:endParaRPr lang="ar-IQ" dirty="0">
              <a:latin typeface="Simplified Arabic" pitchFamily="18" charset="-78"/>
              <a:cs typeface="Simplified Arabic" pitchFamily="18" charset="-78"/>
            </a:endParaRPr>
          </a:p>
        </p:txBody>
      </p:sp>
    </p:spTree>
    <p:extLst>
      <p:ext uri="{BB962C8B-B14F-4D97-AF65-F5344CB8AC3E}">
        <p14:creationId xmlns:p14="http://schemas.microsoft.com/office/powerpoint/2010/main" val="81493338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836712"/>
            <a:ext cx="8229600" cy="4525963"/>
          </a:xfrm>
        </p:spPr>
        <p:txBody>
          <a:bodyPr>
            <a:normAutofit/>
          </a:bodyPr>
          <a:lstStyle/>
          <a:p>
            <a:pPr marL="0" indent="0" algn="just">
              <a:buNone/>
            </a:pPr>
            <a:r>
              <a:rPr lang="ar-SA" sz="3600" dirty="0">
                <a:latin typeface="Simplified Arabic" pitchFamily="18" charset="-78"/>
                <a:cs typeface="Simplified Arabic" pitchFamily="18" charset="-78"/>
              </a:rPr>
              <a:t>كان العراق فيما بين 6500 و3500 قبل الميلاد موطناً لإنسان </a:t>
            </a:r>
            <a:r>
              <a:rPr lang="ar-SA" sz="3600" dirty="0" err="1">
                <a:latin typeface="Simplified Arabic" pitchFamily="18" charset="-78"/>
                <a:cs typeface="Simplified Arabic" pitchFamily="18" charset="-78"/>
              </a:rPr>
              <a:t>نياندرتال</a:t>
            </a:r>
            <a:r>
              <a:rPr lang="ar-SA" sz="3600" dirty="0">
                <a:latin typeface="Simplified Arabic" pitchFamily="18" charset="-78"/>
                <a:cs typeface="Simplified Arabic" pitchFamily="18" charset="-78"/>
              </a:rPr>
              <a:t>، والبقايا الأثرية له اكتشفت في كهف شاندرا شمال العراق، وان العراق (مع آسيا الصغرى وبلاد الشام) كان واحداً من مراكز ثقافة العصر الحجري الحديث للإنسان القوقازي (عصر الفخار).</a:t>
            </a:r>
          </a:p>
        </p:txBody>
      </p:sp>
    </p:spTree>
    <p:extLst>
      <p:ext uri="{BB962C8B-B14F-4D97-AF65-F5344CB8AC3E}">
        <p14:creationId xmlns:p14="http://schemas.microsoft.com/office/powerpoint/2010/main" val="106500884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وكأن بناء المدن يعتمد على الافكار قبل الاحجار وعلى الاخلاق قبل الاصقاع وعلى المنظر قبل المنبر، ولا غرابة في انتشار منابع العلم والثقافة فيها واصبحت سوقا رائجة له ،ومركزا للحضارة ومنارا للتعلم والتعليم، ومن ثم فان خطط المدن في بلاد الرافدين دلت على براعة فائقة في تخطيط المدن وحساباتها </a:t>
            </a:r>
            <a:r>
              <a:rPr lang="ar-IQ" dirty="0" smtClean="0">
                <a:latin typeface="Simplified Arabic" pitchFamily="18" charset="-78"/>
                <a:cs typeface="Simplified Arabic" pitchFamily="18" charset="-78"/>
              </a:rPr>
              <a:t>الهندسية.</a:t>
            </a:r>
            <a:endParaRPr lang="ar-IQ" dirty="0">
              <a:latin typeface="Simplified Arabic" pitchFamily="18" charset="-78"/>
              <a:cs typeface="Simplified Arabic" pitchFamily="18" charset="-78"/>
            </a:endParaRPr>
          </a:p>
        </p:txBody>
      </p:sp>
    </p:spTree>
    <p:extLst>
      <p:ext uri="{BB962C8B-B14F-4D97-AF65-F5344CB8AC3E}">
        <p14:creationId xmlns:p14="http://schemas.microsoft.com/office/powerpoint/2010/main" val="315746994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وامتاز تخطيط الاحياء السكنية في مدينة سامراء الذي اعتمد على مفهومي التداخل ( </a:t>
            </a:r>
            <a:r>
              <a:rPr lang="en-US" dirty="0">
                <a:latin typeface="Simplified Arabic" pitchFamily="18" charset="-78"/>
                <a:cs typeface="Simplified Arabic" pitchFamily="18" charset="-78"/>
              </a:rPr>
              <a:t>Integration) </a:t>
            </a:r>
            <a:r>
              <a:rPr lang="ar-IQ" dirty="0">
                <a:latin typeface="Simplified Arabic" pitchFamily="18" charset="-78"/>
                <a:cs typeface="Simplified Arabic" pitchFamily="18" charset="-78"/>
              </a:rPr>
              <a:t>والعزل(</a:t>
            </a:r>
            <a:r>
              <a:rPr lang="en-US" dirty="0">
                <a:latin typeface="Simplified Arabic" pitchFamily="18" charset="-78"/>
                <a:cs typeface="Simplified Arabic" pitchFamily="18" charset="-78"/>
              </a:rPr>
              <a:t>Isolation) </a:t>
            </a:r>
            <a:r>
              <a:rPr lang="ar-IQ" dirty="0">
                <a:latin typeface="Simplified Arabic" pitchFamily="18" charset="-78"/>
                <a:cs typeface="Simplified Arabic" pitchFamily="18" charset="-78"/>
              </a:rPr>
              <a:t>السكاني وهذه المفاهيم لا يزال يدور حولها النقاش بين المخططين والمختصين في العالم ،إذ ان العزل السكاني والتجانس الاجتماعي لكل حي سكني في المدينة جاء منسجما مع الاختلافات القومية بين </a:t>
            </a:r>
            <a:r>
              <a:rPr lang="ar-IQ" dirty="0" smtClean="0">
                <a:latin typeface="Simplified Arabic" pitchFamily="18" charset="-78"/>
                <a:cs typeface="Simplified Arabic" pitchFamily="18" charset="-78"/>
              </a:rPr>
              <a:t>السكان. </a:t>
            </a:r>
            <a:endParaRPr lang="ar-IQ" dirty="0">
              <a:latin typeface="Simplified Arabic" pitchFamily="18" charset="-78"/>
              <a:cs typeface="Simplified Arabic" pitchFamily="18" charset="-78"/>
            </a:endParaRPr>
          </a:p>
        </p:txBody>
      </p:sp>
    </p:spTree>
    <p:extLst>
      <p:ext uri="{BB962C8B-B14F-4D97-AF65-F5344CB8AC3E}">
        <p14:creationId xmlns:p14="http://schemas.microsoft.com/office/powerpoint/2010/main" val="177540923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ومن ثم ميزت الاحياء التي كان يسكنها جند المعتصم الاتراك والاحياء التي يسكنها العجم ، وجعل المعتصم لكل حي اسواقهم الخاصة وأماكن دينية خاصة بحيث أبعد هؤلاء عن الاختلاط بالسكان الاخرين ،وهذا عكس خطة مدينة بغداد التي كانت خطتها تسمح بدرجة كبيرة للتداخل الاجتماعي.</a:t>
            </a:r>
          </a:p>
        </p:txBody>
      </p:sp>
    </p:spTree>
    <p:extLst>
      <p:ext uri="{BB962C8B-B14F-4D97-AF65-F5344CB8AC3E}">
        <p14:creationId xmlns:p14="http://schemas.microsoft.com/office/powerpoint/2010/main" val="288953981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ويبدو ان التأثيرات الدينية والحضارية والمناخية اجتمعت لابتكار فني تمتاز به العمارة لمدن العراق، فقد وجد بان للطاقات نوافذ باتجاه الشمس دون ان يدخل المطر، كما أن أسواق بغداد كانت مقببه بالطابوق المخفور والجص والزخارف التي كانت تزين جدران وسقوف هذه المنشآت والتي اضحت هندستها مثار اعجاب وتقليد مدائن الدنيا كلها كإنجاز عربي اصيل.</a:t>
            </a:r>
          </a:p>
        </p:txBody>
      </p:sp>
    </p:spTree>
    <p:extLst>
      <p:ext uri="{BB962C8B-B14F-4D97-AF65-F5344CB8AC3E}">
        <p14:creationId xmlns:p14="http://schemas.microsoft.com/office/powerpoint/2010/main" val="255894669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0" indent="0" algn="just">
              <a:buNone/>
            </a:pPr>
            <a:r>
              <a:rPr lang="ar-IQ" dirty="0">
                <a:latin typeface="Simplified Arabic" pitchFamily="18" charset="-78"/>
                <a:cs typeface="Simplified Arabic" pitchFamily="18" charset="-78"/>
              </a:rPr>
              <a:t>استُخدمت مواد في بناء منازل بلاد ما بين النهرين مشابهة لتلك التي تُستخدم اليوم، ولكنها لا تماثلها بالضبط، هي طوب اللبن والشيد والأبواب الخشبية التي كانت جميعها متاحة بشكل طبيعي في كل أنحاء المدينة، إلا الخشب الذي لم يكن رائجًا في بعض مدن سومر، وتحوي معظم المنازل غرفة مربعة الشكل تُلحق بها غرف أخرى، يوحي الاختلاف الكبير في حجم المنازل والمواد المستخدمة بأنها بنيت على أيدي السكان أنفسهم، وكان حجم الغرف مرتبطًا بالحالة الاجتماعية للناس، إذ أن أشد الناس فقرًا بنوا منازل من مواد قابلة للتلف مثل القصب خارج المدينة، وهو ما نطلق عليه اليوم بالعشوائيات (</a:t>
            </a:r>
            <a:r>
              <a:rPr lang="en-US" dirty="0">
                <a:latin typeface="Simplified Arabic" pitchFamily="18" charset="-78"/>
                <a:cs typeface="Simplified Arabic" pitchFamily="18" charset="-78"/>
              </a:rPr>
              <a:t>slums).</a:t>
            </a:r>
            <a:endParaRPr lang="ar-IQ" dirty="0">
              <a:latin typeface="Simplified Arabic" pitchFamily="18" charset="-78"/>
              <a:cs typeface="Simplified Arabic" pitchFamily="18" charset="-78"/>
            </a:endParaRPr>
          </a:p>
        </p:txBody>
      </p:sp>
    </p:spTree>
    <p:extLst>
      <p:ext uri="{BB962C8B-B14F-4D97-AF65-F5344CB8AC3E}">
        <p14:creationId xmlns:p14="http://schemas.microsoft.com/office/powerpoint/2010/main" val="265623654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ar-IQ" dirty="0" smtClean="0"/>
              <a:t>                        </a:t>
            </a:r>
            <a:r>
              <a:rPr lang="ar-IQ" smtClean="0"/>
              <a:t>شكرا لإصغائكم</a:t>
            </a:r>
            <a:endParaRPr lang="ar-IQ" dirty="0"/>
          </a:p>
        </p:txBody>
      </p:sp>
    </p:spTree>
    <p:extLst>
      <p:ext uri="{BB962C8B-B14F-4D97-AF65-F5344CB8AC3E}">
        <p14:creationId xmlns:p14="http://schemas.microsoft.com/office/powerpoint/2010/main" val="221894052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052736"/>
            <a:ext cx="8229600" cy="4525963"/>
          </a:xfrm>
        </p:spPr>
        <p:txBody>
          <a:bodyPr>
            <a:normAutofit/>
          </a:bodyPr>
          <a:lstStyle/>
          <a:p>
            <a:pPr marL="0" lvl="0" indent="0" algn="just">
              <a:lnSpc>
                <a:spcPct val="115000"/>
              </a:lnSpc>
              <a:spcAft>
                <a:spcPts val="1000"/>
              </a:spcAft>
              <a:buNone/>
            </a:pPr>
            <a:r>
              <a:rPr lang="ar-SA" sz="3600" dirty="0">
                <a:latin typeface="Simplified Arabic" pitchFamily="18" charset="-78"/>
                <a:cs typeface="Simplified Arabic" pitchFamily="18" charset="-78"/>
              </a:rPr>
              <a:t>وكانت الحاجة إلى الدفاع الذاتي وتحصين المنطقة الخصبة بين الرافدين من الثغرات الخارجية، فضلا عن تطوير وسائل الري على نهري دجلة والفرات من الدوافع الرئيسة التي ساعدت على تشكيل الحضارة الأولى في بلاد الرافدين، فقاموا ببناء مدنهم وتسويرها ومد القنوات المائية </a:t>
            </a:r>
            <a:r>
              <a:rPr lang="ar-SA" sz="3600" dirty="0" smtClean="0">
                <a:latin typeface="Simplified Arabic" pitchFamily="18" charset="-78"/>
                <a:cs typeface="Simplified Arabic" pitchFamily="18" charset="-78"/>
              </a:rPr>
              <a:t>للري</a:t>
            </a:r>
            <a:r>
              <a:rPr lang="ar-IQ" sz="3600" dirty="0">
                <a:latin typeface="Simplified Arabic" pitchFamily="18" charset="-78"/>
                <a:cs typeface="Simplified Arabic" pitchFamily="18" charset="-78"/>
              </a:rPr>
              <a:t>.</a:t>
            </a:r>
            <a:endParaRPr lang="ar-SA"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50068157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08720"/>
            <a:ext cx="8229600" cy="4525963"/>
          </a:xfrm>
        </p:spPr>
        <p:txBody>
          <a:bodyPr>
            <a:normAutofit/>
          </a:bodyPr>
          <a:lstStyle/>
          <a:p>
            <a:pPr marL="0" indent="0" algn="just">
              <a:buNone/>
            </a:pPr>
            <a:r>
              <a:rPr lang="ar-IQ" sz="3600" dirty="0">
                <a:latin typeface="Simplified Arabic" pitchFamily="18" charset="-78"/>
                <a:cs typeface="Simplified Arabic" pitchFamily="18" charset="-78"/>
              </a:rPr>
              <a:t>وبعد سنة 6000 ق.م. ظهرت القرى والتي أصبحت مدناً في الألفية الرابعة ق.م.، وأقدم هذه المستوطنات البشرية هي أريدوا وأوروك (وركاء) في الجنوب حيث أقيمت فيها معابد من الطوب الطيني وكانت مزينة بمصنوعات معدنية وأحجار.</a:t>
            </a:r>
            <a:endParaRPr lang="ar-IQ" sz="3600"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267396887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lvl="0" indent="0" algn="justLow">
              <a:buNone/>
              <a:tabLst>
                <a:tab pos="457200" algn="l"/>
              </a:tabLst>
            </a:pPr>
            <a:r>
              <a:rPr lang="ar-IQ" sz="3600" dirty="0">
                <a:latin typeface="Simplified Arabic" pitchFamily="18" charset="-78"/>
                <a:ea typeface="Times New Roman"/>
                <a:cs typeface="Simplified Arabic" pitchFamily="18" charset="-78"/>
              </a:rPr>
              <a:t>حاول الانسان العراقي منذ القدم تنظيم مدينته وحسن تخطيطها باعتبار ذلك مطلب رئيس تمليه متطلبات العصر من حيث حمايته من الظروف الطبيعية والبشرية وآخذا بنظر الاعتبار تأمين بيئة مناسبة للعيش، ومن هنا نشأ مفهوم تخطيط وتنظيم المدينة ضمن هذا الاطار العام ليتطور تدريجيا في جوانبه العديدة، فعدت المدينة بنظر المخطط ككيان قائم متطور له جذور تاريخية وحضارية عميقة وليست مجرد هياكل عمرانية فحسب.</a:t>
            </a:r>
            <a:endParaRPr lang="en-US" sz="3600" dirty="0">
              <a:latin typeface="Simplified Arabic" pitchFamily="18" charset="-78"/>
              <a:ea typeface="Times New Roman"/>
              <a:cs typeface="Simplified Arabic" pitchFamily="18" charset="-78"/>
            </a:endParaRPr>
          </a:p>
          <a:p>
            <a:endParaRPr lang="ar-SA" dirty="0"/>
          </a:p>
        </p:txBody>
      </p:sp>
    </p:spTree>
    <p:extLst>
      <p:ext uri="{BB962C8B-B14F-4D97-AF65-F5344CB8AC3E}">
        <p14:creationId xmlns:p14="http://schemas.microsoft.com/office/powerpoint/2010/main" val="67608485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اذ يعد السومريون هم أول مجتمع يبني المدينة بشكل تخطيطي متقدم، مثلما هو واضح في ملحمة جلجامش التي تُفتتح بوصف لأوروك (جدرانها وشوارعها وأسواقها ومعابدها وحدائقها)، أوروك نفسها مهمة بصفتها مركزًا لثقافة حضرية استعمرت غرب آسيا وقادتها نحو التحضر.</a:t>
            </a:r>
          </a:p>
        </p:txBody>
      </p:sp>
    </p:spTree>
    <p:extLst>
      <p:ext uri="{BB962C8B-B14F-4D97-AF65-F5344CB8AC3E}">
        <p14:creationId xmlns:p14="http://schemas.microsoft.com/office/powerpoint/2010/main" val="378862804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وقسمت المدن الى استعمالات أرض مختلفة سكنية وتجارية بالدرجة الاولى ووزعت الاستعمالات السكنية حسب المهنة وسميت بأسماء مهن السكان الذين يقطنوها وكما معمول به اليوم، وشغل المعبد مركز المدينة وعد النواة الذي حوله نما الشكل الحضري.</a:t>
            </a:r>
            <a:endParaRPr lang="ar-IQ" sz="3600"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194245167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08720"/>
            <a:ext cx="8229600" cy="4525963"/>
          </a:xfrm>
        </p:spPr>
        <p:txBody>
          <a:bodyPr>
            <a:normAutofit/>
          </a:bodyPr>
          <a:lstStyle/>
          <a:p>
            <a:pPr marL="0" indent="0" algn="just">
              <a:buNone/>
            </a:pPr>
            <a:r>
              <a:rPr lang="ar-IQ" sz="3500" dirty="0">
                <a:latin typeface="Simplified Arabic" pitchFamily="18" charset="-78"/>
                <a:cs typeface="Simplified Arabic" pitchFamily="18" charset="-78"/>
              </a:rPr>
              <a:t> </a:t>
            </a:r>
            <a:r>
              <a:rPr lang="ar-IQ" sz="3500" dirty="0" smtClean="0">
                <a:latin typeface="Simplified Arabic" pitchFamily="18" charset="-78"/>
                <a:cs typeface="Simplified Arabic" pitchFamily="18" charset="-78"/>
              </a:rPr>
              <a:t>                </a:t>
            </a:r>
          </a:p>
          <a:p>
            <a:pPr marL="0" indent="0" algn="just">
              <a:buNone/>
            </a:pPr>
            <a:r>
              <a:rPr lang="ar-IQ" sz="3500" dirty="0">
                <a:latin typeface="Simplified Arabic" pitchFamily="18" charset="-78"/>
                <a:cs typeface="Simplified Arabic" pitchFamily="18" charset="-78"/>
              </a:rPr>
              <a:t>واحيطت المدينة دائما بحزام من الأراضي الزراعية المروية بما فيها القرى الصغيرة، وربطت شبكة من الطرق وقنوات المدينة بهذه الأراضي، اما شبكة النقل فقد نُظمت على ثلاثة مستويات</a:t>
            </a:r>
            <a:r>
              <a:rPr lang="ar-IQ" sz="3500" dirty="0" smtClean="0">
                <a:latin typeface="Simplified Arabic" pitchFamily="18" charset="-78"/>
                <a:cs typeface="Simplified Arabic" pitchFamily="18" charset="-78"/>
              </a:rPr>
              <a:t>:</a:t>
            </a:r>
            <a:endParaRPr lang="ar-IQ" dirty="0" smtClean="0"/>
          </a:p>
        </p:txBody>
      </p:sp>
    </p:spTree>
    <p:extLst>
      <p:ext uri="{BB962C8B-B14F-4D97-AF65-F5344CB8AC3E}">
        <p14:creationId xmlns:p14="http://schemas.microsoft.com/office/powerpoint/2010/main" val="373315180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مخصص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FD394"/>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1644</Words>
  <Application>Microsoft Office PowerPoint</Application>
  <PresentationFormat>عرض على الشاشة (3:4)‏</PresentationFormat>
  <Paragraphs>43</Paragraphs>
  <Slides>35</Slides>
  <Notes>0</Notes>
  <HiddenSlides>0</HiddenSlides>
  <MMClips>0</MMClips>
  <ScaleCrop>false</ScaleCrop>
  <HeadingPairs>
    <vt:vector size="4" baseType="variant">
      <vt:variant>
        <vt:lpstr>نسق</vt:lpstr>
      </vt:variant>
      <vt:variant>
        <vt:i4>1</vt:i4>
      </vt:variant>
      <vt:variant>
        <vt:lpstr>عناوين الشرائح</vt:lpstr>
      </vt:variant>
      <vt:variant>
        <vt:i4>35</vt:i4>
      </vt:variant>
    </vt:vector>
  </HeadingPairs>
  <TitlesOfParts>
    <vt:vector size="3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chucha</dc:creator>
  <cp:lastModifiedBy>DR.Ahmed Saker 2o1O</cp:lastModifiedBy>
  <cp:revision>88</cp:revision>
  <dcterms:created xsi:type="dcterms:W3CDTF">2018-03-23T11:39:18Z</dcterms:created>
  <dcterms:modified xsi:type="dcterms:W3CDTF">2023-03-16T14:21:11Z</dcterms:modified>
</cp:coreProperties>
</file>