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86" r:id="rId3"/>
    <p:sldId id="259" r:id="rId4"/>
    <p:sldId id="260" r:id="rId5"/>
    <p:sldId id="261" r:id="rId6"/>
    <p:sldId id="264" r:id="rId7"/>
    <p:sldId id="265" r:id="rId8"/>
    <p:sldId id="287" r:id="rId9"/>
    <p:sldId id="266" r:id="rId10"/>
    <p:sldId id="262" r:id="rId11"/>
    <p:sldId id="263"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124479837"/>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80969589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162353752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250894075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411555066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9511F6C-803C-49FB-8C05-C60D1E8CE47C}" type="datetimeFigureOut">
              <a:rPr lang="ar-SA" smtClean="0"/>
              <a:t>24/08/1444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384288450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9511F6C-803C-49FB-8C05-C60D1E8CE47C}" type="datetimeFigureOut">
              <a:rPr lang="ar-SA" smtClean="0"/>
              <a:t>24/08/1444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211341307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9511F6C-803C-49FB-8C05-C60D1E8CE47C}" type="datetimeFigureOut">
              <a:rPr lang="ar-SA" smtClean="0"/>
              <a:t>24/08/1444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384353048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9511F6C-803C-49FB-8C05-C60D1E8CE47C}" type="datetimeFigureOut">
              <a:rPr lang="ar-SA" smtClean="0"/>
              <a:t>24/08/1444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221376295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9511F6C-803C-49FB-8C05-C60D1E8CE47C}" type="datetimeFigureOut">
              <a:rPr lang="ar-SA" smtClean="0"/>
              <a:t>24/08/1444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388989356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9511F6C-803C-49FB-8C05-C60D1E8CE47C}" type="datetimeFigureOut">
              <a:rPr lang="ar-SA" smtClean="0"/>
              <a:t>24/08/1444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737F890-4C07-4731-B967-3EDAE56EFC4C}" type="slidenum">
              <a:rPr lang="ar-SA" smtClean="0"/>
              <a:t>‹#›</a:t>
            </a:fld>
            <a:endParaRPr lang="ar-SA"/>
          </a:p>
        </p:txBody>
      </p:sp>
    </p:spTree>
    <p:extLst>
      <p:ext uri="{BB962C8B-B14F-4D97-AF65-F5344CB8AC3E}">
        <p14:creationId xmlns:p14="http://schemas.microsoft.com/office/powerpoint/2010/main" val="39541297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9511F6C-803C-49FB-8C05-C60D1E8CE47C}" type="datetimeFigureOut">
              <a:rPr lang="ar-SA" smtClean="0"/>
              <a:t>24/08/1444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737F890-4C07-4731-B967-3EDAE56EFC4C}" type="slidenum">
              <a:rPr lang="ar-SA" smtClean="0"/>
              <a:t>‹#›</a:t>
            </a:fld>
            <a:endParaRPr lang="ar-SA"/>
          </a:p>
        </p:txBody>
      </p:sp>
    </p:spTree>
    <p:extLst>
      <p:ext uri="{BB962C8B-B14F-4D97-AF65-F5344CB8AC3E}">
        <p14:creationId xmlns:p14="http://schemas.microsoft.com/office/powerpoint/2010/main" val="353370912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92696"/>
            <a:ext cx="8229600" cy="4525963"/>
          </a:xfrm>
        </p:spPr>
        <p:txBody>
          <a:bodyPr>
            <a:normAutofit/>
          </a:bodyPr>
          <a:lstStyle/>
          <a:p>
            <a:pPr marL="0" indent="0" algn="ctr">
              <a:lnSpc>
                <a:spcPct val="115000"/>
              </a:lnSpc>
              <a:spcAft>
                <a:spcPts val="1000"/>
              </a:spcAft>
              <a:buNone/>
            </a:pPr>
            <a:endParaRPr lang="en-US" dirty="0" smtClean="0"/>
          </a:p>
          <a:p>
            <a:pPr marL="0" indent="0" algn="ctr">
              <a:lnSpc>
                <a:spcPct val="115000"/>
              </a:lnSpc>
              <a:spcAft>
                <a:spcPts val="1000"/>
              </a:spcAft>
              <a:buNone/>
            </a:pPr>
            <a:r>
              <a:rPr lang="ar-IQ" sz="4000" dirty="0" smtClean="0">
                <a:latin typeface="Simplified Arabic" pitchFamily="18" charset="-78"/>
                <a:cs typeface="Simplified Arabic" pitchFamily="18" charset="-78"/>
              </a:rPr>
              <a:t>تخطيط وظائف</a:t>
            </a:r>
            <a:r>
              <a:rPr lang="ar-SA" sz="4000" dirty="0" smtClean="0">
                <a:latin typeface="Simplified Arabic" pitchFamily="18" charset="-78"/>
                <a:cs typeface="Simplified Arabic" pitchFamily="18" charset="-78"/>
              </a:rPr>
              <a:t> </a:t>
            </a:r>
            <a:r>
              <a:rPr lang="ar-SA" sz="4000" dirty="0">
                <a:latin typeface="Simplified Arabic" pitchFamily="18" charset="-78"/>
                <a:cs typeface="Simplified Arabic" pitchFamily="18" charset="-78"/>
              </a:rPr>
              <a:t>نظم النقل الذكية </a:t>
            </a:r>
            <a:r>
              <a:rPr lang="ar-SA" sz="4000" dirty="0" smtClean="0">
                <a:latin typeface="Simplified Arabic" pitchFamily="18" charset="-78"/>
                <a:cs typeface="Simplified Arabic" pitchFamily="18" charset="-78"/>
              </a:rPr>
              <a:t>وتطبيقاتها</a:t>
            </a:r>
            <a:endParaRPr lang="ar-IQ" sz="4000" dirty="0" smtClean="0">
              <a:latin typeface="Simplified Arabic" pitchFamily="18" charset="-78"/>
              <a:cs typeface="Simplified Arabic" pitchFamily="18" charset="-78"/>
            </a:endParaRPr>
          </a:p>
          <a:p>
            <a:pPr marL="0" indent="0" algn="ctr">
              <a:lnSpc>
                <a:spcPct val="115000"/>
              </a:lnSpc>
              <a:spcAft>
                <a:spcPts val="1000"/>
              </a:spcAft>
              <a:buNone/>
            </a:pPr>
            <a:r>
              <a:rPr lang="ar-IQ" sz="4000" dirty="0" smtClean="0">
                <a:latin typeface="Simplified Arabic" pitchFamily="18" charset="-78"/>
                <a:cs typeface="Simplified Arabic" pitchFamily="18" charset="-78"/>
              </a:rPr>
              <a:t>أ.د. محمد صالح ربيع</a:t>
            </a:r>
            <a:endParaRPr lang="ar-IQ" sz="4000" dirty="0" smtClean="0">
              <a:latin typeface="Simplified Arabic" pitchFamily="18" charset="-78"/>
              <a:cs typeface="Simplified Arabic" pitchFamily="18" charset="-78"/>
            </a:endParaRPr>
          </a:p>
          <a:p>
            <a:pPr marL="0" indent="0" algn="ctr">
              <a:lnSpc>
                <a:spcPct val="115000"/>
              </a:lnSpc>
              <a:spcAft>
                <a:spcPts val="1000"/>
              </a:spcAft>
              <a:buNone/>
            </a:pPr>
            <a:endParaRPr lang="ar-SA" sz="4000" dirty="0">
              <a:latin typeface="Simplified Arabic" pitchFamily="18" charset="-78"/>
              <a:cs typeface="Simplified Arabic" pitchFamily="18" charset="-78"/>
            </a:endParaRPr>
          </a:p>
        </p:txBody>
      </p:sp>
    </p:spTree>
    <p:extLst>
      <p:ext uri="{BB962C8B-B14F-4D97-AF65-F5344CB8AC3E}">
        <p14:creationId xmlns:p14="http://schemas.microsoft.com/office/powerpoint/2010/main" val="384047141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08720"/>
            <a:ext cx="8229600" cy="4525963"/>
          </a:xfrm>
        </p:spPr>
        <p:txBody>
          <a:bodyPr>
            <a:normAutofit/>
          </a:bodyPr>
          <a:lstStyle/>
          <a:p>
            <a:pPr marL="0" indent="0" algn="just">
              <a:buNone/>
            </a:pPr>
            <a:r>
              <a:rPr lang="ar-IQ" sz="3600" dirty="0">
                <a:latin typeface="Simplified Arabic" pitchFamily="18" charset="-78"/>
                <a:cs typeface="Simplified Arabic" pitchFamily="18" charset="-78"/>
              </a:rPr>
              <a:t> </a:t>
            </a:r>
            <a:r>
              <a:rPr lang="ar-IQ" sz="3600" dirty="0" smtClean="0">
                <a:latin typeface="Simplified Arabic" pitchFamily="18" charset="-78"/>
                <a:cs typeface="Simplified Arabic" pitchFamily="18" charset="-78"/>
              </a:rPr>
              <a:t>    5-بلاغات </a:t>
            </a:r>
            <a:r>
              <a:rPr lang="ar-IQ" sz="3600" dirty="0">
                <a:latin typeface="Simplified Arabic" pitchFamily="18" charset="-78"/>
                <a:cs typeface="Simplified Arabic" pitchFamily="18" charset="-78"/>
              </a:rPr>
              <a:t>الطوارئ والأمن الشخصي</a:t>
            </a:r>
            <a:r>
              <a:rPr lang="ar-IQ" sz="3600" dirty="0" smtClean="0">
                <a:latin typeface="Simplified Arabic" pitchFamily="18" charset="-78"/>
                <a:cs typeface="Simplified Arabic" pitchFamily="18" charset="-78"/>
              </a:rPr>
              <a:t>:</a:t>
            </a:r>
          </a:p>
          <a:p>
            <a:pPr marL="0" indent="0" algn="just">
              <a:buNone/>
            </a:pPr>
            <a:r>
              <a:rPr lang="ar-IQ" sz="3600" dirty="0" smtClean="0">
                <a:latin typeface="Simplified Arabic" pitchFamily="18" charset="-78"/>
                <a:cs typeface="Simplified Arabic" pitchFamily="18" charset="-78"/>
              </a:rPr>
              <a:t> </a:t>
            </a:r>
            <a:r>
              <a:rPr lang="ar-IQ" sz="3600" dirty="0">
                <a:latin typeface="Simplified Arabic" pitchFamily="18" charset="-78"/>
                <a:cs typeface="Simplified Arabic" pitchFamily="18" charset="-78"/>
              </a:rPr>
              <a:t>توفر هذه الخدمة التبليغ الفوري عن الأحداث الطارئة والطلب الفوري للمساعدة، وهي تشمل البلاغات الخاصة بالأمن الشخصي للسائق والتبليغ الآلي عن التصادمات. وقد تكون هذه الخدمة قيمة جدا في بلد مترامي الأطراف.            </a:t>
            </a:r>
            <a:endParaRPr lang="ar-IQ" sz="3600" dirty="0" smtClean="0">
              <a:latin typeface="Simplified Arabic" pitchFamily="18" charset="-78"/>
              <a:cs typeface="Simplified Arabic" pitchFamily="18" charset="-78"/>
            </a:endParaRPr>
          </a:p>
          <a:p>
            <a:pPr marL="0" indent="0">
              <a:buNone/>
            </a:pPr>
            <a:endParaRPr lang="ar-IQ" dirty="0"/>
          </a:p>
          <a:p>
            <a:pPr marL="0" indent="0">
              <a:buNone/>
            </a:pPr>
            <a:endParaRPr lang="ar-IQ" dirty="0" smtClean="0"/>
          </a:p>
        </p:txBody>
      </p:sp>
    </p:spTree>
    <p:extLst>
      <p:ext uri="{BB962C8B-B14F-4D97-AF65-F5344CB8AC3E}">
        <p14:creationId xmlns:p14="http://schemas.microsoft.com/office/powerpoint/2010/main" val="373315180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SA" dirty="0">
                <a:latin typeface="Simplified Arabic" pitchFamily="18" charset="-78"/>
                <a:cs typeface="Simplified Arabic" pitchFamily="18" charset="-78"/>
              </a:rPr>
              <a:t>ب- النظم المتقدمة لمعلومات المتنقلين</a:t>
            </a:r>
          </a:p>
          <a:p>
            <a:pPr marL="0" indent="0" algn="just">
              <a:buNone/>
            </a:pPr>
            <a:r>
              <a:rPr lang="ar-SA" dirty="0">
                <a:latin typeface="Simplified Arabic" pitchFamily="18" charset="-78"/>
                <a:cs typeface="Simplified Arabic" pitchFamily="18" charset="-78"/>
              </a:rPr>
              <a:t>تقوم النظم المتقدمة لمعلومات المتنقلين بالحصول على المعلومات وتحليلها وتوصيلها وعرضها لمساعدة المتنقلين بالنقل البري على الحركة من مكان انطلاقهم (المنبع) إلى مقصدهم الذي يرغبون الوصول </a:t>
            </a:r>
            <a:r>
              <a:rPr lang="ar-SA" dirty="0" smtClean="0">
                <a:latin typeface="Simplified Arabic" pitchFamily="18" charset="-78"/>
                <a:cs typeface="Simplified Arabic" pitchFamily="18" charset="-78"/>
              </a:rPr>
              <a:t>إليه، </a:t>
            </a:r>
            <a:r>
              <a:rPr lang="ar-SA" dirty="0">
                <a:latin typeface="Simplified Arabic" pitchFamily="18" charset="-78"/>
                <a:cs typeface="Simplified Arabic" pitchFamily="18" charset="-78"/>
              </a:rPr>
              <a:t>يمكن تصنيف تطبيقات النظم المتقدمة لمعلومات المتنقلين إلى الأصناف العامة الآتية لخدمات المستخدمين:</a:t>
            </a:r>
          </a:p>
        </p:txBody>
      </p:sp>
    </p:spTree>
    <p:extLst>
      <p:ext uri="{BB962C8B-B14F-4D97-AF65-F5344CB8AC3E}">
        <p14:creationId xmlns:p14="http://schemas.microsoft.com/office/powerpoint/2010/main" val="325341110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0" indent="0" algn="just">
              <a:buNone/>
            </a:pPr>
            <a:r>
              <a:rPr lang="ar-IQ" sz="3600" dirty="0">
                <a:latin typeface="Simplified Arabic" pitchFamily="18" charset="-78"/>
                <a:cs typeface="Simplified Arabic" pitchFamily="18" charset="-78"/>
              </a:rPr>
              <a:t>1- معلومات المتنقلين قبل القيام بالرحلة: وتقوم هذه الخدمة بتزويد المتنقلين بمعلومات لاختيار وسائط النقل وأزمان الانتقال وقرارات اختيار المسارات وذلك قبل المغادرة.</a:t>
            </a:r>
          </a:p>
          <a:p>
            <a:pPr marL="0" indent="0" algn="just">
              <a:buNone/>
            </a:pPr>
            <a:r>
              <a:rPr lang="ar-IQ" sz="3600" dirty="0">
                <a:latin typeface="Simplified Arabic" pitchFamily="18" charset="-78"/>
                <a:cs typeface="Simplified Arabic" pitchFamily="18" charset="-78"/>
              </a:rPr>
              <a:t> 2- معلومات إرشادية للسائقين أثناء الرحلة: وهذه تقدم إرشادات صوتية وتعرض علامات مرئية داخل المركبة وخارجها (مثل اللوحات ذوات الرسائل المتغيرة على الطرق) لأجل تحقيق السلامة والراحة والكفاءة.</a:t>
            </a:r>
          </a:p>
          <a:p>
            <a:pPr marL="0" indent="0">
              <a:buNone/>
            </a:pPr>
            <a:endParaRPr lang="ar-IQ" dirty="0"/>
          </a:p>
        </p:txBody>
      </p:sp>
    </p:spTree>
    <p:extLst>
      <p:ext uri="{BB962C8B-B14F-4D97-AF65-F5344CB8AC3E}">
        <p14:creationId xmlns:p14="http://schemas.microsoft.com/office/powerpoint/2010/main" val="331587888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sz="3600" dirty="0">
                <a:latin typeface="Simplified Arabic" pitchFamily="18" charset="-78"/>
                <a:cs typeface="Simplified Arabic" pitchFamily="18" charset="-78"/>
              </a:rPr>
              <a:t>3- التوجيه بالمسارات: توفر هذه الخدمة إرشادات سهلة للمتنقلين عن كيفية الوصول لمقاصدهم.</a:t>
            </a:r>
          </a:p>
          <a:p>
            <a:pPr marL="0" indent="0" algn="just">
              <a:buNone/>
            </a:pPr>
            <a:r>
              <a:rPr lang="ar-IQ" sz="3600" dirty="0">
                <a:latin typeface="Simplified Arabic" pitchFamily="18" charset="-78"/>
                <a:cs typeface="Simplified Arabic" pitchFamily="18" charset="-78"/>
              </a:rPr>
              <a:t> 4- التوفيق بين الركاب للمشاركة في الرحلة نفسها وإجراء حجوزاتهم: توفر هذه الخدمة التوفيق بين الركاب بشكل ديناميكي أو لرحلة واحدة فقط.</a:t>
            </a:r>
          </a:p>
          <a:p>
            <a:pPr marL="0" indent="0">
              <a:buNone/>
            </a:pPr>
            <a:endParaRPr lang="ar-IQ" dirty="0"/>
          </a:p>
        </p:txBody>
      </p:sp>
    </p:spTree>
    <p:extLst>
      <p:ext uri="{BB962C8B-B14F-4D97-AF65-F5344CB8AC3E}">
        <p14:creationId xmlns:p14="http://schemas.microsoft.com/office/powerpoint/2010/main" val="158022660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t>5. معلومات خدمات المتنقلين: ويقصد بها " الدليل التجاري الإلكتروني" المتكامل مع نظام المعلومات قبل الرحلة والمعلومات أثناء الرحلة، وهذه الخدمات للنظم المتقدمة لمعلومات المتنقلين موجهة أساسا لراحة المتنقلين وهي تكتسب مزيدا من الأهمية في الدول المتقدمة، إلا أنها قد لا تكون ذات جدوى في مجتمعاتنا لأسباب عدة منها محدودية إلمام المجتمع بصناعة المعلومات واستخدامها، ومحدودية الوسائط البديلة المتوفرة للنقل داخل المدن، وعدم إدراك قيمة الوقت من قبل كثير من العامة. </a:t>
            </a:r>
          </a:p>
        </p:txBody>
      </p:sp>
    </p:spTree>
    <p:extLst>
      <p:ext uri="{BB962C8B-B14F-4D97-AF65-F5344CB8AC3E}">
        <p14:creationId xmlns:p14="http://schemas.microsoft.com/office/powerpoint/2010/main" val="184466209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ج-نظم عمليات المركبات التجارية</a:t>
            </a:r>
          </a:p>
          <a:p>
            <a:pPr marL="0" indent="0" algn="just">
              <a:buNone/>
            </a:pPr>
            <a:r>
              <a:rPr lang="ar-IQ" dirty="0">
                <a:latin typeface="Simplified Arabic" pitchFamily="18" charset="-78"/>
                <a:cs typeface="Simplified Arabic" pitchFamily="18" charset="-78"/>
              </a:rPr>
              <a:t>وهذه تطبق مختلف تقنيات نظم النقل الذكية لتحسين سلامة وكفاءة المركبات التجارية (الشاحنات والحافلات </a:t>
            </a:r>
            <a:r>
              <a:rPr lang="ar-IQ" dirty="0" smtClean="0">
                <a:latin typeface="Simplified Arabic" pitchFamily="18" charset="-78"/>
                <a:cs typeface="Simplified Arabic" pitchFamily="18" charset="-78"/>
              </a:rPr>
              <a:t>خصوصاً) </a:t>
            </a:r>
            <a:r>
              <a:rPr lang="ar-IQ" dirty="0">
                <a:latin typeface="Simplified Arabic" pitchFamily="18" charset="-78"/>
                <a:cs typeface="Simplified Arabic" pitchFamily="18" charset="-78"/>
              </a:rPr>
              <a:t>وتحسين حركة </a:t>
            </a:r>
            <a:r>
              <a:rPr lang="ar-IQ" dirty="0" smtClean="0">
                <a:latin typeface="Simplified Arabic" pitchFamily="18" charset="-78"/>
                <a:cs typeface="Simplified Arabic" pitchFamily="18" charset="-78"/>
              </a:rPr>
              <a:t>البضائع، </a:t>
            </a:r>
            <a:r>
              <a:rPr lang="ar-IQ" dirty="0">
                <a:latin typeface="Simplified Arabic" pitchFamily="18" charset="-78"/>
                <a:cs typeface="Simplified Arabic" pitchFamily="18" charset="-78"/>
              </a:rPr>
              <a:t>ونظم عمليات المركبات التجارية مبنية على المجالات الوظيفية الخاصة بالنظم المتقدمة لإدارة المرور والنظم المتقدمة لمعلومات المتنقلين والنظم المتقدمة للتحكم بالمركبة </a:t>
            </a:r>
            <a:r>
              <a:rPr lang="ar-IQ" dirty="0" smtClean="0">
                <a:latin typeface="Simplified Arabic" pitchFamily="18" charset="-78"/>
                <a:cs typeface="Simplified Arabic" pitchFamily="18" charset="-78"/>
              </a:rPr>
              <a:t>وسلامتها، </a:t>
            </a:r>
            <a:r>
              <a:rPr lang="ar-IQ" dirty="0">
                <a:latin typeface="Simplified Arabic" pitchFamily="18" charset="-78"/>
                <a:cs typeface="Simplified Arabic" pitchFamily="18" charset="-78"/>
              </a:rPr>
              <a:t>ويمكن تعريف تطبيقات عمليات المركبات التجارية في خدمات المستفيدين بالاتي: </a:t>
            </a:r>
          </a:p>
          <a:p>
            <a:pPr marL="0" indent="0">
              <a:buNone/>
            </a:pPr>
            <a:endParaRPr lang="ar-IQ" dirty="0"/>
          </a:p>
        </p:txBody>
      </p:sp>
    </p:spTree>
    <p:extLst>
      <p:ext uri="{BB962C8B-B14F-4D97-AF65-F5344CB8AC3E}">
        <p14:creationId xmlns:p14="http://schemas.microsoft.com/office/powerpoint/2010/main" val="324765681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t>1- التخليص الإلكتروني للمركبات التجارية (التخليص مسبقاً): تتيح هذه الخدمة للمركبات التجارية المزودة بأجهزة التخاطب الآلي اللازمة العبور عبر نقاط التفتيش، مثل </a:t>
            </a:r>
            <a:r>
              <a:rPr lang="ar-IQ" u="sng" dirty="0"/>
              <a:t>محطات الوزن والحدود الدولية</a:t>
            </a:r>
            <a:r>
              <a:rPr lang="ar-IQ" dirty="0"/>
              <a:t>، دون الحاجة للتوقف إذا كانت مستنداتها وحمولاتها </a:t>
            </a:r>
            <a:r>
              <a:rPr lang="ar-IQ" dirty="0" smtClean="0"/>
              <a:t>نظامية، </a:t>
            </a:r>
            <a:r>
              <a:rPr lang="ar-IQ" dirty="0"/>
              <a:t>وهذه الخدمة قد تكون مفيدة عند محطات وزن الشاحنات ولمراقبة التزام المركبات التجارية بالأنظمة. </a:t>
            </a:r>
          </a:p>
        </p:txBody>
      </p:sp>
    </p:spTree>
    <p:extLst>
      <p:ext uri="{BB962C8B-B14F-4D97-AF65-F5344CB8AC3E}">
        <p14:creationId xmlns:p14="http://schemas.microsoft.com/office/powerpoint/2010/main" val="193632641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2- الفحص الآلي للسلامة من جانب الطريق: ويشمل القدرة على الوصول إلكترونياً من جانب الطريق لمستندات السلامة الخاصة بالناقلين والمركبات والسائقين. والكشف المتقدم سيعمل بكفاءة على </a:t>
            </a:r>
            <a:r>
              <a:rPr lang="ar-IQ" sz="3600" u="sng" dirty="0">
                <a:latin typeface="Simplified Arabic" pitchFamily="18" charset="-78"/>
                <a:cs typeface="Simplified Arabic" pitchFamily="18" charset="-78"/>
              </a:rPr>
              <a:t>فحص الأنظمة الضرورية للمركبة ومدى ملائمة السائقين </a:t>
            </a:r>
            <a:r>
              <a:rPr lang="ar-IQ" sz="3600" dirty="0">
                <a:latin typeface="Simplified Arabic" pitchFamily="18" charset="-78"/>
                <a:cs typeface="Simplified Arabic" pitchFamily="18" charset="-78"/>
              </a:rPr>
              <a:t>واستعدادهم لأداء مهامهم وكذلك مدى صلاحية رخص قيادتهم. </a:t>
            </a:r>
          </a:p>
        </p:txBody>
      </p:sp>
    </p:spTree>
    <p:extLst>
      <p:ext uri="{BB962C8B-B14F-4D97-AF65-F5344CB8AC3E}">
        <p14:creationId xmlns:p14="http://schemas.microsoft.com/office/powerpoint/2010/main" val="294848315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0" indent="0" algn="just">
              <a:buNone/>
            </a:pPr>
            <a:r>
              <a:rPr lang="ar-IQ" sz="3600" dirty="0" smtClean="0">
                <a:latin typeface="Simplified Arabic" pitchFamily="18" charset="-78"/>
                <a:cs typeface="Simplified Arabic" pitchFamily="18" charset="-78"/>
              </a:rPr>
              <a:t>3- </a:t>
            </a:r>
            <a:r>
              <a:rPr lang="ar-IQ" sz="3600" dirty="0">
                <a:latin typeface="Simplified Arabic" pitchFamily="18" charset="-78"/>
                <a:cs typeface="Simplified Arabic" pitchFamily="18" charset="-78"/>
              </a:rPr>
              <a:t>مراقبة السلامة من على متن المركبة: تراقب هذه الخدمة أداء السائق والمركبة والشحنة وتبلغ السائق والشركة الناقلة وربما منفذي الأنظمة عن أي وضع غير آمن.</a:t>
            </a:r>
          </a:p>
          <a:p>
            <a:pPr marL="0" indent="0" algn="just">
              <a:buNone/>
            </a:pPr>
            <a:r>
              <a:rPr lang="ar-IQ" sz="3600" dirty="0">
                <a:latin typeface="Simplified Arabic" pitchFamily="18" charset="-78"/>
                <a:cs typeface="Simplified Arabic" pitchFamily="18" charset="-78"/>
              </a:rPr>
              <a:t> 4- العمليات الإدارية للمركبات التجارية: توفر هذه العمليات الشراء الإلكتروني للوثائق الرسمية اللازمة والتسجيل الآلي للمسافات المقطوعة والوقود المستهلك وذلك لأغراض الضرائب. </a:t>
            </a:r>
          </a:p>
          <a:p>
            <a:pPr marL="0" indent="0">
              <a:buNone/>
            </a:pPr>
            <a:endParaRPr lang="ar-IQ" dirty="0"/>
          </a:p>
        </p:txBody>
      </p:sp>
    </p:spTree>
    <p:extLst>
      <p:ext uri="{BB962C8B-B14F-4D97-AF65-F5344CB8AC3E}">
        <p14:creationId xmlns:p14="http://schemas.microsoft.com/office/powerpoint/2010/main" val="261585200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5- الاستجابة لحوادث المواد الخطرة: توفر هذه الخدمة معلومات عن تسربات المواد الخطرة لتبليغها لعمليات الطوارئ، مثل الدفاع المدني، مما ينتج عنه تحقيق استجابة أسرع وأكثر ملائمة لحوادث المواد </a:t>
            </a:r>
            <a:r>
              <a:rPr lang="ar-IQ" sz="3600" dirty="0" smtClean="0">
                <a:latin typeface="Simplified Arabic" pitchFamily="18" charset="-78"/>
                <a:cs typeface="Simplified Arabic" pitchFamily="18" charset="-78"/>
              </a:rPr>
              <a:t>الخطرة، </a:t>
            </a:r>
            <a:r>
              <a:rPr lang="ar-IQ" sz="3600" dirty="0">
                <a:latin typeface="Simplified Arabic" pitchFamily="18" charset="-78"/>
                <a:cs typeface="Simplified Arabic" pitchFamily="18" charset="-78"/>
              </a:rPr>
              <a:t>وهذه الخدمة ستصبح ذات أهمية في حال التوسع في نقل المواد الخطرة لتلبية حاجات الصناعات المختلفة.</a:t>
            </a:r>
          </a:p>
        </p:txBody>
      </p:sp>
    </p:spTree>
    <p:extLst>
      <p:ext uri="{BB962C8B-B14F-4D97-AF65-F5344CB8AC3E}">
        <p14:creationId xmlns:p14="http://schemas.microsoft.com/office/powerpoint/2010/main" val="3504694467"/>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SA" dirty="0"/>
              <a:t>سقف </a:t>
            </a:r>
            <a:r>
              <a:rPr lang="ar-IQ" dirty="0" smtClean="0"/>
              <a:t>قاعة الدرس في السويد</a:t>
            </a:r>
            <a:r>
              <a:rPr lang="ar-SA" dirty="0" smtClean="0"/>
              <a:t> </a:t>
            </a:r>
            <a:r>
              <a:rPr lang="ar-SA" dirty="0"/>
              <a:t>فيه شبابيك تتحسس نسبة ثاني اوكسيد الكربون إذا قل عن الحد تفتح الشبابيك </a:t>
            </a:r>
            <a:r>
              <a:rPr lang="ar-SA" dirty="0" smtClean="0"/>
              <a:t>أوتوماتيكيا </a:t>
            </a:r>
            <a:r>
              <a:rPr lang="ar-SA" dirty="0"/>
              <a:t>لتغيير الهواء </a:t>
            </a:r>
          </a:p>
        </p:txBody>
      </p:sp>
    </p:spTree>
    <p:extLst>
      <p:ext uri="{BB962C8B-B14F-4D97-AF65-F5344CB8AC3E}">
        <p14:creationId xmlns:p14="http://schemas.microsoft.com/office/powerpoint/2010/main" val="202890450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t>6</a:t>
            </a:r>
            <a:r>
              <a:rPr lang="ar-IQ" dirty="0">
                <a:latin typeface="Simplified Arabic" pitchFamily="18" charset="-78"/>
                <a:cs typeface="Simplified Arabic" pitchFamily="18" charset="-78"/>
              </a:rPr>
              <a:t>- إدارة أسطول المركبات التجارية: توفر وسائط الاتصال (ربما باستخدام النظام العالمي لتحديد المواقع بالأقمار الصناعية، </a:t>
            </a:r>
            <a:r>
              <a:rPr lang="en-US" dirty="0" smtClean="0">
                <a:latin typeface="Simplified Arabic" pitchFamily="18" charset="-78"/>
                <a:cs typeface="Simplified Arabic" pitchFamily="18" charset="-78"/>
              </a:rPr>
              <a:t> GPS</a:t>
            </a:r>
            <a:r>
              <a:rPr lang="en-US" dirty="0">
                <a:latin typeface="Simplified Arabic" pitchFamily="18" charset="-78"/>
                <a:cs typeface="Simplified Arabic" pitchFamily="18" charset="-78"/>
              </a:rPr>
              <a:t>) </a:t>
            </a:r>
            <a:r>
              <a:rPr lang="ar-IQ" dirty="0">
                <a:latin typeface="Simplified Arabic" pitchFamily="18" charset="-78"/>
                <a:cs typeface="Simplified Arabic" pitchFamily="18" charset="-78"/>
              </a:rPr>
              <a:t>بين السائقين ومركز عمليات الشركة الناقلة لنقل معلومات حية تساعد الناقل على تخطيط وجدولة رحلات مركباته وتوجيهها لتسلك المسارات </a:t>
            </a:r>
            <a:r>
              <a:rPr lang="ar-IQ" dirty="0" smtClean="0">
                <a:latin typeface="Simplified Arabic" pitchFamily="18" charset="-78"/>
                <a:cs typeface="Simplified Arabic" pitchFamily="18" charset="-78"/>
              </a:rPr>
              <a:t>المطلوبة، </a:t>
            </a:r>
            <a:r>
              <a:rPr lang="ar-IQ" dirty="0">
                <a:latin typeface="Simplified Arabic" pitchFamily="18" charset="-78"/>
                <a:cs typeface="Simplified Arabic" pitchFamily="18" charset="-78"/>
              </a:rPr>
              <a:t>وهذه الخدمة ستكون مفيدة جدا في إدارة أساطيل الشركات العاملة في نقل الركاب والبضائع وكذلك أساطيل مركبات الطوارئ والشرطة وأمن الطرق.</a:t>
            </a:r>
          </a:p>
        </p:txBody>
      </p:sp>
    </p:spTree>
    <p:extLst>
      <p:ext uri="{BB962C8B-B14F-4D97-AF65-F5344CB8AC3E}">
        <p14:creationId xmlns:p14="http://schemas.microsoft.com/office/powerpoint/2010/main" val="1590501057"/>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د-النظم المتقدمة للنقل العام</a:t>
            </a:r>
          </a:p>
          <a:p>
            <a:pPr marL="0" indent="0" algn="just">
              <a:buNone/>
            </a:pPr>
            <a:r>
              <a:rPr lang="ar-IQ" sz="3600" dirty="0">
                <a:latin typeface="Simplified Arabic" pitchFamily="18" charset="-78"/>
                <a:cs typeface="Simplified Arabic" pitchFamily="18" charset="-78"/>
              </a:rPr>
              <a:t>تنطوي النظم المتقدمة للنقل العام على تطبيق التقنيات الإلكترونية المتقدمة لتنفيذ وتشغيل المركبات عالية </a:t>
            </a:r>
            <a:r>
              <a:rPr lang="ar-IQ" sz="3600" dirty="0" smtClean="0">
                <a:latin typeface="Simplified Arabic" pitchFamily="18" charset="-78"/>
                <a:cs typeface="Simplified Arabic" pitchFamily="18" charset="-78"/>
              </a:rPr>
              <a:t>الأركاب </a:t>
            </a:r>
            <a:r>
              <a:rPr lang="ar-IQ" sz="3600" dirty="0">
                <a:latin typeface="Simplified Arabic" pitchFamily="18" charset="-78"/>
                <a:cs typeface="Simplified Arabic" pitchFamily="18" charset="-78"/>
              </a:rPr>
              <a:t>وذوات </a:t>
            </a:r>
            <a:r>
              <a:rPr lang="ar-IQ" sz="3600" dirty="0" smtClean="0">
                <a:latin typeface="Simplified Arabic" pitchFamily="18" charset="-78"/>
                <a:cs typeface="Simplified Arabic" pitchFamily="18" charset="-78"/>
              </a:rPr>
              <a:t>الأركاب </a:t>
            </a:r>
            <a:r>
              <a:rPr lang="ar-IQ" sz="3600" dirty="0">
                <a:latin typeface="Simplified Arabic" pitchFamily="18" charset="-78"/>
                <a:cs typeface="Simplified Arabic" pitchFamily="18" charset="-78"/>
              </a:rPr>
              <a:t>المشترك بما في ذلك الحافلات وعربات القطارات والمنظومة الكاملة لمركبات شبه النقل العام (مثل الحافلات الأهلية وسيارات الأجرة). وعموماً تقع التطبيقات في أصناف خدمات المستخدمين الآتية:</a:t>
            </a:r>
          </a:p>
          <a:p>
            <a:pPr marL="0" indent="0">
              <a:buNone/>
            </a:pPr>
            <a:endParaRPr lang="ar-IQ" dirty="0"/>
          </a:p>
        </p:txBody>
      </p:sp>
    </p:spTree>
    <p:extLst>
      <p:ext uri="{BB962C8B-B14F-4D97-AF65-F5344CB8AC3E}">
        <p14:creationId xmlns:p14="http://schemas.microsoft.com/office/powerpoint/2010/main" val="324543201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latin typeface="Simplified Arabic" pitchFamily="18" charset="-78"/>
                <a:cs typeface="Simplified Arabic" pitchFamily="18" charset="-78"/>
              </a:rPr>
              <a:t>1- إدارة النقل العام: وتعمل على أداء وظائف التشغيل والتخطيط والإدارة بطريقة آلية. </a:t>
            </a:r>
          </a:p>
          <a:p>
            <a:pPr marL="0" indent="0" algn="just">
              <a:buNone/>
            </a:pPr>
            <a:r>
              <a:rPr lang="ar-IQ" dirty="0">
                <a:latin typeface="Simplified Arabic" pitchFamily="18" charset="-78"/>
                <a:cs typeface="Simplified Arabic" pitchFamily="18" charset="-78"/>
              </a:rPr>
              <a:t>2- النقل العام الشخصي: يمكن أن تتكون مركبات النقل العام هذه من حافلات صغيرة وفانات وسيارات أجرة والمركبات الصغيرة التي يشترك فيها أكثر من راكب. وفعلياً يمكنها أن توفر خدمات نقل من الباب إلى الباب(</a:t>
            </a:r>
            <a:r>
              <a:rPr lang="en-US" dirty="0">
                <a:latin typeface="Simplified Arabic" pitchFamily="18" charset="-78"/>
                <a:cs typeface="Simplified Arabic" pitchFamily="18" charset="-78"/>
              </a:rPr>
              <a:t>From Door to Door ) </a:t>
            </a:r>
            <a:r>
              <a:rPr lang="ar-IQ" dirty="0">
                <a:latin typeface="Simplified Arabic" pitchFamily="18" charset="-78"/>
                <a:cs typeface="Simplified Arabic" pitchFamily="18" charset="-78"/>
              </a:rPr>
              <a:t>بتمديد مناطق تغطية مسارات معينة للنقل العام ذي المسارات الثابتة إلى داخل المواقع والأحياء القليلة الكثافة السكانية.</a:t>
            </a:r>
          </a:p>
          <a:p>
            <a:pPr marL="0" indent="0">
              <a:buNone/>
            </a:pPr>
            <a:endParaRPr lang="ar-IQ" dirty="0"/>
          </a:p>
        </p:txBody>
      </p:sp>
    </p:spTree>
    <p:extLst>
      <p:ext uri="{BB962C8B-B14F-4D97-AF65-F5344CB8AC3E}">
        <p14:creationId xmlns:p14="http://schemas.microsoft.com/office/powerpoint/2010/main" val="288416749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t> 3- أمن الانتقال العام: وتخلق هذه الخدمة بيئة آمنة لمستخدمي النقل العام ومشغليه باستخدام نظام امن محمول بالمركبة ليقوم بالمراقبة والتحذير من الحالات الخطرة. </a:t>
            </a:r>
          </a:p>
          <a:p>
            <a:pPr marL="0" indent="0" algn="just">
              <a:buNone/>
            </a:pPr>
            <a:r>
              <a:rPr lang="ar-IQ" dirty="0"/>
              <a:t>4- خدمات الدفع الإلكتروني: والغاية من ذلك هو إتاحة إمكانية إدارة تحميل الركاب ودفع التعريفة على متن المركبة باستخدام طرق الدفع الإلكترونية.</a:t>
            </a:r>
          </a:p>
          <a:p>
            <a:pPr marL="0" indent="0">
              <a:buNone/>
            </a:pPr>
            <a:endParaRPr lang="ar-IQ" dirty="0"/>
          </a:p>
        </p:txBody>
      </p:sp>
    </p:spTree>
    <p:extLst>
      <p:ext uri="{BB962C8B-B14F-4D97-AF65-F5344CB8AC3E}">
        <p14:creationId xmlns:p14="http://schemas.microsoft.com/office/powerpoint/2010/main" val="17014370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a:t>ه-النظم المتقدمة للتحكم بالمركبة وسلامتها</a:t>
            </a:r>
          </a:p>
          <a:p>
            <a:pPr marL="0" indent="0" algn="just">
              <a:buNone/>
            </a:pPr>
            <a:r>
              <a:rPr lang="ar-IQ" dirty="0"/>
              <a:t>تجمع النظم المتقدمة للتحكم بالمركبة وسلامتها بين الحساسات والحاسبات الآلية ونظم التحكم في المركبات وفي البنية التحتية من أجل تحذير السائقين ومساعدتهم أو </a:t>
            </a:r>
            <a:r>
              <a:rPr lang="ar-IQ" u="sng" dirty="0"/>
              <a:t>للتدخل في مهمة القيادة بدلا عنهم</a:t>
            </a:r>
            <a:r>
              <a:rPr lang="ar-IQ" dirty="0"/>
              <a:t>. ويشمل الغرض من هذه النظم تحقيق مستويات سلامة أعلى للمركبة وتخفيف حدة الازدحام في الشوارع السريعة الحضرية وتحقيق مستويات أفضل لإنتاجية الطرق بين المدن، مما يؤدي لإيجاد مفاهيم مبتكرة لخدمات النقل البري</a:t>
            </a:r>
          </a:p>
        </p:txBody>
      </p:sp>
    </p:spTree>
    <p:extLst>
      <p:ext uri="{BB962C8B-B14F-4D97-AF65-F5344CB8AC3E}">
        <p14:creationId xmlns:p14="http://schemas.microsoft.com/office/powerpoint/2010/main" val="305912515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0" indent="0" algn="just">
              <a:buNone/>
            </a:pPr>
            <a:r>
              <a:rPr lang="ar-IQ" sz="3600" dirty="0">
                <a:latin typeface="Simplified Arabic" pitchFamily="18" charset="-78"/>
                <a:cs typeface="Simplified Arabic" pitchFamily="18" charset="-78"/>
              </a:rPr>
              <a:t>وعموماً، تقع تطبيقات النظم المتقدمة للتحكم بالمركبة وسلامتها ضمن التصنيفات العامة الآتية لخدمات المستخدمين:</a:t>
            </a:r>
          </a:p>
          <a:p>
            <a:pPr marL="0" indent="0" algn="just">
              <a:buNone/>
            </a:pPr>
            <a:r>
              <a:rPr lang="ar-IQ" sz="3600" dirty="0">
                <a:latin typeface="Simplified Arabic" pitchFamily="18" charset="-78"/>
                <a:cs typeface="Simplified Arabic" pitchFamily="18" charset="-78"/>
              </a:rPr>
              <a:t> 1. تفادي الاصطدام الطولي: يشمل ذلك استشعار التصادمات المحتملة وتحسين أداء السائق لتفادي التصادم والتحكم مؤقتاً بالمركبة للمساعدة على تقليل الإصابات </a:t>
            </a:r>
            <a:r>
              <a:rPr lang="ar-IQ" sz="3600" dirty="0" err="1">
                <a:latin typeface="Simplified Arabic" pitchFamily="18" charset="-78"/>
                <a:cs typeface="Simplified Arabic" pitchFamily="18" charset="-78"/>
              </a:rPr>
              <a:t>والتلفيات</a:t>
            </a:r>
            <a:r>
              <a:rPr lang="ar-IQ" sz="3600" dirty="0">
                <a:latin typeface="Simplified Arabic" pitchFamily="18" charset="-78"/>
                <a:cs typeface="Simplified Arabic" pitchFamily="18" charset="-78"/>
              </a:rPr>
              <a:t>. كما يشمل أيضا استشعار العوائق الثابتة سواء أمـام المركبة أو خلفها. </a:t>
            </a:r>
          </a:p>
          <a:p>
            <a:pPr marL="0" indent="0">
              <a:buNone/>
            </a:pPr>
            <a:endParaRPr lang="ar-IQ" dirty="0"/>
          </a:p>
        </p:txBody>
      </p:sp>
    </p:spTree>
    <p:extLst>
      <p:ext uri="{BB962C8B-B14F-4D97-AF65-F5344CB8AC3E}">
        <p14:creationId xmlns:p14="http://schemas.microsoft.com/office/powerpoint/2010/main" val="413118555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2- تفادي الاصطدام العرضي: يشمل الاصطدام العرضي المركبات التي تترك مساراتها المرورية أثناء حركتها الأمامية. وستساعد تقنية تفادي الاصطدام العرضي على تخفيض عدد التصادمات العرضية بإعطاء تحذيرات من التصادم عند التغيير من مسار مروري لآخر، وعند البقع العمياء بجوار المركبات، وعند مغادرة حافة الطريق، والتحكم بالمركبة في هذه الحالات.</a:t>
            </a:r>
          </a:p>
        </p:txBody>
      </p:sp>
    </p:spTree>
    <p:extLst>
      <p:ext uri="{BB962C8B-B14F-4D97-AF65-F5344CB8AC3E}">
        <p14:creationId xmlns:p14="http://schemas.microsoft.com/office/powerpoint/2010/main" val="413695191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0" indent="0" algn="just">
              <a:buNone/>
            </a:pPr>
            <a:r>
              <a:rPr lang="ar-IQ" dirty="0">
                <a:latin typeface="Simplified Arabic" pitchFamily="18" charset="-78"/>
                <a:cs typeface="Simplified Arabic" pitchFamily="18" charset="-78"/>
              </a:rPr>
              <a:t> 3- التحذير من التصادمات عند التقاطعات والتحكم بها: وهذه الخدمة تتيح تلافي الاصطدام عند التقاطعات التي تتكرر عندها التصادمات والمخالفات بسبب عدم وضوح أنظمة أحقية المرور عندها.</a:t>
            </a:r>
          </a:p>
          <a:p>
            <a:pPr marL="0" indent="0" algn="just">
              <a:buNone/>
            </a:pPr>
            <a:r>
              <a:rPr lang="ar-IQ" dirty="0">
                <a:latin typeface="Simplified Arabic" pitchFamily="18" charset="-78"/>
                <a:cs typeface="Simplified Arabic" pitchFamily="18" charset="-78"/>
              </a:rPr>
              <a:t>4- تحسين الرؤية من أجل تلافي الاصطدام: هذه الخدمة تحسن قدرة السائق على رؤية الأشياء الموجودة على الطريق وحوله، وتتطلب هذه الخدمة وجود أجهزة على ظهر المركبة لاستشعار الأخطار (مثل الضباب والغبار) ومعالجة هذه المعلومات وعرضها للسائقين للاستفادة منها.</a:t>
            </a:r>
          </a:p>
          <a:p>
            <a:pPr marL="0" indent="0">
              <a:buNone/>
            </a:pPr>
            <a:endParaRPr lang="ar-IQ" dirty="0"/>
          </a:p>
        </p:txBody>
      </p:sp>
    </p:spTree>
    <p:extLst>
      <p:ext uri="{BB962C8B-B14F-4D97-AF65-F5344CB8AC3E}">
        <p14:creationId xmlns:p14="http://schemas.microsoft.com/office/powerpoint/2010/main" val="173628073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0" indent="0" algn="just">
              <a:buNone/>
            </a:pPr>
            <a:r>
              <a:rPr lang="ar-IQ" dirty="0"/>
              <a:t>5-الجاهزية للسلامة (التحذير من الإعاقات): وتوفر التحذير بخصوص حالة السائق والمركبة والبنية التحتية للطريق، وتقوم أجهزة محمولة داخل المركبة بمراقبة وقياس حالات السائق دون مضايقة وتوفر تحذيراً له عند النعاس أو غيرها من الحالات المعيقة للسلامة.</a:t>
            </a:r>
          </a:p>
          <a:p>
            <a:pPr marL="0" indent="0" algn="just">
              <a:buNone/>
            </a:pPr>
            <a:r>
              <a:rPr lang="ar-IQ" dirty="0"/>
              <a:t>6- تشغيل وسائل تثبيت الركاب قبل الاصطدام: تطبق هذه التقنية على الأجهزة التي </a:t>
            </a:r>
            <a:r>
              <a:rPr lang="ar-IQ" u="sng" dirty="0"/>
              <a:t>تتوقع حدوث اصطدام وشيك </a:t>
            </a:r>
            <a:r>
              <a:rPr lang="ar-IQ" dirty="0"/>
              <a:t>وتقوم </a:t>
            </a:r>
            <a:r>
              <a:rPr lang="ar-IQ" u="sng" dirty="0"/>
              <a:t>بتشغيل ميكانيكية الحفاظ على سلامة الركاب قبل الاصطدام</a:t>
            </a:r>
            <a:r>
              <a:rPr lang="ar-IQ" dirty="0"/>
              <a:t>، وذلك بناء على تفاصيل متعلقة بالمركبات والأجسام المعترضة.</a:t>
            </a:r>
          </a:p>
          <a:p>
            <a:pPr marL="0" indent="0">
              <a:buNone/>
            </a:pPr>
            <a:endParaRPr lang="ar-IQ" dirty="0"/>
          </a:p>
        </p:txBody>
      </p:sp>
    </p:spTree>
    <p:extLst>
      <p:ext uri="{BB962C8B-B14F-4D97-AF65-F5344CB8AC3E}">
        <p14:creationId xmlns:p14="http://schemas.microsoft.com/office/powerpoint/2010/main" val="149821104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marL="0" indent="0" algn="just">
              <a:buNone/>
            </a:pPr>
            <a:r>
              <a:rPr lang="ar-IQ" dirty="0"/>
              <a:t> 7- التشغيل الآلي للمركبات (أو نظام الطريق الآلي): إن تكامل وظائف التحكم العرضية والطولية ستتيح تحقيق المركبة الآلية التي تؤدي وظيفة البقاء في المسار المروري والحفاظ على مسافة آمنة من المركبات الأخرى المحيطة. واعتبار أن نظم النقل الذكية مكونة من خمس وظائف مستقلة، كما شرح أعلاه، يساعد على فهم المكونات الرئيسة لنظم النقل الذكية، ولكن فـي الواقع فإن منظومة نظم النقل الذكية يمكن أن تكون أكبر بكثير من مجموع أجزائها، إذ يجب منذ البداية اعتبار نظم النقل الذكية كمجموعة من الإمكانات المتكاملة، والغاية هي وجود نظام نقل متعدد الوسائط ومتكامل للخدمة العامة.</a:t>
            </a:r>
          </a:p>
        </p:txBody>
      </p:sp>
    </p:spTree>
    <p:extLst>
      <p:ext uri="{BB962C8B-B14F-4D97-AF65-F5344CB8AC3E}">
        <p14:creationId xmlns:p14="http://schemas.microsoft.com/office/powerpoint/2010/main" val="365356451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836712"/>
            <a:ext cx="8229600" cy="4525963"/>
          </a:xfrm>
        </p:spPr>
        <p:txBody>
          <a:bodyPr>
            <a:normAutofit/>
          </a:bodyPr>
          <a:lstStyle/>
          <a:p>
            <a:pPr marL="0" indent="0">
              <a:buNone/>
            </a:pPr>
            <a:r>
              <a:rPr lang="ar-SA" dirty="0"/>
              <a:t>تصنف نظم النقل الذكية إلى خمسة أصناف متعارف عليها بين المعنيين بها هي كالآتي : </a:t>
            </a:r>
          </a:p>
          <a:p>
            <a:pPr marL="0" indent="0">
              <a:buNone/>
            </a:pPr>
            <a:r>
              <a:rPr lang="ar-SA" dirty="0"/>
              <a:t>أ-النظم المتقدمة لإدارة المرور.</a:t>
            </a:r>
          </a:p>
          <a:p>
            <a:pPr marL="0" indent="0">
              <a:buNone/>
            </a:pPr>
            <a:r>
              <a:rPr lang="ar-SA" dirty="0"/>
              <a:t> ب-النظم المتقدمة لمعلومات المتنقلين .</a:t>
            </a:r>
          </a:p>
          <a:p>
            <a:pPr marL="0" indent="0">
              <a:buNone/>
            </a:pPr>
            <a:r>
              <a:rPr lang="ar-SA" dirty="0"/>
              <a:t>ج- نظم عمليات المركبات التجارية .</a:t>
            </a:r>
          </a:p>
          <a:p>
            <a:pPr marL="0" indent="0">
              <a:buNone/>
            </a:pPr>
            <a:r>
              <a:rPr lang="ar-SA" dirty="0"/>
              <a:t>د-النظم المتقدمة للنقل العام.</a:t>
            </a:r>
          </a:p>
          <a:p>
            <a:pPr marL="0" indent="0">
              <a:buNone/>
            </a:pPr>
            <a:r>
              <a:rPr lang="ar-SA" dirty="0"/>
              <a:t> ه-النظم المتقدمة للتحكم بالمركبة وسلامتها ،وفيما يأتي عرض موجز لكل من هذه التطبيقات والخدمات المختلفة التي تقدمها.</a:t>
            </a:r>
          </a:p>
          <a:p>
            <a:pPr marL="0" indent="0">
              <a:buNone/>
            </a:pPr>
            <a:endParaRPr lang="ar-SA" dirty="0"/>
          </a:p>
        </p:txBody>
      </p:sp>
    </p:spTree>
    <p:extLst>
      <p:ext uri="{BB962C8B-B14F-4D97-AF65-F5344CB8AC3E}">
        <p14:creationId xmlns:p14="http://schemas.microsoft.com/office/powerpoint/2010/main" val="106500884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endParaRPr lang="ar-IQ" dirty="0" smtClean="0"/>
          </a:p>
          <a:p>
            <a:pPr marL="0" indent="0">
              <a:buNone/>
            </a:pPr>
            <a:endParaRPr lang="ar-IQ" dirty="0" smtClean="0"/>
          </a:p>
          <a:p>
            <a:pPr marL="0" indent="0" algn="ctr">
              <a:buNone/>
            </a:pPr>
            <a:r>
              <a:rPr lang="ar-IQ" dirty="0" smtClean="0"/>
              <a:t>شكرا لإصغائكم</a:t>
            </a:r>
            <a:endParaRPr lang="ar-IQ" dirty="0"/>
          </a:p>
        </p:txBody>
      </p:sp>
    </p:spTree>
    <p:extLst>
      <p:ext uri="{BB962C8B-B14F-4D97-AF65-F5344CB8AC3E}">
        <p14:creationId xmlns:p14="http://schemas.microsoft.com/office/powerpoint/2010/main" val="3076359537"/>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052736"/>
            <a:ext cx="8229600" cy="4525963"/>
          </a:xfrm>
        </p:spPr>
        <p:txBody>
          <a:bodyPr>
            <a:normAutofit fontScale="62500" lnSpcReduction="20000"/>
          </a:bodyPr>
          <a:lstStyle/>
          <a:p>
            <a:pPr marL="0" lvl="0" indent="0" algn="just">
              <a:lnSpc>
                <a:spcPct val="115000"/>
              </a:lnSpc>
              <a:spcAft>
                <a:spcPts val="1000"/>
              </a:spcAft>
              <a:buNone/>
            </a:pPr>
            <a:r>
              <a:rPr lang="ar-SA" sz="4600" dirty="0">
                <a:latin typeface="Simplified Arabic" pitchFamily="18" charset="-78"/>
                <a:cs typeface="Simplified Arabic" pitchFamily="18" charset="-78"/>
              </a:rPr>
              <a:t>أ- النظم المتقدمة لإدارة المرور</a:t>
            </a:r>
          </a:p>
          <a:p>
            <a:pPr marL="0" lvl="0" indent="0" algn="just">
              <a:lnSpc>
                <a:spcPct val="115000"/>
              </a:lnSpc>
              <a:spcAft>
                <a:spcPts val="1000"/>
              </a:spcAft>
              <a:buNone/>
            </a:pPr>
            <a:r>
              <a:rPr lang="ar-SA" sz="4600" dirty="0">
                <a:latin typeface="Simplified Arabic" pitchFamily="18" charset="-78"/>
                <a:cs typeface="Simplified Arabic" pitchFamily="18" charset="-78"/>
              </a:rPr>
              <a:t>توظف هذه النظم تقنيات مبتكرة تعمل على تكامل النظم القائمة والجديدة لإدارة المرور </a:t>
            </a:r>
            <a:r>
              <a:rPr lang="ar-SA" sz="4600" u="sng" dirty="0">
                <a:latin typeface="Simplified Arabic" pitchFamily="18" charset="-78"/>
                <a:cs typeface="Simplified Arabic" pitchFamily="18" charset="-78"/>
              </a:rPr>
              <a:t>ونظم التحكم </a:t>
            </a:r>
            <a:r>
              <a:rPr lang="ar-SA" sz="4600" dirty="0">
                <a:latin typeface="Simplified Arabic" pitchFamily="18" charset="-78"/>
                <a:cs typeface="Simplified Arabic" pitchFamily="18" charset="-78"/>
              </a:rPr>
              <a:t>لكي تكون مستجيبة لأحوال المرور المتغيرة (الديناميكية</a:t>
            </a:r>
            <a:r>
              <a:rPr lang="ar-SA" sz="4600" dirty="0" smtClean="0">
                <a:latin typeface="Simplified Arabic" pitchFamily="18" charset="-78"/>
                <a:cs typeface="Simplified Arabic" pitchFamily="18" charset="-78"/>
              </a:rPr>
              <a:t>).</a:t>
            </a:r>
            <a:endParaRPr lang="ar-IQ" sz="4600" dirty="0" smtClean="0">
              <a:latin typeface="Simplified Arabic" pitchFamily="18" charset="-78"/>
              <a:cs typeface="Simplified Arabic" pitchFamily="18" charset="-78"/>
            </a:endParaRPr>
          </a:p>
          <a:p>
            <a:pPr marL="0" lvl="0" indent="0" algn="just">
              <a:lnSpc>
                <a:spcPct val="115000"/>
              </a:lnSpc>
              <a:spcAft>
                <a:spcPts val="1000"/>
              </a:spcAft>
              <a:buNone/>
            </a:pPr>
            <a:r>
              <a:rPr lang="ar-SA" sz="4600" dirty="0" smtClean="0">
                <a:latin typeface="Simplified Arabic" pitchFamily="18" charset="-78"/>
                <a:cs typeface="Simplified Arabic" pitchFamily="18" charset="-78"/>
              </a:rPr>
              <a:t> </a:t>
            </a:r>
            <a:r>
              <a:rPr lang="ar-SA" sz="4600" dirty="0">
                <a:latin typeface="Simplified Arabic" pitchFamily="18" charset="-78"/>
                <a:cs typeface="Simplified Arabic" pitchFamily="18" charset="-78"/>
              </a:rPr>
              <a:t>وتمثل النظم المتقدمة لإدارة المرور </a:t>
            </a:r>
            <a:r>
              <a:rPr lang="ar-SA" sz="4600" u="sng" dirty="0">
                <a:latin typeface="Simplified Arabic" pitchFamily="18" charset="-78"/>
                <a:cs typeface="Simplified Arabic" pitchFamily="18" charset="-78"/>
              </a:rPr>
              <a:t>"الطريق </a:t>
            </a:r>
            <a:r>
              <a:rPr lang="ar-SA" sz="4600" u="sng" dirty="0" smtClean="0">
                <a:latin typeface="Simplified Arabic" pitchFamily="18" charset="-78"/>
                <a:cs typeface="Simplified Arabic" pitchFamily="18" charset="-78"/>
              </a:rPr>
              <a:t>الذكي</a:t>
            </a:r>
            <a:r>
              <a:rPr lang="en-US" sz="4600" u="sng" dirty="0">
                <a:latin typeface="Simplified Arabic" pitchFamily="18" charset="-78"/>
                <a:cs typeface="Simplified Arabic" pitchFamily="18" charset="-78"/>
              </a:rPr>
              <a:t>The smart way</a:t>
            </a:r>
            <a:r>
              <a:rPr lang="ar-SA" sz="4600" u="sng" dirty="0" smtClean="0">
                <a:latin typeface="Simplified Arabic" pitchFamily="18" charset="-78"/>
                <a:cs typeface="Simplified Arabic" pitchFamily="18" charset="-78"/>
              </a:rPr>
              <a:t>" </a:t>
            </a:r>
            <a:r>
              <a:rPr lang="ar-SA" sz="4600" dirty="0">
                <a:latin typeface="Simplified Arabic" pitchFamily="18" charset="-78"/>
                <a:cs typeface="Simplified Arabic" pitchFamily="18" charset="-78"/>
              </a:rPr>
              <a:t>الذي تتخاطب معه "</a:t>
            </a:r>
            <a:r>
              <a:rPr lang="ar-SA" sz="4600" u="sng" dirty="0">
                <a:latin typeface="Simplified Arabic" pitchFamily="18" charset="-78"/>
                <a:cs typeface="Simplified Arabic" pitchFamily="18" charset="-78"/>
              </a:rPr>
              <a:t>المركبة </a:t>
            </a:r>
            <a:r>
              <a:rPr lang="ar-SA" sz="4600" u="sng" dirty="0" smtClean="0">
                <a:latin typeface="Simplified Arabic" pitchFamily="18" charset="-78"/>
                <a:cs typeface="Simplified Arabic" pitchFamily="18" charset="-78"/>
              </a:rPr>
              <a:t>الذكية</a:t>
            </a:r>
            <a:r>
              <a:rPr lang="ar-IQ" sz="4600" u="sng" dirty="0" smtClean="0">
                <a:latin typeface="Simplified Arabic" pitchFamily="18" charset="-78"/>
                <a:cs typeface="Simplified Arabic" pitchFamily="18" charset="-78"/>
              </a:rPr>
              <a:t> </a:t>
            </a:r>
            <a:r>
              <a:rPr lang="en-US" sz="4600" u="sng" dirty="0" smtClean="0">
                <a:latin typeface="Simplified Arabic" pitchFamily="18" charset="-78"/>
                <a:cs typeface="Simplified Arabic" pitchFamily="18" charset="-78"/>
              </a:rPr>
              <a:t>smart vehicle</a:t>
            </a:r>
            <a:r>
              <a:rPr lang="ar-IQ" sz="4600" u="sng" dirty="0" smtClean="0">
                <a:latin typeface="Simplified Arabic" pitchFamily="18" charset="-78"/>
                <a:cs typeface="Simplified Arabic" pitchFamily="18" charset="-78"/>
              </a:rPr>
              <a:t> </a:t>
            </a:r>
            <a:r>
              <a:rPr lang="ar-SA" sz="4600" dirty="0" smtClean="0">
                <a:latin typeface="Simplified Arabic" pitchFamily="18" charset="-78"/>
                <a:cs typeface="Simplified Arabic" pitchFamily="18" charset="-78"/>
              </a:rPr>
              <a:t>"، </a:t>
            </a:r>
            <a:r>
              <a:rPr lang="ar-SA" sz="4600" dirty="0">
                <a:latin typeface="Simplified Arabic" pitchFamily="18" charset="-78"/>
                <a:cs typeface="Simplified Arabic" pitchFamily="18" charset="-78"/>
              </a:rPr>
              <a:t>وهذا هو الأساس الذي تعتمد عليه جميع التقنيات الأخرى لنظم النقل </a:t>
            </a:r>
            <a:r>
              <a:rPr lang="ar-SA" sz="4600" dirty="0" smtClean="0">
                <a:latin typeface="Simplified Arabic" pitchFamily="18" charset="-78"/>
                <a:cs typeface="Simplified Arabic" pitchFamily="18" charset="-78"/>
              </a:rPr>
              <a:t>الذكية</a:t>
            </a:r>
            <a:r>
              <a:rPr lang="ar-IQ" sz="4600" dirty="0" smtClean="0">
                <a:latin typeface="Simplified Arabic" pitchFamily="18" charset="-78"/>
                <a:cs typeface="Simplified Arabic" pitchFamily="18" charset="-78"/>
              </a:rPr>
              <a:t> ، </a:t>
            </a:r>
            <a:r>
              <a:rPr lang="ar-SA" sz="4600" dirty="0" smtClean="0">
                <a:latin typeface="Simplified Arabic" pitchFamily="18" charset="-78"/>
                <a:cs typeface="Simplified Arabic" pitchFamily="18" charset="-78"/>
              </a:rPr>
              <a:t> </a:t>
            </a:r>
            <a:r>
              <a:rPr lang="ar-SA" sz="4600" dirty="0">
                <a:latin typeface="Simplified Arabic" pitchFamily="18" charset="-78"/>
                <a:cs typeface="Simplified Arabic" pitchFamily="18" charset="-78"/>
              </a:rPr>
              <a:t>ويمكن تعريف تطبيقات النظم المتقدمة لإدارة المرور من خلال خدمات المستفيدين الآتية :</a:t>
            </a:r>
          </a:p>
          <a:p>
            <a:pPr marL="0" lvl="0" indent="0">
              <a:lnSpc>
                <a:spcPct val="115000"/>
              </a:lnSpc>
              <a:spcAft>
                <a:spcPts val="1000"/>
              </a:spcAft>
              <a:buNone/>
            </a:pPr>
            <a:endParaRPr lang="ar-SA" dirty="0"/>
          </a:p>
        </p:txBody>
      </p:sp>
    </p:spTree>
    <p:extLst>
      <p:ext uri="{BB962C8B-B14F-4D97-AF65-F5344CB8AC3E}">
        <p14:creationId xmlns:p14="http://schemas.microsoft.com/office/powerpoint/2010/main" val="50068157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08720"/>
            <a:ext cx="8229600" cy="4525963"/>
          </a:xfrm>
        </p:spPr>
        <p:txBody>
          <a:bodyPr>
            <a:normAutofit/>
          </a:bodyPr>
          <a:lstStyle/>
          <a:p>
            <a:pPr marL="0" indent="0" algn="just">
              <a:buNone/>
            </a:pPr>
            <a:r>
              <a:rPr lang="ar-IQ" sz="3600" dirty="0">
                <a:latin typeface="Simplified Arabic" pitchFamily="18" charset="-78"/>
                <a:cs typeface="Simplified Arabic" pitchFamily="18" charset="-78"/>
              </a:rPr>
              <a:t>1- التحكم المروري: </a:t>
            </a:r>
            <a:endParaRPr lang="ar-IQ" sz="3600" dirty="0" smtClean="0">
              <a:latin typeface="Simplified Arabic" pitchFamily="18" charset="-78"/>
              <a:cs typeface="Simplified Arabic" pitchFamily="18" charset="-78"/>
            </a:endParaRPr>
          </a:p>
          <a:p>
            <a:pPr marL="0" indent="0" algn="just">
              <a:buNone/>
            </a:pPr>
            <a:r>
              <a:rPr lang="ar-IQ" sz="3600" dirty="0" smtClean="0">
                <a:latin typeface="Simplified Arabic" pitchFamily="18" charset="-78"/>
                <a:cs typeface="Simplified Arabic" pitchFamily="18" charset="-78"/>
              </a:rPr>
              <a:t>تقوم </a:t>
            </a:r>
            <a:r>
              <a:rPr lang="ar-IQ" sz="3600" dirty="0">
                <a:latin typeface="Simplified Arabic" pitchFamily="18" charset="-78"/>
                <a:cs typeface="Simplified Arabic" pitchFamily="18" charset="-78"/>
              </a:rPr>
              <a:t>خدمات التحكم المروري بتعظيم أداء الطرق السريعة والشوارع المزودة بإشارات مرورية والتنسيق بينها وبين عمليات النقل العام </a:t>
            </a:r>
            <a:r>
              <a:rPr lang="ar-IQ" sz="3600" u="sng" dirty="0">
                <a:latin typeface="Simplified Arabic" pitchFamily="18" charset="-78"/>
                <a:cs typeface="Simplified Arabic" pitchFamily="18" charset="-78"/>
              </a:rPr>
              <a:t>لموازنة الطلب </a:t>
            </a:r>
            <a:r>
              <a:rPr lang="ar-IQ" sz="3600" dirty="0">
                <a:latin typeface="Simplified Arabic" pitchFamily="18" charset="-78"/>
                <a:cs typeface="Simplified Arabic" pitchFamily="18" charset="-78"/>
              </a:rPr>
              <a:t>مع السعة ضمن نظام </a:t>
            </a:r>
            <a:r>
              <a:rPr lang="ar-IQ" sz="3600" dirty="0" smtClean="0">
                <a:latin typeface="Simplified Arabic" pitchFamily="18" charset="-78"/>
                <a:cs typeface="Simplified Arabic" pitchFamily="18" charset="-78"/>
              </a:rPr>
              <a:t>النقل، </a:t>
            </a:r>
            <a:r>
              <a:rPr lang="ar-IQ" sz="3600" dirty="0">
                <a:latin typeface="Simplified Arabic" pitchFamily="18" charset="-78"/>
                <a:cs typeface="Simplified Arabic" pitchFamily="18" charset="-78"/>
              </a:rPr>
              <a:t>وهذه الخدمة، ممثلة في أنظمة التحكم المركزي </a:t>
            </a:r>
            <a:r>
              <a:rPr lang="ar-IQ" sz="3600" u="sng" dirty="0">
                <a:latin typeface="Simplified Arabic" pitchFamily="18" charset="-78"/>
                <a:cs typeface="Simplified Arabic" pitchFamily="18" charset="-78"/>
              </a:rPr>
              <a:t>بالإشارات المرورية </a:t>
            </a:r>
            <a:r>
              <a:rPr lang="ar-IQ" sz="3600" dirty="0">
                <a:latin typeface="Simplified Arabic" pitchFamily="18" charset="-78"/>
                <a:cs typeface="Simplified Arabic" pitchFamily="18" charset="-78"/>
              </a:rPr>
              <a:t>داخل المدن، هي الأقرب للتطبيق في المدن الكبرى التي تعاني شبكات شوارعها من الازدحام. </a:t>
            </a:r>
            <a:endParaRPr lang="ar-IQ" sz="3600"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2673968879"/>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lvl="0" algn="justLow">
              <a:buFont typeface="Times New Roman"/>
              <a:buChar char="-"/>
              <a:tabLst>
                <a:tab pos="457200" algn="l"/>
              </a:tabLst>
            </a:pPr>
            <a:endParaRPr lang="en-US" sz="2800" dirty="0">
              <a:latin typeface="Times New Roman"/>
              <a:ea typeface="Times New Roman"/>
              <a:cs typeface="Simplified Arabic"/>
            </a:endParaRPr>
          </a:p>
          <a:p>
            <a:pPr marL="0" indent="0" algn="just">
              <a:buNone/>
            </a:pPr>
            <a:r>
              <a:rPr lang="ar-IQ" sz="3600" dirty="0" smtClean="0">
                <a:latin typeface="Simplified Arabic" pitchFamily="18" charset="-78"/>
                <a:cs typeface="Simplified Arabic" pitchFamily="18" charset="-78"/>
              </a:rPr>
              <a:t>2</a:t>
            </a:r>
            <a:r>
              <a:rPr lang="ar-SA" sz="3600" dirty="0" smtClean="0">
                <a:latin typeface="Simplified Arabic" pitchFamily="18" charset="-78"/>
                <a:cs typeface="Simplified Arabic" pitchFamily="18" charset="-78"/>
              </a:rPr>
              <a:t>- </a:t>
            </a:r>
            <a:r>
              <a:rPr lang="ar-SA" sz="3600" dirty="0">
                <a:latin typeface="Simplified Arabic" pitchFamily="18" charset="-78"/>
                <a:cs typeface="Simplified Arabic" pitchFamily="18" charset="-78"/>
              </a:rPr>
              <a:t>إدارة الأحداث الطارئة: </a:t>
            </a:r>
            <a:endParaRPr lang="ar-IQ" sz="3600" dirty="0" smtClean="0">
              <a:latin typeface="Simplified Arabic" pitchFamily="18" charset="-78"/>
              <a:cs typeface="Simplified Arabic" pitchFamily="18" charset="-78"/>
            </a:endParaRPr>
          </a:p>
          <a:p>
            <a:pPr marL="0" indent="0" algn="just">
              <a:buNone/>
            </a:pPr>
            <a:r>
              <a:rPr lang="ar-SA" sz="3600" dirty="0" smtClean="0">
                <a:latin typeface="Simplified Arabic" pitchFamily="18" charset="-78"/>
                <a:cs typeface="Simplified Arabic" pitchFamily="18" charset="-78"/>
              </a:rPr>
              <a:t>وذلك </a:t>
            </a:r>
            <a:r>
              <a:rPr lang="ar-SA" sz="3600" dirty="0">
                <a:latin typeface="Simplified Arabic" pitchFamily="18" charset="-78"/>
                <a:cs typeface="Simplified Arabic" pitchFamily="18" charset="-78"/>
              </a:rPr>
              <a:t>لتوفير إجراءات تدخل وتبديد ذات كفاءة عالية في حالات الأحداث المرورية الطارئة والظروف الجوية السيئة وأعمال الطرق وفي المناسبات الخاصة. </a:t>
            </a:r>
            <a:r>
              <a:rPr lang="ar-SA" sz="3600" u="sng" dirty="0">
                <a:latin typeface="Simplified Arabic" pitchFamily="18" charset="-78"/>
                <a:cs typeface="Simplified Arabic" pitchFamily="18" charset="-78"/>
              </a:rPr>
              <a:t>وتركز التقنيات المتقدمة على استشعار وجود الحوادث الطارئة </a:t>
            </a:r>
            <a:r>
              <a:rPr lang="ar-SA" sz="3600" dirty="0">
                <a:latin typeface="Simplified Arabic" pitchFamily="18" charset="-78"/>
                <a:cs typeface="Simplified Arabic" pitchFamily="18" charset="-78"/>
              </a:rPr>
              <a:t>والتأكد من وقوعها من أجل تحسين زمن الاستجابة لها وإرسال الفرق الملائمة لها من حيث الأفراد والمعدات.</a:t>
            </a:r>
          </a:p>
        </p:txBody>
      </p:sp>
    </p:spTree>
    <p:extLst>
      <p:ext uri="{BB962C8B-B14F-4D97-AF65-F5344CB8AC3E}">
        <p14:creationId xmlns:p14="http://schemas.microsoft.com/office/powerpoint/2010/main" val="67608485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dirty="0"/>
              <a:t>3- إدارة الطلب على الانتقال</a:t>
            </a:r>
            <a:r>
              <a:rPr lang="ar-IQ" dirty="0" smtClean="0"/>
              <a:t>:</a:t>
            </a:r>
          </a:p>
          <a:p>
            <a:pPr marL="0" indent="0" algn="just">
              <a:buNone/>
            </a:pPr>
            <a:r>
              <a:rPr lang="ar-IQ" dirty="0" smtClean="0"/>
              <a:t> </a:t>
            </a:r>
            <a:r>
              <a:rPr lang="ar-IQ" dirty="0"/>
              <a:t>تخدم استراتيجيات إدارة الطلب على النقل لتقليل استخدام المركبات ذوات الراكب الواحد وتشجيع استخدام </a:t>
            </a:r>
            <a:r>
              <a:rPr lang="ar-IQ" u="sng" dirty="0"/>
              <a:t>المركبات ذوات المقاعد الأكثـر</a:t>
            </a:r>
            <a:r>
              <a:rPr lang="ar-IQ" dirty="0"/>
              <a:t>، وأيضا البدائل التي لا تعتمد على المركبة (المشي، والدراجات) أو عدم الانتقال </a:t>
            </a:r>
            <a:r>
              <a:rPr lang="ar-IQ" dirty="0" smtClean="0"/>
              <a:t>كلية ، </a:t>
            </a:r>
            <a:r>
              <a:rPr lang="ar-IQ" dirty="0"/>
              <a:t>وتشمل التطبيقات تنفيذ </a:t>
            </a:r>
            <a:r>
              <a:rPr lang="ar-IQ" u="sng" dirty="0"/>
              <a:t>نظام استخدام الحارة </a:t>
            </a:r>
            <a:r>
              <a:rPr lang="ar-IQ" dirty="0"/>
              <a:t>المرورية المخصصة للمركبات عالية الأركاب، والتحكم بمواقف السيارات وتكلفتها، وتسعير الدخول للطرق، واستخدام أساليب إعطاء أفضلية الحركة.</a:t>
            </a:r>
          </a:p>
        </p:txBody>
      </p:sp>
    </p:spTree>
    <p:extLst>
      <p:ext uri="{BB962C8B-B14F-4D97-AF65-F5344CB8AC3E}">
        <p14:creationId xmlns:p14="http://schemas.microsoft.com/office/powerpoint/2010/main" val="378862804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a:buNone/>
            </a:pPr>
            <a:r>
              <a:rPr lang="ar-IQ" dirty="0" smtClean="0"/>
              <a:t>ي</a:t>
            </a:r>
            <a:r>
              <a:rPr lang="ar-SA" dirty="0" smtClean="0"/>
              <a:t>تم </a:t>
            </a:r>
            <a:r>
              <a:rPr lang="ar-SA" dirty="0"/>
              <a:t>استخدام حارة سريعة للطريق لحركة المرور الأسرع ولديها أقل قدرة على الوصول إلى ارصفة </a:t>
            </a:r>
            <a:r>
              <a:rPr lang="ar-SA" dirty="0" smtClean="0"/>
              <a:t>الخروج</a:t>
            </a:r>
            <a:r>
              <a:rPr lang="ar-IQ" dirty="0" smtClean="0"/>
              <a:t> ،</a:t>
            </a:r>
            <a:r>
              <a:rPr lang="ar-SA" dirty="0" smtClean="0"/>
              <a:t>هي </a:t>
            </a:r>
            <a:r>
              <a:rPr lang="ar-SA" dirty="0"/>
              <a:t>حارة يمكن فيه تغيير اتجاه حركة المرور لمطابقة ذروة التدفق.</a:t>
            </a:r>
          </a:p>
        </p:txBody>
      </p:sp>
    </p:spTree>
    <p:extLst>
      <p:ext uri="{BB962C8B-B14F-4D97-AF65-F5344CB8AC3E}">
        <p14:creationId xmlns:p14="http://schemas.microsoft.com/office/powerpoint/2010/main" val="2821422904"/>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just">
              <a:buNone/>
            </a:pPr>
            <a:r>
              <a:rPr lang="ar-IQ" sz="3600" dirty="0">
                <a:latin typeface="Simplified Arabic" pitchFamily="18" charset="-78"/>
                <a:cs typeface="Simplified Arabic" pitchFamily="18" charset="-78"/>
              </a:rPr>
              <a:t>4- اختبار غازات العوادم وتبديدها</a:t>
            </a:r>
            <a:r>
              <a:rPr lang="ar-IQ" sz="3600" dirty="0" smtClean="0">
                <a:latin typeface="Simplified Arabic" pitchFamily="18" charset="-78"/>
                <a:cs typeface="Simplified Arabic" pitchFamily="18" charset="-78"/>
              </a:rPr>
              <a:t>:</a:t>
            </a:r>
          </a:p>
          <a:p>
            <a:pPr marL="0" indent="0" algn="just">
              <a:buNone/>
            </a:pPr>
            <a:r>
              <a:rPr lang="ar-IQ" sz="3600" dirty="0" smtClean="0">
                <a:latin typeface="Simplified Arabic" pitchFamily="18" charset="-78"/>
                <a:cs typeface="Simplified Arabic" pitchFamily="18" charset="-78"/>
              </a:rPr>
              <a:t> </a:t>
            </a:r>
            <a:r>
              <a:rPr lang="ar-IQ" sz="3600" dirty="0">
                <a:latin typeface="Simplified Arabic" pitchFamily="18" charset="-78"/>
                <a:cs typeface="Simplified Arabic" pitchFamily="18" charset="-78"/>
              </a:rPr>
              <a:t>وهذه توفر إمكانات لمراقبة جودة الهواء وإدارتها، ويمكن </a:t>
            </a:r>
            <a:r>
              <a:rPr lang="ar-IQ" sz="3600" u="sng" dirty="0">
                <a:latin typeface="Simplified Arabic" pitchFamily="18" charset="-78"/>
                <a:cs typeface="Simplified Arabic" pitchFamily="18" charset="-78"/>
              </a:rPr>
              <a:t>للحساسات أن تراقب الجودة العامة للهواء</a:t>
            </a:r>
            <a:r>
              <a:rPr lang="ar-IQ" sz="3600" dirty="0">
                <a:latin typeface="Simplified Arabic" pitchFamily="18" charset="-78"/>
                <a:cs typeface="Simplified Arabic" pitchFamily="18" charset="-78"/>
              </a:rPr>
              <a:t>، وبناء على المعلومات التي تجمعها الحساسات يمكن تنفيذ استراتيجيات معينة لتقليل الانبعاثات </a:t>
            </a:r>
            <a:r>
              <a:rPr lang="ar-IQ" sz="3600" dirty="0" smtClean="0">
                <a:latin typeface="Simplified Arabic" pitchFamily="18" charset="-78"/>
                <a:cs typeface="Simplified Arabic" pitchFamily="18" charset="-78"/>
              </a:rPr>
              <a:t>الغازية، </a:t>
            </a:r>
            <a:r>
              <a:rPr lang="ar-IQ" sz="3600" dirty="0">
                <a:latin typeface="Simplified Arabic" pitchFamily="18" charset="-78"/>
                <a:cs typeface="Simplified Arabic" pitchFamily="18" charset="-78"/>
              </a:rPr>
              <a:t>وهذه الخدمة قد تكون ذات فائدة في المدن المزدحمة التي ربما تعاني من ارتفاع مستوى التلوث على شبكاتها. </a:t>
            </a:r>
            <a:endParaRPr lang="ar-IQ" sz="3600" dirty="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194245167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مخصص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FD394"/>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1633</Words>
  <Application>Microsoft Office PowerPoint</Application>
  <PresentationFormat>عرض على الشاشة (3:4)‏</PresentationFormat>
  <Paragraphs>59</Paragraphs>
  <Slides>30</Slides>
  <Notes>0</Notes>
  <HiddenSlides>0</HiddenSlides>
  <MMClips>0</MMClips>
  <ScaleCrop>false</ScaleCrop>
  <HeadingPairs>
    <vt:vector size="4" baseType="variant">
      <vt:variant>
        <vt:lpstr>نسق</vt:lpstr>
      </vt:variant>
      <vt:variant>
        <vt:i4>1</vt:i4>
      </vt:variant>
      <vt:variant>
        <vt:lpstr>عناوين الشرائح</vt:lpstr>
      </vt:variant>
      <vt:variant>
        <vt:i4>30</vt:i4>
      </vt:variant>
    </vt:vector>
  </HeadingPairs>
  <TitlesOfParts>
    <vt:vector size="31"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chucha</dc:creator>
  <cp:lastModifiedBy>DR.Ahmed Saker 2o1O</cp:lastModifiedBy>
  <cp:revision>98</cp:revision>
  <dcterms:created xsi:type="dcterms:W3CDTF">2018-03-23T11:39:18Z</dcterms:created>
  <dcterms:modified xsi:type="dcterms:W3CDTF">2023-03-16T14:20:47Z</dcterms:modified>
</cp:coreProperties>
</file>