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93" r:id="rId3"/>
    <p:sldId id="259" r:id="rId4"/>
    <p:sldId id="260" r:id="rId5"/>
    <p:sldId id="294" r:id="rId6"/>
    <p:sldId id="261" r:id="rId7"/>
    <p:sldId id="264" r:id="rId8"/>
    <p:sldId id="265" r:id="rId9"/>
    <p:sldId id="295" r:id="rId10"/>
    <p:sldId id="296" r:id="rId11"/>
    <p:sldId id="266" r:id="rId12"/>
    <p:sldId id="262" r:id="rId13"/>
    <p:sldId id="298" r:id="rId14"/>
    <p:sldId id="263"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12447983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80969589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162353752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50894075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411555066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428845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9511F6C-803C-49FB-8C05-C60D1E8CE47C}" type="datetimeFigureOut">
              <a:rPr lang="ar-SA" smtClean="0"/>
              <a:t>24/08/1444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11341307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9511F6C-803C-49FB-8C05-C60D1E8CE47C}" type="datetimeFigureOut">
              <a:rPr lang="ar-SA" smtClean="0"/>
              <a:t>24/08/1444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4353048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9511F6C-803C-49FB-8C05-C60D1E8CE47C}" type="datetimeFigureOut">
              <a:rPr lang="ar-SA" smtClean="0"/>
              <a:t>24/08/1444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21376295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8989356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9541297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37F890-4C07-4731-B967-3EDAE56EFC4C}" type="slidenum">
              <a:rPr lang="ar-SA" smtClean="0"/>
              <a:t>‹#›</a:t>
            </a:fld>
            <a:endParaRPr lang="ar-SA"/>
          </a:p>
        </p:txBody>
      </p:sp>
    </p:spTree>
    <p:extLst>
      <p:ext uri="{BB962C8B-B14F-4D97-AF65-F5344CB8AC3E}">
        <p14:creationId xmlns:p14="http://schemas.microsoft.com/office/powerpoint/2010/main" val="353370912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4525963"/>
          </a:xfrm>
        </p:spPr>
        <p:txBody>
          <a:bodyPr>
            <a:normAutofit/>
          </a:bodyPr>
          <a:lstStyle/>
          <a:p>
            <a:pPr marL="0" indent="0" algn="ctr">
              <a:lnSpc>
                <a:spcPct val="115000"/>
              </a:lnSpc>
              <a:spcAft>
                <a:spcPts val="1000"/>
              </a:spcAft>
              <a:buNone/>
            </a:pPr>
            <a:endParaRPr lang="en-US" dirty="0" smtClean="0"/>
          </a:p>
          <a:p>
            <a:pPr marL="0" indent="0" algn="ctr">
              <a:lnSpc>
                <a:spcPct val="115000"/>
              </a:lnSpc>
              <a:spcAft>
                <a:spcPts val="1000"/>
              </a:spcAft>
              <a:buNone/>
            </a:pPr>
            <a:endParaRPr lang="en-US" dirty="0"/>
          </a:p>
          <a:p>
            <a:pPr marL="0" indent="0" algn="ctr">
              <a:lnSpc>
                <a:spcPct val="115000"/>
              </a:lnSpc>
              <a:spcAft>
                <a:spcPts val="1000"/>
              </a:spcAft>
              <a:buNone/>
            </a:pPr>
            <a:r>
              <a:rPr lang="ar-SA" sz="4800" dirty="0" smtClean="0"/>
              <a:t>مصادر </a:t>
            </a:r>
            <a:r>
              <a:rPr lang="ar-SA" sz="4800" dirty="0"/>
              <a:t>الطاقة </a:t>
            </a:r>
            <a:r>
              <a:rPr lang="ar-SA" sz="4800" dirty="0" smtClean="0"/>
              <a:t>المستدامة</a:t>
            </a:r>
            <a:endParaRPr lang="ar-IQ" sz="4800" dirty="0" smtClean="0"/>
          </a:p>
          <a:p>
            <a:pPr marL="0" indent="0" algn="ctr">
              <a:lnSpc>
                <a:spcPct val="115000"/>
              </a:lnSpc>
              <a:spcAft>
                <a:spcPts val="1000"/>
              </a:spcAft>
              <a:buNone/>
            </a:pPr>
            <a:r>
              <a:rPr lang="ar-IQ" sz="4800" dirty="0" err="1" smtClean="0"/>
              <a:t>أ.د</a:t>
            </a:r>
            <a:r>
              <a:rPr lang="ar-IQ" sz="4800" dirty="0" smtClean="0"/>
              <a:t>. </a:t>
            </a:r>
            <a:r>
              <a:rPr lang="ar-IQ" sz="4800" smtClean="0"/>
              <a:t>محمد صالح ربيع</a:t>
            </a:r>
            <a:r>
              <a:rPr lang="ar-SA" sz="4800" smtClean="0"/>
              <a:t> </a:t>
            </a:r>
            <a:endParaRPr lang="ar-SA" sz="4800" dirty="0"/>
          </a:p>
          <a:p>
            <a:pPr marL="0" indent="0" algn="ctr">
              <a:lnSpc>
                <a:spcPct val="115000"/>
              </a:lnSpc>
              <a:spcAft>
                <a:spcPts val="1000"/>
              </a:spcAft>
              <a:buNone/>
            </a:pPr>
            <a:endParaRPr lang="ar-SA" dirty="0"/>
          </a:p>
        </p:txBody>
      </p:sp>
    </p:spTree>
    <p:extLst>
      <p:ext uri="{BB962C8B-B14F-4D97-AF65-F5344CB8AC3E}">
        <p14:creationId xmlns:p14="http://schemas.microsoft.com/office/powerpoint/2010/main" val="384047141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smtClean="0"/>
              <a:t>ج/ لان المحطات والسدود ملموسة حينما نقول سد نتخيله كسد ومحطة نتخيلها كمحطة من بناء لكن حينما نقول مزرعة يتبادر الى اذهاننا اي نوع من الزرع ؟ ممكن ان تكون مزرعة للحبوب او الفواكه ....الخ فهو مجهول كذلك الرياح والشمس اولا غير ملموسة ومجهول حجمها وقوتها ونوعها .</a:t>
            </a:r>
            <a:endParaRPr lang="ar-SA" dirty="0"/>
          </a:p>
        </p:txBody>
      </p:sp>
    </p:spTree>
    <p:extLst>
      <p:ext uri="{BB962C8B-B14F-4D97-AF65-F5344CB8AC3E}">
        <p14:creationId xmlns:p14="http://schemas.microsoft.com/office/powerpoint/2010/main" val="186558603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 </a:t>
            </a:r>
            <a:r>
              <a:rPr lang="ar-IQ" sz="4000" dirty="0">
                <a:latin typeface="Simplified Arabic" pitchFamily="18" charset="-78"/>
                <a:cs typeface="Simplified Arabic" pitchFamily="18" charset="-78"/>
              </a:rPr>
              <a:t>وعلى هذا الاساس بدأت العديد من الحكومات والشركات والأفراد فعلاً في جميع أنحاء العالم في التنبه للحاجة إلى المزيد من الطاقة المتجددة، وهنا يجب أن ننظر إلى مستقبل الطاقة المتجددة والمستدامة بعين بصيرة ولا مجال لتجاهلها واهميتها.</a:t>
            </a:r>
            <a:endParaRPr lang="ar-IQ" sz="40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94245167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25963"/>
          </a:xfrm>
        </p:spPr>
        <p:txBody>
          <a:bodyPr>
            <a:normAutofit fontScale="92500" lnSpcReduction="20000"/>
          </a:bodyPr>
          <a:lstStyle/>
          <a:p>
            <a:pPr marL="0" indent="0" algn="just">
              <a:buNone/>
            </a:pPr>
            <a:r>
              <a:rPr lang="ar-IQ" sz="4000" dirty="0">
                <a:latin typeface="Simplified Arabic" pitchFamily="18" charset="-78"/>
                <a:cs typeface="Simplified Arabic" pitchFamily="18" charset="-78"/>
              </a:rPr>
              <a:t> </a:t>
            </a:r>
            <a:r>
              <a:rPr lang="ar-IQ" sz="4000" dirty="0" smtClean="0">
                <a:latin typeface="Simplified Arabic" pitchFamily="18" charset="-78"/>
                <a:cs typeface="Simplified Arabic" pitchFamily="18" charset="-78"/>
              </a:rPr>
              <a:t>      </a:t>
            </a:r>
            <a:r>
              <a:rPr lang="ar-IQ" sz="4000" dirty="0">
                <a:latin typeface="Simplified Arabic" pitchFamily="18" charset="-78"/>
                <a:cs typeface="Simplified Arabic" pitchFamily="18" charset="-78"/>
              </a:rPr>
              <a:t>و</a:t>
            </a:r>
            <a:r>
              <a:rPr lang="ar-IQ" sz="4000" dirty="0" smtClean="0">
                <a:latin typeface="Simplified Arabic" pitchFamily="18" charset="-78"/>
                <a:cs typeface="Simplified Arabic" pitchFamily="18" charset="-78"/>
              </a:rPr>
              <a:t>الطاقة </a:t>
            </a:r>
            <a:r>
              <a:rPr lang="ar-IQ" sz="4000" dirty="0">
                <a:latin typeface="Simplified Arabic" pitchFamily="18" charset="-78"/>
                <a:cs typeface="Simplified Arabic" pitchFamily="18" charset="-78"/>
              </a:rPr>
              <a:t>المستدامة كانت تُعد </a:t>
            </a:r>
            <a:r>
              <a:rPr lang="ar-IQ" sz="4000" dirty="0" smtClean="0">
                <a:latin typeface="Simplified Arabic" pitchFamily="18" charset="-78"/>
                <a:cs typeface="Simplified Arabic" pitchFamily="18" charset="-78"/>
              </a:rPr>
              <a:t>ذات </a:t>
            </a:r>
            <a:r>
              <a:rPr lang="ar-IQ" sz="4000" dirty="0">
                <a:latin typeface="Simplified Arabic" pitchFamily="18" charset="-78"/>
                <a:cs typeface="Simplified Arabic" pitchFamily="18" charset="-78"/>
              </a:rPr>
              <a:t>تكلفة عالية مقارنة بمصادر الطاقة الحالية المعتمدة على الوقود الأحفوري </a:t>
            </a:r>
            <a:r>
              <a:rPr lang="ar-IQ" sz="4000" dirty="0" smtClean="0">
                <a:latin typeface="Simplified Arabic" pitchFamily="18" charset="-78"/>
                <a:cs typeface="Simplified Arabic" pitchFamily="18" charset="-78"/>
              </a:rPr>
              <a:t>:</a:t>
            </a:r>
          </a:p>
          <a:p>
            <a:pPr algn="just">
              <a:buFontTx/>
              <a:buChar char="-"/>
            </a:pPr>
            <a:r>
              <a:rPr lang="ar-IQ" sz="4000" dirty="0" smtClean="0">
                <a:latin typeface="Simplified Arabic" pitchFamily="18" charset="-78"/>
                <a:cs typeface="Simplified Arabic" pitchFamily="18" charset="-78"/>
              </a:rPr>
              <a:t>النفط </a:t>
            </a:r>
          </a:p>
          <a:p>
            <a:pPr algn="just">
              <a:buFontTx/>
              <a:buChar char="-"/>
            </a:pPr>
            <a:r>
              <a:rPr lang="ar-IQ" sz="4000" dirty="0" smtClean="0">
                <a:latin typeface="Simplified Arabic" pitchFamily="18" charset="-78"/>
                <a:cs typeface="Simplified Arabic" pitchFamily="18" charset="-78"/>
              </a:rPr>
              <a:t>الفحم </a:t>
            </a:r>
            <a:endParaRPr lang="ar-IQ" sz="4000" dirty="0">
              <a:latin typeface="Simplified Arabic" pitchFamily="18" charset="-78"/>
              <a:cs typeface="Simplified Arabic" pitchFamily="18" charset="-78"/>
            </a:endParaRPr>
          </a:p>
          <a:p>
            <a:pPr algn="just">
              <a:buFontTx/>
              <a:buChar char="-"/>
            </a:pPr>
            <a:r>
              <a:rPr lang="ar-IQ" sz="4000" dirty="0" smtClean="0">
                <a:latin typeface="Simplified Arabic" pitchFamily="18" charset="-78"/>
                <a:cs typeface="Simplified Arabic" pitchFamily="18" charset="-78"/>
              </a:rPr>
              <a:t>الغاز الطبيعي </a:t>
            </a:r>
          </a:p>
          <a:p>
            <a:pPr marL="0" indent="0" algn="just">
              <a:buNone/>
            </a:pPr>
            <a:r>
              <a:rPr lang="ar-IQ" sz="4000" dirty="0" smtClean="0">
                <a:latin typeface="Simplified Arabic" pitchFamily="18" charset="-78"/>
                <a:cs typeface="Simplified Arabic" pitchFamily="18" charset="-78"/>
              </a:rPr>
              <a:t>إلا </a:t>
            </a:r>
            <a:r>
              <a:rPr lang="ar-IQ" sz="4000" dirty="0">
                <a:latin typeface="Simplified Arabic" pitchFamily="18" charset="-78"/>
                <a:cs typeface="Simplified Arabic" pitchFamily="18" charset="-78"/>
              </a:rPr>
              <a:t>أنه </a:t>
            </a:r>
            <a:r>
              <a:rPr lang="ar-IQ" sz="4000" dirty="0" smtClean="0">
                <a:latin typeface="Simplified Arabic" pitchFamily="18" charset="-78"/>
                <a:cs typeface="Simplified Arabic" pitchFamily="18" charset="-78"/>
              </a:rPr>
              <a:t>شهدت في السنوات </a:t>
            </a:r>
            <a:r>
              <a:rPr lang="ar-IQ" sz="4000" dirty="0">
                <a:latin typeface="Simplified Arabic" pitchFamily="18" charset="-78"/>
                <a:cs typeface="Simplified Arabic" pitchFamily="18" charset="-78"/>
              </a:rPr>
              <a:t>الأخيرة انخفاض ملحوظ في تكلفة إنتاجها </a:t>
            </a:r>
            <a:r>
              <a:rPr lang="ar-IQ" sz="4000" dirty="0" smtClean="0">
                <a:latin typeface="Simplified Arabic" pitchFamily="18" charset="-78"/>
                <a:cs typeface="Simplified Arabic" pitchFamily="18" charset="-78"/>
              </a:rPr>
              <a:t>.</a:t>
            </a:r>
          </a:p>
          <a:p>
            <a:pPr marL="0" indent="0">
              <a:buNone/>
            </a:pPr>
            <a:endParaRPr lang="ar-IQ" dirty="0"/>
          </a:p>
          <a:p>
            <a:pPr marL="0" indent="0">
              <a:buNone/>
            </a:pPr>
            <a:endParaRPr lang="ar-IQ" dirty="0" smtClean="0"/>
          </a:p>
        </p:txBody>
      </p:sp>
    </p:spTree>
    <p:extLst>
      <p:ext uri="{BB962C8B-B14F-4D97-AF65-F5344CB8AC3E}">
        <p14:creationId xmlns:p14="http://schemas.microsoft.com/office/powerpoint/2010/main" val="37331518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IQ" dirty="0" smtClean="0"/>
              <a:t>   </a:t>
            </a:r>
          </a:p>
          <a:p>
            <a:pPr marL="0" indent="0">
              <a:buNone/>
            </a:pPr>
            <a:endParaRPr lang="ar-IQ" dirty="0"/>
          </a:p>
          <a:p>
            <a:pPr marL="0" indent="0">
              <a:buNone/>
            </a:pPr>
            <a:r>
              <a:rPr lang="ar-IQ" dirty="0" smtClean="0"/>
              <a:t>            </a:t>
            </a:r>
            <a:r>
              <a:rPr lang="ar-SA" b="1" dirty="0" smtClean="0"/>
              <a:t>اين </a:t>
            </a:r>
            <a:r>
              <a:rPr lang="ar-SA" b="1" dirty="0"/>
              <a:t>تكمن اهمية الطاقة المستدامة ؟</a:t>
            </a:r>
          </a:p>
          <a:p>
            <a:pPr marL="0" indent="0">
              <a:buNone/>
            </a:pPr>
            <a:endParaRPr lang="ar-SA" dirty="0"/>
          </a:p>
        </p:txBody>
      </p:sp>
    </p:spTree>
    <p:extLst>
      <p:ext uri="{BB962C8B-B14F-4D97-AF65-F5344CB8AC3E}">
        <p14:creationId xmlns:p14="http://schemas.microsoft.com/office/powerpoint/2010/main" val="222636589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20688"/>
            <a:ext cx="8229600" cy="4525963"/>
          </a:xfrm>
        </p:spPr>
        <p:txBody>
          <a:bodyPr>
            <a:noAutofit/>
          </a:bodyPr>
          <a:lstStyle/>
          <a:p>
            <a:pPr marL="0" indent="0" algn="just">
              <a:buNone/>
            </a:pPr>
            <a:r>
              <a:rPr lang="ar-SA" sz="4000" dirty="0" smtClean="0">
                <a:latin typeface="Simplified Arabic" pitchFamily="18" charset="-78"/>
                <a:cs typeface="Simplified Arabic" pitchFamily="18" charset="-78"/>
              </a:rPr>
              <a:t>ما </a:t>
            </a:r>
            <a:r>
              <a:rPr lang="ar-SA" sz="4000" dirty="0">
                <a:latin typeface="Simplified Arabic" pitchFamily="18" charset="-78"/>
                <a:cs typeface="Simplified Arabic" pitchFamily="18" charset="-78"/>
              </a:rPr>
              <a:t>يقرب من 80% من إمدادات الطاقة في العالم في الوقت الحاضر تعتمد بشكل كبير على الوقود </a:t>
            </a:r>
            <a:r>
              <a:rPr lang="ar-SA" sz="4000" dirty="0" smtClean="0">
                <a:latin typeface="Simplified Arabic" pitchFamily="18" charset="-78"/>
                <a:cs typeface="Simplified Arabic" pitchFamily="18" charset="-78"/>
              </a:rPr>
              <a:t>الأحفوري</a:t>
            </a:r>
            <a:r>
              <a:rPr lang="ar-IQ" sz="4000" dirty="0" smtClean="0">
                <a:latin typeface="Simplified Arabic" pitchFamily="18" charset="-78"/>
                <a:cs typeface="Simplified Arabic" pitchFamily="18" charset="-78"/>
              </a:rPr>
              <a:t> وهذا </a:t>
            </a:r>
            <a:r>
              <a:rPr lang="ar-SA" sz="4000" dirty="0" smtClean="0">
                <a:latin typeface="Simplified Arabic" pitchFamily="18" charset="-78"/>
                <a:cs typeface="Simplified Arabic" pitchFamily="18" charset="-78"/>
              </a:rPr>
              <a:t>الوقود سيكون </a:t>
            </a:r>
            <a:r>
              <a:rPr lang="ar-SA" sz="4000" dirty="0">
                <a:latin typeface="Simplified Arabic" pitchFamily="18" charset="-78"/>
                <a:cs typeface="Simplified Arabic" pitchFamily="18" charset="-78"/>
              </a:rPr>
              <a:t>كافياً من أجل تلبية الطلب العالمي حتى منتصف القرن الـ 21 فقط، وهو ما يجعل دول العالم تبحث عن بدائل مناسبة لتوليد </a:t>
            </a:r>
            <a:r>
              <a:rPr lang="ar-SA" sz="4000" dirty="0" smtClean="0">
                <a:latin typeface="Simplified Arabic" pitchFamily="18" charset="-78"/>
                <a:cs typeface="Simplified Arabic" pitchFamily="18" charset="-78"/>
              </a:rPr>
              <a:t>الطاقة.</a:t>
            </a:r>
            <a:r>
              <a:rPr lang="ar-IQ" sz="4000" dirty="0" smtClean="0">
                <a:latin typeface="Simplified Arabic" pitchFamily="18" charset="-78"/>
                <a:cs typeface="Simplified Arabic" pitchFamily="18" charset="-78"/>
              </a:rPr>
              <a:t>هنا تكمن اهمية الطاقة المستدامة.</a:t>
            </a:r>
            <a:endParaRPr lang="ar-SA"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32534111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sz="4000" dirty="0">
                <a:latin typeface="Simplified Arabic" pitchFamily="18" charset="-78"/>
                <a:cs typeface="Simplified Arabic" pitchFamily="18" charset="-78"/>
              </a:rPr>
              <a:t>وفضلا عن تناقص الاحتياطي العالمي المستمر للوقود الأحفوري، فإن هذا النوع من الطاقة له </a:t>
            </a:r>
            <a:r>
              <a:rPr lang="ar-IQ" sz="4000" u="sng" dirty="0">
                <a:latin typeface="Simplified Arabic" pitchFamily="18" charset="-78"/>
                <a:cs typeface="Simplified Arabic" pitchFamily="18" charset="-78"/>
              </a:rPr>
              <a:t>آثار سلبية</a:t>
            </a:r>
            <a:r>
              <a:rPr lang="ar-IQ" sz="4000" dirty="0">
                <a:latin typeface="Simplified Arabic" pitchFamily="18" charset="-78"/>
                <a:cs typeface="Simplified Arabic" pitchFamily="18" charset="-78"/>
              </a:rPr>
              <a:t>، وتحديداً فيما يتعلق باحتراق الوقود الأحفوري وأثره على البيئة. حيث يقول العلماء أن انبعاث غازات مضرة مثل ثاني أكسيد الكربون، ومواد سامة مثل الكروم والزرنيخ، والتي تنشأ نتيجة احتراق الوقود الأحفوري، تسببت في إحداث خلل في التوازن البيئي على مستوى العالم،</a:t>
            </a:r>
            <a:r>
              <a:rPr lang="ar-IQ" dirty="0"/>
              <a:t> </a:t>
            </a:r>
          </a:p>
        </p:txBody>
      </p:sp>
    </p:spTree>
    <p:extLst>
      <p:ext uri="{BB962C8B-B14F-4D97-AF65-F5344CB8AC3E}">
        <p14:creationId xmlns:p14="http://schemas.microsoft.com/office/powerpoint/2010/main" val="35843973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692696"/>
            <a:ext cx="8229600" cy="4525963"/>
          </a:xfrm>
        </p:spPr>
        <p:txBody>
          <a:bodyPr>
            <a:noAutofit/>
          </a:bodyPr>
          <a:lstStyle/>
          <a:p>
            <a:pPr marL="0" indent="0" algn="just">
              <a:buNone/>
            </a:pPr>
            <a:r>
              <a:rPr lang="ar-IQ" sz="4000" dirty="0">
                <a:latin typeface="Simplified Arabic" pitchFamily="18" charset="-78"/>
                <a:cs typeface="Simplified Arabic" pitchFamily="18" charset="-78"/>
              </a:rPr>
              <a:t>كما أنها قد تؤدي إلى إصابة البشر بالعديد من الأمراض الخطيرة مثل أمراض القلب والربو </a:t>
            </a:r>
            <a:r>
              <a:rPr lang="ar-IQ" sz="4000" dirty="0" smtClean="0">
                <a:latin typeface="Simplified Arabic" pitchFamily="18" charset="-78"/>
                <a:cs typeface="Simplified Arabic" pitchFamily="18" charset="-78"/>
              </a:rPr>
              <a:t>كما </a:t>
            </a:r>
            <a:r>
              <a:rPr lang="ar-IQ" sz="4000" dirty="0">
                <a:latin typeface="Simplified Arabic" pitchFamily="18" charset="-78"/>
                <a:cs typeface="Simplified Arabic" pitchFamily="18" charset="-78"/>
              </a:rPr>
              <a:t>انها المسؤولة بشكل رئيسي عن الأحماض الحمضية التي تتساقط في أماكن مختلفة حول العالم، وهذا ما دفع العلماء باللجوء إلى الطاقة </a:t>
            </a:r>
            <a:r>
              <a:rPr lang="ar-IQ" sz="4000" dirty="0" smtClean="0">
                <a:latin typeface="Simplified Arabic" pitchFamily="18" charset="-78"/>
                <a:cs typeface="Simplified Arabic" pitchFamily="18" charset="-78"/>
              </a:rPr>
              <a:t>المستدامة، </a:t>
            </a:r>
            <a:r>
              <a:rPr lang="ar-IQ" sz="4000" dirty="0">
                <a:latin typeface="Simplified Arabic" pitchFamily="18" charset="-78"/>
                <a:cs typeface="Simplified Arabic" pitchFamily="18" charset="-78"/>
              </a:rPr>
              <a:t>من أجل حل مشكلة تناقص الطاقة </a:t>
            </a:r>
            <a:r>
              <a:rPr lang="ar-IQ" sz="4000" dirty="0" err="1">
                <a:latin typeface="Simplified Arabic" pitchFamily="18" charset="-78"/>
                <a:cs typeface="Simplified Arabic" pitchFamily="18" charset="-78"/>
              </a:rPr>
              <a:t>الأحفورية</a:t>
            </a:r>
            <a:r>
              <a:rPr lang="ar-IQ" sz="4000" dirty="0">
                <a:latin typeface="Simplified Arabic" pitchFamily="18" charset="-78"/>
                <a:cs typeface="Simplified Arabic" pitchFamily="18" charset="-78"/>
              </a:rPr>
              <a:t> من جانب، ولحل المشاكل البيئية الناجمة عن الطاقة </a:t>
            </a:r>
            <a:r>
              <a:rPr lang="ar-IQ" sz="4000" dirty="0" err="1">
                <a:latin typeface="Simplified Arabic" pitchFamily="18" charset="-78"/>
                <a:cs typeface="Simplified Arabic" pitchFamily="18" charset="-78"/>
              </a:rPr>
              <a:t>الأحفورية</a:t>
            </a:r>
            <a:r>
              <a:rPr lang="ar-IQ" sz="4000" dirty="0">
                <a:latin typeface="Simplified Arabic" pitchFamily="18" charset="-78"/>
                <a:cs typeface="Simplified Arabic" pitchFamily="18" charset="-78"/>
              </a:rPr>
              <a:t> من جانب آخر.</a:t>
            </a:r>
          </a:p>
        </p:txBody>
      </p:sp>
    </p:spTree>
    <p:extLst>
      <p:ext uri="{BB962C8B-B14F-4D97-AF65-F5344CB8AC3E}">
        <p14:creationId xmlns:p14="http://schemas.microsoft.com/office/powerpoint/2010/main" val="143755099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4000" dirty="0">
                <a:latin typeface="Simplified Arabic" pitchFamily="18" charset="-78"/>
                <a:cs typeface="Simplified Arabic" pitchFamily="18" charset="-78"/>
              </a:rPr>
              <a:t>وتأتي أهمية الطاقة المستدامة من اننا ندين بها في حالة البشر الذين يبلغ عددهم 1.1 بليون نسمة ممن يعيشون وهم لا يزالون محرومين من الكهرباء، وكذلك للبشر الذين يبلغ عددهم 2.9 بليون نسمة ممن لا يزالون يستخدمون أنواع الوقود من الكتلة الإحيائية الملوَّثة لأغراض الطهي </a:t>
            </a:r>
            <a:r>
              <a:rPr lang="ar-IQ" sz="4000" dirty="0" smtClean="0">
                <a:latin typeface="Simplified Arabic" pitchFamily="18" charset="-78"/>
                <a:cs typeface="Simplified Arabic" pitchFamily="18" charset="-78"/>
              </a:rPr>
              <a:t>والتسخين. </a:t>
            </a:r>
            <a:endParaRPr lang="ar-IQ"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80569501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4000" dirty="0">
                <a:latin typeface="Simplified Arabic" pitchFamily="18" charset="-78"/>
                <a:cs typeface="Simplified Arabic" pitchFamily="18" charset="-78"/>
              </a:rPr>
              <a:t>على أن الطاقة أمر أساسي من أجل إنهاء حالة الفقر إذ تقوم على أساسها عمليات النمو الاقتصادي وإحراز التقدُّم في جميع مجالات التنمية - ما بين الأمن الغذائي إلى المياه النقيّة إلى التعليم وفُرص العمل والرعاية الصحية.</a:t>
            </a:r>
          </a:p>
        </p:txBody>
      </p:sp>
    </p:spTree>
    <p:extLst>
      <p:ext uri="{BB962C8B-B14F-4D97-AF65-F5344CB8AC3E}">
        <p14:creationId xmlns:p14="http://schemas.microsoft.com/office/powerpoint/2010/main" val="35162453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80728"/>
            <a:ext cx="8229600" cy="4525963"/>
          </a:xfrm>
        </p:spPr>
        <p:txBody>
          <a:bodyPr>
            <a:noAutofit/>
          </a:bodyPr>
          <a:lstStyle/>
          <a:p>
            <a:pPr marL="0" indent="0" algn="just">
              <a:buNone/>
            </a:pPr>
            <a:r>
              <a:rPr lang="ar-IQ" sz="3600" dirty="0">
                <a:latin typeface="Simplified Arabic" pitchFamily="18" charset="-78"/>
                <a:cs typeface="Simplified Arabic" pitchFamily="18" charset="-78"/>
              </a:rPr>
              <a:t>ولابد من الكشف على وجود اتجاهات واعدة بشان الطاقة المستدامة فبين عامي 2010 و 2012 زاد معدل الكهربة العالمي من 83 إلى 85 في المائة، وحصل 220 مليون نسمة على الطاقة للمرة الأولى، ومن بين الاتجاهات الواعدة الأخرى أنْ زادت المصادر الحديثة من الطاقة المتجددة (الطاقة الكهرومائية وطاقة الرياح والطاقة الشمسية والطاقة الحرارية الأرضية) من 8.4 في المائة في عام 2010 إلى 8.8 في المائة في عام 2012 من واقع إجمالي الاستهلاك العالمي من الطاقة</a:t>
            </a:r>
          </a:p>
        </p:txBody>
      </p:sp>
    </p:spTree>
    <p:extLst>
      <p:ext uri="{BB962C8B-B14F-4D97-AF65-F5344CB8AC3E}">
        <p14:creationId xmlns:p14="http://schemas.microsoft.com/office/powerpoint/2010/main" val="144548837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IQ" dirty="0" smtClean="0"/>
              <a:t>   </a:t>
            </a:r>
          </a:p>
          <a:p>
            <a:pPr marL="0" indent="0">
              <a:buNone/>
            </a:pPr>
            <a:endParaRPr lang="ar-IQ" dirty="0"/>
          </a:p>
          <a:p>
            <a:pPr marL="0" indent="0">
              <a:buNone/>
            </a:pPr>
            <a:r>
              <a:rPr lang="ar-IQ" smtClean="0"/>
              <a:t>        الرؤوس </a:t>
            </a:r>
            <a:r>
              <a:rPr lang="ar-IQ"/>
              <a:t>المثلثة لا تحتمل الافكار الدائرية</a:t>
            </a:r>
            <a:endParaRPr lang="ar-SA" dirty="0"/>
          </a:p>
        </p:txBody>
      </p:sp>
    </p:spTree>
    <p:extLst>
      <p:ext uri="{BB962C8B-B14F-4D97-AF65-F5344CB8AC3E}">
        <p14:creationId xmlns:p14="http://schemas.microsoft.com/office/powerpoint/2010/main" val="318114001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4000" dirty="0">
                <a:latin typeface="Simplified Arabic" pitchFamily="18" charset="-78"/>
                <a:cs typeface="Simplified Arabic" pitchFamily="18" charset="-78"/>
              </a:rPr>
              <a:t>بينما انخفضت كثافة الطاقة العالمية بأكثر من 1.7 في المائة سنوياً على مدار سنتيْ هذا المسار، ومع ذلك، فنحن بحاجة إلى التعجيل إلى حد كبير للغاية بهذه المكتسبات إذا ما أردنا أن نلبّي الأهداف المنشودة، </a:t>
            </a:r>
          </a:p>
        </p:txBody>
      </p:sp>
    </p:spTree>
    <p:extLst>
      <p:ext uri="{BB962C8B-B14F-4D97-AF65-F5344CB8AC3E}">
        <p14:creationId xmlns:p14="http://schemas.microsoft.com/office/powerpoint/2010/main" val="326752063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29600" cy="4525963"/>
          </a:xfrm>
        </p:spPr>
        <p:txBody>
          <a:bodyPr>
            <a:noAutofit/>
          </a:bodyPr>
          <a:lstStyle/>
          <a:p>
            <a:pPr marL="0" indent="0" algn="just">
              <a:buNone/>
            </a:pPr>
            <a:r>
              <a:rPr lang="ar-IQ" sz="4000" dirty="0">
                <a:latin typeface="Simplified Arabic" pitchFamily="18" charset="-78"/>
                <a:cs typeface="Simplified Arabic" pitchFamily="18" charset="-78"/>
              </a:rPr>
              <a:t>وبالنسبة للطاقات المتجددة، فبرغم الأشواط الكبيرة التي تم اجتيازها </a:t>
            </a:r>
            <a:r>
              <a:rPr lang="ar-IQ" sz="4000" dirty="0" smtClean="0">
                <a:latin typeface="Simplified Arabic" pitchFamily="18" charset="-78"/>
                <a:cs typeface="Simplified Arabic" pitchFamily="18" charset="-78"/>
              </a:rPr>
              <a:t>من </a:t>
            </a:r>
            <a:r>
              <a:rPr lang="ar-IQ" sz="4000" dirty="0">
                <a:latin typeface="Simplified Arabic" pitchFamily="18" charset="-78"/>
                <a:cs typeface="Simplified Arabic" pitchFamily="18" charset="-78"/>
              </a:rPr>
              <a:t>خلال تخفيض تكاليف التكنولوجيا فلا نزال بحاجة إلى أن نشهد النمو السنوي البالغ 7.5 </a:t>
            </a:r>
            <a:r>
              <a:rPr lang="ar-IQ" sz="4000" dirty="0" smtClean="0">
                <a:latin typeface="Simplified Arabic" pitchFamily="18" charset="-78"/>
                <a:cs typeface="Simplified Arabic" pitchFamily="18" charset="-78"/>
              </a:rPr>
              <a:t>%سنوياً </a:t>
            </a:r>
            <a:r>
              <a:rPr lang="ar-IQ" sz="4000" dirty="0">
                <a:latin typeface="Simplified Arabic" pitchFamily="18" charset="-78"/>
                <a:cs typeface="Simplified Arabic" pitchFamily="18" charset="-78"/>
              </a:rPr>
              <a:t>بزيادة من 4 </a:t>
            </a:r>
            <a:r>
              <a:rPr lang="ar-IQ" sz="4000" dirty="0" smtClean="0">
                <a:latin typeface="Simplified Arabic" pitchFamily="18" charset="-78"/>
                <a:cs typeface="Simplified Arabic" pitchFamily="18" charset="-78"/>
              </a:rPr>
              <a:t>%في </a:t>
            </a:r>
            <a:r>
              <a:rPr lang="ar-IQ" sz="4000" dirty="0">
                <a:latin typeface="Simplified Arabic" pitchFamily="18" charset="-78"/>
                <a:cs typeface="Simplified Arabic" pitchFamily="18" charset="-78"/>
              </a:rPr>
              <a:t>عام 2012، كما نحتاج إلى تحسين الكفاءة، فضلاً عن خفض الكثافة العالمية للطاقة بما يبلغ 2.6 </a:t>
            </a:r>
            <a:r>
              <a:rPr lang="ar-IQ" sz="4000" dirty="0" smtClean="0">
                <a:latin typeface="Simplified Arabic" pitchFamily="18" charset="-78"/>
                <a:cs typeface="Simplified Arabic" pitchFamily="18" charset="-78"/>
              </a:rPr>
              <a:t>%على </a:t>
            </a:r>
            <a:r>
              <a:rPr lang="ar-IQ" sz="4000" dirty="0">
                <a:latin typeface="Simplified Arabic" pitchFamily="18" charset="-78"/>
                <a:cs typeface="Simplified Arabic" pitchFamily="18" charset="-78"/>
              </a:rPr>
              <a:t>الأقل سنوياً، وما زالت المناطق التي تعاني من أكبر نقص في الطاقة، وهي أفريقيا جنوبي الصحراء وجنوب آسيا، بحاجه إلى مساعدات من أجل تحسين سُبل إتاحة الطاقة.</a:t>
            </a:r>
          </a:p>
        </p:txBody>
      </p:sp>
    </p:spTree>
    <p:extLst>
      <p:ext uri="{BB962C8B-B14F-4D97-AF65-F5344CB8AC3E}">
        <p14:creationId xmlns:p14="http://schemas.microsoft.com/office/powerpoint/2010/main" val="286362667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Autofit/>
          </a:bodyPr>
          <a:lstStyle/>
          <a:p>
            <a:pPr marL="0" indent="0" algn="just">
              <a:buNone/>
            </a:pPr>
            <a:r>
              <a:rPr lang="ar-IQ" sz="4000" u="sng" dirty="0">
                <a:latin typeface="Simplified Arabic" pitchFamily="18" charset="-78"/>
                <a:cs typeface="Simplified Arabic" pitchFamily="18" charset="-78"/>
              </a:rPr>
              <a:t>أن الوتيرة الراهنة للاستثمارات في مجال الطاقة المستدامة لا تزال غير كافية لتلبية أهداف المبادرة بحلول عام 2030، حيث أن الاستثمار في مجال الطاقة النظيفة بحاجة إلى ما يقرب من مضاعَفته ثلاث مرات من المستوى الحالي البالغ 400 بليون من </a:t>
            </a:r>
            <a:r>
              <a:rPr lang="ar-IQ" sz="4000" u="sng" dirty="0" smtClean="0">
                <a:latin typeface="Simplified Arabic" pitchFamily="18" charset="-78"/>
                <a:cs typeface="Simplified Arabic" pitchFamily="18" charset="-78"/>
              </a:rPr>
              <a:t>الدولارات سنوياً </a:t>
            </a:r>
            <a:r>
              <a:rPr lang="ar-IQ" sz="4000" u="sng" dirty="0">
                <a:latin typeface="Simplified Arabic" pitchFamily="18" charset="-78"/>
                <a:cs typeface="Simplified Arabic" pitchFamily="18" charset="-78"/>
              </a:rPr>
              <a:t>ليصل إلى أكثر من تريليون واحد من الدولارات كل سنة.</a:t>
            </a:r>
          </a:p>
        </p:txBody>
      </p:sp>
    </p:spTree>
    <p:extLst>
      <p:ext uri="{BB962C8B-B14F-4D97-AF65-F5344CB8AC3E}">
        <p14:creationId xmlns:p14="http://schemas.microsoft.com/office/powerpoint/2010/main" val="211609835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smtClean="0"/>
              <a:t>كما ان الاستدامة في العمران يتطلب تبني </a:t>
            </a:r>
            <a:r>
              <a:rPr lang="ar-IQ" dirty="0"/>
              <a:t>مفهوم المشروع الإسكاني المستدام وهو تجمع سكني يعتمد في تشكيله على أبعاد الاستدامة بيئياً واجتماعيا واقتصاديا ، وذلك لإقامة تجمعاتٍ إسكانيةٍ مستدامة والتي تأخذ بنظر الاعتبار: التجانس الاجتماعي ، فرص العمل ، نوعية مستوى المدارس ، الخدمات الضرورية ، التسوق والأنشطة التجارية ، الفعاليات الترفيهية و كيفية الوصول إلى أماكن العمل ، والتي بمجملها تشكل مجتمعات مستدامة ذات اكتفاء ذاتي .</a:t>
            </a:r>
          </a:p>
        </p:txBody>
      </p:sp>
    </p:spTree>
    <p:extLst>
      <p:ext uri="{BB962C8B-B14F-4D97-AF65-F5344CB8AC3E}">
        <p14:creationId xmlns:p14="http://schemas.microsoft.com/office/powerpoint/2010/main" val="318234018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IQ" dirty="0"/>
              <a:t>وندرج في ادناه أهم مصادر الطاقة المستدامة:</a:t>
            </a:r>
          </a:p>
          <a:p>
            <a:pPr marL="0" indent="0">
              <a:buNone/>
            </a:pPr>
            <a:r>
              <a:rPr lang="ar-IQ" dirty="0"/>
              <a:t>1)	الطاقة الشمسية </a:t>
            </a:r>
            <a:r>
              <a:rPr lang="en-US" dirty="0"/>
              <a:t>Solar energy </a:t>
            </a:r>
          </a:p>
          <a:p>
            <a:pPr marL="0" indent="0" algn="just">
              <a:buNone/>
            </a:pPr>
            <a:r>
              <a:rPr lang="ar-IQ" dirty="0"/>
              <a:t>وهي مورد نظيف ومتاح بشكل وافر في العديد من المناطق، في عام 2019 وفرت الطاقة الشمسية نحو 3% من الكهرباء في العالم، معظمها عن طريق ألواح شمسية مبنية على الخلايا </a:t>
            </a:r>
            <a:r>
              <a:rPr lang="ar-IQ" dirty="0" err="1"/>
              <a:t>الجهدية</a:t>
            </a:r>
            <a:r>
              <a:rPr lang="ar-IQ" dirty="0"/>
              <a:t> الضوئية، تركب الألواح على سطوح المباني، أو تركب في منظومات شمسية لمؤسسات توليد </a:t>
            </a:r>
            <a:r>
              <a:rPr lang="ar-IQ" dirty="0" smtClean="0"/>
              <a:t>الكهرباء.</a:t>
            </a:r>
            <a:endParaRPr lang="ar-IQ" dirty="0"/>
          </a:p>
        </p:txBody>
      </p:sp>
    </p:spTree>
    <p:extLst>
      <p:ext uri="{BB962C8B-B14F-4D97-AF65-F5344CB8AC3E}">
        <p14:creationId xmlns:p14="http://schemas.microsoft.com/office/powerpoint/2010/main" val="413306502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4000" dirty="0">
                <a:latin typeface="Simplified Arabic" pitchFamily="18" charset="-78"/>
                <a:cs typeface="Simplified Arabic" pitchFamily="18" charset="-78"/>
              </a:rPr>
              <a:t>الفائدة الأساسية من استخدام الطاقة الشمسية باعتبارها مورداً للطاقة، بالمقارنة مع الكتلة الإحيائية والطاقة الكهرومائية أو النووية، تتمثّل في أنها لا تتطلّب المياه، ومن ثم فهي تستبعد الشواغل البيئية فيما يتعلق بزيادة استهلاك المياه، مما يؤدي إلى حالات نقص المياه. </a:t>
            </a:r>
          </a:p>
        </p:txBody>
      </p:sp>
    </p:spTree>
    <p:extLst>
      <p:ext uri="{BB962C8B-B14F-4D97-AF65-F5344CB8AC3E}">
        <p14:creationId xmlns:p14="http://schemas.microsoft.com/office/powerpoint/2010/main" val="37816827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Autofit/>
          </a:bodyPr>
          <a:lstStyle/>
          <a:p>
            <a:pPr marL="0" indent="0" algn="just">
              <a:buNone/>
            </a:pPr>
            <a:r>
              <a:rPr lang="ar-IQ" sz="4000" dirty="0">
                <a:latin typeface="Simplified Arabic" pitchFamily="18" charset="-78"/>
                <a:cs typeface="Simplified Arabic" pitchFamily="18" charset="-78"/>
              </a:rPr>
              <a:t>وتُعَدّ الطاقة الشمسية لأغراض الاستخدام الحضري طاقة فعّالة باعتبار إمكانية وضع الألواح والمواد </a:t>
            </a:r>
            <a:r>
              <a:rPr lang="ar-IQ" sz="4000" dirty="0" err="1">
                <a:latin typeface="Simplified Arabic" pitchFamily="18" charset="-78"/>
                <a:cs typeface="Simplified Arabic" pitchFamily="18" charset="-78"/>
              </a:rPr>
              <a:t>الفولطاضوئية</a:t>
            </a:r>
            <a:r>
              <a:rPr lang="ar-IQ" sz="4000" dirty="0">
                <a:latin typeface="Simplified Arabic" pitchFamily="18" charset="-78"/>
                <a:cs typeface="Simplified Arabic" pitchFamily="18" charset="-78"/>
              </a:rPr>
              <a:t> فوق أسطح المباني حيث لا تعوق شيئاً فيما تتسم بالكفاءة وبانخفاض الصيانة. ومن المقدَّر للطاقة الشمسية العالمية المركَّزة أن تبلغ قدرتها 147 </a:t>
            </a:r>
            <a:r>
              <a:rPr lang="ar-IQ" sz="4000" dirty="0" err="1">
                <a:latin typeface="Simplified Arabic" pitchFamily="18" charset="-78"/>
                <a:cs typeface="Simplified Arabic" pitchFamily="18" charset="-78"/>
              </a:rPr>
              <a:t>غيغاواط</a:t>
            </a:r>
            <a:r>
              <a:rPr lang="ar-IQ" sz="4000" dirty="0">
                <a:latin typeface="Simplified Arabic" pitchFamily="18" charset="-78"/>
                <a:cs typeface="Simplified Arabic" pitchFamily="18" charset="-78"/>
              </a:rPr>
              <a:t> في عام 2020 ثم 337 </a:t>
            </a:r>
            <a:r>
              <a:rPr lang="ar-IQ" sz="4000" dirty="0" err="1">
                <a:latin typeface="Simplified Arabic" pitchFamily="18" charset="-78"/>
                <a:cs typeface="Simplified Arabic" pitchFamily="18" charset="-78"/>
              </a:rPr>
              <a:t>غيغاواط</a:t>
            </a:r>
            <a:r>
              <a:rPr lang="ar-IQ" sz="4000" dirty="0">
                <a:latin typeface="Simplified Arabic" pitchFamily="18" charset="-78"/>
                <a:cs typeface="Simplified Arabic" pitchFamily="18" charset="-78"/>
              </a:rPr>
              <a:t> في عام 2013 إلى أن تصل إلى 089 1 </a:t>
            </a:r>
            <a:r>
              <a:rPr lang="ar-IQ" sz="4000" dirty="0" err="1">
                <a:latin typeface="Simplified Arabic" pitchFamily="18" charset="-78"/>
                <a:cs typeface="Simplified Arabic" pitchFamily="18" charset="-78"/>
              </a:rPr>
              <a:t>غيغاواط</a:t>
            </a:r>
            <a:r>
              <a:rPr lang="ar-IQ" sz="4000" dirty="0">
                <a:latin typeface="Simplified Arabic" pitchFamily="18" charset="-78"/>
                <a:cs typeface="Simplified Arabic" pitchFamily="18" charset="-78"/>
              </a:rPr>
              <a:t> في عام 2050 .</a:t>
            </a:r>
          </a:p>
        </p:txBody>
      </p:sp>
    </p:spTree>
    <p:extLst>
      <p:ext uri="{BB962C8B-B14F-4D97-AF65-F5344CB8AC3E}">
        <p14:creationId xmlns:p14="http://schemas.microsoft.com/office/powerpoint/2010/main" val="219187029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2-طاقة الرياح </a:t>
            </a:r>
            <a:r>
              <a:rPr lang="en-US" dirty="0"/>
              <a:t>Wind Energy </a:t>
            </a:r>
          </a:p>
          <a:p>
            <a:pPr marL="0" indent="0" algn="just">
              <a:buNone/>
            </a:pPr>
            <a:r>
              <a:rPr lang="ar-IQ" dirty="0"/>
              <a:t>شكلت الرياح دافعًا مهمًا للتطوير منذ آلاف السنين، موفرةً سبل النقل المائي والطاقة الميكانيكية للعمليات الصناعية واستصلاح الأراضي البحرية، في 2019، وفرت </a:t>
            </a:r>
            <a:r>
              <a:rPr lang="ar-IQ" dirty="0" err="1"/>
              <a:t>العنفات</a:t>
            </a:r>
            <a:r>
              <a:rPr lang="ar-IQ" dirty="0"/>
              <a:t> </a:t>
            </a:r>
            <a:r>
              <a:rPr lang="ar-IQ" dirty="0" err="1"/>
              <a:t>الريحية</a:t>
            </a:r>
            <a:r>
              <a:rPr lang="ar-IQ" dirty="0"/>
              <a:t>(*) نحو 6% من الكهرباء في </a:t>
            </a:r>
            <a:r>
              <a:rPr lang="ar-IQ" dirty="0" smtClean="0"/>
              <a:t>العالم.</a:t>
            </a:r>
          </a:p>
          <a:p>
            <a:pPr marL="0" indent="0" algn="just">
              <a:buNone/>
            </a:pPr>
            <a:r>
              <a:rPr lang="ar-IQ" dirty="0"/>
              <a:t>* عَنَفَةُ الرياح  جهاز يحول طاقة الرياح إلى حركة منحنية، ثم تزود إما بمولد كهرباء، أو لتشغيل الآلات مباشرة، لأغراض مثل طحن الحبوب أو ضخ المياه.</a:t>
            </a:r>
          </a:p>
        </p:txBody>
      </p:sp>
    </p:spTree>
    <p:extLst>
      <p:ext uri="{BB962C8B-B14F-4D97-AF65-F5344CB8AC3E}">
        <p14:creationId xmlns:p14="http://schemas.microsoft.com/office/powerpoint/2010/main" val="293453013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4000" dirty="0">
                <a:latin typeface="Simplified Arabic" pitchFamily="18" charset="-78"/>
                <a:cs typeface="Simplified Arabic" pitchFamily="18" charset="-78"/>
              </a:rPr>
              <a:t>ولا تستهلك طاقة الرياح الماء لإنتاج الطاقة الكهربائية ، على عكس محطات توليد الطاقة النووية والعاملة على الوقود الأحفوري ، تحتاج </a:t>
            </a:r>
            <a:r>
              <a:rPr lang="ar-IQ" sz="4000" dirty="0" err="1">
                <a:latin typeface="Simplified Arabic" pitchFamily="18" charset="-78"/>
                <a:cs typeface="Simplified Arabic" pitchFamily="18" charset="-78"/>
              </a:rPr>
              <a:t>العنفات</a:t>
            </a:r>
            <a:r>
              <a:rPr lang="ar-IQ" sz="4000" dirty="0">
                <a:latin typeface="Simplified Arabic" pitchFamily="18" charset="-78"/>
                <a:cs typeface="Simplified Arabic" pitchFamily="18" charset="-78"/>
              </a:rPr>
              <a:t> </a:t>
            </a:r>
            <a:r>
              <a:rPr lang="ar-IQ" sz="4000" dirty="0" err="1">
                <a:latin typeface="Simplified Arabic" pitchFamily="18" charset="-78"/>
                <a:cs typeface="Simplified Arabic" pitchFamily="18" charset="-78"/>
              </a:rPr>
              <a:t>الريحية</a:t>
            </a:r>
            <a:r>
              <a:rPr lang="ar-IQ" sz="4000" dirty="0">
                <a:latin typeface="Simplified Arabic" pitchFamily="18" charset="-78"/>
                <a:cs typeface="Simplified Arabic" pitchFamily="18" charset="-78"/>
              </a:rPr>
              <a:t> مقدارًا قليلًا من الطاقة لبنائها بالمقارنة مع الطاقة التي تنتجها محطة الرياح نفسها</a:t>
            </a:r>
          </a:p>
        </p:txBody>
      </p:sp>
    </p:spTree>
    <p:extLst>
      <p:ext uri="{BB962C8B-B14F-4D97-AF65-F5344CB8AC3E}">
        <p14:creationId xmlns:p14="http://schemas.microsoft.com/office/powerpoint/2010/main" val="348859213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4000" dirty="0">
                <a:latin typeface="Simplified Arabic" pitchFamily="18" charset="-78"/>
                <a:cs typeface="Simplified Arabic" pitchFamily="18" charset="-78"/>
              </a:rPr>
              <a:t>وتقوم طاقة الرياح حالياً بإنتاج ما يقرب من 1.3% الاستهلاك العالمي للكهرباء، ويتمثل أكبر تحدي في استخدام طاقة الرياح من أجل إنتاج طاقة نظيفة واقتصادية هو صعوبة تحديد المواقع التي يمكن فيها وضع </a:t>
            </a:r>
            <a:r>
              <a:rPr lang="ar-IQ" sz="4000" dirty="0" err="1">
                <a:latin typeface="Simplified Arabic" pitchFamily="18" charset="-78"/>
                <a:cs typeface="Simplified Arabic" pitchFamily="18" charset="-78"/>
              </a:rPr>
              <a:t>توربينات</a:t>
            </a:r>
            <a:r>
              <a:rPr lang="ar-IQ" sz="4000" dirty="0">
                <a:latin typeface="Simplified Arabic" pitchFamily="18" charset="-78"/>
                <a:cs typeface="Simplified Arabic" pitchFamily="18" charset="-78"/>
              </a:rPr>
              <a:t> الرياح.</a:t>
            </a:r>
          </a:p>
        </p:txBody>
      </p:sp>
    </p:spTree>
    <p:extLst>
      <p:ext uri="{BB962C8B-B14F-4D97-AF65-F5344CB8AC3E}">
        <p14:creationId xmlns:p14="http://schemas.microsoft.com/office/powerpoint/2010/main" val="36833342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836712"/>
            <a:ext cx="8229600" cy="4525963"/>
          </a:xfrm>
        </p:spPr>
        <p:txBody>
          <a:bodyPr>
            <a:normAutofit lnSpcReduction="10000"/>
          </a:bodyPr>
          <a:lstStyle/>
          <a:p>
            <a:pPr marL="0" indent="0" algn="just">
              <a:buNone/>
            </a:pPr>
            <a:r>
              <a:rPr lang="ar-SA" sz="4000" dirty="0" smtClean="0"/>
              <a:t>هناك </a:t>
            </a:r>
            <a:r>
              <a:rPr lang="ar-SA" sz="4000" dirty="0"/>
              <a:t>فرق بسيط بين الطاقة المتجددة والطاقة المستدامة، وتعد جميع مصادر الطاقة التي يمكن تجديدها بشكل طبيعي مصادر طاقة متجددة، وفي معظم الأحيان يتم استخدام هذين المصطلحين بالتبادل، حيث إن هناك نوع من الاعتقاد الشائع بأن جميع مصادر الطاقة المتجددة مستدامة ولا يوجد فرق بين المصطلحين، ومع ذلك هذا ليس صحيحا. </a:t>
            </a:r>
          </a:p>
          <a:p>
            <a:pPr marL="0" indent="0">
              <a:buNone/>
            </a:pPr>
            <a:endParaRPr lang="ar-SA" dirty="0"/>
          </a:p>
        </p:txBody>
      </p:sp>
    </p:spTree>
    <p:extLst>
      <p:ext uri="{BB962C8B-B14F-4D97-AF65-F5344CB8AC3E}">
        <p14:creationId xmlns:p14="http://schemas.microsoft.com/office/powerpoint/2010/main" val="106500884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IQ" dirty="0" smtClean="0"/>
              <a:t>3)الطاقة </a:t>
            </a:r>
            <a:r>
              <a:rPr lang="ar-IQ" dirty="0"/>
              <a:t>المائية </a:t>
            </a:r>
            <a:r>
              <a:rPr lang="en-US" dirty="0"/>
              <a:t>water </a:t>
            </a:r>
            <a:r>
              <a:rPr lang="en-US" dirty="0" smtClean="0"/>
              <a:t>energy</a:t>
            </a:r>
          </a:p>
          <a:p>
            <a:pPr marL="0" indent="0" algn="just">
              <a:buNone/>
            </a:pPr>
            <a:r>
              <a:rPr lang="ar-IQ" dirty="0"/>
              <a:t>هي واحدة من أكثر مصادر الطاقة المستدامة انتشاراً حول العالم، فمحطات توليد الطاقة الكهرومائية تمتاز بأن لديها عمراً افتراضياً طويلاً، والذي قد يصل إلى أكثر من 100 سنة، وتُعد الطاقة الكهرومائية من مصادر الطاقة النظيفة، حيث أن لها انبعاثات ضئيلة للغاية مقارنة بتلك التي تنبعث من احتراق الوقود الأحفوري.</a:t>
            </a:r>
          </a:p>
        </p:txBody>
      </p:sp>
    </p:spTree>
    <p:extLst>
      <p:ext uri="{BB962C8B-B14F-4D97-AF65-F5344CB8AC3E}">
        <p14:creationId xmlns:p14="http://schemas.microsoft.com/office/powerpoint/2010/main" val="176833144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Autofit/>
          </a:bodyPr>
          <a:lstStyle/>
          <a:p>
            <a:pPr marL="0" indent="0" algn="just">
              <a:buNone/>
            </a:pPr>
            <a:r>
              <a:rPr lang="ar-IQ" sz="4000" dirty="0">
                <a:latin typeface="Simplified Arabic" pitchFamily="18" charset="-78"/>
                <a:cs typeface="Simplified Arabic" pitchFamily="18" charset="-78"/>
              </a:rPr>
              <a:t>وفرت طاقة المياه نحو 17% من الكهرباء في العالم، هبوطًا من نحو 20% من منتصف إلى أواخر القرن العشرين. وفي طاقة المياه التقليدية، ينشأ خزان كبير خلف سد، توفر محطات التوليد الكهرومائية التقليدية تغذيةً شديدة المرونة، وقابلة للتوزيع، ويمكن دمجها مع طاقة الرياح والطاقة الشمسية لتوفير حمل الذروة والتعويض عند انخفاض المتاح من طاقة الشمس والرياح.</a:t>
            </a:r>
          </a:p>
        </p:txBody>
      </p:sp>
    </p:spTree>
    <p:extLst>
      <p:ext uri="{BB962C8B-B14F-4D97-AF65-F5344CB8AC3E}">
        <p14:creationId xmlns:p14="http://schemas.microsoft.com/office/powerpoint/2010/main" val="276237026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Autofit/>
          </a:bodyPr>
          <a:lstStyle/>
          <a:p>
            <a:pPr marL="0" indent="0" algn="just">
              <a:buNone/>
            </a:pPr>
            <a:r>
              <a:rPr lang="ar-IQ" sz="3600" dirty="0">
                <a:latin typeface="Simplified Arabic" pitchFamily="18" charset="-78"/>
                <a:cs typeface="Simplified Arabic" pitchFamily="18" charset="-78"/>
              </a:rPr>
              <a:t>4)الطاقة </a:t>
            </a:r>
            <a:r>
              <a:rPr lang="ar-IQ" sz="3600" dirty="0" err="1">
                <a:latin typeface="Simplified Arabic" pitchFamily="18" charset="-78"/>
                <a:cs typeface="Simplified Arabic" pitchFamily="18" charset="-78"/>
              </a:rPr>
              <a:t>الجيوحرارية</a:t>
            </a:r>
            <a:r>
              <a:rPr lang="ar-IQ" sz="3600" dirty="0">
                <a:latin typeface="Simplified Arabic" pitchFamily="18" charset="-78"/>
                <a:cs typeface="Simplified Arabic" pitchFamily="18" charset="-78"/>
              </a:rPr>
              <a:t> </a:t>
            </a:r>
            <a:r>
              <a:rPr lang="en-US" sz="3600" dirty="0">
                <a:latin typeface="Simplified Arabic" pitchFamily="18" charset="-78"/>
                <a:cs typeface="Simplified Arabic" pitchFamily="18" charset="-78"/>
              </a:rPr>
              <a:t>geothermal electricity </a:t>
            </a:r>
          </a:p>
          <a:p>
            <a:pPr marL="0" indent="0" algn="just">
              <a:buNone/>
            </a:pPr>
            <a:r>
              <a:rPr lang="ar-IQ" sz="3600" dirty="0">
                <a:latin typeface="Simplified Arabic" pitchFamily="18" charset="-78"/>
                <a:cs typeface="Simplified Arabic" pitchFamily="18" charset="-78"/>
              </a:rPr>
              <a:t>يمكن الحصول على هذا النوع من الطاقة </a:t>
            </a:r>
            <a:r>
              <a:rPr lang="ar-IQ" sz="3600" dirty="0" err="1">
                <a:latin typeface="Simplified Arabic" pitchFamily="18" charset="-78"/>
                <a:cs typeface="Simplified Arabic" pitchFamily="18" charset="-78"/>
              </a:rPr>
              <a:t>الجيوحرارية</a:t>
            </a:r>
            <a:r>
              <a:rPr lang="ar-IQ" sz="3600" dirty="0">
                <a:latin typeface="Simplified Arabic" pitchFamily="18" charset="-78"/>
                <a:cs typeface="Simplified Arabic" pitchFamily="18" charset="-78"/>
              </a:rPr>
              <a:t> عن طريق الوصول إلى الحرارة الموجودة تحت قشرة الأرض، التي يمكن حصادها لتوليد الكهرباء وللتسخين والتدفئة، يتركز استخدام الطاقة </a:t>
            </a:r>
            <a:r>
              <a:rPr lang="ar-IQ" sz="3600" dirty="0" err="1">
                <a:latin typeface="Simplified Arabic" pitchFamily="18" charset="-78"/>
                <a:cs typeface="Simplified Arabic" pitchFamily="18" charset="-78"/>
              </a:rPr>
              <a:t>الجيوحرارية</a:t>
            </a:r>
            <a:r>
              <a:rPr lang="ar-IQ" sz="3600" dirty="0">
                <a:latin typeface="Simplified Arabic" pitchFamily="18" charset="-78"/>
                <a:cs typeface="Simplified Arabic" pitchFamily="18" charset="-78"/>
              </a:rPr>
              <a:t> في المناطق التي يكون فيها استخراج الحرارة مجديًا اقتصاديًا: ويحتاج هذا مزيجًا من درجات الحرارة المرتفعة، وتدفق الحرارة، والنفاذية (قابلية الصخور للسماح للسوائل بالنفاذ خلالها). </a:t>
            </a:r>
          </a:p>
        </p:txBody>
      </p:sp>
    </p:spTree>
    <p:extLst>
      <p:ext uri="{BB962C8B-B14F-4D97-AF65-F5344CB8AC3E}">
        <p14:creationId xmlns:p14="http://schemas.microsoft.com/office/powerpoint/2010/main" val="230731147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واستطاع العلماء استخدام الطاقة الأرضية الحرارية من أجل توليد الكهرباء من خلال تقنيات متطورة تعمل على توليد الطاقة باستخدام البخار الجاف والمحطات ذات الدورة الثنائية، ووفقاً لما يتوقعه الخبراء، فإن الطاقة الأرضية الحرارية بإمكانها أن تلبي ما يتراوح ما بين 3- 5% من الطلب العالمي على الطاقة، وفي حال زاد الاهتمام بالاستثمار في عملية تطويرها، فقد ترتفع هذه النسبة لتصل إلى 10%.</a:t>
            </a:r>
          </a:p>
        </p:txBody>
      </p:sp>
    </p:spTree>
    <p:extLst>
      <p:ext uri="{BB962C8B-B14F-4D97-AF65-F5344CB8AC3E}">
        <p14:creationId xmlns:p14="http://schemas.microsoft.com/office/powerpoint/2010/main" val="74235235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Autofit/>
          </a:bodyPr>
          <a:lstStyle/>
          <a:p>
            <a:pPr marL="0" indent="0" algn="just">
              <a:buNone/>
            </a:pPr>
            <a:r>
              <a:rPr lang="ar-IQ" sz="3600" dirty="0">
                <a:latin typeface="Simplified Arabic" pitchFamily="18" charset="-78"/>
                <a:cs typeface="Simplified Arabic" pitchFamily="18" charset="-78"/>
              </a:rPr>
              <a:t>5- الطاقة الكهربائية </a:t>
            </a:r>
            <a:r>
              <a:rPr lang="en-US" sz="3600" dirty="0">
                <a:latin typeface="Simplified Arabic" pitchFamily="18" charset="-78"/>
                <a:cs typeface="Simplified Arabic" pitchFamily="18" charset="-78"/>
              </a:rPr>
              <a:t>electricity </a:t>
            </a:r>
          </a:p>
          <a:p>
            <a:pPr marL="0" indent="0" algn="just">
              <a:buNone/>
            </a:pPr>
            <a:r>
              <a:rPr lang="ar-IQ" sz="3600" dirty="0">
                <a:latin typeface="Simplified Arabic" pitchFamily="18" charset="-78"/>
                <a:cs typeface="Simplified Arabic" pitchFamily="18" charset="-78"/>
              </a:rPr>
              <a:t>يمكن اعطاء تعريف مبسط للطاقة بانها الطاقة المستهلكة أو الموردة خلال مدة معينة، وبما أن الطاقة لا يمكن إنشاؤها وفقا لنظرية حفظ الطاقة، فإنه ينبغي أن تتحول إلى شكل مستهلك من مصدر متاح من أجل الاستفادة منها، وتندرج الطاقة الكهربائية بانها شكل واحد من أشكال الطاقة الأكثر استخداما في العالم واكثرها صديقة </a:t>
            </a:r>
            <a:r>
              <a:rPr lang="ar-IQ" sz="3600" dirty="0" smtClean="0">
                <a:latin typeface="Simplified Arabic" pitchFamily="18" charset="-78"/>
                <a:cs typeface="Simplified Arabic" pitchFamily="18" charset="-78"/>
              </a:rPr>
              <a:t>للبيئة.</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48433371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ولكي يتم استخدام الكهرباء، يجب توفيرها أو تزويدها بجهاز من مصدر طاقة كما هو الحال في جهاز التلفزيون الذي يتم توصيله بخط الكهرباء الرئيسي من خلال مأخذ توصيل، ولكن، لا مأخذ ولا الخط الرئيسي تنتج الكهرباء، إذ يتم نقل الكهرباء إلى المقبس من مصدر الطاقة الخارجية، وعلى هذا النحو، يمكن تحديد الفرق الرئيسي بين مصدر الطاقة وإمدادات الطاقة (</a:t>
            </a:r>
            <a:r>
              <a:rPr lang="en-US" dirty="0"/>
              <a:t>Power source and power supply) </a:t>
            </a:r>
            <a:r>
              <a:rPr lang="ar-IQ" dirty="0"/>
              <a:t>إذ يتم استخدام إمدادات الطاقة لتوفير الطاقة لأي جهاز </a:t>
            </a:r>
            <a:r>
              <a:rPr lang="ar-IQ" dirty="0" smtClean="0"/>
              <a:t>كهربائي.</a:t>
            </a:r>
            <a:endParaRPr lang="ar-IQ" dirty="0"/>
          </a:p>
        </p:txBody>
      </p:sp>
    </p:spTree>
    <p:extLst>
      <p:ext uri="{BB962C8B-B14F-4D97-AF65-F5344CB8AC3E}">
        <p14:creationId xmlns:p14="http://schemas.microsoft.com/office/powerpoint/2010/main" val="76595709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smtClean="0">
                <a:latin typeface="Simplified Arabic" pitchFamily="18" charset="-78"/>
                <a:cs typeface="Simplified Arabic" pitchFamily="18" charset="-78"/>
              </a:rPr>
              <a:t>و </a:t>
            </a:r>
            <a:r>
              <a:rPr lang="ar-IQ" dirty="0">
                <a:latin typeface="Simplified Arabic" pitchFamily="18" charset="-78"/>
                <a:cs typeface="Simplified Arabic" pitchFamily="18" charset="-78"/>
              </a:rPr>
              <a:t>يكمن الاختلاف بين مصدر الطاقة وامدادات الطاقة  فمصدر الطاقة هو جهاز أو طريقة توفر الكهرباء لجهاز، وهي لا تنتج الكهرباء، ولكنها تتلقى الكهرباء من خط كهرباء موجود أو مولد كهربائي، وتزويد الكهرباء التي تسيطر عليها أو غير المتحكم فيها بالجهاز، ويمكن اعتبار المقبس الكهربائي المشترك المتصل بخطوط الكهرباء بمثابة مصدر طاقة بسيط لأجهزة منزلية، وتستخدم مجموعة متنوعة من أشكال إمدادات الطاقة عادة في الاستخدام اليومي.</a:t>
            </a:r>
          </a:p>
        </p:txBody>
      </p:sp>
    </p:spTree>
    <p:extLst>
      <p:ext uri="{BB962C8B-B14F-4D97-AF65-F5344CB8AC3E}">
        <p14:creationId xmlns:p14="http://schemas.microsoft.com/office/powerpoint/2010/main" val="300589371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sz="3600" dirty="0">
                <a:latin typeface="Simplified Arabic" pitchFamily="18" charset="-78"/>
                <a:cs typeface="Simplified Arabic" pitchFamily="18" charset="-78"/>
              </a:rPr>
              <a:t>6- الطاقة البحرية  </a:t>
            </a:r>
            <a:r>
              <a:rPr lang="en-US" sz="3600" dirty="0">
                <a:latin typeface="Simplified Arabic" pitchFamily="18" charset="-78"/>
                <a:cs typeface="Simplified Arabic" pitchFamily="18" charset="-78"/>
              </a:rPr>
              <a:t>marine energy</a:t>
            </a:r>
          </a:p>
          <a:p>
            <a:pPr marL="0" indent="0" algn="just">
              <a:buNone/>
            </a:pPr>
            <a:r>
              <a:rPr lang="ar-IQ" sz="3600" dirty="0">
                <a:latin typeface="Simplified Arabic" pitchFamily="18" charset="-78"/>
                <a:cs typeface="Simplified Arabic" pitchFamily="18" charset="-78"/>
              </a:rPr>
              <a:t>تعتمد الطاقة البحرية على التكنولوجية التي تستخدم الطاقة الحركية والحرارية لمياه البحر (الأمواج أو التيارات على سبيل المثال) لإنتاج الكهرباء أو الحرارة. ولا تزال أنظمة الطاقة البحرية في مرحلة مبكرة من التطور، مع استكشاف عدد من النماذج الأولية لأجهزة الموجات وتيارات المد والجزر، وتتجاوز الإمكانات النظرية للطاقة البحرية بكثير متطلبات البشر الحالية من الطاقة .</a:t>
            </a:r>
          </a:p>
          <a:p>
            <a:pPr marL="0" indent="0">
              <a:buNone/>
            </a:pPr>
            <a:endParaRPr lang="ar-IQ" dirty="0"/>
          </a:p>
        </p:txBody>
      </p:sp>
    </p:spTree>
    <p:extLst>
      <p:ext uri="{BB962C8B-B14F-4D97-AF65-F5344CB8AC3E}">
        <p14:creationId xmlns:p14="http://schemas.microsoft.com/office/powerpoint/2010/main" val="394267482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a:bodyPr>
          <a:lstStyle/>
          <a:p>
            <a:pPr marL="0" indent="0" algn="just">
              <a:buNone/>
            </a:pPr>
            <a:r>
              <a:rPr lang="ar-IQ" dirty="0"/>
              <a:t>7- الطاقة الأحيائية </a:t>
            </a:r>
            <a:r>
              <a:rPr lang="en-US" dirty="0"/>
              <a:t>bioenergy</a:t>
            </a:r>
          </a:p>
          <a:p>
            <a:pPr marL="0" indent="0" algn="just">
              <a:buNone/>
            </a:pPr>
            <a:r>
              <a:rPr lang="ar-IQ" dirty="0"/>
              <a:t>تستمد الطاقة الأحيائية من مجموعة متنوعة من المواد العضوية، المعروفة بالكتلة الأحيائية</a:t>
            </a:r>
            <a:r>
              <a:rPr lang="en-US" dirty="0"/>
              <a:t>biomass، </a:t>
            </a:r>
            <a:r>
              <a:rPr lang="ar-IQ" dirty="0"/>
              <a:t>مثل الخشب والفحم والروث وغيرها من السماد الطبيعي لإنتاج الحرارة والطاقة، والمحاصيل الزراعية للوقود الحيوي السائل، تُستخدم معظم الكتلة الأحيائية في المناطق الريفية لأغراض الطهي والإضاءة والتدفئة، وبشكل عام من قبل السكان الأكثر فقرًا في البلدان النامية، وتشمل أنظمة الكتلة الأحيائية الحديثة المحاصيل أو الأشجار المخصصة، والمخلفات من الزراعة والحراجة، ومختلف تيارات النفايات العضوية.</a:t>
            </a:r>
          </a:p>
          <a:p>
            <a:pPr marL="0" indent="0">
              <a:buNone/>
            </a:pPr>
            <a:endParaRPr lang="ar-IQ" dirty="0"/>
          </a:p>
        </p:txBody>
      </p:sp>
    </p:spTree>
    <p:extLst>
      <p:ext uri="{BB962C8B-B14F-4D97-AF65-F5344CB8AC3E}">
        <p14:creationId xmlns:p14="http://schemas.microsoft.com/office/powerpoint/2010/main" val="91800749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sz="3600" dirty="0">
                <a:latin typeface="Simplified Arabic" pitchFamily="18" charset="-78"/>
                <a:cs typeface="Simplified Arabic" pitchFamily="18" charset="-78"/>
              </a:rPr>
              <a:t>وبالرغم ما ينتج عن حرق الكتلة الأحيائية انبعاثات غازات الدفيئة، ولكن بمستويات أقل من حرق الوقود الأحفوري مثل الفحم أو النفط أو الغاز، ومع ذلك، ينبغي استخدام الطاقة الأحيائية في تطبيقات محدودة فقط، بالنظر إلى الآثار البيئية السلبية المحتملة المرتبطة بالزيادات الكبيرة في مزارع الغابات والطاقة الأحيائية، وما ينتج عن ذلك من إزالة الغابات وتغير في استخدام الأراضي .</a:t>
            </a:r>
          </a:p>
          <a:p>
            <a:pPr marL="0" indent="0">
              <a:buNone/>
            </a:pPr>
            <a:endParaRPr lang="ar-IQ" dirty="0"/>
          </a:p>
        </p:txBody>
      </p:sp>
    </p:spTree>
    <p:extLst>
      <p:ext uri="{BB962C8B-B14F-4D97-AF65-F5344CB8AC3E}">
        <p14:creationId xmlns:p14="http://schemas.microsoft.com/office/powerpoint/2010/main" val="110224169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052736"/>
            <a:ext cx="8229600" cy="4525963"/>
          </a:xfrm>
        </p:spPr>
        <p:txBody>
          <a:bodyPr>
            <a:normAutofit/>
          </a:bodyPr>
          <a:lstStyle/>
          <a:p>
            <a:pPr marL="0" lvl="0" indent="0" algn="just">
              <a:lnSpc>
                <a:spcPct val="115000"/>
              </a:lnSpc>
              <a:spcAft>
                <a:spcPts val="1000"/>
              </a:spcAft>
              <a:buNone/>
            </a:pPr>
            <a:r>
              <a:rPr lang="ar-SA" dirty="0"/>
              <a:t>فالطاقة المتجددة تشمل عادةً جميع تلك المصادر التي لا تسبب أي ضرر للبيئة ولها تأثير ضئيل على البيئة، والطاقة المستدامة هي مصطلح أوسع بكثير فهي تشمل مصادر مثل الطاقة الشمسية وطاقة الرياح والطاقة المائية والأمواج والمد والجزر والطاقة الحرارية الأرضية والهيدروجين وهي مصادر متجددة ومستدامة لأن لها تأثيرًا ضئيلًا على </a:t>
            </a:r>
            <a:r>
              <a:rPr lang="ar-SA" dirty="0" smtClean="0"/>
              <a:t>البيئة</a:t>
            </a:r>
            <a:r>
              <a:rPr lang="ar-IQ" dirty="0" smtClean="0"/>
              <a:t>.</a:t>
            </a:r>
            <a:endParaRPr lang="ar-SA" dirty="0"/>
          </a:p>
        </p:txBody>
      </p:sp>
    </p:spTree>
    <p:extLst>
      <p:ext uri="{BB962C8B-B14F-4D97-AF65-F5344CB8AC3E}">
        <p14:creationId xmlns:p14="http://schemas.microsoft.com/office/powerpoint/2010/main" val="50068157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endParaRPr lang="ar-IQ" dirty="0" smtClean="0"/>
          </a:p>
          <a:p>
            <a:pPr marL="0" indent="0" algn="just">
              <a:buNone/>
            </a:pPr>
            <a:endParaRPr lang="ar-IQ" dirty="0"/>
          </a:p>
          <a:p>
            <a:pPr marL="0" indent="0" algn="ctr">
              <a:buNone/>
            </a:pPr>
            <a:r>
              <a:rPr lang="ar-IQ" dirty="0"/>
              <a:t>شكرا لإصغائكم</a:t>
            </a:r>
          </a:p>
          <a:p>
            <a:pPr marL="0" indent="0" algn="just">
              <a:buNone/>
            </a:pPr>
            <a:endParaRPr lang="ar-IQ" dirty="0" smtClean="0"/>
          </a:p>
          <a:p>
            <a:pPr marL="0" indent="0" algn="just">
              <a:buNone/>
            </a:pPr>
            <a:endParaRPr lang="ar-IQ" dirty="0"/>
          </a:p>
        </p:txBody>
      </p:sp>
    </p:spTree>
    <p:extLst>
      <p:ext uri="{BB962C8B-B14F-4D97-AF65-F5344CB8AC3E}">
        <p14:creationId xmlns:p14="http://schemas.microsoft.com/office/powerpoint/2010/main" val="324352108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SA" sz="4400" dirty="0" smtClean="0"/>
              <a:t>في </a:t>
            </a:r>
            <a:r>
              <a:rPr lang="ar-SA" sz="4400" dirty="0"/>
              <a:t>حين أن الطاقة النووية لا تعد متجددة ولكنها مستدامة لأنها تلوث البيئة، وهنا يمكن القول أن جميع مصادر الطاقة المتجددة مستدامة، ولكن  ليس جميع مصادر الطاقة المستدامة متجددة.</a:t>
            </a:r>
          </a:p>
          <a:p>
            <a:pPr marL="0" indent="0">
              <a:buNone/>
            </a:pPr>
            <a:endParaRPr lang="ar-SA" dirty="0"/>
          </a:p>
        </p:txBody>
      </p:sp>
    </p:spTree>
    <p:extLst>
      <p:ext uri="{BB962C8B-B14F-4D97-AF65-F5344CB8AC3E}">
        <p14:creationId xmlns:p14="http://schemas.microsoft.com/office/powerpoint/2010/main" val="262760018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25963"/>
          </a:xfrm>
        </p:spPr>
        <p:txBody>
          <a:bodyPr>
            <a:normAutofit/>
          </a:bodyPr>
          <a:lstStyle/>
          <a:p>
            <a:pPr marL="0" indent="0" algn="just">
              <a:buNone/>
            </a:pPr>
            <a:r>
              <a:rPr lang="ar-IQ" sz="4000" dirty="0">
                <a:latin typeface="Simplified Arabic" pitchFamily="18" charset="-78"/>
                <a:cs typeface="Simplified Arabic" pitchFamily="18" charset="-78"/>
              </a:rPr>
              <a:t>ولعل الطاقة الشمسية وطاقة الرياح  يعدان من أنظف مصادر إنتاج الطاقة، وكلاهما تشهد زيادة شعبية في كل من الإنتاج للمساكن وللشبكة الوطنية، حيث تعد هذه الخيارات المتجددة واعدة للغاية فيما يمكن أن تفعله لنا في المستقبل، وليس فقط في الطاقة النظيفة التي تنتجها – ولكن أيضاً فيما يمكن أن تفعله للاقتصادات المحلية .</a:t>
            </a:r>
            <a:endParaRPr lang="ar-IQ" sz="40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67396887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marL="0" lvl="0" indent="0" algn="justLow">
              <a:buNone/>
              <a:tabLst>
                <a:tab pos="457200" algn="l"/>
              </a:tabLst>
            </a:pPr>
            <a:r>
              <a:rPr lang="ar-IQ" sz="4000" dirty="0" smtClean="0">
                <a:latin typeface="Simplified Arabic" pitchFamily="18" charset="-78"/>
                <a:ea typeface="Times New Roman"/>
                <a:cs typeface="Simplified Arabic" pitchFamily="18" charset="-78"/>
              </a:rPr>
              <a:t>الطاقة </a:t>
            </a:r>
            <a:r>
              <a:rPr lang="ar-IQ" sz="4000" dirty="0">
                <a:latin typeface="Simplified Arabic" pitchFamily="18" charset="-78"/>
                <a:ea typeface="Times New Roman"/>
                <a:cs typeface="Simplified Arabic" pitchFamily="18" charset="-78"/>
              </a:rPr>
              <a:t>المستدامة فهي الطاقة القادرة على تلبية الطلب المتزايد لشعب ما، دون المساومة على طلب الناس الذين قد يحتاجون إليها في المستقبل، وتشمل جميع مصادر الطاقة المتجددة مثل: الطاقة الشمسية والطاقة الحرارية الأرضية والطاقة الكهرومائية وطاقة الرياح وطاقة المد والجزر هي أشكال الطاقة المستدامة، كما كانت هذه المصادر موجودة منذ قرون، وهي موجودة لتبقى حتى تتوفر الحياة على الأرض.</a:t>
            </a:r>
            <a:endParaRPr lang="en-US" sz="4000" dirty="0">
              <a:latin typeface="Simplified Arabic" pitchFamily="18" charset="-78"/>
              <a:ea typeface="Times New Roman"/>
              <a:cs typeface="Simplified Arabic" pitchFamily="18" charset="-78"/>
            </a:endParaRPr>
          </a:p>
          <a:p>
            <a:endParaRPr lang="ar-SA" dirty="0"/>
          </a:p>
        </p:txBody>
      </p:sp>
    </p:spTree>
    <p:extLst>
      <p:ext uri="{BB962C8B-B14F-4D97-AF65-F5344CB8AC3E}">
        <p14:creationId xmlns:p14="http://schemas.microsoft.com/office/powerpoint/2010/main" val="67608485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4525963"/>
          </a:xfrm>
        </p:spPr>
        <p:txBody>
          <a:bodyPr>
            <a:noAutofit/>
          </a:bodyPr>
          <a:lstStyle/>
          <a:p>
            <a:pPr marL="0" indent="0" algn="just">
              <a:buNone/>
            </a:pPr>
            <a:r>
              <a:rPr lang="ar-IQ" sz="4000" dirty="0">
                <a:latin typeface="Simplified Arabic" pitchFamily="18" charset="-78"/>
                <a:cs typeface="Simplified Arabic" pitchFamily="18" charset="-78"/>
              </a:rPr>
              <a:t>قامت معظم الدول باستثمارات ضخمة لتطوير مزارع الرياح والمزارع الشمسية ومحطات طاقة المد والجزر والسدود على طول الأنهار، ولا شك أن الاعتماد على الوقود الأحفوري قد انخفض إلى حد ما، ولكن الأمر قد يستغرق ما يقرب من عقد إلى آخر لتقليل اعتمادنا على الوقود الأحفوري إلى حد كبير، وفي كثير من الأحيان يتم تجاهل هذه الحقيقة، وهي أن الوقود الأحفوري لا يمكن أن يلبي حاجة العالم للطاقة. </a:t>
            </a:r>
          </a:p>
        </p:txBody>
      </p:sp>
    </p:spTree>
    <p:extLst>
      <p:ext uri="{BB962C8B-B14F-4D97-AF65-F5344CB8AC3E}">
        <p14:creationId xmlns:p14="http://schemas.microsoft.com/office/powerpoint/2010/main" val="37886280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IQ" dirty="0" smtClean="0"/>
              <a:t>هنا تساؤل:</a:t>
            </a:r>
          </a:p>
          <a:p>
            <a:pPr marL="0" indent="0">
              <a:buNone/>
            </a:pPr>
            <a:r>
              <a:rPr lang="ar-IQ" dirty="0"/>
              <a:t>لماذا </a:t>
            </a:r>
            <a:r>
              <a:rPr lang="ar-IQ" dirty="0" smtClean="0"/>
              <a:t>اطلقنا  على طاقة </a:t>
            </a:r>
            <a:r>
              <a:rPr lang="ar-IQ" dirty="0"/>
              <a:t>المد </a:t>
            </a:r>
            <a:r>
              <a:rPr lang="ar-IQ" dirty="0" smtClean="0"/>
              <a:t>والجزر بالمحطات  وعلى الانهار بالسدود وعلى الرياح والشمس بالمزارع؟</a:t>
            </a:r>
            <a:endParaRPr lang="ar-SA" dirty="0"/>
          </a:p>
        </p:txBody>
      </p:sp>
    </p:spTree>
    <p:extLst>
      <p:ext uri="{BB962C8B-B14F-4D97-AF65-F5344CB8AC3E}">
        <p14:creationId xmlns:p14="http://schemas.microsoft.com/office/powerpoint/2010/main" val="37255983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theme/theme1.xml><?xml version="1.0" encoding="utf-8"?>
<a:theme xmlns:a="http://schemas.openxmlformats.org/drawingml/2006/main" name="نسق Office">
  <a:themeElements>
    <a:clrScheme name="مخصص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D394"/>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2023</Words>
  <Application>Microsoft Office PowerPoint</Application>
  <PresentationFormat>عرض على الشاشة (3:4)‏</PresentationFormat>
  <Paragraphs>63</Paragraphs>
  <Slides>40</Slides>
  <Notes>0</Notes>
  <HiddenSlides>0</HiddenSlides>
  <MMClips>0</MMClips>
  <ScaleCrop>false</ScaleCrop>
  <HeadingPairs>
    <vt:vector size="4" baseType="variant">
      <vt:variant>
        <vt:lpstr>نسق</vt:lpstr>
      </vt:variant>
      <vt:variant>
        <vt:i4>1</vt:i4>
      </vt:variant>
      <vt:variant>
        <vt:lpstr>عناوين الشرائح</vt:lpstr>
      </vt:variant>
      <vt:variant>
        <vt:i4>40</vt:i4>
      </vt:variant>
    </vt:vector>
  </HeadingPairs>
  <TitlesOfParts>
    <vt:vector size="41"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chucha</dc:creator>
  <cp:lastModifiedBy>DR.Ahmed Saker 2o1O</cp:lastModifiedBy>
  <cp:revision>96</cp:revision>
  <dcterms:created xsi:type="dcterms:W3CDTF">2018-03-23T11:39:18Z</dcterms:created>
  <dcterms:modified xsi:type="dcterms:W3CDTF">2023-03-16T14:19:56Z</dcterms:modified>
</cp:coreProperties>
</file>