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90" r:id="rId5"/>
    <p:sldId id="259" r:id="rId6"/>
    <p:sldId id="260" r:id="rId7"/>
    <p:sldId id="261" r:id="rId8"/>
    <p:sldId id="262" r:id="rId9"/>
    <p:sldId id="263" r:id="rId10"/>
    <p:sldId id="264" r:id="rId11"/>
    <p:sldId id="295" r:id="rId12"/>
    <p:sldId id="265" r:id="rId13"/>
    <p:sldId id="291" r:id="rId14"/>
    <p:sldId id="292" r:id="rId15"/>
    <p:sldId id="266" r:id="rId16"/>
    <p:sldId id="267" r:id="rId17"/>
    <p:sldId id="293" r:id="rId18"/>
    <p:sldId id="268" r:id="rId19"/>
    <p:sldId id="269" r:id="rId20"/>
    <p:sldId id="270" r:id="rId21"/>
    <p:sldId id="271" r:id="rId22"/>
    <p:sldId id="272" r:id="rId23"/>
    <p:sldId id="297" r:id="rId24"/>
    <p:sldId id="273" r:id="rId25"/>
    <p:sldId id="274" r:id="rId26"/>
    <p:sldId id="275" r:id="rId27"/>
    <p:sldId id="276" r:id="rId28"/>
    <p:sldId id="277" r:id="rId29"/>
    <p:sldId id="278" r:id="rId30"/>
    <p:sldId id="279" r:id="rId31"/>
    <p:sldId id="280" r:id="rId32"/>
    <p:sldId id="281" r:id="rId33"/>
    <p:sldId id="296" r:id="rId34"/>
    <p:sldId id="282" r:id="rId35"/>
    <p:sldId id="283" r:id="rId36"/>
    <p:sldId id="284" r:id="rId37"/>
    <p:sldId id="294" r:id="rId38"/>
    <p:sldId id="285" r:id="rId39"/>
    <p:sldId id="286" r:id="rId40"/>
    <p:sldId id="287" r:id="rId41"/>
    <p:sldId id="288" r:id="rId42"/>
    <p:sldId id="289"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8365C713-F918-4866-B385-CF900E737572}" type="datetimeFigureOut">
              <a:rPr lang="ar-SA" smtClean="0"/>
              <a:t>24/08/1444</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65C713-F918-4866-B385-CF900E737572}"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65C713-F918-4866-B385-CF900E737572}"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8365C713-F918-4866-B385-CF900E737572}" type="datetimeFigureOut">
              <a:rPr lang="ar-SA" smtClean="0"/>
              <a:t>24/08/1444</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8365C713-F918-4866-B385-CF900E737572}" type="datetimeFigureOut">
              <a:rPr lang="ar-SA" smtClean="0"/>
              <a:t>24/08/1444</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78ACAEDF-1F2F-42D7-9F1F-7717111AB1F8}"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8365C713-F918-4866-B385-CF900E737572}" type="datetimeFigureOut">
              <a:rPr lang="ar-SA" smtClean="0"/>
              <a:t>24/08/1444</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8365C713-F918-4866-B385-CF900E737572}" type="datetimeFigureOut">
              <a:rPr lang="ar-SA" smtClean="0"/>
              <a:t>24/08/1444</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78ACAEDF-1F2F-42D7-9F1F-7717111AB1F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365C713-F918-4866-B385-CF900E737572}" type="datetimeFigureOut">
              <a:rPr lang="ar-SA" smtClean="0"/>
              <a:t>24/08/1444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8365C713-F918-4866-B385-CF900E737572}" type="datetimeFigureOut">
              <a:rPr lang="ar-SA" smtClean="0"/>
              <a:t>24/08/1444</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78ACAEDF-1F2F-42D7-9F1F-7717111AB1F8}"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8365C713-F918-4866-B385-CF900E737572}" type="datetimeFigureOut">
              <a:rPr lang="ar-SA" smtClean="0"/>
              <a:t>24/08/1444</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78ACAEDF-1F2F-42D7-9F1F-7717111AB1F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8365C713-F918-4866-B385-CF900E737572}" type="datetimeFigureOut">
              <a:rPr lang="ar-SA" smtClean="0"/>
              <a:t>24/08/1444</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78ACAEDF-1F2F-42D7-9F1F-7717111AB1F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365C713-F918-4866-B385-CF900E737572}" type="datetimeFigureOut">
              <a:rPr lang="ar-SA" smtClean="0"/>
              <a:t>24/08/1444</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8ACAEDF-1F2F-42D7-9F1F-7717111AB1F8}"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r.wikipedia.org/wiki/%D8%A7%D9%84%D9%81%D9%84%D8%B3%D9%81%D8%A9_%D8%A7%D9%84%D8%B3%D9%8A%D8%A7%D8%B3%D9%8A%D8%A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63688" y="1916832"/>
            <a:ext cx="6400800" cy="1752600"/>
          </a:xfrm>
        </p:spPr>
        <p:txBody>
          <a:bodyPr/>
          <a:lstStyle/>
          <a:p>
            <a:r>
              <a:rPr lang="ar-IQ" dirty="0" smtClean="0"/>
              <a:t>السلام عليكم ورحمة الله وبركاته </a:t>
            </a:r>
          </a:p>
          <a:p>
            <a:r>
              <a:rPr lang="ar-IQ" dirty="0" smtClean="0"/>
              <a:t>                  واسعدتم صباحا </a:t>
            </a:r>
            <a:endParaRPr lang="ar-SA" dirty="0"/>
          </a:p>
        </p:txBody>
      </p:sp>
    </p:spTree>
    <p:extLst>
      <p:ext uri="{BB962C8B-B14F-4D97-AF65-F5344CB8AC3E}">
        <p14:creationId xmlns:p14="http://schemas.microsoft.com/office/powerpoint/2010/main" val="417323682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692696"/>
            <a:ext cx="8229600" cy="4572000"/>
          </a:xfrm>
        </p:spPr>
        <p:txBody>
          <a:bodyPr/>
          <a:lstStyle/>
          <a:p>
            <a:pPr algn="justLow"/>
            <a:r>
              <a:rPr lang="ar-SA" sz="3200" dirty="0">
                <a:latin typeface="Times New Roman"/>
                <a:ea typeface="Times New Roman"/>
                <a:cs typeface="Simplified Arabic"/>
              </a:rPr>
              <a:t>ويدخل ضمن إطار القيم   الأخلاقية  ، تكريم الإنسان ، واصطناع الشورى أسلوب  حكم ، والعدل بين الناس ، ورفض الظلم وشرعية الثورة  ضده  ، والحرية المسؤولة  ،و المساوة بين البشر ، والسماحة الفكرية </a:t>
            </a:r>
            <a:r>
              <a:rPr lang="ar-SA" sz="3200" dirty="0" smtClean="0">
                <a:latin typeface="Times New Roman"/>
                <a:ea typeface="Times New Roman"/>
                <a:cs typeface="Simplified Arabic"/>
              </a:rPr>
              <a:t>و</a:t>
            </a:r>
            <a:r>
              <a:rPr lang="ar-IQ" sz="3200" dirty="0" smtClean="0">
                <a:latin typeface="Times New Roman"/>
                <a:ea typeface="Times New Roman"/>
                <a:cs typeface="Simplified Arabic"/>
              </a:rPr>
              <a:t>ا</a:t>
            </a:r>
            <a:r>
              <a:rPr lang="ar-SA" sz="3200" dirty="0" smtClean="0">
                <a:latin typeface="Times New Roman"/>
                <a:ea typeface="Times New Roman"/>
                <a:cs typeface="Simplified Arabic"/>
              </a:rPr>
              <a:t>لاجتماعية  </a:t>
            </a:r>
            <a:r>
              <a:rPr lang="ar-SA" sz="3200" dirty="0">
                <a:latin typeface="Times New Roman"/>
                <a:ea typeface="Times New Roman"/>
                <a:cs typeface="Simplified Arabic"/>
              </a:rPr>
              <a:t>وتقديس العمل والمسؤولية عنه  واحترام الأسرة ، والتكافل الاجتماعي ، ومنع  الجشع الاستثماري ، والمسؤولية الاجتماعية عن المصالح العامة ، ومنع الاحتكار ، ومسؤولية الدولة عن أعمال النفع العام .</a:t>
            </a:r>
            <a:endParaRPr lang="en-US" sz="1600" b="1"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74152617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مناظر\منظر.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3682" y="1882775"/>
            <a:ext cx="6836635" cy="4572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chucha\Music\Downloads\نكات الفيس\47107539_1014089092128330_120470740276346880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63" y="-747713"/>
            <a:ext cx="7000875" cy="8353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76504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4572000"/>
          </a:xfrm>
        </p:spPr>
        <p:txBody>
          <a:bodyPr/>
          <a:lstStyle/>
          <a:p>
            <a:pPr algn="just"/>
            <a:r>
              <a:rPr lang="ar-IQ" dirty="0" smtClean="0"/>
              <a:t>سؤال: لماذا اليوم وبعد 14 قرنا من الاسلام عدنا لنبحث عن الاخلاق ،والتي يفترض ان تكون قد ترسخت فينا واصبحت من بديهيات حياتنا؟ لان حديث نبي الاسلام محمد صل الله عليه واله وسلم يقول(انما بعثت لأتمم مكارم الاخلاق) بمعنى الاخلاق كانت موجودة حتى في  الجاهلية ،وجاء الاسلام ليرسخها ،فلماذا تم التخلي عنها؟</a:t>
            </a:r>
            <a:endParaRPr lang="ar-SA" dirty="0"/>
          </a:p>
        </p:txBody>
      </p:sp>
    </p:spTree>
    <p:extLst>
      <p:ext uri="{BB962C8B-B14F-4D97-AF65-F5344CB8AC3E}">
        <p14:creationId xmlns:p14="http://schemas.microsoft.com/office/powerpoint/2010/main" val="383298193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620688"/>
            <a:ext cx="8229600" cy="4572000"/>
          </a:xfrm>
        </p:spPr>
        <p:txBody>
          <a:bodyPr/>
          <a:lstStyle/>
          <a:p>
            <a:pPr algn="just"/>
            <a:r>
              <a:rPr lang="ar-IQ" dirty="0" smtClean="0"/>
              <a:t>الجواب: حينما فتح المسلمون غرناطة وبقوا فيها 4 قرون حاول الصليبيين كثيرا </a:t>
            </a:r>
            <a:r>
              <a:rPr lang="ar-IQ" dirty="0" err="1" smtClean="0"/>
              <a:t>لاخراجهم</a:t>
            </a:r>
            <a:r>
              <a:rPr lang="ar-IQ" dirty="0" smtClean="0"/>
              <a:t> لكن لم يفلحوا وكانوا يرسلوا جواسيس للتحقق عنهم ويعودوا بالقول انه غير ممكن استرجاع ارضنا، الا حينما جاء صليبي يتجسس الى ديار المسلمين وعاد الى قومه قال لهم :اليوم تتمكنوا من تحرير ارضكم وفعلا تم ذلك ،ماذا وجد هذا الشخص لكي يخبرهم بإمكانية تحرير الارض؟ </a:t>
            </a:r>
            <a:endParaRPr lang="ar-SA" dirty="0"/>
          </a:p>
        </p:txBody>
      </p:sp>
    </p:spTree>
    <p:extLst>
      <p:ext uri="{BB962C8B-B14F-4D97-AF65-F5344CB8AC3E}">
        <p14:creationId xmlns:p14="http://schemas.microsoft.com/office/powerpoint/2010/main" val="148013858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836712"/>
            <a:ext cx="8229600" cy="4572000"/>
          </a:xfrm>
        </p:spPr>
        <p:txBody>
          <a:bodyPr/>
          <a:lstStyle/>
          <a:p>
            <a:pPr algn="just"/>
            <a:r>
              <a:rPr lang="ar-IQ" dirty="0" smtClean="0"/>
              <a:t>وجد شاب جالس في الطريق ويبكي وسأله : ما بك ؟ قال له هجرتني حبيبتي .</a:t>
            </a:r>
          </a:p>
          <a:p>
            <a:pPr algn="just"/>
            <a:r>
              <a:rPr lang="ar-IQ" dirty="0" smtClean="0"/>
              <a:t>هذا السؤال وجوابه ولَّد انطباع لدى الصليبي الجاسوس بان المسلمين بدأوا بالتحلل عن القيم </a:t>
            </a:r>
            <a:r>
              <a:rPr lang="ar-IQ" smtClean="0"/>
              <a:t>الاسلامية ومن ثم </a:t>
            </a:r>
            <a:r>
              <a:rPr lang="ar-IQ" dirty="0" smtClean="0"/>
              <a:t>اصبحت امكانية طردهم سهلة . أي انهم تحولوا من العقيدة الى الغريزة ، ومن المُثل العليا الى </a:t>
            </a:r>
            <a:r>
              <a:rPr lang="ar-IQ" dirty="0" err="1" smtClean="0"/>
              <a:t>الدنائة</a:t>
            </a:r>
            <a:r>
              <a:rPr lang="ar-IQ" dirty="0" smtClean="0"/>
              <a:t>، وفعلا تم طرد العرب المسلمين من اوروبا .</a:t>
            </a:r>
            <a:endParaRPr lang="ar-SA" dirty="0"/>
          </a:p>
        </p:txBody>
      </p:sp>
    </p:spTree>
    <p:extLst>
      <p:ext uri="{BB962C8B-B14F-4D97-AF65-F5344CB8AC3E}">
        <p14:creationId xmlns:p14="http://schemas.microsoft.com/office/powerpoint/2010/main" val="54728839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124744"/>
            <a:ext cx="8229600" cy="4572000"/>
          </a:xfrm>
        </p:spPr>
        <p:txBody>
          <a:bodyPr>
            <a:normAutofit lnSpcReduction="10000"/>
          </a:bodyPr>
          <a:lstStyle/>
          <a:p>
            <a:pPr algn="just"/>
            <a:r>
              <a:rPr lang="en-US" sz="3200" b="1" dirty="0" smtClean="0">
                <a:latin typeface="Simplified Arabic"/>
                <a:ea typeface="Times New Roman"/>
              </a:rPr>
              <a:t> </a:t>
            </a:r>
            <a:r>
              <a:rPr lang="ar-SA" sz="3200" b="1" dirty="0" smtClean="0">
                <a:latin typeface="Simplified Arabic" pitchFamily="18" charset="-78"/>
                <a:ea typeface="Times New Roman"/>
                <a:cs typeface="Simplified Arabic" pitchFamily="18" charset="-78"/>
              </a:rPr>
              <a:t>تتصف الأخلاق بثلاث خصائص هي إن الأخلاق موطنها  النفس وليس الجسم ، وان الأخلاق حالة اجتماعية لأنها تنظم العلاقات الاجتماعية ،  كما إن الأخلاق تتطور  وتنتقل من حالة دنيا  إلى حالة عليا سواء بحثت  من قبل الفرد أو</a:t>
            </a:r>
            <a:r>
              <a:rPr lang="ar-IQ" sz="3200" b="1" dirty="0" smtClean="0">
                <a:latin typeface="Simplified Arabic" pitchFamily="18" charset="-78"/>
                <a:ea typeface="Times New Roman"/>
                <a:cs typeface="Simplified Arabic" pitchFamily="18" charset="-78"/>
              </a:rPr>
              <a:t>  </a:t>
            </a:r>
            <a:r>
              <a:rPr lang="ar-SA" sz="3200" b="1" dirty="0" smtClean="0">
                <a:latin typeface="Simplified Arabic" pitchFamily="18" charset="-78"/>
                <a:ea typeface="Times New Roman"/>
                <a:cs typeface="Simplified Arabic" pitchFamily="18" charset="-78"/>
              </a:rPr>
              <a:t>المجتمع . </a:t>
            </a:r>
            <a:endParaRPr lang="ar-IQ" sz="3200" b="1" dirty="0" smtClean="0">
              <a:latin typeface="Simplified Arabic" pitchFamily="18" charset="-78"/>
              <a:ea typeface="Times New Roman"/>
              <a:cs typeface="Simplified Arabic" pitchFamily="18" charset="-78"/>
            </a:endParaRPr>
          </a:p>
          <a:p>
            <a:pPr algn="just"/>
            <a:r>
              <a:rPr lang="ar-SA" sz="3200" b="1" dirty="0" smtClean="0">
                <a:latin typeface="Simplified Arabic" pitchFamily="18" charset="-78"/>
                <a:ea typeface="Times New Roman"/>
                <a:cs typeface="Simplified Arabic" pitchFamily="18" charset="-78"/>
              </a:rPr>
              <a:t>وإذا كان العلم يرجع إلى الفهم أي التجربة  و العقل معا ومجاله المعرفة ، فان الأخلاق ترجع إلى الإرادة  ومجالها  السلوك ، وان ما يميز السلوك الأخلاقي هو انه يصدر عن</a:t>
            </a:r>
            <a:r>
              <a:rPr lang="ar-IQ" sz="3200" b="1" dirty="0" smtClean="0">
                <a:latin typeface="Simplified Arabic" pitchFamily="18" charset="-78"/>
                <a:ea typeface="Times New Roman"/>
                <a:cs typeface="Simplified Arabic" pitchFamily="18" charset="-78"/>
              </a:rPr>
              <a:t>"</a:t>
            </a:r>
            <a:r>
              <a:rPr lang="ar-SA" sz="3200" b="1" dirty="0" smtClean="0">
                <a:latin typeface="Simplified Arabic" pitchFamily="18" charset="-78"/>
                <a:ea typeface="Times New Roman"/>
                <a:cs typeface="Simplified Arabic" pitchFamily="18" charset="-78"/>
              </a:rPr>
              <a:t> الإرادة الصالحة</a:t>
            </a:r>
            <a:r>
              <a:rPr lang="ar-IQ" sz="3200" b="1" dirty="0" smtClean="0">
                <a:latin typeface="Simplified Arabic" pitchFamily="18" charset="-78"/>
                <a:ea typeface="Times New Roman"/>
                <a:cs typeface="Simplified Arabic" pitchFamily="18" charset="-78"/>
              </a:rPr>
              <a:t>"</a:t>
            </a:r>
            <a:r>
              <a:rPr lang="ar-SA" sz="3200" b="1" dirty="0" smtClean="0">
                <a:latin typeface="Simplified Arabic" pitchFamily="18" charset="-78"/>
                <a:ea typeface="Times New Roman"/>
                <a:cs typeface="Simplified Arabic" pitchFamily="18" charset="-78"/>
              </a:rPr>
              <a:t> التي تعود في النهاية إلى فكرة الواجب</a:t>
            </a:r>
            <a:r>
              <a:rPr lang="ar-IQ" sz="3200" b="1" dirty="0" smtClean="0">
                <a:latin typeface="Simplified Arabic" pitchFamily="18" charset="-78"/>
                <a:ea typeface="Times New Roman"/>
                <a:cs typeface="Simplified Arabic" pitchFamily="18" charset="-78"/>
              </a:rPr>
              <a:t>.</a:t>
            </a:r>
            <a:r>
              <a:rPr lang="ar-SA" sz="3200" b="1" dirty="0" smtClean="0">
                <a:latin typeface="Simplified Arabic" pitchFamily="18" charset="-78"/>
                <a:ea typeface="Times New Roman"/>
                <a:cs typeface="Simplified Arabic" pitchFamily="18" charset="-78"/>
              </a:rPr>
              <a:t>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320457080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052736"/>
            <a:ext cx="8229600" cy="4572000"/>
          </a:xfrm>
        </p:spPr>
        <p:txBody>
          <a:bodyPr/>
          <a:lstStyle/>
          <a:p>
            <a:pPr algn="justLow"/>
            <a:r>
              <a:rPr lang="ar-SA" sz="3200" dirty="0" smtClean="0">
                <a:latin typeface="Times New Roman"/>
                <a:ea typeface="Times New Roman"/>
                <a:cs typeface="Simplified Arabic"/>
              </a:rPr>
              <a:t>واس</a:t>
            </a:r>
            <a:r>
              <a:rPr lang="ar-IQ" sz="3200" dirty="0" smtClean="0">
                <a:latin typeface="Times New Roman"/>
                <a:ea typeface="Times New Roman"/>
                <a:cs typeface="Simplified Arabic"/>
              </a:rPr>
              <a:t>تنادا</a:t>
            </a:r>
            <a:r>
              <a:rPr lang="ar-SA" sz="3200" dirty="0" smtClean="0">
                <a:latin typeface="Times New Roman"/>
                <a:ea typeface="Times New Roman"/>
                <a:cs typeface="Simplified Arabic"/>
              </a:rPr>
              <a:t> </a:t>
            </a:r>
            <a:r>
              <a:rPr lang="ar-SA" sz="3200" dirty="0">
                <a:latin typeface="Times New Roman"/>
                <a:ea typeface="Times New Roman"/>
                <a:cs typeface="Simplified Arabic"/>
              </a:rPr>
              <a:t>إلى الفيلسوف الألماني فريدريك </a:t>
            </a:r>
            <a:r>
              <a:rPr lang="ar-SA" sz="3200" dirty="0" err="1">
                <a:latin typeface="Times New Roman"/>
                <a:ea typeface="Times New Roman"/>
                <a:cs typeface="Simplified Arabic"/>
              </a:rPr>
              <a:t>نيتشه</a:t>
            </a:r>
            <a:r>
              <a:rPr lang="ar-SA" sz="3200" dirty="0">
                <a:latin typeface="Times New Roman"/>
                <a:ea typeface="Times New Roman"/>
                <a:cs typeface="Simplified Arabic"/>
              </a:rPr>
              <a:t> </a:t>
            </a:r>
            <a:r>
              <a:rPr lang="ar-SA" sz="3200" dirty="0" smtClean="0">
                <a:latin typeface="Times New Roman"/>
                <a:ea typeface="Times New Roman"/>
                <a:cs typeface="Simplified Arabic"/>
              </a:rPr>
              <a:t>في </a:t>
            </a:r>
            <a:r>
              <a:rPr lang="ar-SA" sz="3200" dirty="0">
                <a:latin typeface="Times New Roman"/>
                <a:ea typeface="Times New Roman"/>
                <a:cs typeface="Simplified Arabic"/>
              </a:rPr>
              <a:t>تحليل قضية الحداثة  والأخلاق والعلم . </a:t>
            </a:r>
            <a:r>
              <a:rPr lang="ar-IQ" sz="3200" dirty="0">
                <a:latin typeface="Times New Roman"/>
                <a:ea typeface="Times New Roman"/>
                <a:cs typeface="Simplified Arabic"/>
              </a:rPr>
              <a:t> </a:t>
            </a:r>
            <a:r>
              <a:rPr lang="ar-IQ" sz="3200" dirty="0" smtClean="0">
                <a:latin typeface="Times New Roman"/>
                <a:ea typeface="Times New Roman"/>
                <a:cs typeface="Simplified Arabic"/>
              </a:rPr>
              <a:t>اذ انه </a:t>
            </a:r>
            <a:r>
              <a:rPr lang="ar-SA" sz="3200" dirty="0" smtClean="0">
                <a:latin typeface="Times New Roman"/>
                <a:ea typeface="Times New Roman"/>
                <a:cs typeface="Simplified Arabic"/>
              </a:rPr>
              <a:t>دعا </a:t>
            </a:r>
            <a:r>
              <a:rPr lang="ar-SA" sz="3200" dirty="0">
                <a:latin typeface="Times New Roman"/>
                <a:ea typeface="Times New Roman"/>
                <a:cs typeface="Simplified Arabic"/>
              </a:rPr>
              <a:t>إلى بناء الأخلاق على أساس علمي ، وعمل على تطبيق المنهج العلمي في تحليل القيم الأخلاقية </a:t>
            </a:r>
            <a:r>
              <a:rPr lang="ar-SA" sz="3200" dirty="0" smtClean="0">
                <a:latin typeface="Times New Roman"/>
                <a:ea typeface="Times New Roman"/>
                <a:cs typeface="Simplified Arabic"/>
              </a:rPr>
              <a:t>وع</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د </a:t>
            </a:r>
            <a:r>
              <a:rPr lang="ar-SA" sz="3200" dirty="0">
                <a:latin typeface="Times New Roman"/>
                <a:ea typeface="Times New Roman"/>
                <a:cs typeface="Simplified Arabic"/>
              </a:rPr>
              <a:t>كلا من الأخلاق  والقيم الأخلاقية  ظواهر بشرية  من صنع البشر أنفسهم </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algn="justLow"/>
            <a:r>
              <a:rPr lang="ar-IQ" sz="3200" b="1" dirty="0" smtClean="0">
                <a:latin typeface="Times New Roman"/>
                <a:ea typeface="Times New Roman"/>
                <a:cs typeface="Simplified Arabic"/>
              </a:rPr>
              <a:t>السؤال: ما المقصود بالأساس العلمي هنا ؟ وما علاقته بالبناء الاخلاقي؟ وهل ان الذين لا يملكون علم لا اخلاق عندهم؟</a:t>
            </a:r>
            <a:endParaRPr lang="en-US" sz="1600" b="1"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427054888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lstStyle/>
          <a:p>
            <a:pPr algn="just"/>
            <a:r>
              <a:rPr lang="ar-IQ" dirty="0" smtClean="0"/>
              <a:t>الجواب: ان تطبيق المنهج العلمي لأنه قائم على اسس صحيحة لا تقبل التأويل وبعيدة عن الارتجال والعواطف والتأثيرات ،بالتالي فان أي حكم على أي قضية حينما يستند الى المنهج العلمي هذا يعني انه اكتسب صفة الديمومة والثبات والقبول من الناحية المنطقية والعقلانية .بمعنى اخر لا استطيع القول ان احمد افضل اخلاقا من اياد!! الا اذا قدمت المعايير لذلك. والمعيار هنا هو ميزان السلوك.</a:t>
            </a:r>
            <a:endParaRPr lang="ar-SA" dirty="0"/>
          </a:p>
        </p:txBody>
      </p:sp>
    </p:spTree>
    <p:extLst>
      <p:ext uri="{BB962C8B-B14F-4D97-AF65-F5344CB8AC3E}">
        <p14:creationId xmlns:p14="http://schemas.microsoft.com/office/powerpoint/2010/main" val="12483592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229600" cy="4572000"/>
          </a:xfrm>
        </p:spPr>
        <p:txBody>
          <a:bodyPr/>
          <a:lstStyle/>
          <a:p>
            <a:pPr algn="just"/>
            <a:r>
              <a:rPr lang="ar-SA" sz="3200" dirty="0">
                <a:latin typeface="Times New Roman"/>
                <a:ea typeface="Times New Roman"/>
                <a:cs typeface="Simplified Arabic"/>
              </a:rPr>
              <a:t> تجدر الإشارة إلى أن </a:t>
            </a:r>
            <a:r>
              <a:rPr lang="ar-SA" sz="3200" dirty="0" err="1">
                <a:latin typeface="Times New Roman"/>
                <a:ea typeface="Times New Roman"/>
                <a:cs typeface="Simplified Arabic"/>
              </a:rPr>
              <a:t>نيتشه</a:t>
            </a:r>
            <a:r>
              <a:rPr lang="ar-SA" sz="3200" dirty="0">
                <a:latin typeface="Times New Roman"/>
                <a:ea typeface="Times New Roman"/>
                <a:cs typeface="Simplified Arabic"/>
              </a:rPr>
              <a:t> حلل تاريخ الأخلاق على انه صراع بين نوعين من الفئات : (( أخلاق السادة )) (( وأخلاق العبيد )) وان المراحل التاريخية جميعها منذ ظهور المسيحية كانت في الأساس مسرحا لأخلاق العبيد المبنية على خصال الزهد الديني أو المسيحي وهي تتردد بين الخير  والشر والعجز والضعف ، فيما اتسمت أخلاق السادة بمقدرتها على </a:t>
            </a:r>
            <a:r>
              <a:rPr lang="ar-SA" sz="3200" dirty="0" smtClean="0">
                <a:latin typeface="Times New Roman"/>
                <a:ea typeface="Times New Roman"/>
                <a:cs typeface="Simplified Arabic"/>
              </a:rPr>
              <a:t>ال</a:t>
            </a:r>
            <a:r>
              <a:rPr lang="ar-IQ" sz="3200" dirty="0" smtClean="0">
                <a:latin typeface="Times New Roman"/>
                <a:ea typeface="Times New Roman"/>
                <a:cs typeface="Simplified Arabic"/>
              </a:rPr>
              <a:t>تمييز </a:t>
            </a:r>
            <a:r>
              <a:rPr lang="ar-SA" sz="3200" dirty="0" smtClean="0">
                <a:latin typeface="Times New Roman"/>
                <a:ea typeface="Times New Roman"/>
                <a:cs typeface="Simplified Arabic"/>
              </a:rPr>
              <a:t>بين </a:t>
            </a:r>
            <a:r>
              <a:rPr lang="ar-SA" sz="3200" dirty="0">
                <a:latin typeface="Times New Roman"/>
                <a:ea typeface="Times New Roman"/>
                <a:cs typeface="Simplified Arabic"/>
              </a:rPr>
              <a:t>الجيد </a:t>
            </a:r>
            <a:r>
              <a:rPr lang="ar-SA" sz="3200" dirty="0" smtClean="0">
                <a:latin typeface="Times New Roman"/>
                <a:ea typeface="Times New Roman"/>
                <a:cs typeface="Simplified Arabic"/>
              </a:rPr>
              <a:t>والرديء </a:t>
            </a:r>
            <a:r>
              <a:rPr lang="ar-SA" sz="3200" dirty="0">
                <a:latin typeface="Times New Roman"/>
                <a:ea typeface="Times New Roman"/>
                <a:cs typeface="Simplified Arabic"/>
              </a:rPr>
              <a:t>وتقوم على البطولة والمقدرة والشهامة  ، وهي الصفات التي تتصف بها الطبقة الارستقراطية . </a:t>
            </a:r>
            <a:endParaRPr lang="ar-SA" dirty="0"/>
          </a:p>
        </p:txBody>
      </p:sp>
    </p:spTree>
    <p:extLst>
      <p:ext uri="{BB962C8B-B14F-4D97-AF65-F5344CB8AC3E}">
        <p14:creationId xmlns:p14="http://schemas.microsoft.com/office/powerpoint/2010/main" val="108302171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4572000"/>
          </a:xfrm>
        </p:spPr>
        <p:txBody>
          <a:bodyPr/>
          <a:lstStyle/>
          <a:p>
            <a:pPr algn="just"/>
            <a:r>
              <a:rPr lang="ar-SA" sz="3200" dirty="0">
                <a:ea typeface="Times New Roman"/>
                <a:cs typeface="Simplified Arabic"/>
              </a:rPr>
              <a:t>واخذ موضوع الأخلاق حيزا  واسعا في فكر فلاسفة </a:t>
            </a:r>
            <a:r>
              <a:rPr lang="ar-SA" sz="3200" dirty="0" smtClean="0">
                <a:ea typeface="Times New Roman"/>
                <a:cs typeface="Simplified Arabic"/>
              </a:rPr>
              <a:t>الغرب، </a:t>
            </a:r>
            <a:r>
              <a:rPr lang="ar-SA" sz="3200" dirty="0">
                <a:ea typeface="Times New Roman"/>
                <a:cs typeface="Simplified Arabic"/>
              </a:rPr>
              <a:t>فسقراط الذي عرف الأخلاق بأنها المثل العليا في المجتمع وربط وجودها بوجود الخير  كقيمة موضوعية  يمكن </a:t>
            </a:r>
            <a:r>
              <a:rPr lang="ar-SA" sz="3200" dirty="0" smtClean="0">
                <a:ea typeface="Times New Roman"/>
                <a:cs typeface="Simplified Arabic"/>
              </a:rPr>
              <a:t>معرفتها</a:t>
            </a:r>
            <a:r>
              <a:rPr lang="ar-IQ" sz="3200" dirty="0" smtClean="0">
                <a:ea typeface="Times New Roman"/>
                <a:cs typeface="Simplified Arabic"/>
              </a:rPr>
              <a:t>.</a:t>
            </a:r>
            <a:r>
              <a:rPr lang="ar-SA" sz="3200" dirty="0" smtClean="0">
                <a:ea typeface="Times New Roman"/>
                <a:cs typeface="Simplified Arabic"/>
              </a:rPr>
              <a:t> </a:t>
            </a:r>
            <a:endParaRPr lang="ar-SA" dirty="0"/>
          </a:p>
        </p:txBody>
      </p:sp>
    </p:spTree>
    <p:extLst>
      <p:ext uri="{BB962C8B-B14F-4D97-AF65-F5344CB8AC3E}">
        <p14:creationId xmlns:p14="http://schemas.microsoft.com/office/powerpoint/2010/main" val="224814264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مناظر\مناظر جميلة\حلووووووووووووو.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882775"/>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803611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4572000"/>
          </a:xfrm>
        </p:spPr>
        <p:txBody>
          <a:bodyPr/>
          <a:lstStyle/>
          <a:p>
            <a:pPr algn="just"/>
            <a:r>
              <a:rPr lang="ar-SA" sz="3200" dirty="0">
                <a:ea typeface="Times New Roman"/>
                <a:cs typeface="Simplified Arabic"/>
              </a:rPr>
              <a:t>واخذ أفلاطون في جمهوريته الفكرة نفسها في أن الخير يتعلق بالصالح العام لمجموع المجتمع المقسم إلى فئات الجنود والصناع والفلاسفة ، والصالح العام يكمن  في تقسيم العمل والتناسق بين المهمات وتحقيق الانسجام </a:t>
            </a:r>
            <a:r>
              <a:rPr lang="ar-IQ" sz="3200" dirty="0" smtClean="0">
                <a:ea typeface="Times New Roman"/>
                <a:cs typeface="Simplified Arabic"/>
              </a:rPr>
              <a:t>.</a:t>
            </a:r>
            <a:r>
              <a:rPr lang="ar-SA" sz="3200" dirty="0" smtClean="0">
                <a:ea typeface="Times New Roman"/>
                <a:cs typeface="Simplified Arabic"/>
              </a:rPr>
              <a:t> </a:t>
            </a:r>
            <a:endParaRPr lang="ar-SA" dirty="0"/>
          </a:p>
        </p:txBody>
      </p:sp>
    </p:spTree>
    <p:extLst>
      <p:ext uri="{BB962C8B-B14F-4D97-AF65-F5344CB8AC3E}">
        <p14:creationId xmlns:p14="http://schemas.microsoft.com/office/powerpoint/2010/main" val="362025031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lstStyle/>
          <a:p>
            <a:pPr algn="justLow"/>
            <a:r>
              <a:rPr lang="ar-SA" sz="3200" dirty="0">
                <a:latin typeface="Times New Roman"/>
                <a:ea typeface="Times New Roman"/>
                <a:cs typeface="Simplified Arabic"/>
              </a:rPr>
              <a:t>بينما  ربط أرسطو الأخلاق  التي يهدف اجتماع المواطنين في ظل الدولة إلى تحقيقها ، فالغرض الأساس  من العيش المشترك للمواطنين في الدولة هو الأهداف الأخلاقية ، فهو العامل المشترك الذي يجمع بينهم ، وهو بعد ذلك المبرر للعيش في الدولة ، فالدولة إذن ذات  هدف </a:t>
            </a:r>
            <a:r>
              <a:rPr lang="ar-SA" sz="3200" dirty="0" smtClean="0">
                <a:latin typeface="Times New Roman"/>
                <a:ea typeface="Times New Roman"/>
                <a:cs typeface="Simplified Arabic"/>
              </a:rPr>
              <a:t>أخلاقي</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 </a:t>
            </a:r>
            <a:r>
              <a:rPr lang="ar-IQ" sz="3200" dirty="0" smtClean="0">
                <a:latin typeface="Times New Roman"/>
                <a:ea typeface="Times New Roman"/>
                <a:cs typeface="Simplified Arabic"/>
              </a:rPr>
              <a:t> هنا تكمن المشكلة)</a:t>
            </a:r>
            <a:r>
              <a:rPr lang="ar-SA" sz="3200" dirty="0" smtClean="0">
                <a:latin typeface="Times New Roman"/>
                <a:ea typeface="Times New Roman"/>
                <a:cs typeface="Simplified Arabic"/>
              </a:rPr>
              <a:t>. </a:t>
            </a:r>
            <a:r>
              <a:rPr lang="ar-IQ" sz="3200" dirty="0" smtClean="0">
                <a:latin typeface="Times New Roman"/>
                <a:ea typeface="Times New Roman"/>
                <a:cs typeface="Simplified Arabic"/>
              </a:rPr>
              <a:t>فهل دولنا تتصف بذلك؟</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38454743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229600" cy="4572000"/>
          </a:xfrm>
        </p:spPr>
        <p:txBody>
          <a:bodyPr>
            <a:normAutofit fontScale="92500" lnSpcReduction="20000"/>
          </a:bodyPr>
          <a:lstStyle/>
          <a:p>
            <a:pPr marL="64008" indent="0" algn="just">
              <a:buNone/>
            </a:pPr>
            <a:r>
              <a:rPr lang="ar-SA" sz="3200" b="1" dirty="0">
                <a:ea typeface="Times New Roman"/>
                <a:cs typeface="Simplified Arabic"/>
              </a:rPr>
              <a:t>وخلاصة موقف الفكر الغربي إزاء الأخلاق تبلور في اتجاهين :  الأول يربط الدولة بالمثل العليا من حيث  نشؤها وغايتها وواجباتها إزاء من يعيش في ظلها ، وبالتالي يربط السياسة بنظام أخلاقي مستمد من تلك المثل العليا . وقد تسلسل هذا الاتجاه من الفكر اليوناني إلى الفكر الديني  المسيحي  وصولا إلى العقد الاجتماعي والحقوق الطبيعية  كأساس للديمقراطية  النيابية   </a:t>
            </a:r>
            <a:r>
              <a:rPr lang="ar-IQ" sz="3200" b="1" dirty="0" smtClean="0">
                <a:ea typeface="Times New Roman"/>
                <a:cs typeface="Simplified Arabic"/>
              </a:rPr>
              <a:t>.</a:t>
            </a:r>
          </a:p>
          <a:p>
            <a:pPr marL="64008" indent="0" algn="just">
              <a:buNone/>
            </a:pPr>
            <a:r>
              <a:rPr lang="ar-SA" sz="3200" b="1" dirty="0" smtClean="0">
                <a:ea typeface="Times New Roman"/>
                <a:cs typeface="Simplified Arabic"/>
              </a:rPr>
              <a:t> </a:t>
            </a:r>
            <a:r>
              <a:rPr lang="ar-SA" sz="3200" b="1" dirty="0">
                <a:ea typeface="Times New Roman"/>
                <a:cs typeface="Simplified Arabic"/>
              </a:rPr>
              <a:t>مقابل ذلك ، التزم الاتجاه الثاني تيار( مكيا فلي )الذي جعل من السياسة صناعة تدور حول  موضوع إتقانها كفن الوصول إلى الحكم والبقاء فيه ، حيث تحول التأكيد من موضوع اصل  الدولة إلى موضوع عملها اليومي ، أي ما يقوم به حاكمها من الدرجة الأولى .</a:t>
            </a:r>
            <a:endParaRPr lang="ar-SA" dirty="0"/>
          </a:p>
        </p:txBody>
      </p:sp>
    </p:spTree>
    <p:extLst>
      <p:ext uri="{BB962C8B-B14F-4D97-AF65-F5344CB8AC3E}">
        <p14:creationId xmlns:p14="http://schemas.microsoft.com/office/powerpoint/2010/main" val="298049678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836712"/>
            <a:ext cx="8229600" cy="4572000"/>
          </a:xfrm>
        </p:spPr>
        <p:txBody>
          <a:bodyPr/>
          <a:lstStyle/>
          <a:p>
            <a:pPr algn="just"/>
            <a:r>
              <a:rPr lang="ar-SA" dirty="0" err="1">
                <a:latin typeface="Simplified Arabic" pitchFamily="18" charset="-78"/>
                <a:cs typeface="Simplified Arabic" pitchFamily="18" charset="-78"/>
              </a:rPr>
              <a:t>نيكولو</a:t>
            </a:r>
            <a:r>
              <a:rPr lang="ar-SA" dirty="0">
                <a:latin typeface="Simplified Arabic" pitchFamily="18" charset="-78"/>
                <a:cs typeface="Simplified Arabic" pitchFamily="18" charset="-78"/>
              </a:rPr>
              <a:t> دي برناردو دي </a:t>
            </a:r>
            <a:r>
              <a:rPr lang="ar-SA" dirty="0" err="1">
                <a:latin typeface="Simplified Arabic" pitchFamily="18" charset="-78"/>
                <a:cs typeface="Simplified Arabic" pitchFamily="18" charset="-78"/>
              </a:rPr>
              <a:t>ماكيافيلّي</a:t>
            </a:r>
            <a:r>
              <a:rPr lang="ar-SA" dirty="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algn="just"/>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ولد وتوفي في </a:t>
            </a:r>
            <a:r>
              <a:rPr lang="ar-IQ" dirty="0" smtClean="0">
                <a:latin typeface="Simplified Arabic" pitchFamily="18" charset="-78"/>
                <a:cs typeface="Simplified Arabic" pitchFamily="18" charset="-78"/>
              </a:rPr>
              <a:t>فلورنسا</a:t>
            </a:r>
            <a:r>
              <a:rPr lang="ar-SA" dirty="0">
                <a:latin typeface="Simplified Arabic" pitchFamily="18" charset="-78"/>
                <a:cs typeface="Simplified Arabic" pitchFamily="18" charset="-78"/>
              </a:rPr>
              <a:t>  كان مفكرا </a:t>
            </a:r>
            <a:r>
              <a:rPr lang="ar-IQ" dirty="0" smtClean="0">
                <a:latin typeface="Simplified Arabic" pitchFamily="18" charset="-78"/>
                <a:cs typeface="Simplified Arabic" pitchFamily="18" charset="-78"/>
              </a:rPr>
              <a:t> وفيلسوفا</a:t>
            </a:r>
            <a:r>
              <a:rPr lang="ar-SA" dirty="0" smtClean="0">
                <a:latin typeface="Simplified Arabic" pitchFamily="18" charset="-78"/>
                <a:cs typeface="Simplified Arabic" pitchFamily="18" charset="-78"/>
                <a:hlinkClick r:id="rId2" tooltip="الفلسفة السياسية"/>
              </a:rPr>
              <a:t> </a:t>
            </a:r>
            <a:r>
              <a:rPr lang="ar-IQ" dirty="0" smtClean="0">
                <a:latin typeface="Simplified Arabic" pitchFamily="18" charset="-78"/>
                <a:cs typeface="Simplified Arabic" pitchFamily="18" charset="-78"/>
              </a:rPr>
              <a:t> سياسيا</a:t>
            </a:r>
            <a:r>
              <a:rPr lang="ar-SA" dirty="0">
                <a:latin typeface="Simplified Arabic" pitchFamily="18" charset="-78"/>
                <a:cs typeface="Simplified Arabic" pitchFamily="18" charset="-78"/>
              </a:rPr>
              <a:t> </a:t>
            </a:r>
            <a:r>
              <a:rPr lang="ar-IQ" dirty="0" smtClean="0">
                <a:latin typeface="Simplified Arabic" pitchFamily="18" charset="-78"/>
                <a:cs typeface="Simplified Arabic" pitchFamily="18" charset="-78"/>
              </a:rPr>
              <a:t> ايطاليا</a:t>
            </a:r>
            <a:r>
              <a:rPr lang="ar-SA" dirty="0">
                <a:latin typeface="Simplified Arabic" pitchFamily="18" charset="-78"/>
                <a:cs typeface="Simplified Arabic" pitchFamily="18" charset="-78"/>
              </a:rPr>
              <a:t> إبان </a:t>
            </a:r>
            <a:r>
              <a:rPr lang="ar-IQ" dirty="0" smtClean="0">
                <a:latin typeface="Simplified Arabic" pitchFamily="18" charset="-78"/>
                <a:cs typeface="Simplified Arabic" pitchFamily="18" charset="-78"/>
              </a:rPr>
              <a:t> عصر النهضة</a:t>
            </a:r>
            <a:r>
              <a:rPr lang="ar-SA" dirty="0" smtClean="0">
                <a:latin typeface="Simplified Arabic" pitchFamily="18" charset="-78"/>
                <a:cs typeface="Simplified Arabic" pitchFamily="18" charset="-78"/>
              </a:rPr>
              <a:t>.</a:t>
            </a:r>
            <a:r>
              <a:rPr lang="ar-SA" dirty="0">
                <a:latin typeface="Simplified Arabic" pitchFamily="18" charset="-78"/>
                <a:cs typeface="Simplified Arabic" pitchFamily="18" charset="-78"/>
              </a:rPr>
              <a:t> أصبح </a:t>
            </a:r>
            <a:r>
              <a:rPr lang="ar-SA" dirty="0" err="1">
                <a:latin typeface="Simplified Arabic" pitchFamily="18" charset="-78"/>
                <a:cs typeface="Simplified Arabic" pitchFamily="18" charset="-78"/>
              </a:rPr>
              <a:t>مكيافيلي</a:t>
            </a:r>
            <a:r>
              <a:rPr lang="ar-SA" dirty="0">
                <a:latin typeface="Simplified Arabic" pitchFamily="18" charset="-78"/>
                <a:cs typeface="Simplified Arabic" pitchFamily="18" charset="-78"/>
              </a:rPr>
              <a:t> الشخصية الرئيسية والمؤسس للتنظير السياسي الواقعي، والذي أصبحت فيما بعد عصب دراسات </a:t>
            </a:r>
            <a:r>
              <a:rPr lang="ar-IQ" dirty="0" smtClean="0">
                <a:latin typeface="Simplified Arabic" pitchFamily="18" charset="-78"/>
                <a:cs typeface="Simplified Arabic" pitchFamily="18" charset="-78"/>
              </a:rPr>
              <a:t> العلم السياسي</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أشهر كتبه على الإطلاق، </a:t>
            </a:r>
            <a:r>
              <a:rPr lang="ar-IQ" dirty="0" smtClean="0">
                <a:latin typeface="Simplified Arabic" pitchFamily="18" charset="-78"/>
                <a:cs typeface="Simplified Arabic" pitchFamily="18" charset="-78"/>
              </a:rPr>
              <a:t> كتاب الامير.</a:t>
            </a:r>
            <a:r>
              <a:rPr lang="ar-SA" dirty="0">
                <a:solidFill>
                  <a:srgbClr val="222222"/>
                </a:solidFill>
                <a:latin typeface="Arial"/>
              </a:rPr>
              <a:t> </a:t>
            </a:r>
            <a:r>
              <a:rPr lang="ar-SA" dirty="0">
                <a:latin typeface="Arial"/>
              </a:rPr>
              <a:t>وأيد فيه فكرة أن </a:t>
            </a:r>
            <a:r>
              <a:rPr lang="ar-SA" dirty="0" smtClean="0">
                <a:latin typeface="Arial"/>
              </a:rPr>
              <a:t>ما</a:t>
            </a:r>
            <a:r>
              <a:rPr lang="ar-IQ" dirty="0" smtClean="0">
                <a:latin typeface="Arial"/>
              </a:rPr>
              <a:t> </a:t>
            </a:r>
            <a:r>
              <a:rPr lang="ar-SA" dirty="0" smtClean="0">
                <a:latin typeface="Arial"/>
              </a:rPr>
              <a:t>هو </a:t>
            </a:r>
            <a:r>
              <a:rPr lang="ar-SA" dirty="0">
                <a:latin typeface="Arial"/>
              </a:rPr>
              <a:t>مفيد فهو ضروري، والتي كان عبارة عن صورة مبكرة </a:t>
            </a:r>
            <a:r>
              <a:rPr lang="ar-IQ" dirty="0" smtClean="0">
                <a:latin typeface="Arial"/>
              </a:rPr>
              <a:t> للنفعية والواقعية السياسية</a:t>
            </a:r>
            <a:r>
              <a:rPr lang="ar-SA" dirty="0" smtClean="0">
                <a:latin typeface="Arial"/>
              </a:rPr>
              <a:t>. </a:t>
            </a:r>
            <a:r>
              <a:rPr lang="ar-SA" dirty="0">
                <a:latin typeface="Arial"/>
              </a:rPr>
              <a:t>ولقد فُصلت نظريات </a:t>
            </a:r>
            <a:r>
              <a:rPr lang="ar-SA" dirty="0" err="1">
                <a:latin typeface="Arial"/>
              </a:rPr>
              <a:t>مكيافيلي</a:t>
            </a:r>
            <a:r>
              <a:rPr lang="ar-SA" dirty="0">
                <a:latin typeface="Arial"/>
              </a:rPr>
              <a:t> في </a:t>
            </a:r>
            <a:r>
              <a:rPr lang="ar-IQ" dirty="0" smtClean="0">
                <a:latin typeface="Arial"/>
              </a:rPr>
              <a:t> القرن العشرين.</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259934814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normAutofit lnSpcReduction="10000"/>
          </a:bodyPr>
          <a:lstStyle/>
          <a:p>
            <a:pPr algn="just"/>
            <a:r>
              <a:rPr lang="ar-SA" sz="3200" dirty="0">
                <a:ea typeface="Times New Roman"/>
                <a:cs typeface="Simplified Arabic"/>
              </a:rPr>
              <a:t>وفي الجزيرة العربية قبل ظهور الإسلام كانت السلطة متمثلة بالقبيلة ، فرئيس القبيلة هو صاحب السلطة ، ويلحظ إن رئيس القبيلة في عصر ما قبل الإسلام لم يكن يستمد سلطته من قوة ماديه في الإجبار ، بل من الصفات  الحميدة </a:t>
            </a:r>
            <a:r>
              <a:rPr lang="ar-IQ" sz="3200" dirty="0" err="1" smtClean="0">
                <a:ea typeface="Times New Roman"/>
                <a:cs typeface="Simplified Arabic"/>
              </a:rPr>
              <a:t>لل</a:t>
            </a:r>
            <a:r>
              <a:rPr lang="ar-SA" sz="3200" dirty="0" smtClean="0">
                <a:ea typeface="Times New Roman"/>
                <a:cs typeface="Simplified Arabic"/>
              </a:rPr>
              <a:t>شخصية </a:t>
            </a:r>
            <a:r>
              <a:rPr lang="ar-SA" sz="3200" dirty="0">
                <a:ea typeface="Times New Roman"/>
                <a:cs typeface="Simplified Arabic"/>
              </a:rPr>
              <a:t>التي يتمتع بها ويعترف بها  طوعيا  أفراد القبيلة  فرئيس القبيلة  يتمتع  بالشجاعة في الحرب دفاعا عن قبيلته ،  وبالعدل في تصريف شؤونها ، والكرم وباقي الصفات الحميدة التي كرمها مجتمع ما قبل الإسلام ، وتجتمع تلك الصفات الحميدة في موضوع خدمة الصالح العام لإفراد القبيلة ، وهي بالتالي مرتبطة بنظام أخلاقي </a:t>
            </a:r>
            <a:r>
              <a:rPr lang="ar-IQ" sz="3200" dirty="0" smtClean="0">
                <a:ea typeface="Times New Roman"/>
                <a:cs typeface="Simplified Arabic"/>
              </a:rPr>
              <a:t>.</a:t>
            </a:r>
          </a:p>
        </p:txBody>
      </p:sp>
    </p:spTree>
    <p:extLst>
      <p:ext uri="{BB962C8B-B14F-4D97-AF65-F5344CB8AC3E}">
        <p14:creationId xmlns:p14="http://schemas.microsoft.com/office/powerpoint/2010/main" val="9919211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4572000"/>
          </a:xfrm>
        </p:spPr>
        <p:txBody>
          <a:bodyPr/>
          <a:lstStyle/>
          <a:p>
            <a:pPr algn="just"/>
            <a:r>
              <a:rPr lang="ar-SA" sz="3200" dirty="0">
                <a:latin typeface="Times New Roman"/>
                <a:ea typeface="Times New Roman"/>
                <a:cs typeface="Simplified Arabic"/>
              </a:rPr>
              <a:t>إن اهتمام مجتمع الجاهلية بالأخلاق الحميدة أمر لا خلاف فيه وملفت للنظر ، ودليل قوي على أهمية العامل الخلقي في ممارسة السلطة وفي التعامل المجتمعي العام . فالصفات الحميدة كانت تعلو على كل </a:t>
            </a:r>
            <a:r>
              <a:rPr lang="ar-SA" sz="3200" dirty="0" smtClean="0">
                <a:latin typeface="Times New Roman"/>
                <a:ea typeface="Times New Roman"/>
                <a:cs typeface="Simplified Arabic"/>
              </a:rPr>
              <a:t>شيء </a:t>
            </a:r>
            <a:r>
              <a:rPr lang="ar-SA" sz="3200" dirty="0">
                <a:latin typeface="Times New Roman"/>
                <a:ea typeface="Times New Roman"/>
                <a:cs typeface="Simplified Arabic"/>
              </a:rPr>
              <a:t>آخر بما فيها الحياة نفسها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272095279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lstStyle/>
          <a:p>
            <a:pPr algn="just"/>
            <a:r>
              <a:rPr lang="ar-SA" sz="3200" dirty="0">
                <a:latin typeface="Times New Roman"/>
                <a:ea typeface="Times New Roman"/>
                <a:cs typeface="Simplified Arabic"/>
              </a:rPr>
              <a:t>ثم أتى الإسلام ليتمم  مكارم الأخلاق ، فوضع التفكير بصورة تامة في اتجاه </a:t>
            </a:r>
            <a:r>
              <a:rPr lang="ar-SA" sz="3200" dirty="0" smtClean="0">
                <a:latin typeface="Times New Roman"/>
                <a:ea typeface="Times New Roman"/>
                <a:cs typeface="Simplified Arabic"/>
              </a:rPr>
              <a:t>الم</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ثل </a:t>
            </a:r>
            <a:r>
              <a:rPr lang="ar-SA" sz="3200" dirty="0">
                <a:latin typeface="Times New Roman"/>
                <a:ea typeface="Times New Roman"/>
                <a:cs typeface="Simplified Arabic"/>
              </a:rPr>
              <a:t>العليا ، فالخالق المهيمن على كل </a:t>
            </a:r>
            <a:r>
              <a:rPr lang="ar-SA" sz="3200" dirty="0" smtClean="0">
                <a:latin typeface="Times New Roman"/>
                <a:ea typeface="Times New Roman"/>
                <a:cs typeface="Simplified Arabic"/>
              </a:rPr>
              <a:t>شيء </a:t>
            </a:r>
            <a:r>
              <a:rPr lang="ar-SA" sz="3200" dirty="0">
                <a:latin typeface="Times New Roman"/>
                <a:ea typeface="Times New Roman"/>
                <a:cs typeface="Simplified Arabic"/>
              </a:rPr>
              <a:t>هو مصدر كل </a:t>
            </a:r>
            <a:r>
              <a:rPr lang="ar-SA" sz="3200" dirty="0" smtClean="0">
                <a:latin typeface="Times New Roman"/>
                <a:ea typeface="Times New Roman"/>
                <a:cs typeface="Simplified Arabic"/>
              </a:rPr>
              <a:t>الم</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ثل </a:t>
            </a:r>
            <a:r>
              <a:rPr lang="ar-SA" sz="3200" dirty="0">
                <a:latin typeface="Times New Roman"/>
                <a:ea typeface="Times New Roman"/>
                <a:cs typeface="Simplified Arabic"/>
              </a:rPr>
              <a:t>العليا ، لقد مارس الرسول الكريم (  صلى الله </a:t>
            </a:r>
            <a:r>
              <a:rPr lang="ar-SA" sz="3200" dirty="0" smtClean="0">
                <a:latin typeface="Times New Roman"/>
                <a:ea typeface="Times New Roman"/>
                <a:cs typeface="Simplified Arabic"/>
              </a:rPr>
              <a:t>علي</a:t>
            </a:r>
            <a:r>
              <a:rPr lang="ar-IQ" sz="3200" dirty="0" smtClean="0">
                <a:latin typeface="Times New Roman"/>
                <a:ea typeface="Times New Roman"/>
                <a:cs typeface="Simplified Arabic"/>
              </a:rPr>
              <a:t>ه واله</a:t>
            </a:r>
            <a:r>
              <a:rPr lang="ar-SA" sz="3200" dirty="0" smtClean="0">
                <a:latin typeface="Times New Roman"/>
                <a:ea typeface="Times New Roman"/>
                <a:cs typeface="Simplified Arabic"/>
              </a:rPr>
              <a:t> </a:t>
            </a:r>
            <a:r>
              <a:rPr lang="ar-SA" sz="3200" dirty="0">
                <a:latin typeface="Times New Roman"/>
                <a:ea typeface="Times New Roman"/>
                <a:cs typeface="Simplified Arabic"/>
              </a:rPr>
              <a:t>وسلم ) السلطة الدنيوية كضرورة مشتقة من السلطة الدينية الروحية وتابعة لها  ،  فكان  نبيا ومصلحا أولا ثم حاكما دنيويا، ثم تطورت مؤسسة الخلافة إلا </a:t>
            </a:r>
            <a:r>
              <a:rPr lang="ar-IQ" sz="3200" dirty="0">
                <a:latin typeface="Times New Roman"/>
                <a:ea typeface="Times New Roman"/>
                <a:cs typeface="Simplified Arabic"/>
              </a:rPr>
              <a:t>ا</a:t>
            </a:r>
            <a:r>
              <a:rPr lang="ar-SA" sz="3200" dirty="0">
                <a:latin typeface="Times New Roman"/>
                <a:ea typeface="Times New Roman"/>
                <a:cs typeface="Simplified Arabic"/>
              </a:rPr>
              <a:t>نه</a:t>
            </a:r>
            <a:r>
              <a:rPr lang="ar-IQ" sz="3200" dirty="0">
                <a:latin typeface="Times New Roman"/>
                <a:ea typeface="Times New Roman"/>
                <a:cs typeface="Simplified Arabic"/>
              </a:rPr>
              <a:t>ا</a:t>
            </a:r>
            <a:r>
              <a:rPr lang="ar-SA" sz="3200" dirty="0">
                <a:latin typeface="Times New Roman"/>
                <a:ea typeface="Times New Roman"/>
                <a:cs typeface="Simplified Arabic"/>
              </a:rPr>
              <a:t> بقيت قائمة على أساس المبادئ الروحية </a:t>
            </a:r>
            <a:r>
              <a:rPr lang="ar-SA" sz="3200" dirty="0" smtClean="0">
                <a:latin typeface="Times New Roman"/>
                <a:ea typeface="Times New Roman"/>
                <a:cs typeface="Simplified Arabic"/>
              </a:rPr>
              <a:t>والم</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ثل </a:t>
            </a:r>
            <a:r>
              <a:rPr lang="ar-SA" sz="3200" dirty="0">
                <a:latin typeface="Times New Roman"/>
                <a:ea typeface="Times New Roman"/>
                <a:cs typeface="Simplified Arabic"/>
              </a:rPr>
              <a:t>العليا المستمدة من القران والشريعة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51743470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764704"/>
            <a:ext cx="8229600" cy="4572000"/>
          </a:xfrm>
        </p:spPr>
        <p:txBody>
          <a:bodyPr/>
          <a:lstStyle/>
          <a:p>
            <a:pPr algn="just"/>
            <a:r>
              <a:rPr lang="en-US" sz="3200" dirty="0">
                <a:latin typeface="Simplified Arabic"/>
                <a:ea typeface="Times New Roman"/>
                <a:cs typeface="Traditional Arabic"/>
              </a:rPr>
              <a:t> </a:t>
            </a:r>
            <a:r>
              <a:rPr lang="ar-SA" sz="3200" dirty="0">
                <a:latin typeface="Times New Roman"/>
                <a:ea typeface="Times New Roman"/>
                <a:cs typeface="Simplified Arabic"/>
              </a:rPr>
              <a:t>ولكن ما إن بدا التراجع في النهضة  العربية الإسلامية  حتى بدأت عملية تحول تدريجي في المجتمع العربي من </a:t>
            </a:r>
            <a:r>
              <a:rPr lang="ar-SA" sz="3200" dirty="0" smtClean="0">
                <a:latin typeface="Times New Roman"/>
                <a:ea typeface="Times New Roman"/>
                <a:cs typeface="Simplified Arabic"/>
              </a:rPr>
              <a:t>الم</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ثل </a:t>
            </a:r>
            <a:r>
              <a:rPr lang="ar-SA" sz="3200" dirty="0">
                <a:latin typeface="Times New Roman"/>
                <a:ea typeface="Times New Roman"/>
                <a:cs typeface="Simplified Arabic"/>
              </a:rPr>
              <a:t>العليا إلى  الغرائز ، أي من الصالح العام إلى الصالح الخاص ، وبذلك كانت بداية التحلل الخلقي للمجتمع </a:t>
            </a:r>
            <a:r>
              <a:rPr lang="ar-SA" sz="3200" dirty="0" smtClean="0">
                <a:latin typeface="Times New Roman"/>
                <a:ea typeface="Times New Roman"/>
                <a:cs typeface="Simplified Arabic"/>
              </a:rPr>
              <a:t>العربي</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 </a:t>
            </a:r>
            <a:r>
              <a:rPr lang="ar-SA" sz="3200" dirty="0">
                <a:latin typeface="Times New Roman"/>
                <a:ea typeface="Times New Roman"/>
                <a:cs typeface="Simplified Arabic"/>
              </a:rPr>
              <a:t>. </a:t>
            </a:r>
            <a:endParaRPr lang="en-US" sz="1600" dirty="0">
              <a:latin typeface="Times New Roman"/>
              <a:ea typeface="Times New Roman"/>
              <a:cs typeface="Traditional Arabic"/>
            </a:endParaRPr>
          </a:p>
          <a:p>
            <a:r>
              <a:rPr lang="ar-SA" sz="3200" dirty="0">
                <a:latin typeface="Times New Roman"/>
                <a:ea typeface="Times New Roman"/>
                <a:cs typeface="Simplified Arabic"/>
              </a:rPr>
              <a:t>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49666570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lstStyle/>
          <a:p>
            <a:pPr algn="justLow"/>
            <a:r>
              <a:rPr lang="ar-SA" sz="3200" dirty="0">
                <a:latin typeface="Times New Roman"/>
                <a:ea typeface="Times New Roman"/>
                <a:cs typeface="Simplified Arabic"/>
              </a:rPr>
              <a:t>دخلت تعاليم الدين  الحنيف في مختلف مفاصل الحياة وضمن </a:t>
            </a:r>
            <a:r>
              <a:rPr lang="ar-SA" sz="3200" dirty="0" smtClean="0">
                <a:latin typeface="Times New Roman"/>
                <a:ea typeface="Times New Roman"/>
                <a:cs typeface="Simplified Arabic"/>
              </a:rPr>
              <a:t>استراتيجية </a:t>
            </a:r>
            <a:r>
              <a:rPr lang="ar-SA" sz="3200" dirty="0">
                <a:latin typeface="Times New Roman"/>
                <a:ea typeface="Times New Roman"/>
                <a:cs typeface="Simplified Arabic"/>
              </a:rPr>
              <a:t>محكمة تدعو إلى وحدة الأمة الإسلامية كافة وكسياج منيع لأي اختراق أجنبي من شانه تهشيم قيم المسلم وتحريف مبادئه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408953406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4572000"/>
          </a:xfrm>
        </p:spPr>
        <p:txBody>
          <a:bodyPr/>
          <a:lstStyle/>
          <a:p>
            <a:pPr algn="just"/>
            <a:r>
              <a:rPr lang="ar-IQ" sz="3200" b="1" dirty="0">
                <a:ea typeface="Times New Roman"/>
                <a:cs typeface="Simplified Arabic"/>
              </a:rPr>
              <a:t> </a:t>
            </a:r>
            <a:r>
              <a:rPr lang="ar-SA" sz="3200" b="1" dirty="0">
                <a:ea typeface="Times New Roman"/>
                <a:cs typeface="Simplified Arabic"/>
              </a:rPr>
              <a:t>وفي الوقت نفسه ، فان الإسلام دين لا يحبذ العزلة ولا الرهبنة ، ولا الانغلاق على النفس ،لان هذا السلوك لا يساعد على الاستقرار البشري ، ولكنه يحذر من الانغماس في التمدن ، أي انه يحذر من جعل التمدن غاية في </a:t>
            </a:r>
            <a:r>
              <a:rPr lang="ar-SA" sz="3200" b="1" dirty="0" smtClean="0">
                <a:ea typeface="Times New Roman"/>
                <a:cs typeface="Simplified Arabic"/>
              </a:rPr>
              <a:t>ذاته</a:t>
            </a:r>
            <a:r>
              <a:rPr lang="ar-IQ" sz="3200" b="1" dirty="0" smtClean="0">
                <a:ea typeface="Times New Roman"/>
                <a:cs typeface="Simplified Arabic"/>
              </a:rPr>
              <a:t>.</a:t>
            </a:r>
            <a:r>
              <a:rPr lang="ar-SA" sz="3200" b="1" dirty="0" smtClean="0">
                <a:ea typeface="Times New Roman"/>
                <a:cs typeface="Simplified Arabic"/>
              </a:rPr>
              <a:t> </a:t>
            </a:r>
            <a:endParaRPr lang="ar-SA" dirty="0"/>
          </a:p>
        </p:txBody>
      </p:sp>
    </p:spTree>
    <p:extLst>
      <p:ext uri="{BB962C8B-B14F-4D97-AF65-F5344CB8AC3E}">
        <p14:creationId xmlns:p14="http://schemas.microsoft.com/office/powerpoint/2010/main" val="97295082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44824"/>
            <a:ext cx="8229600" cy="4572000"/>
          </a:xfrm>
        </p:spPr>
        <p:txBody>
          <a:bodyPr/>
          <a:lstStyle/>
          <a:p>
            <a:pPr marL="64008" indent="0" algn="ctr">
              <a:buNone/>
            </a:pPr>
            <a:r>
              <a:rPr lang="ar-IQ" dirty="0" smtClean="0"/>
              <a:t>                    اخلاق المدينة</a:t>
            </a:r>
          </a:p>
          <a:p>
            <a:pPr marL="64008" indent="0" algn="ctr">
              <a:buNone/>
            </a:pPr>
            <a:endParaRPr lang="ar-IQ" dirty="0" smtClean="0"/>
          </a:p>
          <a:p>
            <a:pPr marL="64008" indent="0" algn="ctr">
              <a:buNone/>
            </a:pPr>
            <a:r>
              <a:rPr lang="ar-IQ" dirty="0" err="1" smtClean="0"/>
              <a:t>أ.د</a:t>
            </a:r>
            <a:r>
              <a:rPr lang="ar-IQ" dirty="0" smtClean="0"/>
              <a:t>. محمد صالح ربيع</a:t>
            </a:r>
          </a:p>
          <a:p>
            <a:pPr marL="64008" indent="0" algn="ctr">
              <a:buNone/>
            </a:pPr>
            <a:r>
              <a:rPr lang="ar-IQ" dirty="0" smtClean="0"/>
              <a:t> </a:t>
            </a:r>
            <a:endParaRPr lang="ar-SA" dirty="0"/>
          </a:p>
        </p:txBody>
      </p:sp>
    </p:spTree>
    <p:extLst>
      <p:ext uri="{BB962C8B-B14F-4D97-AF65-F5344CB8AC3E}">
        <p14:creationId xmlns:p14="http://schemas.microsoft.com/office/powerpoint/2010/main" val="284739170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229600" cy="4572000"/>
          </a:xfrm>
        </p:spPr>
        <p:txBody>
          <a:bodyPr>
            <a:normAutofit lnSpcReduction="10000"/>
          </a:bodyPr>
          <a:lstStyle/>
          <a:p>
            <a:pPr algn="justLow"/>
            <a:r>
              <a:rPr lang="ar-SA" sz="3200" dirty="0">
                <a:latin typeface="Times New Roman"/>
                <a:ea typeface="Times New Roman"/>
                <a:cs typeface="Simplified Arabic"/>
              </a:rPr>
              <a:t>، إذ إن هذا الانغماس يؤدي   بالإنسان لان ينتقل من مرحلة المباح إلى مرحلة الشبهات ثم  إلى المحرمات ، ومن ثم تدمير الحواضر ، وان هذا التأصيل  الديني للتحضر يساعد في بناء رؤية منهجية واضحة متحررة من الهيمنة التي تدعو إليها المدارس الأجنبية للتحضر والمتمثلة  بكل المظاهر </a:t>
            </a:r>
            <a:r>
              <a:rPr lang="ar-SA" sz="3200" dirty="0" err="1">
                <a:latin typeface="Times New Roman"/>
                <a:ea typeface="Times New Roman"/>
                <a:cs typeface="Simplified Arabic"/>
              </a:rPr>
              <a:t>الخارجه</a:t>
            </a:r>
            <a:r>
              <a:rPr lang="ar-SA" sz="3200" dirty="0">
                <a:latin typeface="Times New Roman"/>
                <a:ea typeface="Times New Roman"/>
                <a:cs typeface="Simplified Arabic"/>
              </a:rPr>
              <a:t> عن المألوف في سلوكية المجتمع الحضري العربي وقيمه وأخلاقه الفاضلة ودينه  السمح . ذلك إن المدينة العربية الإسلامية تضع  حدود  الإسلام وشرعه كمثل أعلى لها  ، كما تقيس سلوك الأفراد ، وصحة المعاملات ، والعلاقات البشرية .</a:t>
            </a:r>
            <a:endParaRPr lang="en-US" sz="1600" b="1"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147172086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268760"/>
            <a:ext cx="8229600" cy="4572000"/>
          </a:xfrm>
        </p:spPr>
        <p:txBody>
          <a:bodyPr/>
          <a:lstStyle/>
          <a:p>
            <a:pPr algn="just"/>
            <a:r>
              <a:rPr lang="ar-SA" sz="3200" b="1" dirty="0">
                <a:ea typeface="Times New Roman"/>
                <a:cs typeface="Simplified Arabic"/>
              </a:rPr>
              <a:t>والقيم الأخلاقية التي جاء بها الإسلام وان لم يحسن الناس تطبيقها ، أو حادوا عنها في عديد من المدن الإسلامية ، وفي العصور المختلفة ، إلا أن هذا لا يلغيها ولكنها على الدوام كانت  تقيم الحجة   على من </a:t>
            </a:r>
            <a:r>
              <a:rPr lang="ar-SA" sz="3200" b="1" dirty="0" smtClean="0">
                <a:ea typeface="Times New Roman"/>
                <a:cs typeface="Simplified Arabic"/>
              </a:rPr>
              <a:t>يخالفها</a:t>
            </a:r>
            <a:r>
              <a:rPr lang="ar-IQ" sz="3200" b="1" dirty="0" smtClean="0">
                <a:ea typeface="Times New Roman"/>
                <a:cs typeface="Simplified Arabic"/>
              </a:rPr>
              <a:t>!!!</a:t>
            </a:r>
            <a:r>
              <a:rPr lang="ar-SA" sz="3200" b="1" dirty="0" smtClean="0">
                <a:ea typeface="Times New Roman"/>
                <a:cs typeface="Simplified Arabic"/>
              </a:rPr>
              <a:t> </a:t>
            </a:r>
            <a:endParaRPr lang="ar-SA" dirty="0"/>
          </a:p>
        </p:txBody>
      </p:sp>
    </p:spTree>
    <p:extLst>
      <p:ext uri="{BB962C8B-B14F-4D97-AF65-F5344CB8AC3E}">
        <p14:creationId xmlns:p14="http://schemas.microsoft.com/office/powerpoint/2010/main" val="169576596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340768"/>
            <a:ext cx="8229600" cy="4572000"/>
          </a:xfrm>
        </p:spPr>
        <p:txBody>
          <a:bodyPr/>
          <a:lstStyle/>
          <a:p>
            <a:pPr algn="justLow"/>
            <a:r>
              <a:rPr lang="ar-SA" sz="3200" dirty="0">
                <a:latin typeface="Times New Roman"/>
                <a:ea typeface="Times New Roman"/>
                <a:cs typeface="Simplified Arabic"/>
              </a:rPr>
              <a:t>فان للأصالة جذورا في المجتمع العربي وقوى تدافع عنها وهي تقاوم الذوبان في الآخرين منطلقة من خصوصية الواقع  العربي الاستراتيجية  والقومية والدينية  والجغرافية ، ونحن إذ نتكلم عن هذه الخصوصية ، فهو حديث مباشر عن الهوية العربية ، وان جوهر هذه الهوية يكمن في الأخلاق والثقافة الإسلاميتين .</a:t>
            </a:r>
            <a:endParaRPr lang="en-US" sz="1600" b="1"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33908698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2050" name="Picture 2" descr="E:\مناظر\570_139308_11762726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08894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196752"/>
            <a:ext cx="8229600" cy="4572000"/>
          </a:xfrm>
        </p:spPr>
        <p:txBody>
          <a:bodyPr/>
          <a:lstStyle/>
          <a:p>
            <a:pPr algn="just"/>
            <a:r>
              <a:rPr lang="ar-IQ" sz="3200" b="1" dirty="0">
                <a:ea typeface="Times New Roman"/>
                <a:cs typeface="Simplified Arabic"/>
              </a:rPr>
              <a:t> </a:t>
            </a:r>
            <a:r>
              <a:rPr lang="ar-SA" sz="3200" b="1" dirty="0">
                <a:ea typeface="Times New Roman"/>
                <a:cs typeface="Simplified Arabic"/>
              </a:rPr>
              <a:t>والحضارة الإسلامية لم ترفض مطلقا وفي أية مرحلة التعامل مع العالم والتفاعل معه فبعد الفتوحات الإسلامية التي أدخلت  أهم الحضارات القديمة ( الفارسية ، والهندية  واليونانية )  في إطار الدولة الإسلامية ، حدث أعظم ألوان الانفتاح الحضاري من العرب المسلمين على تلك الحضارات  القديمة ، لكنهم </a:t>
            </a:r>
            <a:r>
              <a:rPr lang="ar-SA" sz="3200" b="1" dirty="0" smtClean="0">
                <a:ea typeface="Times New Roman"/>
                <a:cs typeface="Simplified Arabic"/>
              </a:rPr>
              <a:t>ما يزوا </a:t>
            </a:r>
            <a:r>
              <a:rPr lang="ar-SA" sz="3200" b="1" dirty="0">
                <a:ea typeface="Times New Roman"/>
                <a:cs typeface="Simplified Arabic"/>
              </a:rPr>
              <a:t>بين المشترك الإنساني العام  فاستلهموه ووظفوه محكوما بأخلاقيات الإسلام ، وبين الخصوصيات الحضارية فرفضوها  ، بل  شنوا عليها عندما تعرضوا لغزوها حربا ضروسا </a:t>
            </a:r>
            <a:r>
              <a:rPr lang="ar-IQ" sz="3200" b="1" dirty="0" smtClean="0">
                <a:ea typeface="Times New Roman"/>
                <a:cs typeface="Simplified Arabic"/>
              </a:rPr>
              <a:t>.</a:t>
            </a:r>
            <a:endParaRPr lang="ar-SA" dirty="0"/>
          </a:p>
        </p:txBody>
      </p:sp>
    </p:spTree>
    <p:extLst>
      <p:ext uri="{BB962C8B-B14F-4D97-AF65-F5344CB8AC3E}">
        <p14:creationId xmlns:p14="http://schemas.microsoft.com/office/powerpoint/2010/main" val="80538513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124744"/>
            <a:ext cx="8229600" cy="4572000"/>
          </a:xfrm>
        </p:spPr>
        <p:txBody>
          <a:bodyPr>
            <a:normAutofit lnSpcReduction="10000"/>
          </a:bodyPr>
          <a:lstStyle/>
          <a:p>
            <a:pPr algn="just"/>
            <a:r>
              <a:rPr lang="ar-IQ" sz="3200" dirty="0">
                <a:latin typeface="Times New Roman"/>
                <a:ea typeface="Times New Roman"/>
                <a:cs typeface="Simplified Arabic"/>
              </a:rPr>
              <a:t> </a:t>
            </a:r>
            <a:r>
              <a:rPr lang="ar-SA" sz="3200" dirty="0">
                <a:latin typeface="Times New Roman"/>
                <a:ea typeface="Times New Roman"/>
                <a:cs typeface="Simplified Arabic"/>
              </a:rPr>
              <a:t>وبهذا المنحى  تتعزز أواصر الاتصال والانفتاح بين ثقافية  المجتمع العربي المسلم مع حضارات  الآخرين دون الإخلال بموازين الأصالة وجوهرها . </a:t>
            </a:r>
            <a:endParaRPr lang="ar-IQ" sz="3200" dirty="0" smtClean="0">
              <a:latin typeface="Times New Roman"/>
              <a:ea typeface="Times New Roman"/>
              <a:cs typeface="Simplified Arabic"/>
            </a:endParaRPr>
          </a:p>
          <a:p>
            <a:pPr algn="just"/>
            <a:r>
              <a:rPr lang="ar-SA" sz="3200" dirty="0" smtClean="0">
                <a:latin typeface="Times New Roman"/>
                <a:ea typeface="Times New Roman"/>
                <a:cs typeface="Simplified Arabic"/>
              </a:rPr>
              <a:t>تلك </a:t>
            </a:r>
            <a:r>
              <a:rPr lang="ar-SA" sz="3200" dirty="0">
                <a:latin typeface="Times New Roman"/>
                <a:ea typeface="Times New Roman"/>
                <a:cs typeface="Simplified Arabic"/>
              </a:rPr>
              <a:t>هي الثوابت  التي يبقى المجتمع بموجبها متماسكا موحدا مستمرا ومستقلا . إلا أن الطموح والرغبة في استمرارها يواجه اليوم مقاومة من القوى المجبولة على الهيمنة الطامعة في الأرض والثروة والمخلخلة للفكر والمهددة للعقيدة  والوجود . فهذه القوى تعمل بالضد بشتى الوسائل  السياسية والثقافية  والاقتصادية والعسكرية .</a:t>
            </a:r>
            <a:endParaRPr lang="ar-SA" dirty="0"/>
          </a:p>
        </p:txBody>
      </p:sp>
    </p:spTree>
    <p:extLst>
      <p:ext uri="{BB962C8B-B14F-4D97-AF65-F5344CB8AC3E}">
        <p14:creationId xmlns:p14="http://schemas.microsoft.com/office/powerpoint/2010/main" val="38977238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052736"/>
            <a:ext cx="8229600" cy="4572000"/>
          </a:xfrm>
        </p:spPr>
        <p:txBody>
          <a:bodyPr>
            <a:normAutofit fontScale="92500" lnSpcReduction="20000"/>
          </a:bodyPr>
          <a:lstStyle/>
          <a:p>
            <a:pPr algn="justLow"/>
            <a:r>
              <a:rPr lang="ar-SA" sz="3200" dirty="0">
                <a:latin typeface="Times New Roman"/>
                <a:ea typeface="Times New Roman"/>
                <a:cs typeface="Simplified Arabic"/>
              </a:rPr>
              <a:t>ولغرض مقاومة هذا التيار ، ولكي يحافظ المجتمع الحضري العربي الحديث على أصالته وقيمه الخلقية ، يتطلب الحذر الشديد من الانغماس والاندفاع  في التعامل مع صيغ  التحضر الغربي الدخيل  والانجرار وراء ما تمليه  قيمه وأخلاقه  ومحاولة وضع  مفهوم التقدم  والتطور الحضري كإطار معياري للتحول الاجتماعي والوعي الثقافي بمقتضيات اللحظة  الراهنة في مقابل ماض يستوجب الانفصال  عنه  ، وفي اتجاه مستقبل يجب تحقيقه . وبهذا  التطور الذي يكشف للتاريخ البشري عن مسار العقل الإنساني الذي يتبع  خطا يضمن له التحول  نحو الحداثة والتطور والمعرفة ومحتفظا   في الوقت نفسه بأصالة القيم الأخلاقية وجوهرها .</a:t>
            </a:r>
            <a:endParaRPr lang="en-US" sz="1600" b="1"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244818382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lstStyle/>
          <a:p>
            <a:pPr algn="just"/>
            <a:r>
              <a:rPr lang="ar-IQ" dirty="0" smtClean="0"/>
              <a:t>وهناك سؤال يراود اذهان المهتمين بالأخلاق هو: ماذا لو كان المجتمع الياباني مسلما؟</a:t>
            </a:r>
          </a:p>
          <a:p>
            <a:pPr algn="just"/>
            <a:r>
              <a:rPr lang="ar-IQ" dirty="0" smtClean="0"/>
              <a:t>بمعنى ان المجتمع الياباني اليوم يفوق المسلمين بكثير بأخلاقه وهو غير مسلم فلماذا لا يجسد المسلمين اخلاق اليابانيون بإسلامهم ويسيروا على درب التطور بأخلاقهم ؟ </a:t>
            </a:r>
            <a:endParaRPr lang="ar-SA" dirty="0"/>
          </a:p>
        </p:txBody>
      </p:sp>
    </p:spTree>
    <p:extLst>
      <p:ext uri="{BB962C8B-B14F-4D97-AF65-F5344CB8AC3E}">
        <p14:creationId xmlns:p14="http://schemas.microsoft.com/office/powerpoint/2010/main" val="51849986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229600" cy="4572000"/>
          </a:xfrm>
        </p:spPr>
        <p:txBody>
          <a:bodyPr>
            <a:normAutofit fontScale="85000" lnSpcReduction="10000"/>
          </a:bodyPr>
          <a:lstStyle/>
          <a:p>
            <a:r>
              <a:rPr lang="ar-SA" sz="3200" b="1" dirty="0">
                <a:latin typeface="Times New Roman"/>
                <a:ea typeface="Times New Roman"/>
                <a:cs typeface="Simplified Arabic"/>
              </a:rPr>
              <a:t>شواذ التحضر العربي وتغير القيم الأخلاقية</a:t>
            </a:r>
            <a:r>
              <a:rPr lang="ar-SA" sz="3200" dirty="0">
                <a:latin typeface="Times New Roman"/>
                <a:ea typeface="Times New Roman"/>
                <a:cs typeface="Simplified Arabic"/>
              </a:rPr>
              <a:t>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SA" sz="3200" dirty="0" smtClean="0">
                <a:latin typeface="Times New Roman"/>
                <a:ea typeface="Times New Roman"/>
                <a:cs typeface="Simplified Arabic"/>
              </a:rPr>
              <a:t>ا</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لتفكك  </a:t>
            </a:r>
            <a:r>
              <a:rPr lang="ar-SA" sz="3200" dirty="0">
                <a:latin typeface="Times New Roman"/>
                <a:ea typeface="Times New Roman"/>
                <a:cs typeface="Simplified Arabic"/>
              </a:rPr>
              <a:t>الأسري في كثير من الأسر العربية الذي أصبح ظاهرا للعيان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SA" sz="3200" dirty="0">
                <a:latin typeface="Times New Roman"/>
                <a:ea typeface="Times New Roman"/>
                <a:cs typeface="Simplified Arabic"/>
              </a:rPr>
              <a:t>  </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مشكلات </a:t>
            </a:r>
            <a:r>
              <a:rPr lang="ar-SA" sz="3200" dirty="0">
                <a:latin typeface="Times New Roman"/>
                <a:ea typeface="Times New Roman"/>
                <a:cs typeface="Simplified Arabic"/>
              </a:rPr>
              <a:t>الإسكان وانتشار الأكواخ والمساكن الحقيرة غير الصحيحة  ، وبخاصة  في المدن الكبيرة والعواصم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SA" sz="3200" dirty="0">
                <a:latin typeface="Times New Roman"/>
                <a:ea typeface="Times New Roman"/>
                <a:cs typeface="Simplified Arabic"/>
              </a:rPr>
              <a:t>  </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انحراف </a:t>
            </a:r>
            <a:r>
              <a:rPr lang="ar-SA" sz="3200" dirty="0">
                <a:latin typeface="Times New Roman"/>
                <a:ea typeface="Times New Roman"/>
                <a:cs typeface="Simplified Arabic"/>
              </a:rPr>
              <a:t>الأحداث وشيوع ظاهرة الجريمة على اختلاف أنواعها ودرجاتها .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عدم </a:t>
            </a:r>
            <a:r>
              <a:rPr lang="ar-SA" sz="3200" dirty="0">
                <a:latin typeface="Times New Roman"/>
                <a:ea typeface="Times New Roman"/>
                <a:cs typeface="Simplified Arabic"/>
              </a:rPr>
              <a:t>الاستقرار الاجتماعي وضعف التنشئة  الاجتماعية .</a:t>
            </a:r>
            <a:endParaRPr lang="en-US" sz="1600" dirty="0">
              <a:latin typeface="Times New Roman"/>
              <a:ea typeface="Times New Roman"/>
              <a:cs typeface="Traditional Arabic"/>
            </a:endParaRPr>
          </a:p>
          <a:p>
            <a:pPr marL="342900" lvl="0" indent="-342900">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انخفاض </a:t>
            </a:r>
            <a:r>
              <a:rPr lang="ar-SA" sz="3200" dirty="0">
                <a:latin typeface="Times New Roman"/>
                <a:ea typeface="Times New Roman"/>
                <a:cs typeface="Simplified Arabic"/>
              </a:rPr>
              <a:t>المستوى المعاشي  وزيادة نسبة الفقر الحضري </a:t>
            </a:r>
            <a:r>
              <a:rPr lang="ar-SA" sz="3200" dirty="0" smtClean="0">
                <a:latin typeface="Times New Roman"/>
                <a:ea typeface="Times New Roman"/>
                <a:cs typeface="Simplified Arabic"/>
              </a:rPr>
              <a:t>.</a:t>
            </a:r>
            <a:endParaRPr lang="en-US" sz="1600" dirty="0">
              <a:latin typeface="Times New Roman"/>
              <a:ea typeface="Times New Roman"/>
              <a:cs typeface="Traditional Arabic"/>
            </a:endParaRPr>
          </a:p>
          <a:p>
            <a:pPr marL="342900" lvl="0" indent="-342900">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تأثر </a:t>
            </a:r>
            <a:r>
              <a:rPr lang="ar-SA" sz="3200" dirty="0">
                <a:latin typeface="Times New Roman"/>
                <a:ea typeface="Times New Roman"/>
                <a:cs typeface="Simplified Arabic"/>
              </a:rPr>
              <a:t>الفرد والأسرة بالقيم الدنيوية الوضعية والسعي وراء الماديات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9130536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4572000"/>
          </a:xfrm>
        </p:spPr>
        <p:txBody>
          <a:bodyPr/>
          <a:lstStyle/>
          <a:p>
            <a:pPr marL="342900" lvl="0" indent="-342900" algn="just">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ضعف </a:t>
            </a:r>
            <a:r>
              <a:rPr lang="ar-SA" sz="3200" dirty="0">
                <a:latin typeface="Times New Roman"/>
                <a:ea typeface="Times New Roman"/>
                <a:cs typeface="Simplified Arabic"/>
              </a:rPr>
              <a:t>العلاقات الاجتماعية بين الأفراد  وانقطاع صلة الرحم وصلة الجوار ، تلك التي أعدها الإسلام من الكبائر والموبقات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انهيار </a:t>
            </a:r>
            <a:r>
              <a:rPr lang="ar-SA" sz="3200" dirty="0">
                <a:latin typeface="Times New Roman"/>
                <a:ea typeface="Times New Roman"/>
                <a:cs typeface="Simplified Arabic"/>
              </a:rPr>
              <a:t>كفاءة شبكات المرافق العامة وقصورها عن تلبية الخدمة المطلوبة للسكان . </a:t>
            </a:r>
            <a:endParaRPr lang="en-US" sz="1600" dirty="0">
              <a:latin typeface="Times New Roman"/>
              <a:ea typeface="Times New Roman"/>
              <a:cs typeface="Traditional Arabic"/>
            </a:endParaRPr>
          </a:p>
          <a:p>
            <a:pPr marL="342900" lvl="0" indent="-342900" algn="just">
              <a:buSzPts val="1800"/>
              <a:buFont typeface="+mj-lt"/>
              <a:buAutoNum type="arabicPeriod"/>
              <a:tabLst>
                <a:tab pos="457200" algn="l"/>
              </a:tabLst>
            </a:pP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كثرة </a:t>
            </a:r>
            <a:r>
              <a:rPr lang="ar-SA" sz="3200" dirty="0">
                <a:latin typeface="Times New Roman"/>
                <a:ea typeface="Times New Roman"/>
                <a:cs typeface="Simplified Arabic"/>
              </a:rPr>
              <a:t>حالات الإباحة في المأكل والمشرب والملبس ، التي لا تنسجم مع القيم الاجتماعية والأخلاقية للمجتمع العربي المسلم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203862162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lstStyle/>
          <a:p>
            <a:r>
              <a:rPr lang="ar-IQ" dirty="0" smtClean="0"/>
              <a:t>الجواب: </a:t>
            </a:r>
          </a:p>
          <a:p>
            <a:r>
              <a:rPr lang="ar-IQ" dirty="0" smtClean="0"/>
              <a:t>تمثل اداب الناس وابداعاتهم ومستوى تفكيرهم وفلسفتهم في الحياة بما يميزهم عن غيرهم .</a:t>
            </a:r>
            <a:endParaRPr lang="ar-SA" dirty="0"/>
          </a:p>
        </p:txBody>
      </p:sp>
    </p:spTree>
    <p:extLst>
      <p:ext uri="{BB962C8B-B14F-4D97-AF65-F5344CB8AC3E}">
        <p14:creationId xmlns:p14="http://schemas.microsoft.com/office/powerpoint/2010/main" val="247500411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lstStyle/>
          <a:p>
            <a:pPr algn="just"/>
            <a:r>
              <a:rPr lang="ar-SA" sz="3200" dirty="0">
                <a:ea typeface="Times New Roman"/>
                <a:cs typeface="Simplified Arabic"/>
              </a:rPr>
              <a:t>في مثل هذه الظروف ، تعد المحافظة على مستوى مرتفع ومنظور  من الخدمات التعليمية والصحية والمساكن  والتأمينات الاجتماعية الأخرى عبئا  على  اقتصاديات الدولة ،  إذا إن الاستثمارات المحلية تتوجه إلى مرافق اقل إنتاجية واقل عائدا  للدولة </a:t>
            </a:r>
            <a:r>
              <a:rPr lang="ar-IQ" sz="3200" dirty="0" smtClean="0">
                <a:ea typeface="Times New Roman"/>
                <a:cs typeface="Simplified Arabic"/>
              </a:rPr>
              <a:t>.</a:t>
            </a:r>
            <a:endParaRPr lang="ar-SA" dirty="0"/>
          </a:p>
        </p:txBody>
      </p:sp>
    </p:spTree>
    <p:extLst>
      <p:ext uri="{BB962C8B-B14F-4D97-AF65-F5344CB8AC3E}">
        <p14:creationId xmlns:p14="http://schemas.microsoft.com/office/powerpoint/2010/main" val="153472143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normAutofit lnSpcReduction="10000"/>
          </a:bodyPr>
          <a:lstStyle/>
          <a:p>
            <a:pPr algn="just"/>
            <a:r>
              <a:rPr lang="ar-SA" sz="3200" dirty="0">
                <a:ea typeface="Times New Roman"/>
                <a:cs typeface="Simplified Arabic"/>
              </a:rPr>
              <a:t>وثمة ملحوظة أخرى جديرة بالاهتمام  ، هي أن العلم يجب أن يكون الأساس  الذي ترتكز عليه المدينة بكل خططها وأساليب حياتها ، ومن خلاله ينضوي تعامل الناس وينتظم  سلوكهم ، أصبح العلم  والتعلم في موقع لا يحسد عليه في مجتمعاتنا الحضرية بسبب عزوف </a:t>
            </a:r>
            <a:r>
              <a:rPr lang="ar-SA" sz="3200" dirty="0" smtClean="0">
                <a:ea typeface="Times New Roman"/>
                <a:cs typeface="Simplified Arabic"/>
              </a:rPr>
              <a:t>الناس</a:t>
            </a:r>
            <a:r>
              <a:rPr lang="ar-IQ" sz="3200" dirty="0" smtClean="0">
                <a:ea typeface="Times New Roman"/>
                <a:cs typeface="Simplified Arabic"/>
              </a:rPr>
              <a:t> </a:t>
            </a:r>
            <a:r>
              <a:rPr lang="ar-SA" sz="3200" b="1" dirty="0" smtClean="0">
                <a:ea typeface="Times New Roman"/>
                <a:cs typeface="Simplified Arabic"/>
              </a:rPr>
              <a:t>عنه </a:t>
            </a:r>
            <a:r>
              <a:rPr lang="ar-SA" sz="3200" b="1" dirty="0">
                <a:ea typeface="Times New Roman"/>
                <a:cs typeface="Simplified Arabic"/>
              </a:rPr>
              <a:t>وانشغالهم بالركض وراء لقمة العيش ، التي أضحت شبه شحيحة في كثير من المدن العربية ، لا لقلة  الموارد فحسب وإنما لسوء توزيعها أو بعثرتها للملذات من قبل الناس فضلا عن قيام الأسر بمنع أطفالهم من الدخول في المدارس لزجهم في </a:t>
            </a:r>
            <a:r>
              <a:rPr lang="ar-IQ" sz="3200" b="1" dirty="0">
                <a:ea typeface="Times New Roman"/>
                <a:cs typeface="Simplified Arabic"/>
              </a:rPr>
              <a:t>الأعمال</a:t>
            </a:r>
            <a:r>
              <a:rPr lang="ar-SA" sz="3200" b="1" dirty="0">
                <a:ea typeface="Times New Roman"/>
                <a:cs typeface="Simplified Arabic"/>
              </a:rPr>
              <a:t>  غير الرسمية </a:t>
            </a:r>
            <a:r>
              <a:rPr lang="ar-IQ" sz="3200" dirty="0" smtClean="0">
                <a:ea typeface="Times New Roman"/>
                <a:cs typeface="Simplified Arabic"/>
              </a:rPr>
              <a:t>.</a:t>
            </a:r>
            <a:r>
              <a:rPr lang="ar-SA" sz="3200" dirty="0" smtClean="0">
                <a:ea typeface="Times New Roman"/>
                <a:cs typeface="Simplified Arabic"/>
              </a:rPr>
              <a:t> </a:t>
            </a:r>
            <a:endParaRPr lang="ar-SA" dirty="0"/>
          </a:p>
        </p:txBody>
      </p:sp>
    </p:spTree>
    <p:extLst>
      <p:ext uri="{BB962C8B-B14F-4D97-AF65-F5344CB8AC3E}">
        <p14:creationId xmlns:p14="http://schemas.microsoft.com/office/powerpoint/2010/main" val="339809543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                  انتهى </a:t>
            </a:r>
          </a:p>
          <a:p>
            <a:r>
              <a:rPr lang="ar-IQ" dirty="0" smtClean="0"/>
              <a:t>             </a:t>
            </a:r>
            <a:r>
              <a:rPr lang="ar-IQ" smtClean="0"/>
              <a:t>شكرا للإصغاء</a:t>
            </a:r>
            <a:endParaRPr lang="ar-SA" dirty="0"/>
          </a:p>
        </p:txBody>
      </p:sp>
    </p:spTree>
    <p:extLst>
      <p:ext uri="{BB962C8B-B14F-4D97-AF65-F5344CB8AC3E}">
        <p14:creationId xmlns:p14="http://schemas.microsoft.com/office/powerpoint/2010/main" val="356651458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229600" cy="4572000"/>
          </a:xfrm>
        </p:spPr>
        <p:txBody>
          <a:bodyPr/>
          <a:lstStyle/>
          <a:p>
            <a:r>
              <a:rPr lang="ar-SA" sz="3200" b="1" dirty="0">
                <a:latin typeface="Times New Roman"/>
                <a:cs typeface="Simplified Arabic"/>
              </a:rPr>
              <a:t>بعض مفاهيم  الأخلاق والقيم  الأخلاقية</a:t>
            </a:r>
            <a:r>
              <a:rPr lang="ar-SA" sz="3200" dirty="0">
                <a:latin typeface="Times New Roman"/>
                <a:cs typeface="Simplified Arabic"/>
              </a:rPr>
              <a:t> </a:t>
            </a:r>
            <a:endParaRPr lang="en-US" sz="3200" b="1" dirty="0">
              <a:latin typeface="Times New Roman"/>
              <a:cs typeface="Andalus"/>
            </a:endParaRPr>
          </a:p>
          <a:p>
            <a:r>
              <a:rPr lang="ar-SA" sz="1600" dirty="0">
                <a:latin typeface="Times New Roman"/>
                <a:ea typeface="Times New Roman"/>
                <a:cs typeface="Simplified Arabic"/>
              </a:rPr>
              <a:t> </a:t>
            </a:r>
            <a:endParaRPr lang="en-US" sz="1600" dirty="0">
              <a:latin typeface="Times New Roman"/>
              <a:ea typeface="Times New Roman"/>
              <a:cs typeface="Traditional Arabic"/>
            </a:endParaRPr>
          </a:p>
          <a:p>
            <a:pPr algn="justLow"/>
            <a:r>
              <a:rPr lang="ar-SA" sz="3200" dirty="0">
                <a:latin typeface="Times New Roman"/>
                <a:ea typeface="Times New Roman"/>
                <a:cs typeface="Simplified Arabic"/>
              </a:rPr>
              <a:t>  تندرج الأخلاق والقيم ضمن المكونات الحياتية لأي مجتمع ، وتتداخل هذه المكونات إلى درجة لا يمكن الفصل بينها دون إلحاق ضرر بكل منها ، وتكون بعد ذلك مجمل  أساليب حياته التي تشمل المكونات الثلاثة </a:t>
            </a:r>
            <a:r>
              <a:rPr lang="ar-IQ" sz="3200" dirty="0" smtClean="0">
                <a:latin typeface="Times New Roman"/>
                <a:ea typeface="Times New Roman"/>
                <a:cs typeface="Simplified Arabic"/>
              </a:rPr>
              <a:t>الاتية</a:t>
            </a:r>
            <a:r>
              <a:rPr lang="ar-SA" sz="3200" dirty="0" smtClean="0">
                <a:latin typeface="Times New Roman"/>
                <a:ea typeface="Times New Roman"/>
                <a:cs typeface="Simplified Arabic"/>
              </a:rPr>
              <a:t>:-</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326867464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764704"/>
            <a:ext cx="8229600" cy="4572000"/>
          </a:xfrm>
        </p:spPr>
        <p:txBody>
          <a:bodyPr/>
          <a:lstStyle/>
          <a:p>
            <a:pPr marL="342900" lvl="0" indent="-342900" algn="justLow">
              <a:buSzPts val="1800"/>
              <a:buFont typeface="+mj-lt"/>
              <a:buAutoNum type="arabicPeriod"/>
              <a:tabLst>
                <a:tab pos="457200" algn="l"/>
              </a:tabLst>
            </a:pPr>
            <a:r>
              <a:rPr lang="ar-IQ" sz="3200" dirty="0" smtClean="0">
                <a:latin typeface="Times New Roman"/>
                <a:ea typeface="Times New Roman"/>
                <a:cs typeface="Simplified Arabic"/>
              </a:rPr>
              <a:t>1-</a:t>
            </a:r>
            <a:r>
              <a:rPr lang="ar-SA" sz="3200" dirty="0" smtClean="0">
                <a:latin typeface="Times New Roman"/>
                <a:ea typeface="Times New Roman"/>
                <a:cs typeface="Simplified Arabic"/>
              </a:rPr>
              <a:t>القيم والرموز والسجايا </a:t>
            </a:r>
            <a:r>
              <a:rPr lang="ar-SA" sz="3200" dirty="0">
                <a:latin typeface="Times New Roman"/>
                <a:ea typeface="Times New Roman"/>
                <a:cs typeface="Simplified Arabic"/>
              </a:rPr>
              <a:t>والمعتقدات والمفاهيم والأمثال والمعايير  والتقاليد والأعراف والعادات والمهارات التي يستعملها الإنسان في تعامله مع بيئته ، أو بعبارة أخرى تمثل آداب الناس في </a:t>
            </a:r>
            <a:r>
              <a:rPr lang="ar-SA" sz="3200" dirty="0" smtClean="0">
                <a:latin typeface="Times New Roman"/>
                <a:ea typeface="Times New Roman"/>
                <a:cs typeface="Simplified Arabic"/>
              </a:rPr>
              <a:t>أحو</a:t>
            </a:r>
            <a:r>
              <a:rPr lang="ar-IQ" sz="3200" dirty="0" smtClean="0">
                <a:latin typeface="Times New Roman"/>
                <a:ea typeface="Times New Roman"/>
                <a:cs typeface="Simplified Arabic"/>
              </a:rPr>
              <a:t>ا</a:t>
            </a:r>
            <a:r>
              <a:rPr lang="ar-SA" sz="3200" dirty="0" smtClean="0">
                <a:latin typeface="Times New Roman"/>
                <a:ea typeface="Times New Roman"/>
                <a:cs typeface="Simplified Arabic"/>
              </a:rPr>
              <a:t>لهم </a:t>
            </a:r>
            <a:r>
              <a:rPr lang="ar-SA" sz="3200" dirty="0">
                <a:latin typeface="Times New Roman"/>
                <a:ea typeface="Times New Roman"/>
                <a:cs typeface="Simplified Arabic"/>
              </a:rPr>
              <a:t>في المعاش وأمور الدنيا ومعاملاتهم وتصرفاتهم في الحياة اليومية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95166382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229600" cy="4572000"/>
          </a:xfrm>
        </p:spPr>
        <p:txBody>
          <a:bodyPr/>
          <a:lstStyle/>
          <a:p>
            <a:pPr marL="342900" lvl="0" indent="-342900" algn="justLow">
              <a:buSzPts val="1800"/>
              <a:buFont typeface="+mj-lt"/>
              <a:buAutoNum type="arabicPeriod"/>
              <a:tabLst>
                <a:tab pos="457200" algn="l"/>
              </a:tabLst>
            </a:pPr>
            <a:r>
              <a:rPr lang="ar-IQ" sz="3200" dirty="0" smtClean="0">
                <a:latin typeface="Times New Roman"/>
                <a:ea typeface="Times New Roman"/>
                <a:cs typeface="Simplified Arabic"/>
              </a:rPr>
              <a:t>2-</a:t>
            </a:r>
            <a:r>
              <a:rPr lang="ar-SA" sz="3200" dirty="0" smtClean="0">
                <a:latin typeface="Times New Roman"/>
                <a:ea typeface="Times New Roman"/>
                <a:cs typeface="Simplified Arabic"/>
              </a:rPr>
              <a:t>الإبداعات </a:t>
            </a:r>
            <a:r>
              <a:rPr lang="ar-SA" sz="3200" dirty="0">
                <a:latin typeface="Times New Roman"/>
                <a:ea typeface="Times New Roman"/>
                <a:cs typeface="Simplified Arabic"/>
              </a:rPr>
              <a:t>التعبيرية الفنية من آداب وموسيقى ورسم ورقص .</a:t>
            </a:r>
            <a:endParaRPr lang="en-US" sz="1600" dirty="0">
              <a:latin typeface="Times New Roman"/>
              <a:ea typeface="Times New Roman"/>
              <a:cs typeface="Traditional Arabic"/>
            </a:endParaRPr>
          </a:p>
          <a:p>
            <a:pPr marL="342900" lvl="0" indent="-342900" algn="justLow">
              <a:buSzPts val="1800"/>
              <a:buFont typeface="+mj-lt"/>
              <a:buAutoNum type="arabicPeriod"/>
              <a:tabLst>
                <a:tab pos="457200" algn="l"/>
              </a:tabLst>
            </a:pPr>
            <a:r>
              <a:rPr lang="ar-IQ" sz="3200" dirty="0" smtClean="0">
                <a:latin typeface="Times New Roman"/>
                <a:ea typeface="Times New Roman"/>
                <a:cs typeface="Simplified Arabic"/>
              </a:rPr>
              <a:t>3-</a:t>
            </a:r>
            <a:r>
              <a:rPr lang="ar-SA" sz="3200" dirty="0" smtClean="0">
                <a:latin typeface="Times New Roman"/>
                <a:ea typeface="Times New Roman"/>
                <a:cs typeface="Simplified Arabic"/>
              </a:rPr>
              <a:t>الفكر </a:t>
            </a:r>
            <a:r>
              <a:rPr lang="ar-SA" sz="3200" dirty="0">
                <a:latin typeface="Times New Roman"/>
                <a:ea typeface="Times New Roman"/>
                <a:cs typeface="Simplified Arabic"/>
              </a:rPr>
              <a:t>من علوم وفلسفة ومذاهب وعقائد ونظريات .</a:t>
            </a:r>
            <a:endParaRPr lang="en-US" sz="1600" dirty="0">
              <a:latin typeface="Times New Roman"/>
              <a:ea typeface="Times New Roman"/>
              <a:cs typeface="Traditional Arabic"/>
            </a:endParaRPr>
          </a:p>
          <a:p>
            <a:endParaRPr lang="ar-SA" dirty="0"/>
          </a:p>
        </p:txBody>
      </p:sp>
    </p:spTree>
    <p:extLst>
      <p:ext uri="{BB962C8B-B14F-4D97-AF65-F5344CB8AC3E}">
        <p14:creationId xmlns:p14="http://schemas.microsoft.com/office/powerpoint/2010/main" val="151405821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764704"/>
            <a:ext cx="8229600" cy="4572000"/>
          </a:xfrm>
        </p:spPr>
        <p:txBody>
          <a:bodyPr/>
          <a:lstStyle/>
          <a:p>
            <a:pPr algn="just"/>
            <a:r>
              <a:rPr lang="ar-SA" sz="3200" dirty="0">
                <a:latin typeface="Times New Roman"/>
                <a:ea typeface="Times New Roman"/>
                <a:cs typeface="Simplified Arabic"/>
              </a:rPr>
              <a:t> وتعرف القيم بأنها معتقدات حول الأمور والغايات وأشكال السلوك المفضلة لدى الناس ، توجه مشاعرهم وتفكيرهم ومواقفهم وتصرفهم واختياراتهم  ، وتنظم علاقاتهم بالواقع والمؤسسات والآخرين وأنفسهم والمكان والزمن ، وتسوغ مواقعهم ،وتحدد هويتهم ومعنى وجودهم و بكلام يسير ومختصر ، تتصل القيم بنوعية السلوك المفضل وبمعنى الوجود وغاياته .</a:t>
            </a:r>
            <a:endParaRPr lang="ar-SA" dirty="0"/>
          </a:p>
        </p:txBody>
      </p:sp>
    </p:spTree>
    <p:extLst>
      <p:ext uri="{BB962C8B-B14F-4D97-AF65-F5344CB8AC3E}">
        <p14:creationId xmlns:p14="http://schemas.microsoft.com/office/powerpoint/2010/main" val="73506607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548680"/>
            <a:ext cx="8229600" cy="4572000"/>
          </a:xfrm>
        </p:spPr>
        <p:txBody>
          <a:bodyPr/>
          <a:lstStyle/>
          <a:p>
            <a:pPr algn="just"/>
            <a:r>
              <a:rPr lang="ar-IQ" sz="3200" dirty="0">
                <a:ea typeface="Times New Roman"/>
                <a:cs typeface="Simplified Arabic"/>
              </a:rPr>
              <a:t> </a:t>
            </a:r>
            <a:r>
              <a:rPr lang="ar-SA" sz="3200" dirty="0">
                <a:ea typeface="Times New Roman"/>
                <a:cs typeface="Simplified Arabic"/>
              </a:rPr>
              <a:t>وتميز العلوم الاجتماعية عادة بين نوعيين من القيم – القيم الوسيلة والقيم الغاية ، النوع الأول هو معتقدات تفاضل بين سلوك وآخر ، أما القيم الغاية فهي ذات الصلة بالقيم الأخلاقية المثلى  التي نسعى إليها ونحقق  بها معنى  وجودنا ( العدالة ، والحرية ،و السلم ، والسعادة ، والإخلاص ،و تحرير   الوطن  ،و الكرامة ، والصداقة ، والثروة ، والرفاهية ،و الحكمة ، والإخوة </a:t>
            </a:r>
            <a:r>
              <a:rPr lang="ar-IQ" sz="3200" dirty="0">
                <a:ea typeface="Times New Roman"/>
                <a:cs typeface="Simplified Arabic"/>
              </a:rPr>
              <a:t>و</a:t>
            </a:r>
            <a:r>
              <a:rPr lang="ar-SA" sz="3200" dirty="0">
                <a:ea typeface="Times New Roman"/>
                <a:cs typeface="Simplified Arabic"/>
              </a:rPr>
              <a:t>المساوة ،و احترام </a:t>
            </a:r>
            <a:r>
              <a:rPr lang="ar-SA" sz="3200" dirty="0" smtClean="0">
                <a:ea typeface="Times New Roman"/>
                <a:cs typeface="Simplified Arabic"/>
              </a:rPr>
              <a:t>الاخريين</a:t>
            </a:r>
            <a:r>
              <a:rPr lang="ar-IQ" sz="3200" dirty="0" smtClean="0">
                <a:ea typeface="Times New Roman"/>
                <a:cs typeface="Simplified Arabic"/>
              </a:rPr>
              <a:t>).</a:t>
            </a:r>
            <a:r>
              <a:rPr lang="ar-SA" sz="3200" dirty="0" smtClean="0">
                <a:ea typeface="Times New Roman"/>
                <a:cs typeface="Simplified Arabic"/>
              </a:rPr>
              <a:t> </a:t>
            </a:r>
            <a:endParaRPr lang="ar-SA" dirty="0"/>
          </a:p>
        </p:txBody>
      </p:sp>
    </p:spTree>
    <p:extLst>
      <p:ext uri="{BB962C8B-B14F-4D97-AF65-F5344CB8AC3E}">
        <p14:creationId xmlns:p14="http://schemas.microsoft.com/office/powerpoint/2010/main" val="353314298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256</TotalTime>
  <Words>2050</Words>
  <Application>Microsoft Office PowerPoint</Application>
  <PresentationFormat>عرض على الشاشة (3:4)‏</PresentationFormat>
  <Paragraphs>64</Paragraphs>
  <Slides>42</Slides>
  <Notes>0</Notes>
  <HiddenSlides>0</HiddenSlides>
  <MMClips>0</MMClips>
  <ScaleCrop>false</ScaleCrop>
  <HeadingPairs>
    <vt:vector size="4" baseType="variant">
      <vt:variant>
        <vt:lpstr>نسق</vt:lpstr>
      </vt:variant>
      <vt:variant>
        <vt:i4>1</vt:i4>
      </vt:variant>
      <vt:variant>
        <vt:lpstr>عناوين الشرائح</vt:lpstr>
      </vt:variant>
      <vt:variant>
        <vt:i4>42</vt:i4>
      </vt:variant>
    </vt:vector>
  </HeadingPairs>
  <TitlesOfParts>
    <vt:vector size="43"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46</cp:revision>
  <dcterms:created xsi:type="dcterms:W3CDTF">2018-02-22T13:04:21Z</dcterms:created>
  <dcterms:modified xsi:type="dcterms:W3CDTF">2023-03-16T14:19:37Z</dcterms:modified>
</cp:coreProperties>
</file>