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60" r:id="rId1"/>
  </p:sldMasterIdLst>
  <p:sldIdLst>
    <p:sldId id="288" r:id="rId2"/>
    <p:sldId id="290" r:id="rId3"/>
    <p:sldId id="291" r:id="rId4"/>
    <p:sldId id="289" r:id="rId5"/>
    <p:sldId id="259" r:id="rId6"/>
    <p:sldId id="294" r:id="rId7"/>
    <p:sldId id="292" r:id="rId8"/>
    <p:sldId id="260" r:id="rId9"/>
    <p:sldId id="293" r:id="rId10"/>
    <p:sldId id="265" r:id="rId11"/>
    <p:sldId id="266" r:id="rId12"/>
    <p:sldId id="262" r:id="rId13"/>
    <p:sldId id="263" r:id="rId14"/>
    <p:sldId id="267" r:id="rId15"/>
    <p:sldId id="295" r:id="rId16"/>
    <p:sldId id="268" r:id="rId17"/>
    <p:sldId id="297" r:id="rId18"/>
    <p:sldId id="269" r:id="rId19"/>
    <p:sldId id="296" r:id="rId20"/>
    <p:sldId id="270" r:id="rId21"/>
    <p:sldId id="271" r:id="rId22"/>
    <p:sldId id="298" r:id="rId23"/>
    <p:sldId id="272" r:id="rId24"/>
    <p:sldId id="273" r:id="rId25"/>
    <p:sldId id="274" r:id="rId26"/>
    <p:sldId id="302" r:id="rId27"/>
    <p:sldId id="299" r:id="rId28"/>
    <p:sldId id="275" r:id="rId29"/>
    <p:sldId id="276" r:id="rId30"/>
    <p:sldId id="300" r:id="rId31"/>
    <p:sldId id="277" r:id="rId32"/>
    <p:sldId id="278" r:id="rId33"/>
    <p:sldId id="279" r:id="rId34"/>
    <p:sldId id="280" r:id="rId35"/>
    <p:sldId id="301" r:id="rId36"/>
    <p:sldId id="281" r:id="rId37"/>
    <p:sldId id="282" r:id="rId38"/>
    <p:sldId id="283" r:id="rId39"/>
    <p:sldId id="284" r:id="rId40"/>
    <p:sldId id="285" r:id="rId41"/>
    <p:sldId id="286" r:id="rId42"/>
    <p:sldId id="287" r:id="rId43"/>
  </p:sldIdLst>
  <p:sldSz cx="9144000" cy="6858000" type="screen4x3"/>
  <p:notesSz cx="6858000" cy="9144000"/>
  <p:defaultText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84380"/>
    <p:restoredTop sz="94660"/>
  </p:normalViewPr>
  <p:slideViewPr>
    <p:cSldViewPr>
      <p:cViewPr varScale="1">
        <p:scale>
          <a:sx n="66" d="100"/>
          <a:sy n="66" d="100"/>
        </p:scale>
        <p:origin x="-1506" y="-10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شريحة عنوان">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905000"/>
            <a:ext cx="7543800" cy="2593975"/>
          </a:xfrm>
        </p:spPr>
        <p:txBody>
          <a:bodyPr anchor="b"/>
          <a:lstStyle>
            <a:lvl1pPr>
              <a:defRPr sz="6600">
                <a:ln>
                  <a:noFill/>
                </a:ln>
                <a:solidFill>
                  <a:schemeClr val="tx2"/>
                </a:solidFill>
              </a:defRPr>
            </a:lvl1pPr>
          </a:lstStyle>
          <a:p>
            <a:r>
              <a:rPr lang="ar-SA" smtClean="0"/>
              <a:t>انقر لتحرير نمط العنوان الرئيسي</a:t>
            </a:r>
            <a:endParaRPr lang="en-US" dirty="0"/>
          </a:p>
        </p:txBody>
      </p:sp>
      <p:sp>
        <p:nvSpPr>
          <p:cNvPr id="3" name="Subtitle 2"/>
          <p:cNvSpPr>
            <a:spLocks noGrp="1"/>
          </p:cNvSpPr>
          <p:nvPr>
            <p:ph type="subTitle" idx="1"/>
          </p:nvPr>
        </p:nvSpPr>
        <p:spPr>
          <a:xfrm>
            <a:off x="685800" y="4572000"/>
            <a:ext cx="6461760" cy="1066800"/>
          </a:xfrm>
        </p:spPr>
        <p:txBody>
          <a:bodyPr anchor="t">
            <a:normAutofit/>
          </a:bodyPr>
          <a:lstStyle>
            <a:lvl1pPr marL="0" indent="0" algn="l">
              <a:buNone/>
              <a:defRPr sz="20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ar-SA" smtClean="0"/>
              <a:t>انقر لتحرير نمط العنوان الثانوي الرئيسي</a:t>
            </a:r>
            <a:endParaRPr lang="en-US" dirty="0"/>
          </a:p>
        </p:txBody>
      </p:sp>
      <p:sp>
        <p:nvSpPr>
          <p:cNvPr id="4" name="Date Placeholder 3"/>
          <p:cNvSpPr>
            <a:spLocks noGrp="1"/>
          </p:cNvSpPr>
          <p:nvPr>
            <p:ph type="dt" sz="half" idx="10"/>
          </p:nvPr>
        </p:nvSpPr>
        <p:spPr/>
        <p:txBody>
          <a:bodyPr/>
          <a:lstStyle/>
          <a:p>
            <a:fld id="{E9511F6C-803C-49FB-8C05-C60D1E8CE47C}" type="datetimeFigureOut">
              <a:rPr lang="ar-SA" smtClean="0"/>
              <a:t>24/08/1444</a:t>
            </a:fld>
            <a:endParaRPr lang="ar-SA"/>
          </a:p>
        </p:txBody>
      </p:sp>
      <p:sp>
        <p:nvSpPr>
          <p:cNvPr id="5" name="Footer Placeholder 4"/>
          <p:cNvSpPr>
            <a:spLocks noGrp="1"/>
          </p:cNvSpPr>
          <p:nvPr>
            <p:ph type="ftr" sz="quarter" idx="11"/>
          </p:nvPr>
        </p:nvSpPr>
        <p:spPr/>
        <p:txBody>
          <a:bodyPr/>
          <a:lstStyle/>
          <a:p>
            <a:endParaRPr lang="ar-SA"/>
          </a:p>
        </p:txBody>
      </p:sp>
      <p:sp>
        <p:nvSpPr>
          <p:cNvPr id="6" name="Slide Number Placeholder 5"/>
          <p:cNvSpPr>
            <a:spLocks noGrp="1"/>
          </p:cNvSpPr>
          <p:nvPr>
            <p:ph type="sldNum" sz="quarter" idx="12"/>
          </p:nvPr>
        </p:nvSpPr>
        <p:spPr/>
        <p:txBody>
          <a:bodyPr/>
          <a:lstStyle/>
          <a:p>
            <a:fld id="{8737F890-4C07-4731-B967-3EDAE56EFC4C}" type="slidenum">
              <a:rPr lang="ar-SA" smtClean="0"/>
              <a:t>‹#›</a:t>
            </a:fld>
            <a:endParaRPr lang="ar-SA"/>
          </a:p>
        </p:txBody>
      </p:sp>
    </p:spTree>
  </p:cSld>
  <p:clrMapOvr>
    <a:masterClrMapping/>
  </p:clrMapOvr>
  <mc:AlternateContent xmlns:mc="http://schemas.openxmlformats.org/markup-compatibility/2006" xmlns:p14="http://schemas.microsoft.com/office/powerpoint/2010/main">
    <mc:Choice Requires="p14">
      <p:transition spd="slow" p14:dur="1100">
        <p14:switch dir="l"/>
      </p:transition>
    </mc:Choice>
    <mc:Fallback xmlns="">
      <p:transition spd="slow">
        <p:fade/>
      </p:transition>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smtClean="0"/>
              <a:t>انقر لتحرير نمط العنوان الرئيسي</a:t>
            </a:r>
            <a:endParaRPr lang="en-US"/>
          </a:p>
        </p:txBody>
      </p:sp>
      <p:sp>
        <p:nvSpPr>
          <p:cNvPr id="3" name="Vertical Text Placeholder 2"/>
          <p:cNvSpPr>
            <a:spLocks noGrp="1"/>
          </p:cNvSpPr>
          <p:nvPr>
            <p:ph type="body" orient="vert" idx="1"/>
          </p:nvPr>
        </p:nvSpPr>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4" name="Date Placeholder 3"/>
          <p:cNvSpPr>
            <a:spLocks noGrp="1"/>
          </p:cNvSpPr>
          <p:nvPr>
            <p:ph type="dt" sz="half" idx="10"/>
          </p:nvPr>
        </p:nvSpPr>
        <p:spPr/>
        <p:txBody>
          <a:bodyPr/>
          <a:lstStyle/>
          <a:p>
            <a:fld id="{E9511F6C-803C-49FB-8C05-C60D1E8CE47C}" type="datetimeFigureOut">
              <a:rPr lang="ar-SA" smtClean="0"/>
              <a:t>24/08/1444</a:t>
            </a:fld>
            <a:endParaRPr lang="ar-SA"/>
          </a:p>
        </p:txBody>
      </p:sp>
      <p:sp>
        <p:nvSpPr>
          <p:cNvPr id="5" name="Footer Placeholder 4"/>
          <p:cNvSpPr>
            <a:spLocks noGrp="1"/>
          </p:cNvSpPr>
          <p:nvPr>
            <p:ph type="ftr" sz="quarter" idx="11"/>
          </p:nvPr>
        </p:nvSpPr>
        <p:spPr/>
        <p:txBody>
          <a:bodyPr/>
          <a:lstStyle/>
          <a:p>
            <a:endParaRPr lang="ar-SA"/>
          </a:p>
        </p:txBody>
      </p:sp>
      <p:sp>
        <p:nvSpPr>
          <p:cNvPr id="6" name="Slide Number Placeholder 5"/>
          <p:cNvSpPr>
            <a:spLocks noGrp="1"/>
          </p:cNvSpPr>
          <p:nvPr>
            <p:ph type="sldNum" sz="quarter" idx="12"/>
          </p:nvPr>
        </p:nvSpPr>
        <p:spPr/>
        <p:txBody>
          <a:bodyPr/>
          <a:lstStyle/>
          <a:p>
            <a:fld id="{8737F890-4C07-4731-B967-3EDAE56EFC4C}" type="slidenum">
              <a:rPr lang="ar-SA" smtClean="0"/>
              <a:t>‹#›</a:t>
            </a:fld>
            <a:endParaRPr lang="ar-SA"/>
          </a:p>
        </p:txBody>
      </p:sp>
    </p:spTree>
  </p:cSld>
  <p:clrMapOvr>
    <a:masterClrMapping/>
  </p:clrMapOvr>
  <mc:AlternateContent xmlns:mc="http://schemas.openxmlformats.org/markup-compatibility/2006" xmlns:p14="http://schemas.microsoft.com/office/powerpoint/2010/main">
    <mc:Choice Requires="p14">
      <p:transition spd="slow" p14:dur="1100">
        <p14:switch dir="l"/>
      </p:transition>
    </mc:Choice>
    <mc:Fallback xmlns="">
      <p:transition spd="slow">
        <p:fade/>
      </p:transition>
    </mc:Fallback>
  </mc:AlternateContent>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1752600" cy="5851525"/>
          </a:xfrm>
        </p:spPr>
        <p:txBody>
          <a:bodyPr vert="eaVert" anchor="b" anchorCtr="0"/>
          <a:lstStyle/>
          <a:p>
            <a:r>
              <a:rPr lang="ar-SA" smtClean="0"/>
              <a:t>انقر لتحرير نمط العنوان الرئيسي</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4" name="Date Placeholder 3"/>
          <p:cNvSpPr>
            <a:spLocks noGrp="1"/>
          </p:cNvSpPr>
          <p:nvPr>
            <p:ph type="dt" sz="half" idx="10"/>
          </p:nvPr>
        </p:nvSpPr>
        <p:spPr/>
        <p:txBody>
          <a:bodyPr/>
          <a:lstStyle/>
          <a:p>
            <a:fld id="{E9511F6C-803C-49FB-8C05-C60D1E8CE47C}" type="datetimeFigureOut">
              <a:rPr lang="ar-SA" smtClean="0"/>
              <a:t>24/08/1444</a:t>
            </a:fld>
            <a:endParaRPr lang="ar-SA"/>
          </a:p>
        </p:txBody>
      </p:sp>
      <p:sp>
        <p:nvSpPr>
          <p:cNvPr id="5" name="Footer Placeholder 4"/>
          <p:cNvSpPr>
            <a:spLocks noGrp="1"/>
          </p:cNvSpPr>
          <p:nvPr>
            <p:ph type="ftr" sz="quarter" idx="11"/>
          </p:nvPr>
        </p:nvSpPr>
        <p:spPr/>
        <p:txBody>
          <a:bodyPr/>
          <a:lstStyle/>
          <a:p>
            <a:endParaRPr lang="ar-SA"/>
          </a:p>
        </p:txBody>
      </p:sp>
      <p:sp>
        <p:nvSpPr>
          <p:cNvPr id="6" name="Slide Number Placeholder 5"/>
          <p:cNvSpPr>
            <a:spLocks noGrp="1"/>
          </p:cNvSpPr>
          <p:nvPr>
            <p:ph type="sldNum" sz="quarter" idx="12"/>
          </p:nvPr>
        </p:nvSpPr>
        <p:spPr/>
        <p:txBody>
          <a:bodyPr/>
          <a:lstStyle/>
          <a:p>
            <a:fld id="{8737F890-4C07-4731-B967-3EDAE56EFC4C}" type="slidenum">
              <a:rPr lang="ar-SA" smtClean="0"/>
              <a:t>‹#›</a:t>
            </a:fld>
            <a:endParaRPr lang="ar-SA"/>
          </a:p>
        </p:txBody>
      </p:sp>
    </p:spTree>
  </p:cSld>
  <p:clrMapOvr>
    <a:masterClrMapping/>
  </p:clrMapOvr>
  <mc:AlternateContent xmlns:mc="http://schemas.openxmlformats.org/markup-compatibility/2006" xmlns:p14="http://schemas.microsoft.com/office/powerpoint/2010/main">
    <mc:Choice Requires="p14">
      <p:transition spd="slow" p14:dur="1100">
        <p14:switch dir="l"/>
      </p:transition>
    </mc:Choice>
    <mc:Fallback xmlns="">
      <p:transition spd="slow">
        <p:fade/>
      </p:transition>
    </mc:Fallback>
  </mc:AlternateContent>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smtClean="0"/>
              <a:t>انقر لتحرير نمط العنوان الرئيسي</a:t>
            </a:r>
            <a:endParaRPr lang="en-US"/>
          </a:p>
        </p:txBody>
      </p:sp>
      <p:sp>
        <p:nvSpPr>
          <p:cNvPr id="3" name="Content Placeholder 2"/>
          <p:cNvSpPr>
            <a:spLocks noGrp="1"/>
          </p:cNvSpPr>
          <p:nvPr>
            <p:ph idx="1"/>
          </p:nvPr>
        </p:nvSpPr>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4" name="Date Placeholder 3"/>
          <p:cNvSpPr>
            <a:spLocks noGrp="1"/>
          </p:cNvSpPr>
          <p:nvPr>
            <p:ph type="dt" sz="half" idx="10"/>
          </p:nvPr>
        </p:nvSpPr>
        <p:spPr/>
        <p:txBody>
          <a:bodyPr/>
          <a:lstStyle/>
          <a:p>
            <a:fld id="{E9511F6C-803C-49FB-8C05-C60D1E8CE47C}" type="datetimeFigureOut">
              <a:rPr lang="ar-SA" smtClean="0"/>
              <a:t>24/08/1444</a:t>
            </a:fld>
            <a:endParaRPr lang="ar-SA"/>
          </a:p>
        </p:txBody>
      </p:sp>
      <p:sp>
        <p:nvSpPr>
          <p:cNvPr id="5" name="Footer Placeholder 4"/>
          <p:cNvSpPr>
            <a:spLocks noGrp="1"/>
          </p:cNvSpPr>
          <p:nvPr>
            <p:ph type="ftr" sz="quarter" idx="11"/>
          </p:nvPr>
        </p:nvSpPr>
        <p:spPr/>
        <p:txBody>
          <a:bodyPr/>
          <a:lstStyle/>
          <a:p>
            <a:endParaRPr lang="ar-SA"/>
          </a:p>
        </p:txBody>
      </p:sp>
      <p:sp>
        <p:nvSpPr>
          <p:cNvPr id="6" name="Slide Number Placeholder 5"/>
          <p:cNvSpPr>
            <a:spLocks noGrp="1"/>
          </p:cNvSpPr>
          <p:nvPr>
            <p:ph type="sldNum" sz="quarter" idx="12"/>
          </p:nvPr>
        </p:nvSpPr>
        <p:spPr/>
        <p:txBody>
          <a:bodyPr/>
          <a:lstStyle/>
          <a:p>
            <a:fld id="{8737F890-4C07-4731-B967-3EDAE56EFC4C}" type="slidenum">
              <a:rPr lang="ar-SA" smtClean="0"/>
              <a:t>‹#›</a:t>
            </a:fld>
            <a:endParaRPr lang="ar-SA"/>
          </a:p>
        </p:txBody>
      </p:sp>
    </p:spTree>
  </p:cSld>
  <p:clrMapOvr>
    <a:masterClrMapping/>
  </p:clrMapOvr>
  <mc:AlternateContent xmlns:mc="http://schemas.openxmlformats.org/markup-compatibility/2006" xmlns:p14="http://schemas.microsoft.com/office/powerpoint/2010/main">
    <mc:Choice Requires="p14">
      <p:transition spd="slow" p14:dur="1100">
        <p14:switch dir="l"/>
      </p:transition>
    </mc:Choice>
    <mc:Fallback xmlns="">
      <p:transition spd="slow">
        <p:fade/>
      </p:transition>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2" name="Title 1"/>
          <p:cNvSpPr>
            <a:spLocks noGrp="1"/>
          </p:cNvSpPr>
          <p:nvPr>
            <p:ph type="title"/>
          </p:nvPr>
        </p:nvSpPr>
        <p:spPr>
          <a:xfrm>
            <a:off x="722313" y="5486400"/>
            <a:ext cx="7659687" cy="1168400"/>
          </a:xfrm>
        </p:spPr>
        <p:txBody>
          <a:bodyPr anchor="t"/>
          <a:lstStyle>
            <a:lvl1pPr algn="l">
              <a:defRPr sz="3600" b="0" cap="all"/>
            </a:lvl1pPr>
          </a:lstStyle>
          <a:p>
            <a:r>
              <a:rPr lang="ar-SA" smtClean="0"/>
              <a:t>انقر لتحرير نمط العنوان الرئيسي</a:t>
            </a:r>
            <a:endParaRPr lang="en-US" dirty="0"/>
          </a:p>
        </p:txBody>
      </p:sp>
      <p:sp>
        <p:nvSpPr>
          <p:cNvPr id="3" name="Text Placeholder 2"/>
          <p:cNvSpPr>
            <a:spLocks noGrp="1"/>
          </p:cNvSpPr>
          <p:nvPr>
            <p:ph type="body" idx="1"/>
          </p:nvPr>
        </p:nvSpPr>
        <p:spPr>
          <a:xfrm>
            <a:off x="722313" y="3852863"/>
            <a:ext cx="6135687" cy="1633538"/>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smtClean="0"/>
              <a:t>انقر لتحرير أنماط النص الرئيسي</a:t>
            </a:r>
          </a:p>
        </p:txBody>
      </p:sp>
      <p:sp>
        <p:nvSpPr>
          <p:cNvPr id="4" name="Date Placeholder 3"/>
          <p:cNvSpPr>
            <a:spLocks noGrp="1"/>
          </p:cNvSpPr>
          <p:nvPr>
            <p:ph type="dt" sz="half" idx="10"/>
          </p:nvPr>
        </p:nvSpPr>
        <p:spPr/>
        <p:txBody>
          <a:bodyPr/>
          <a:lstStyle/>
          <a:p>
            <a:fld id="{E9511F6C-803C-49FB-8C05-C60D1E8CE47C}" type="datetimeFigureOut">
              <a:rPr lang="ar-SA" smtClean="0"/>
              <a:t>24/08/1444</a:t>
            </a:fld>
            <a:endParaRPr lang="ar-SA"/>
          </a:p>
        </p:txBody>
      </p:sp>
      <p:sp>
        <p:nvSpPr>
          <p:cNvPr id="5" name="Footer Placeholder 4"/>
          <p:cNvSpPr>
            <a:spLocks noGrp="1"/>
          </p:cNvSpPr>
          <p:nvPr>
            <p:ph type="ftr" sz="quarter" idx="11"/>
          </p:nvPr>
        </p:nvSpPr>
        <p:spPr/>
        <p:txBody>
          <a:bodyPr/>
          <a:lstStyle/>
          <a:p>
            <a:endParaRPr lang="ar-SA"/>
          </a:p>
        </p:txBody>
      </p:sp>
      <p:sp>
        <p:nvSpPr>
          <p:cNvPr id="6" name="Slide Number Placeholder 5"/>
          <p:cNvSpPr>
            <a:spLocks noGrp="1"/>
          </p:cNvSpPr>
          <p:nvPr>
            <p:ph type="sldNum" sz="quarter" idx="12"/>
          </p:nvPr>
        </p:nvSpPr>
        <p:spPr/>
        <p:txBody>
          <a:bodyPr/>
          <a:lstStyle/>
          <a:p>
            <a:fld id="{8737F890-4C07-4731-B967-3EDAE56EFC4C}" type="slidenum">
              <a:rPr lang="ar-SA" smtClean="0"/>
              <a:t>‹#›</a:t>
            </a:fld>
            <a:endParaRPr lang="ar-SA"/>
          </a:p>
        </p:txBody>
      </p:sp>
    </p:spTree>
  </p:cSld>
  <p:clrMapOvr>
    <a:masterClrMapping/>
  </p:clrMapOvr>
  <mc:AlternateContent xmlns:mc="http://schemas.openxmlformats.org/markup-compatibility/2006" xmlns:p14="http://schemas.microsoft.com/office/powerpoint/2010/main">
    <mc:Choice Requires="p14">
      <p:transition spd="slow" p14:dur="1100">
        <p14:switch dir="l"/>
      </p:transition>
    </mc:Choice>
    <mc:Fallback xmlns="">
      <p:transition spd="slow">
        <p:fade/>
      </p:transition>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smtClean="0"/>
              <a:t>انقر لتحرير نمط العنوان الرئيسي</a:t>
            </a:r>
            <a:endParaRPr lang="en-US"/>
          </a:p>
        </p:txBody>
      </p:sp>
      <p:sp>
        <p:nvSpPr>
          <p:cNvPr id="3" name="Content Placeholder 2"/>
          <p:cNvSpPr>
            <a:spLocks noGrp="1"/>
          </p:cNvSpPr>
          <p:nvPr>
            <p:ph sz="half" idx="1"/>
          </p:nvPr>
        </p:nvSpPr>
        <p:spPr>
          <a:xfrm>
            <a:off x="457200" y="1536192"/>
            <a:ext cx="36576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4" name="Content Placeholder 3"/>
          <p:cNvSpPr>
            <a:spLocks noGrp="1"/>
          </p:cNvSpPr>
          <p:nvPr>
            <p:ph sz="half" idx="2"/>
          </p:nvPr>
        </p:nvSpPr>
        <p:spPr>
          <a:xfrm>
            <a:off x="4419600" y="1536192"/>
            <a:ext cx="36576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5" name="Date Placeholder 4"/>
          <p:cNvSpPr>
            <a:spLocks noGrp="1"/>
          </p:cNvSpPr>
          <p:nvPr>
            <p:ph type="dt" sz="half" idx="10"/>
          </p:nvPr>
        </p:nvSpPr>
        <p:spPr/>
        <p:txBody>
          <a:bodyPr/>
          <a:lstStyle/>
          <a:p>
            <a:fld id="{E9511F6C-803C-49FB-8C05-C60D1E8CE47C}" type="datetimeFigureOut">
              <a:rPr lang="ar-SA" smtClean="0"/>
              <a:t>24/08/1444</a:t>
            </a:fld>
            <a:endParaRPr lang="ar-SA"/>
          </a:p>
        </p:txBody>
      </p:sp>
      <p:sp>
        <p:nvSpPr>
          <p:cNvPr id="6" name="Footer Placeholder 5"/>
          <p:cNvSpPr>
            <a:spLocks noGrp="1"/>
          </p:cNvSpPr>
          <p:nvPr>
            <p:ph type="ftr" sz="quarter" idx="11"/>
          </p:nvPr>
        </p:nvSpPr>
        <p:spPr/>
        <p:txBody>
          <a:bodyPr/>
          <a:lstStyle/>
          <a:p>
            <a:endParaRPr lang="ar-SA"/>
          </a:p>
        </p:txBody>
      </p:sp>
      <p:sp>
        <p:nvSpPr>
          <p:cNvPr id="7" name="Slide Number Placeholder 6"/>
          <p:cNvSpPr>
            <a:spLocks noGrp="1"/>
          </p:cNvSpPr>
          <p:nvPr>
            <p:ph type="sldNum" sz="quarter" idx="12"/>
          </p:nvPr>
        </p:nvSpPr>
        <p:spPr/>
        <p:txBody>
          <a:bodyPr/>
          <a:lstStyle/>
          <a:p>
            <a:fld id="{8737F890-4C07-4731-B967-3EDAE56EFC4C}" type="slidenum">
              <a:rPr lang="ar-SA" smtClean="0"/>
              <a:t>‹#›</a:t>
            </a:fld>
            <a:endParaRPr lang="ar-SA"/>
          </a:p>
        </p:txBody>
      </p:sp>
    </p:spTree>
  </p:cSld>
  <p:clrMapOvr>
    <a:masterClrMapping/>
  </p:clrMapOvr>
  <mc:AlternateContent xmlns:mc="http://schemas.openxmlformats.org/markup-compatibility/2006" xmlns:p14="http://schemas.microsoft.com/office/powerpoint/2010/main">
    <mc:Choice Requires="p14">
      <p:transition spd="slow" p14:dur="1100">
        <p14:switch dir="l"/>
      </p:transition>
    </mc:Choice>
    <mc:Fallback xmlns="">
      <p:transition spd="slow">
        <p:fade/>
      </p:transition>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ar-SA" smtClean="0"/>
              <a:t>انقر لتحرير نمط العنوان الرئيسي</a:t>
            </a:r>
            <a:endParaRPr lang="en-US"/>
          </a:p>
        </p:txBody>
      </p:sp>
      <p:sp>
        <p:nvSpPr>
          <p:cNvPr id="3" name="Text Placeholder 2"/>
          <p:cNvSpPr>
            <a:spLocks noGrp="1"/>
          </p:cNvSpPr>
          <p:nvPr>
            <p:ph type="body" idx="1"/>
          </p:nvPr>
        </p:nvSpPr>
        <p:spPr>
          <a:xfrm>
            <a:off x="457200" y="1535113"/>
            <a:ext cx="36576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4" name="Content Placeholder 3"/>
          <p:cNvSpPr>
            <a:spLocks noGrp="1"/>
          </p:cNvSpPr>
          <p:nvPr>
            <p:ph sz="half" idx="2"/>
          </p:nvPr>
        </p:nvSpPr>
        <p:spPr>
          <a:xfrm>
            <a:off x="457200" y="2174875"/>
            <a:ext cx="3657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5" name="Text Placeholder 4"/>
          <p:cNvSpPr>
            <a:spLocks noGrp="1"/>
          </p:cNvSpPr>
          <p:nvPr>
            <p:ph type="body" sz="quarter" idx="3"/>
          </p:nvPr>
        </p:nvSpPr>
        <p:spPr>
          <a:xfrm>
            <a:off x="4419600" y="1535113"/>
            <a:ext cx="36576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6" name="Content Placeholder 5"/>
          <p:cNvSpPr>
            <a:spLocks noGrp="1"/>
          </p:cNvSpPr>
          <p:nvPr>
            <p:ph sz="quarter" idx="4"/>
          </p:nvPr>
        </p:nvSpPr>
        <p:spPr>
          <a:xfrm>
            <a:off x="4419600" y="2174875"/>
            <a:ext cx="3657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7" name="Date Placeholder 6"/>
          <p:cNvSpPr>
            <a:spLocks noGrp="1"/>
          </p:cNvSpPr>
          <p:nvPr>
            <p:ph type="dt" sz="half" idx="10"/>
          </p:nvPr>
        </p:nvSpPr>
        <p:spPr/>
        <p:txBody>
          <a:bodyPr/>
          <a:lstStyle/>
          <a:p>
            <a:fld id="{E9511F6C-803C-49FB-8C05-C60D1E8CE47C}" type="datetimeFigureOut">
              <a:rPr lang="ar-SA" smtClean="0"/>
              <a:t>24/08/1444</a:t>
            </a:fld>
            <a:endParaRPr lang="ar-SA"/>
          </a:p>
        </p:txBody>
      </p:sp>
      <p:sp>
        <p:nvSpPr>
          <p:cNvPr id="8" name="Footer Placeholder 7"/>
          <p:cNvSpPr>
            <a:spLocks noGrp="1"/>
          </p:cNvSpPr>
          <p:nvPr>
            <p:ph type="ftr" sz="quarter" idx="11"/>
          </p:nvPr>
        </p:nvSpPr>
        <p:spPr/>
        <p:txBody>
          <a:bodyPr/>
          <a:lstStyle/>
          <a:p>
            <a:endParaRPr lang="ar-SA"/>
          </a:p>
        </p:txBody>
      </p:sp>
      <p:sp>
        <p:nvSpPr>
          <p:cNvPr id="9" name="Slide Number Placeholder 8"/>
          <p:cNvSpPr>
            <a:spLocks noGrp="1"/>
          </p:cNvSpPr>
          <p:nvPr>
            <p:ph type="sldNum" sz="quarter" idx="12"/>
          </p:nvPr>
        </p:nvSpPr>
        <p:spPr/>
        <p:txBody>
          <a:bodyPr/>
          <a:lstStyle/>
          <a:p>
            <a:fld id="{8737F890-4C07-4731-B967-3EDAE56EFC4C}" type="slidenum">
              <a:rPr lang="ar-SA" smtClean="0"/>
              <a:t>‹#›</a:t>
            </a:fld>
            <a:endParaRPr lang="ar-SA"/>
          </a:p>
        </p:txBody>
      </p:sp>
    </p:spTree>
  </p:cSld>
  <p:clrMapOvr>
    <a:masterClrMapping/>
  </p:clrMapOvr>
  <mc:AlternateContent xmlns:mc="http://schemas.openxmlformats.org/markup-compatibility/2006" xmlns:p14="http://schemas.microsoft.com/office/powerpoint/2010/main">
    <mc:Choice Requires="p14">
      <p:transition spd="slow" p14:dur="1100">
        <p14:switch dir="l"/>
      </p:transition>
    </mc:Choice>
    <mc:Fallback xmlns="">
      <p:transition spd="slow">
        <p:fade/>
      </p:transition>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smtClean="0"/>
              <a:t>انقر لتحرير نمط العنوان الرئيسي</a:t>
            </a:r>
            <a:endParaRPr lang="en-US"/>
          </a:p>
        </p:txBody>
      </p:sp>
      <p:sp>
        <p:nvSpPr>
          <p:cNvPr id="3" name="Date Placeholder 2"/>
          <p:cNvSpPr>
            <a:spLocks noGrp="1"/>
          </p:cNvSpPr>
          <p:nvPr>
            <p:ph type="dt" sz="half" idx="10"/>
          </p:nvPr>
        </p:nvSpPr>
        <p:spPr/>
        <p:txBody>
          <a:bodyPr/>
          <a:lstStyle/>
          <a:p>
            <a:fld id="{E9511F6C-803C-49FB-8C05-C60D1E8CE47C}" type="datetimeFigureOut">
              <a:rPr lang="ar-SA" smtClean="0"/>
              <a:t>24/08/1444</a:t>
            </a:fld>
            <a:endParaRPr lang="ar-SA"/>
          </a:p>
        </p:txBody>
      </p:sp>
      <p:sp>
        <p:nvSpPr>
          <p:cNvPr id="4" name="Footer Placeholder 3"/>
          <p:cNvSpPr>
            <a:spLocks noGrp="1"/>
          </p:cNvSpPr>
          <p:nvPr>
            <p:ph type="ftr" sz="quarter" idx="11"/>
          </p:nvPr>
        </p:nvSpPr>
        <p:spPr/>
        <p:txBody>
          <a:bodyPr/>
          <a:lstStyle/>
          <a:p>
            <a:endParaRPr lang="ar-SA"/>
          </a:p>
        </p:txBody>
      </p:sp>
      <p:sp>
        <p:nvSpPr>
          <p:cNvPr id="5" name="Slide Number Placeholder 4"/>
          <p:cNvSpPr>
            <a:spLocks noGrp="1"/>
          </p:cNvSpPr>
          <p:nvPr>
            <p:ph type="sldNum" sz="quarter" idx="12"/>
          </p:nvPr>
        </p:nvSpPr>
        <p:spPr/>
        <p:txBody>
          <a:bodyPr/>
          <a:lstStyle/>
          <a:p>
            <a:fld id="{8737F890-4C07-4731-B967-3EDAE56EFC4C}" type="slidenum">
              <a:rPr lang="ar-SA" smtClean="0"/>
              <a:t>‹#›</a:t>
            </a:fld>
            <a:endParaRPr lang="ar-SA"/>
          </a:p>
        </p:txBody>
      </p:sp>
    </p:spTree>
  </p:cSld>
  <p:clrMapOvr>
    <a:masterClrMapping/>
  </p:clrMapOvr>
  <mc:AlternateContent xmlns:mc="http://schemas.openxmlformats.org/markup-compatibility/2006" xmlns:p14="http://schemas.microsoft.com/office/powerpoint/2010/main">
    <mc:Choice Requires="p14">
      <p:transition spd="slow" p14:dur="1100">
        <p14:switch dir="l"/>
      </p:transition>
    </mc:Choice>
    <mc:Fallback xmlns="">
      <p:transition spd="slow">
        <p:fade/>
      </p:transition>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9511F6C-803C-49FB-8C05-C60D1E8CE47C}" type="datetimeFigureOut">
              <a:rPr lang="ar-SA" smtClean="0"/>
              <a:t>24/08/1444</a:t>
            </a:fld>
            <a:endParaRPr lang="ar-SA"/>
          </a:p>
        </p:txBody>
      </p:sp>
      <p:sp>
        <p:nvSpPr>
          <p:cNvPr id="3" name="Footer Placeholder 2"/>
          <p:cNvSpPr>
            <a:spLocks noGrp="1"/>
          </p:cNvSpPr>
          <p:nvPr>
            <p:ph type="ftr" sz="quarter" idx="11"/>
          </p:nvPr>
        </p:nvSpPr>
        <p:spPr/>
        <p:txBody>
          <a:bodyPr/>
          <a:lstStyle/>
          <a:p>
            <a:endParaRPr lang="ar-SA"/>
          </a:p>
        </p:txBody>
      </p:sp>
      <p:sp>
        <p:nvSpPr>
          <p:cNvPr id="4" name="Slide Number Placeholder 3"/>
          <p:cNvSpPr>
            <a:spLocks noGrp="1"/>
          </p:cNvSpPr>
          <p:nvPr>
            <p:ph type="sldNum" sz="quarter" idx="12"/>
          </p:nvPr>
        </p:nvSpPr>
        <p:spPr/>
        <p:txBody>
          <a:bodyPr/>
          <a:lstStyle/>
          <a:p>
            <a:fld id="{8737F890-4C07-4731-B967-3EDAE56EFC4C}" type="slidenum">
              <a:rPr lang="ar-SA" smtClean="0"/>
              <a:t>‹#›</a:t>
            </a:fld>
            <a:endParaRPr lang="ar-SA"/>
          </a:p>
        </p:txBody>
      </p:sp>
    </p:spTree>
  </p:cSld>
  <p:clrMapOvr>
    <a:masterClrMapping/>
  </p:clrMapOvr>
  <mc:AlternateContent xmlns:mc="http://schemas.openxmlformats.org/markup-compatibility/2006" xmlns:p14="http://schemas.microsoft.com/office/powerpoint/2010/main">
    <mc:Choice Requires="p14">
      <p:transition spd="slow" p14:dur="1100">
        <p14:switch dir="l"/>
      </p:transition>
    </mc:Choice>
    <mc:Fallback xmlns="">
      <p:transition spd="slow">
        <p:fade/>
      </p:transition>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2" name="Title 1"/>
          <p:cNvSpPr>
            <a:spLocks noGrp="1"/>
          </p:cNvSpPr>
          <p:nvPr>
            <p:ph type="title"/>
          </p:nvPr>
        </p:nvSpPr>
        <p:spPr>
          <a:xfrm>
            <a:off x="304801" y="5495544"/>
            <a:ext cx="7772400" cy="594360"/>
          </a:xfrm>
        </p:spPr>
        <p:txBody>
          <a:bodyPr anchor="b"/>
          <a:lstStyle>
            <a:lvl1pPr algn="ctr">
              <a:defRPr sz="2200" b="1"/>
            </a:lvl1pPr>
          </a:lstStyle>
          <a:p>
            <a:r>
              <a:rPr lang="ar-SA" smtClean="0"/>
              <a:t>انقر لتحرير نمط العنوان الرئيسي</a:t>
            </a:r>
            <a:endParaRPr lang="en-US" dirty="0"/>
          </a:p>
        </p:txBody>
      </p:sp>
      <p:sp>
        <p:nvSpPr>
          <p:cNvPr id="4" name="Text Placeholder 3"/>
          <p:cNvSpPr>
            <a:spLocks noGrp="1"/>
          </p:cNvSpPr>
          <p:nvPr>
            <p:ph type="body" sz="half" idx="2"/>
          </p:nvPr>
        </p:nvSpPr>
        <p:spPr>
          <a:xfrm>
            <a:off x="304799" y="6096000"/>
            <a:ext cx="7772401" cy="6096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Date Placeholder 4"/>
          <p:cNvSpPr>
            <a:spLocks noGrp="1"/>
          </p:cNvSpPr>
          <p:nvPr>
            <p:ph type="dt" sz="half" idx="10"/>
          </p:nvPr>
        </p:nvSpPr>
        <p:spPr/>
        <p:txBody>
          <a:bodyPr/>
          <a:lstStyle/>
          <a:p>
            <a:fld id="{E9511F6C-803C-49FB-8C05-C60D1E8CE47C}" type="datetimeFigureOut">
              <a:rPr lang="ar-SA" smtClean="0"/>
              <a:t>24/08/1444</a:t>
            </a:fld>
            <a:endParaRPr lang="ar-SA"/>
          </a:p>
        </p:txBody>
      </p:sp>
      <p:sp>
        <p:nvSpPr>
          <p:cNvPr id="6" name="Footer Placeholder 5"/>
          <p:cNvSpPr>
            <a:spLocks noGrp="1"/>
          </p:cNvSpPr>
          <p:nvPr>
            <p:ph type="ftr" sz="quarter" idx="11"/>
          </p:nvPr>
        </p:nvSpPr>
        <p:spPr/>
        <p:txBody>
          <a:bodyPr/>
          <a:lstStyle/>
          <a:p>
            <a:endParaRPr lang="ar-SA"/>
          </a:p>
        </p:txBody>
      </p:sp>
      <p:sp>
        <p:nvSpPr>
          <p:cNvPr id="7" name="Slide Number Placeholder 6"/>
          <p:cNvSpPr>
            <a:spLocks noGrp="1"/>
          </p:cNvSpPr>
          <p:nvPr>
            <p:ph type="sldNum" sz="quarter" idx="12"/>
          </p:nvPr>
        </p:nvSpPr>
        <p:spPr/>
        <p:txBody>
          <a:bodyPr/>
          <a:lstStyle/>
          <a:p>
            <a:fld id="{8737F890-4C07-4731-B967-3EDAE56EFC4C}" type="slidenum">
              <a:rPr lang="ar-SA" smtClean="0"/>
              <a:t>‹#›</a:t>
            </a:fld>
            <a:endParaRPr lang="ar-SA"/>
          </a:p>
        </p:txBody>
      </p:sp>
      <p:sp>
        <p:nvSpPr>
          <p:cNvPr id="9" name="Content Placeholder 8"/>
          <p:cNvSpPr>
            <a:spLocks noGrp="1"/>
          </p:cNvSpPr>
          <p:nvPr>
            <p:ph sz="quarter" idx="13"/>
          </p:nvPr>
        </p:nvSpPr>
        <p:spPr>
          <a:xfrm>
            <a:off x="304800" y="381000"/>
            <a:ext cx="7772400" cy="4942840"/>
          </a:xfrm>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Tree>
  </p:cSld>
  <p:clrMapOvr>
    <a:masterClrMapping/>
  </p:clrMapOvr>
  <mc:AlternateContent xmlns:mc="http://schemas.openxmlformats.org/markup-compatibility/2006" xmlns:p14="http://schemas.microsoft.com/office/powerpoint/2010/main">
    <mc:Choice Requires="p14">
      <p:transition spd="slow" p14:dur="1100">
        <p14:switch dir="l"/>
      </p:transition>
    </mc:Choice>
    <mc:Fallback xmlns="">
      <p:transition spd="slow">
        <p:fade/>
      </p:transition>
    </mc:Fallback>
  </mc:AlternateContent>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صورة ذو تسمية توضيحية">
    <p:spTree>
      <p:nvGrpSpPr>
        <p:cNvPr id="1" name=""/>
        <p:cNvGrpSpPr/>
        <p:nvPr/>
      </p:nvGrpSpPr>
      <p:grpSpPr>
        <a:xfrm>
          <a:off x="0" y="0"/>
          <a:ext cx="0" cy="0"/>
          <a:chOff x="0" y="0"/>
          <a:chExt cx="0" cy="0"/>
        </a:xfrm>
      </p:grpSpPr>
      <p:sp>
        <p:nvSpPr>
          <p:cNvPr id="2" name="Title 1"/>
          <p:cNvSpPr>
            <a:spLocks noGrp="1"/>
          </p:cNvSpPr>
          <p:nvPr>
            <p:ph type="title"/>
          </p:nvPr>
        </p:nvSpPr>
        <p:spPr>
          <a:xfrm>
            <a:off x="301752" y="5495278"/>
            <a:ext cx="7772400" cy="594626"/>
          </a:xfrm>
        </p:spPr>
        <p:txBody>
          <a:bodyPr anchor="b"/>
          <a:lstStyle>
            <a:lvl1pPr algn="ctr">
              <a:defRPr sz="2200" b="1">
                <a:ln>
                  <a:noFill/>
                </a:ln>
                <a:solidFill>
                  <a:schemeClr val="tx2"/>
                </a:solidFill>
              </a:defRPr>
            </a:lvl1pPr>
          </a:lstStyle>
          <a:p>
            <a:r>
              <a:rPr lang="ar-SA" smtClean="0"/>
              <a:t>انقر لتحرير نمط العنوان الرئيسي</a:t>
            </a:r>
            <a:endParaRPr lang="en-US" dirty="0"/>
          </a:p>
        </p:txBody>
      </p:sp>
      <p:sp>
        <p:nvSpPr>
          <p:cNvPr id="3" name="Picture Placeholder 2"/>
          <p:cNvSpPr>
            <a:spLocks noGrp="1"/>
          </p:cNvSpPr>
          <p:nvPr>
            <p:ph type="pic" idx="1"/>
          </p:nvPr>
        </p:nvSpPr>
        <p:spPr>
          <a:xfrm>
            <a:off x="0" y="0"/>
            <a:ext cx="8458200" cy="54864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ar-SA" smtClean="0"/>
              <a:t>انقر فوق الأيقونة لإضافة صورة</a:t>
            </a:r>
            <a:endParaRPr lang="en-US" dirty="0"/>
          </a:p>
        </p:txBody>
      </p:sp>
      <p:sp>
        <p:nvSpPr>
          <p:cNvPr id="4" name="Text Placeholder 3"/>
          <p:cNvSpPr>
            <a:spLocks noGrp="1"/>
          </p:cNvSpPr>
          <p:nvPr>
            <p:ph type="body" sz="half" idx="2"/>
          </p:nvPr>
        </p:nvSpPr>
        <p:spPr>
          <a:xfrm>
            <a:off x="301752" y="6096000"/>
            <a:ext cx="7772400" cy="612648"/>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8" name="Date Placeholder 7"/>
          <p:cNvSpPr>
            <a:spLocks noGrp="1"/>
          </p:cNvSpPr>
          <p:nvPr>
            <p:ph type="dt" sz="half" idx="10"/>
          </p:nvPr>
        </p:nvSpPr>
        <p:spPr/>
        <p:txBody>
          <a:bodyPr/>
          <a:lstStyle/>
          <a:p>
            <a:fld id="{E9511F6C-803C-49FB-8C05-C60D1E8CE47C}" type="datetimeFigureOut">
              <a:rPr lang="ar-SA" smtClean="0"/>
              <a:t>24/08/1444</a:t>
            </a:fld>
            <a:endParaRPr lang="ar-SA"/>
          </a:p>
        </p:txBody>
      </p:sp>
      <p:sp>
        <p:nvSpPr>
          <p:cNvPr id="9" name="Slide Number Placeholder 8"/>
          <p:cNvSpPr>
            <a:spLocks noGrp="1"/>
          </p:cNvSpPr>
          <p:nvPr>
            <p:ph type="sldNum" sz="quarter" idx="11"/>
          </p:nvPr>
        </p:nvSpPr>
        <p:spPr/>
        <p:txBody>
          <a:bodyPr/>
          <a:lstStyle/>
          <a:p>
            <a:fld id="{8737F890-4C07-4731-B967-3EDAE56EFC4C}" type="slidenum">
              <a:rPr lang="ar-SA" smtClean="0"/>
              <a:t>‹#›</a:t>
            </a:fld>
            <a:endParaRPr lang="ar-SA"/>
          </a:p>
        </p:txBody>
      </p:sp>
      <p:sp>
        <p:nvSpPr>
          <p:cNvPr id="10" name="Footer Placeholder 9"/>
          <p:cNvSpPr>
            <a:spLocks noGrp="1"/>
          </p:cNvSpPr>
          <p:nvPr>
            <p:ph type="ftr" sz="quarter" idx="12"/>
          </p:nvPr>
        </p:nvSpPr>
        <p:spPr/>
        <p:txBody>
          <a:bodyPr/>
          <a:lstStyle/>
          <a:p>
            <a:endParaRPr lang="ar-SA"/>
          </a:p>
        </p:txBody>
      </p:sp>
    </p:spTree>
  </p:cSld>
  <p:clrMapOvr>
    <a:masterClrMapping/>
  </p:clrMapOvr>
  <mc:AlternateContent xmlns:mc="http://schemas.openxmlformats.org/markup-compatibility/2006" xmlns:p14="http://schemas.microsoft.com/office/powerpoint/2010/main">
    <mc:Choice Requires="p14">
      <p:transition spd="slow" p14:dur="1100">
        <p14:switch dir="l"/>
      </p:transition>
    </mc:Choice>
    <mc:Fallback xmlns="">
      <p:transition spd="slow">
        <p:fade/>
      </p:transition>
    </mc:Fallback>
  </mc:AlternateContent>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7620000" cy="1143000"/>
          </a:xfrm>
          <a:prstGeom prst="rect">
            <a:avLst/>
          </a:prstGeom>
        </p:spPr>
        <p:txBody>
          <a:bodyPr vert="horz" lIns="91440" tIns="45720" rIns="91440" bIns="45720" rtlCol="0" anchor="ctr">
            <a:noAutofit/>
          </a:bodyPr>
          <a:lstStyle/>
          <a:p>
            <a:r>
              <a:rPr lang="ar-SA" smtClean="0"/>
              <a:t>انقر لتحرير نمط العنوان الرئيسي</a:t>
            </a:r>
            <a:endParaRPr lang="en-US" dirty="0"/>
          </a:p>
        </p:txBody>
      </p:sp>
      <p:sp>
        <p:nvSpPr>
          <p:cNvPr id="3" name="Text Placeholder 2"/>
          <p:cNvSpPr>
            <a:spLocks noGrp="1"/>
          </p:cNvSpPr>
          <p:nvPr>
            <p:ph type="body" idx="1"/>
          </p:nvPr>
        </p:nvSpPr>
        <p:spPr>
          <a:xfrm>
            <a:off x="457200" y="1600200"/>
            <a:ext cx="7620000" cy="4800600"/>
          </a:xfrm>
          <a:prstGeom prst="rect">
            <a:avLst/>
          </a:prstGeom>
        </p:spPr>
        <p:txBody>
          <a:bodyPr vert="horz" lIns="91440" tIns="45720" rIns="91440" bIns="45720" rtlCol="0">
            <a:normAutofit/>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7" name="Rectangle 6"/>
          <p:cNvSpPr/>
          <p:nvPr/>
        </p:nvSpPr>
        <p:spPr>
          <a:xfrm>
            <a:off x="8458200" y="0"/>
            <a:ext cx="6858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8458200" y="5486400"/>
            <a:ext cx="685800" cy="6858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5"/>
          <p:cNvSpPr>
            <a:spLocks noGrp="1"/>
          </p:cNvSpPr>
          <p:nvPr>
            <p:ph type="sldNum" sz="quarter" idx="4"/>
          </p:nvPr>
        </p:nvSpPr>
        <p:spPr>
          <a:xfrm>
            <a:off x="8531788" y="5648960"/>
            <a:ext cx="548640" cy="396240"/>
          </a:xfrm>
          <a:prstGeom prst="bracketPair">
            <a:avLst>
              <a:gd name="adj" fmla="val 17949"/>
            </a:avLst>
          </a:prstGeom>
          <a:ln w="19050">
            <a:solidFill>
              <a:srgbClr val="FFFFFF"/>
            </a:solidFill>
          </a:ln>
        </p:spPr>
        <p:txBody>
          <a:bodyPr vert="horz" lIns="0" tIns="0" rIns="0" bIns="0" rtlCol="0" anchor="ctr"/>
          <a:lstStyle>
            <a:lvl1pPr algn="ctr">
              <a:defRPr sz="1800">
                <a:solidFill>
                  <a:srgbClr val="FFFFFF"/>
                </a:solidFill>
              </a:defRPr>
            </a:lvl1pPr>
          </a:lstStyle>
          <a:p>
            <a:fld id="{8737F890-4C07-4731-B967-3EDAE56EFC4C}" type="slidenum">
              <a:rPr lang="ar-SA" smtClean="0"/>
              <a:t>‹#›</a:t>
            </a:fld>
            <a:endParaRPr lang="ar-SA"/>
          </a:p>
        </p:txBody>
      </p:sp>
      <p:sp>
        <p:nvSpPr>
          <p:cNvPr id="5" name="Footer Placeholder 4"/>
          <p:cNvSpPr>
            <a:spLocks noGrp="1"/>
          </p:cNvSpPr>
          <p:nvPr>
            <p:ph type="ftr" sz="quarter" idx="3"/>
          </p:nvPr>
        </p:nvSpPr>
        <p:spPr>
          <a:xfrm rot="16200000">
            <a:off x="7586910" y="4048760"/>
            <a:ext cx="2367281" cy="365760"/>
          </a:xfrm>
          <a:prstGeom prst="rect">
            <a:avLst/>
          </a:prstGeom>
        </p:spPr>
        <p:txBody>
          <a:bodyPr vert="horz" lIns="91440" tIns="45720" rIns="91440" bIns="45720" rtlCol="0" anchor="ctr"/>
          <a:lstStyle>
            <a:lvl1pPr algn="r">
              <a:defRPr sz="1200">
                <a:solidFill>
                  <a:schemeClr val="bg2"/>
                </a:solidFill>
              </a:defRPr>
            </a:lvl1pPr>
          </a:lstStyle>
          <a:p>
            <a:endParaRPr lang="ar-SA"/>
          </a:p>
        </p:txBody>
      </p:sp>
      <p:sp>
        <p:nvSpPr>
          <p:cNvPr id="4" name="Date Placeholder 3"/>
          <p:cNvSpPr>
            <a:spLocks noGrp="1"/>
          </p:cNvSpPr>
          <p:nvPr>
            <p:ph type="dt" sz="half" idx="2"/>
          </p:nvPr>
        </p:nvSpPr>
        <p:spPr>
          <a:xfrm rot="16200000">
            <a:off x="7551351" y="1645920"/>
            <a:ext cx="2438399" cy="365760"/>
          </a:xfrm>
          <a:prstGeom prst="rect">
            <a:avLst/>
          </a:prstGeom>
        </p:spPr>
        <p:txBody>
          <a:bodyPr vert="horz" lIns="91440" tIns="45720" rIns="91440" bIns="45720" rtlCol="0" anchor="ctr"/>
          <a:lstStyle>
            <a:lvl1pPr algn="l">
              <a:defRPr sz="1200">
                <a:solidFill>
                  <a:schemeClr val="bg2"/>
                </a:solidFill>
              </a:defRPr>
            </a:lvl1pPr>
          </a:lstStyle>
          <a:p>
            <a:fld id="{E9511F6C-803C-49FB-8C05-C60D1E8CE47C}" type="datetimeFigureOut">
              <a:rPr lang="ar-SA" smtClean="0"/>
              <a:t>24/08/1444</a:t>
            </a:fld>
            <a:endParaRPr lang="ar-SA"/>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slow" p14:dur="1100">
        <p14:switch dir="l"/>
      </p:transition>
    </mc:Choice>
    <mc:Fallback xmlns="">
      <p:transition spd="slow">
        <p:fade/>
      </p:transition>
    </mc:Fallback>
  </mc:AlternateContent>
  <p:timing>
    <p:tnLst>
      <p:par>
        <p:cTn id="1" dur="indefinite" restart="never" nodeType="tmRoot"/>
      </p:par>
    </p:tnLst>
  </p:timing>
  <p:txStyles>
    <p:titleStyle>
      <a:lvl1pPr algn="l" defTabSz="914400" rtl="1" eaLnBrk="1" latinLnBrk="0" hangingPunct="1">
        <a:spcBef>
          <a:spcPct val="0"/>
        </a:spcBef>
        <a:buNone/>
        <a:defRPr sz="4600" kern="1200" cap="none" spc="-100" baseline="0">
          <a:ln>
            <a:noFill/>
          </a:ln>
          <a:solidFill>
            <a:schemeClr val="tx2"/>
          </a:solidFill>
          <a:effectLst/>
          <a:latin typeface="+mj-lt"/>
          <a:ea typeface="+mj-ea"/>
          <a:cs typeface="+mj-cs"/>
        </a:defRPr>
      </a:lvl1pPr>
    </p:titleStyle>
    <p:bodyStyle>
      <a:lvl1pPr marL="342900" indent="-228600" algn="r" defTabSz="914400" rtl="1" eaLnBrk="1" latinLnBrk="0" hangingPunct="1">
        <a:spcBef>
          <a:spcPct val="20000"/>
        </a:spcBef>
        <a:buClr>
          <a:schemeClr val="accent1"/>
        </a:buClr>
        <a:buFont typeface="Arial" pitchFamily="34" charset="0"/>
        <a:buChar char="•"/>
        <a:defRPr sz="2200" kern="1200">
          <a:solidFill>
            <a:schemeClr val="tx1"/>
          </a:solidFill>
          <a:latin typeface="+mn-lt"/>
          <a:ea typeface="+mn-ea"/>
          <a:cs typeface="+mn-cs"/>
        </a:defRPr>
      </a:lvl1pPr>
      <a:lvl2pPr marL="640080" indent="-228600" algn="r" defTabSz="914400" rtl="1" eaLnBrk="1" latinLnBrk="0" hangingPunct="1">
        <a:spcBef>
          <a:spcPct val="20000"/>
        </a:spcBef>
        <a:buClr>
          <a:schemeClr val="accent2"/>
        </a:buClr>
        <a:buFont typeface="Arial" pitchFamily="34" charset="0"/>
        <a:buChar char="•"/>
        <a:defRPr sz="2000" kern="1200">
          <a:solidFill>
            <a:schemeClr val="tx1"/>
          </a:solidFill>
          <a:latin typeface="+mn-lt"/>
          <a:ea typeface="+mn-ea"/>
          <a:cs typeface="+mn-cs"/>
        </a:defRPr>
      </a:lvl2pPr>
      <a:lvl3pPr marL="1005840" indent="-228600" algn="r" defTabSz="914400" rtl="1"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3pPr>
      <a:lvl4pPr marL="1280160" indent="-228600" algn="r" defTabSz="914400" rtl="1" eaLnBrk="1" latinLnBrk="0" hangingPunct="1">
        <a:spcBef>
          <a:spcPct val="20000"/>
        </a:spcBef>
        <a:buClr>
          <a:schemeClr val="accent4"/>
        </a:buClr>
        <a:buFont typeface="Arial" pitchFamily="34" charset="0"/>
        <a:buChar char="•"/>
        <a:defRPr sz="1600" kern="1200">
          <a:solidFill>
            <a:schemeClr val="tx1"/>
          </a:solidFill>
          <a:latin typeface="+mn-lt"/>
          <a:ea typeface="+mn-ea"/>
          <a:cs typeface="+mn-cs"/>
        </a:defRPr>
      </a:lvl4pPr>
      <a:lvl5pPr marL="1554480" indent="-228600" algn="r" defTabSz="914400" rtl="1" eaLnBrk="1" latinLnBrk="0" hangingPunct="1">
        <a:spcBef>
          <a:spcPct val="20000"/>
        </a:spcBef>
        <a:buClr>
          <a:schemeClr val="accent5"/>
        </a:buClr>
        <a:buFont typeface="Arial" pitchFamily="34" charset="0"/>
        <a:buChar char="•"/>
        <a:defRPr sz="1400" kern="1200" baseline="0">
          <a:solidFill>
            <a:schemeClr val="tx1"/>
          </a:solidFill>
          <a:latin typeface="+mn-lt"/>
          <a:ea typeface="+mn-ea"/>
          <a:cs typeface="+mn-cs"/>
        </a:defRPr>
      </a:lvl5pPr>
      <a:lvl6pPr marL="1737360" indent="-182880" algn="r" defTabSz="914400" rtl="1"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r" defTabSz="914400" rtl="1"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r" defTabSz="914400" rtl="1"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r" defTabSz="914400" rtl="1"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p:bodyStyle>
    <p:otherStyle>
      <a:defPPr>
        <a:defRPr lang="en-US"/>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p:txBody>
          <a:bodyPr/>
          <a:lstStyle/>
          <a:p>
            <a:pPr marL="0" indent="0">
              <a:buNone/>
            </a:pPr>
            <a:r>
              <a:rPr lang="ar-IQ" dirty="0" smtClean="0"/>
              <a:t>                 </a:t>
            </a:r>
          </a:p>
          <a:p>
            <a:pPr marL="0" indent="0" algn="ctr">
              <a:buNone/>
            </a:pPr>
            <a:r>
              <a:rPr lang="ar-IQ" dirty="0"/>
              <a:t> </a:t>
            </a:r>
            <a:r>
              <a:rPr lang="ar-IQ" dirty="0" smtClean="0"/>
              <a:t>               </a:t>
            </a:r>
            <a:r>
              <a:rPr lang="ar-IQ" sz="4400" dirty="0" smtClean="0">
                <a:latin typeface="Simplified Arabic" pitchFamily="18" charset="-78"/>
                <a:cs typeface="Simplified Arabic" pitchFamily="18" charset="-78"/>
              </a:rPr>
              <a:t>البيئة الحضرية وتغير </a:t>
            </a:r>
            <a:r>
              <a:rPr lang="ar-IQ" sz="4400" dirty="0" smtClean="0">
                <a:latin typeface="Simplified Arabic" pitchFamily="18" charset="-78"/>
                <a:cs typeface="Simplified Arabic" pitchFamily="18" charset="-78"/>
              </a:rPr>
              <a:t>المناخ</a:t>
            </a:r>
          </a:p>
          <a:p>
            <a:pPr marL="0" indent="0" algn="ctr">
              <a:buNone/>
            </a:pPr>
            <a:r>
              <a:rPr lang="ar-IQ" sz="4400" dirty="0" err="1" smtClean="0">
                <a:latin typeface="Simplified Arabic" pitchFamily="18" charset="-78"/>
                <a:cs typeface="Simplified Arabic" pitchFamily="18" charset="-78"/>
              </a:rPr>
              <a:t>أ.د</a:t>
            </a:r>
            <a:r>
              <a:rPr lang="ar-IQ" sz="4400" dirty="0" smtClean="0">
                <a:latin typeface="Simplified Arabic" pitchFamily="18" charset="-78"/>
                <a:cs typeface="Simplified Arabic" pitchFamily="18" charset="-78"/>
              </a:rPr>
              <a:t>. محمد صالح ربيع</a:t>
            </a:r>
            <a:endParaRPr lang="ar-IQ" sz="4400" dirty="0" smtClean="0">
              <a:latin typeface="Simplified Arabic" pitchFamily="18" charset="-78"/>
              <a:cs typeface="Simplified Arabic" pitchFamily="18" charset="-78"/>
            </a:endParaRPr>
          </a:p>
          <a:p>
            <a:pPr marL="0" indent="0">
              <a:buNone/>
            </a:pPr>
            <a:r>
              <a:rPr lang="ar-IQ" sz="4400" dirty="0" smtClean="0">
                <a:latin typeface="Simplified Arabic" pitchFamily="18" charset="-78"/>
                <a:cs typeface="Simplified Arabic" pitchFamily="18" charset="-78"/>
              </a:rPr>
              <a:t> </a:t>
            </a:r>
            <a:endParaRPr lang="ar-IQ" sz="4400" dirty="0">
              <a:latin typeface="Simplified Arabic" pitchFamily="18" charset="-78"/>
              <a:cs typeface="Simplified Arabic" pitchFamily="18" charset="-78"/>
            </a:endParaRPr>
          </a:p>
          <a:p>
            <a:pPr marL="0" indent="0">
              <a:buNone/>
            </a:pPr>
            <a:endParaRPr lang="ar-IQ" dirty="0"/>
          </a:p>
        </p:txBody>
      </p:sp>
    </p:spTree>
    <p:extLst>
      <p:ext uri="{BB962C8B-B14F-4D97-AF65-F5344CB8AC3E}">
        <p14:creationId xmlns:p14="http://schemas.microsoft.com/office/powerpoint/2010/main" val="3829126812"/>
      </p:ext>
    </p:extLst>
  </p:cSld>
  <p:clrMapOvr>
    <a:masterClrMapping/>
  </p:clrMapOvr>
  <mc:AlternateContent xmlns:mc="http://schemas.openxmlformats.org/markup-compatibility/2006" xmlns:p14="http://schemas.microsoft.com/office/powerpoint/2010/main">
    <mc:Choice Requires="p14">
      <p:transition spd="slow" p14:dur="1100">
        <p14:switch dir="l"/>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p:txBody>
          <a:bodyPr>
            <a:normAutofit lnSpcReduction="10000"/>
          </a:bodyPr>
          <a:lstStyle/>
          <a:p>
            <a:pPr marL="0" indent="0" algn="just">
              <a:buNone/>
            </a:pPr>
            <a:r>
              <a:rPr lang="ar-IQ" sz="3200" dirty="0" smtClean="0"/>
              <a:t>ج/</a:t>
            </a:r>
          </a:p>
          <a:p>
            <a:pPr marL="0" indent="0" algn="just">
              <a:buNone/>
            </a:pPr>
            <a:r>
              <a:rPr lang="ar-IQ" sz="3200" dirty="0" smtClean="0"/>
              <a:t>ولمعالجة </a:t>
            </a:r>
            <a:r>
              <a:rPr lang="ar-IQ" sz="3200" dirty="0"/>
              <a:t>هذه القضايا، أطلق صندوق البيئة العالمية بالتعاون مع مجموعة البنك الدولي برنامج المدن المستدامة لإشراك 23 مدينة في 11 بلداً نامياً، يهدف البرنامج كمبادرة رائدة إلى تكوين شبكة قوية من المدن </a:t>
            </a:r>
            <a:r>
              <a:rPr lang="ar-IQ" sz="3200" u="sng" dirty="0"/>
              <a:t>كسفراء عالميين </a:t>
            </a:r>
            <a:r>
              <a:rPr lang="ar-IQ" sz="3200" dirty="0"/>
              <a:t>لتخطيط الاستدامة الحضرية التي تحقق منافع ملموسة محليا وعالميا، وتنبع نظرية التغيير التي يستند إليها البرنامج من التأكيد على التخطيط الشامل والمستند إلى الشواهد الذي يشرك المدن ويتجاوز مفهومها التقليدي لتقديم إطار أكثر شمولا </a:t>
            </a:r>
            <a:r>
              <a:rPr lang="ar-IQ" sz="3200" dirty="0">
                <a:solidFill>
                  <a:srgbClr val="FF0000"/>
                </a:solidFill>
              </a:rPr>
              <a:t>لخدمات الدعم</a:t>
            </a:r>
            <a:r>
              <a:rPr lang="ar-IQ" sz="3200" dirty="0"/>
              <a:t>.</a:t>
            </a:r>
          </a:p>
        </p:txBody>
      </p:sp>
    </p:spTree>
    <p:extLst>
      <p:ext uri="{BB962C8B-B14F-4D97-AF65-F5344CB8AC3E}">
        <p14:creationId xmlns:p14="http://schemas.microsoft.com/office/powerpoint/2010/main" val="3788628041"/>
      </p:ext>
    </p:extLst>
  </p:cSld>
  <p:clrMapOvr>
    <a:masterClrMapping/>
  </p:clrMapOvr>
  <mc:AlternateContent xmlns:mc="http://schemas.openxmlformats.org/markup-compatibility/2006" xmlns:p14="http://schemas.microsoft.com/office/powerpoint/2010/main">
    <mc:Choice Requires="p14">
      <p:transition spd="slow" p14:dur="1100">
        <p14:switch dir="l"/>
      </p:transition>
    </mc:Choice>
    <mc:Fallback xmlns="">
      <p:transition spd="slow">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tretch>
            <a:fillRect/>
          </a:stretch>
        </p:blipFill>
        <p:spPr bwMode="auto">
          <a:xfrm>
            <a:off x="1501612" y="1600200"/>
            <a:ext cx="5531175" cy="4800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42451672"/>
      </p:ext>
    </p:extLst>
  </p:cSld>
  <p:clrMapOvr>
    <a:masterClrMapping/>
  </p:clrMapOvr>
  <mc:AlternateContent xmlns:mc="http://schemas.openxmlformats.org/markup-compatibility/2006" xmlns:p14="http://schemas.microsoft.com/office/powerpoint/2010/main">
    <mc:Choice Requires="p14">
      <p:transition spd="slow" p14:dur="1100">
        <p14:switch dir="l"/>
      </p:transition>
    </mc:Choice>
    <mc:Fallback xmlns="">
      <p:transition spd="slow">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395536" y="908720"/>
            <a:ext cx="8229600" cy="4525963"/>
          </a:xfrm>
        </p:spPr>
        <p:txBody>
          <a:bodyPr>
            <a:normAutofit fontScale="77500" lnSpcReduction="20000"/>
          </a:bodyPr>
          <a:lstStyle/>
          <a:p>
            <a:pPr marL="0" indent="0" algn="just">
              <a:buNone/>
            </a:pPr>
            <a:r>
              <a:rPr lang="ar-IQ" sz="3800" dirty="0"/>
              <a:t> </a:t>
            </a:r>
            <a:r>
              <a:rPr lang="ar-IQ" sz="3800" dirty="0" smtClean="0"/>
              <a:t>   </a:t>
            </a:r>
            <a:r>
              <a:rPr lang="ar-IQ" sz="3800" dirty="0"/>
              <a:t>وتشدد كل هذه المدن على أهمية السياسات، ووضع البرامج، والتخطيط لذلك، </a:t>
            </a:r>
            <a:r>
              <a:rPr lang="ar-IQ" sz="3800" u="sng" dirty="0"/>
              <a:t>وهنا يطرح التساؤل الآتي: </a:t>
            </a:r>
          </a:p>
          <a:p>
            <a:pPr marL="0" indent="0" algn="just">
              <a:buNone/>
            </a:pPr>
            <a:r>
              <a:rPr lang="ar-IQ" sz="3800" dirty="0"/>
              <a:t>كيف يمكن للتخطيط الحضري إنشاء مدينة مستدامة لمقاومة تغير المناخ؟</a:t>
            </a:r>
          </a:p>
          <a:p>
            <a:pPr marL="0" indent="0" algn="just">
              <a:buNone/>
            </a:pPr>
            <a:r>
              <a:rPr lang="ar-IQ" sz="3800" dirty="0"/>
              <a:t>يمكن الاستفادة من تجربة مدينة هامبورغ الالمانية من حيث أدوات قياس تأثيرات المناخ على  مكونات المدينة وبالعكس ،فقد جعلت فيبكه </a:t>
            </a:r>
            <a:r>
              <a:rPr lang="ar-IQ" sz="3800" dirty="0" err="1"/>
              <a:t>فويارزنغر</a:t>
            </a:r>
            <a:r>
              <a:rPr lang="ar-IQ" sz="3800" dirty="0"/>
              <a:t> وفريقها من مدينة هامبورغ مركزاً لأبحاث مناخ المدن، لذلك نجد في مواقع مختلفة من مدينة هامبورغ محطات قياس تقوم باستمرار بتسجيل درجة حرارة الهواء ودرجة رطوبته، وكذلك كثافة الغيث وقوة الرياح ودرجة رطوبة التربة ودرجة </a:t>
            </a:r>
            <a:r>
              <a:rPr lang="ar-IQ" sz="3800" dirty="0" smtClean="0"/>
              <a:t>حرارتها.</a:t>
            </a:r>
            <a:endParaRPr lang="ar-IQ" sz="3800" dirty="0"/>
          </a:p>
          <a:p>
            <a:pPr marL="0" indent="0">
              <a:buNone/>
            </a:pPr>
            <a:r>
              <a:rPr lang="ar-IQ" dirty="0" smtClean="0"/>
              <a:t>             </a:t>
            </a:r>
          </a:p>
          <a:p>
            <a:pPr marL="0" indent="0">
              <a:buNone/>
            </a:pPr>
            <a:endParaRPr lang="ar-IQ" dirty="0"/>
          </a:p>
          <a:p>
            <a:pPr marL="0" indent="0">
              <a:buNone/>
            </a:pPr>
            <a:endParaRPr lang="ar-IQ" dirty="0" smtClean="0"/>
          </a:p>
        </p:txBody>
      </p:sp>
    </p:spTree>
    <p:extLst>
      <p:ext uri="{BB962C8B-B14F-4D97-AF65-F5344CB8AC3E}">
        <p14:creationId xmlns:p14="http://schemas.microsoft.com/office/powerpoint/2010/main" val="3733151809"/>
      </p:ext>
    </p:extLst>
  </p:cSld>
  <p:clrMapOvr>
    <a:masterClrMapping/>
  </p:clrMapOvr>
  <mc:AlternateContent xmlns:mc="http://schemas.openxmlformats.org/markup-compatibility/2006" xmlns:p14="http://schemas.microsoft.com/office/powerpoint/2010/main">
    <mc:Choice Requires="p14">
      <p:transition spd="slow" p14:dur="1100">
        <p14:switch dir="l"/>
      </p:transition>
    </mc:Choice>
    <mc:Fallback xmlns="">
      <p:transition spd="slow">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p:txBody>
          <a:bodyPr>
            <a:normAutofit/>
          </a:bodyPr>
          <a:lstStyle/>
          <a:p>
            <a:pPr marL="0" indent="0" algn="just">
              <a:buNone/>
            </a:pPr>
            <a:r>
              <a:rPr lang="ar-SA" sz="3600" dirty="0"/>
              <a:t>وتقوم محطات القياس بشكل دوري بنقل البيانات إلى جهاز كمبيوتر في معهد الأرصاد الجوي في الجامعة، وذلك بهدف معرفة مدى ارتباط مستويات المياه الجوفية وخصائص التربة بعملية تبخر المياه ومن ثم أثر ذلك على تبريد المناخ في المدن، وعبر النتائج يأمل الباحثون في توفير الإمكانية لمواجهة ارتفاع درجة الحرارة ليلا في المدن بسبب تغير المناخ.</a:t>
            </a:r>
          </a:p>
        </p:txBody>
      </p:sp>
    </p:spTree>
    <p:extLst>
      <p:ext uri="{BB962C8B-B14F-4D97-AF65-F5344CB8AC3E}">
        <p14:creationId xmlns:p14="http://schemas.microsoft.com/office/powerpoint/2010/main" val="3253411109"/>
      </p:ext>
    </p:extLst>
  </p:cSld>
  <p:clrMapOvr>
    <a:masterClrMapping/>
  </p:clrMapOvr>
  <mc:AlternateContent xmlns:mc="http://schemas.openxmlformats.org/markup-compatibility/2006" xmlns:p14="http://schemas.microsoft.com/office/powerpoint/2010/main">
    <mc:Choice Requires="p14">
      <p:transition spd="slow" p14:dur="1100">
        <p14:switch dir="l"/>
      </p:transition>
    </mc:Choice>
    <mc:Fallback xmlns="">
      <p:transition spd="slow">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p:txBody>
          <a:bodyPr>
            <a:normAutofit/>
          </a:bodyPr>
          <a:lstStyle/>
          <a:p>
            <a:pPr marL="0" indent="0" algn="just">
              <a:buNone/>
            </a:pPr>
            <a:r>
              <a:rPr lang="ar-IQ" sz="2800" dirty="0"/>
              <a:t>وغالبا ما يلجأ الخبراء إلى أسلوب المحاكاة بواسطة قنوات طبقات الرياح الحدودية، وذلك كمكمل للبيانات التي يتم استخلاصها من محطات القياس الموزعة على أنحاء المدينة، فالطبقة الحدودية التي ترتفع بمعدل يتراوح بين 100-200 متر فوق سطح الأرض يحتاجها الإنسان كفضاء ضروري لحياته على سبيل المثال لمدن مثل هامبورغ </a:t>
            </a:r>
            <a:r>
              <a:rPr lang="ar-IQ" sz="2800" dirty="0" smtClean="0"/>
              <a:t>وشيكاغو.</a:t>
            </a:r>
          </a:p>
          <a:p>
            <a:pPr marL="0" indent="0" algn="just">
              <a:buNone/>
            </a:pPr>
            <a:r>
              <a:rPr lang="ar-IQ" sz="2800" dirty="0" smtClean="0"/>
              <a:t>المحاكاة: هي </a:t>
            </a:r>
            <a:r>
              <a:rPr lang="ar-IQ" sz="2800" dirty="0"/>
              <a:t>محاولة إعادة عملية ما في ظروف اصطناعية مشابهة إلى حد ما للظروف </a:t>
            </a:r>
            <a:r>
              <a:rPr lang="ar-IQ" sz="2800" dirty="0" smtClean="0"/>
              <a:t>الطبيعية مثل تمثيل معركة بلعبة الشطرنج.</a:t>
            </a:r>
            <a:endParaRPr lang="ar-IQ" sz="2800" dirty="0"/>
          </a:p>
        </p:txBody>
      </p:sp>
    </p:spTree>
    <p:extLst>
      <p:ext uri="{BB962C8B-B14F-4D97-AF65-F5344CB8AC3E}">
        <p14:creationId xmlns:p14="http://schemas.microsoft.com/office/powerpoint/2010/main" val="360245482"/>
      </p:ext>
    </p:extLst>
  </p:cSld>
  <p:clrMapOvr>
    <a:masterClrMapping/>
  </p:clrMapOvr>
  <mc:AlternateContent xmlns:mc="http://schemas.openxmlformats.org/markup-compatibility/2006" xmlns:p14="http://schemas.microsoft.com/office/powerpoint/2010/main">
    <mc:Choice Requires="p14">
      <p:transition spd="slow" p14:dur="1100">
        <p14:switch dir="l"/>
      </p:transition>
    </mc:Choice>
    <mc:Fallback xmlns="">
      <p:transition spd="slow">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p:txBody>
          <a:bodyPr>
            <a:normAutofit/>
          </a:bodyPr>
          <a:lstStyle/>
          <a:p>
            <a:pPr marL="114300" indent="0" algn="just">
              <a:buNone/>
            </a:pPr>
            <a:r>
              <a:rPr lang="ar-IQ" sz="3600" dirty="0" smtClean="0"/>
              <a:t>س4: كيف يؤثر النسيج الحضري للحد من تأثير تقلبات المناخ؟</a:t>
            </a:r>
            <a:endParaRPr lang="ar-SA" sz="3600" dirty="0"/>
          </a:p>
        </p:txBody>
      </p:sp>
    </p:spTree>
    <p:extLst>
      <p:ext uri="{BB962C8B-B14F-4D97-AF65-F5344CB8AC3E}">
        <p14:creationId xmlns:p14="http://schemas.microsoft.com/office/powerpoint/2010/main" val="2044915553"/>
      </p:ext>
    </p:extLst>
  </p:cSld>
  <p:clrMapOvr>
    <a:masterClrMapping/>
  </p:clrMapOvr>
  <mc:AlternateContent xmlns:mc="http://schemas.openxmlformats.org/markup-compatibility/2006" xmlns:p14="http://schemas.microsoft.com/office/powerpoint/2010/main">
    <mc:Choice Requires="p14">
      <p:transition spd="slow" p14:dur="1100">
        <p14:switch dir="l"/>
      </p:transition>
    </mc:Choice>
    <mc:Fallback xmlns="">
      <p:transition spd="slow">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p:txBody>
          <a:bodyPr>
            <a:normAutofit fontScale="92500"/>
          </a:bodyPr>
          <a:lstStyle/>
          <a:p>
            <a:pPr marL="0" indent="0" algn="just">
              <a:buNone/>
            </a:pPr>
            <a:r>
              <a:rPr lang="ar-IQ" sz="3200" dirty="0" smtClean="0"/>
              <a:t>ج/</a:t>
            </a:r>
          </a:p>
          <a:p>
            <a:pPr marL="0" indent="0" algn="just">
              <a:buNone/>
            </a:pPr>
            <a:r>
              <a:rPr lang="ar-IQ" sz="3200" dirty="0" smtClean="0"/>
              <a:t>تؤدي </a:t>
            </a:r>
            <a:r>
              <a:rPr lang="ar-IQ" sz="3200" dirty="0"/>
              <a:t>البنايات الشاهقة أو ناطحات السحاب دوراً ايجابياً فيما يتعلق بتهوية المدينة، لأنها تقوم بتوجيه الرياح، لكن الأثر قد يكون سلبياً إذا شيدت تلك المباني العالية بحيث تواجه بعضها بطريقة خاطئة، ففي هذه الحالة تنشأ رياحاً تقوم بخلط الهواء، ما ينجم عنه خفض درجة الحرارة، كما أن الترتيب غير السليم للمباني، يتسبب كذلك في نشوء عواصف عنيفة، ومن ثم فإن العلماء يقومون بإجراء اختبارات لتحديد الظروف الأمثل في أنفاق الرياح، وأثر بناء ناطحة سحاب جديدة على هبوب الرياح داخل مدينة ما</a:t>
            </a:r>
            <a:r>
              <a:rPr lang="ar-IQ" dirty="0"/>
              <a:t>.</a:t>
            </a:r>
          </a:p>
        </p:txBody>
      </p:sp>
    </p:spTree>
    <p:extLst>
      <p:ext uri="{BB962C8B-B14F-4D97-AF65-F5344CB8AC3E}">
        <p14:creationId xmlns:p14="http://schemas.microsoft.com/office/powerpoint/2010/main" val="3433575389"/>
      </p:ext>
    </p:extLst>
  </p:cSld>
  <p:clrMapOvr>
    <a:masterClrMapping/>
  </p:clrMapOvr>
  <mc:AlternateContent xmlns:mc="http://schemas.openxmlformats.org/markup-compatibility/2006" xmlns:p14="http://schemas.microsoft.com/office/powerpoint/2010/main">
    <mc:Choice Requires="p14">
      <p:transition spd="slow" p14:dur="1100">
        <p14:switch dir="l"/>
      </p:transition>
    </mc:Choice>
    <mc:Fallback xmlns="">
      <p:transition spd="slow">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p:txBody>
          <a:bodyPr>
            <a:normAutofit/>
          </a:bodyPr>
          <a:lstStyle/>
          <a:p>
            <a:pPr marL="114300" indent="0" algn="just">
              <a:buNone/>
            </a:pPr>
            <a:r>
              <a:rPr lang="ar-IQ" sz="3600" dirty="0" smtClean="0"/>
              <a:t>س5: ما دور المخطط الجغرافي في تهيئة الاجواء للجهات المنفذة ازاء صنع حياة حضرية ملائمة؟</a:t>
            </a:r>
            <a:endParaRPr lang="ar-SA" sz="3600" dirty="0"/>
          </a:p>
        </p:txBody>
      </p:sp>
    </p:spTree>
    <p:extLst>
      <p:ext uri="{BB962C8B-B14F-4D97-AF65-F5344CB8AC3E}">
        <p14:creationId xmlns:p14="http://schemas.microsoft.com/office/powerpoint/2010/main" val="3852356734"/>
      </p:ext>
    </p:extLst>
  </p:cSld>
  <p:clrMapOvr>
    <a:masterClrMapping/>
  </p:clrMapOvr>
  <mc:AlternateContent xmlns:mc="http://schemas.openxmlformats.org/markup-compatibility/2006" xmlns:p14="http://schemas.microsoft.com/office/powerpoint/2010/main">
    <mc:Choice Requires="p14">
      <p:transition spd="slow" p14:dur="1100">
        <p14:switch dir="l"/>
      </p:transition>
    </mc:Choice>
    <mc:Fallback xmlns="">
      <p:transition spd="slow">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539552" y="692696"/>
            <a:ext cx="7620000" cy="4800600"/>
          </a:xfrm>
        </p:spPr>
        <p:txBody>
          <a:bodyPr>
            <a:noAutofit/>
          </a:bodyPr>
          <a:lstStyle/>
          <a:p>
            <a:pPr marL="0" indent="0" algn="just">
              <a:buNone/>
            </a:pPr>
            <a:r>
              <a:rPr lang="ar-IQ" sz="3600" dirty="0" smtClean="0"/>
              <a:t>ج/</a:t>
            </a:r>
          </a:p>
          <a:p>
            <a:pPr marL="0" indent="0" algn="just">
              <a:buNone/>
            </a:pPr>
            <a:r>
              <a:rPr lang="ar-IQ" sz="3600" dirty="0" smtClean="0"/>
              <a:t>إننا </a:t>
            </a:r>
            <a:r>
              <a:rPr lang="ar-IQ" sz="3600" dirty="0"/>
              <a:t>نستخلص الأرقام التي يمكن أن توضح للسياسيين كيفية التصميم الأمثل للمدن، وهذا بحيث تصبح ملائمة أكثر للعيش في المستقبل، وإذا لم تتخذ التدابير الرامية لإحداث تغيير في تخطيط المدن اليوم، فإن إجراء التغيير في وقت متأخر سيكون باهظ التكاليف، وقد يتطلب الأمر حينها كذلك، هدم بنايات بأكملها على سبيل المثال، لأنها تشكل عقبة في طريق الخطط الرامية لتوفير مناخ أفضل في المدينة.</a:t>
            </a:r>
          </a:p>
        </p:txBody>
      </p:sp>
    </p:spTree>
    <p:extLst>
      <p:ext uri="{BB962C8B-B14F-4D97-AF65-F5344CB8AC3E}">
        <p14:creationId xmlns:p14="http://schemas.microsoft.com/office/powerpoint/2010/main" val="985130643"/>
      </p:ext>
    </p:extLst>
  </p:cSld>
  <p:clrMapOvr>
    <a:masterClrMapping/>
  </p:clrMapOvr>
  <mc:AlternateContent xmlns:mc="http://schemas.openxmlformats.org/markup-compatibility/2006" xmlns:p14="http://schemas.microsoft.com/office/powerpoint/2010/main">
    <mc:Choice Requires="p14">
      <p:transition spd="slow" p14:dur="1100">
        <p14:switch dir="l"/>
      </p:transition>
    </mc:Choice>
    <mc:Fallback xmlns="">
      <p:transition spd="slow">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p:txBody>
          <a:bodyPr>
            <a:normAutofit/>
          </a:bodyPr>
          <a:lstStyle/>
          <a:p>
            <a:pPr marL="114300" indent="0" algn="just">
              <a:buNone/>
            </a:pPr>
            <a:r>
              <a:rPr lang="ar-IQ" sz="2800" dirty="0" smtClean="0"/>
              <a:t>س6:كيف بدأ </a:t>
            </a:r>
            <a:r>
              <a:rPr lang="ar-IQ" sz="2800" dirty="0"/>
              <a:t>العلماء يركزون على الحس البشري بدلا من </a:t>
            </a:r>
            <a:r>
              <a:rPr lang="ar-IQ" sz="2800" dirty="0" smtClean="0"/>
              <a:t>البيانات؟</a:t>
            </a:r>
            <a:endParaRPr lang="ar-SA" sz="2800" dirty="0"/>
          </a:p>
        </p:txBody>
      </p:sp>
    </p:spTree>
    <p:extLst>
      <p:ext uri="{BB962C8B-B14F-4D97-AF65-F5344CB8AC3E}">
        <p14:creationId xmlns:p14="http://schemas.microsoft.com/office/powerpoint/2010/main" val="670990639"/>
      </p:ext>
    </p:extLst>
  </p:cSld>
  <p:clrMapOvr>
    <a:masterClrMapping/>
  </p:clrMapOvr>
  <mc:AlternateContent xmlns:mc="http://schemas.openxmlformats.org/markup-compatibility/2006" xmlns:p14="http://schemas.microsoft.com/office/powerpoint/2010/main">
    <mc:Choice Requires="p14">
      <p:transition spd="slow" p14:dur="1100">
        <p14:switch dir="l"/>
      </p:transition>
    </mc:Choice>
    <mc:Fallback xmlns="">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p:txBody>
          <a:bodyPr/>
          <a:lstStyle/>
          <a:p>
            <a:pPr marL="0" indent="0">
              <a:buNone/>
            </a:pPr>
            <a:r>
              <a:rPr lang="ar-SA" sz="4400" dirty="0"/>
              <a:t>المبدعون          </a:t>
            </a:r>
            <a:r>
              <a:rPr lang="en-US" sz="4400" dirty="0"/>
              <a:t>Innovators</a:t>
            </a:r>
          </a:p>
          <a:p>
            <a:pPr marL="0" indent="0">
              <a:buNone/>
            </a:pPr>
            <a:r>
              <a:rPr lang="ar-SA" sz="4400" dirty="0"/>
              <a:t>ادسسن يقول </a:t>
            </a:r>
            <a:r>
              <a:rPr lang="ar-IQ" sz="4400" dirty="0"/>
              <a:t>أ</a:t>
            </a:r>
            <a:r>
              <a:rPr lang="ar-SA" sz="4400" dirty="0" smtClean="0"/>
              <a:t>ن1</a:t>
            </a:r>
            <a:r>
              <a:rPr lang="ar-SA" sz="4400" dirty="0"/>
              <a:t>%  من النجاح  </a:t>
            </a:r>
            <a:r>
              <a:rPr lang="ar-SA" sz="4400" dirty="0" smtClean="0"/>
              <a:t>بيولوجي  </a:t>
            </a:r>
            <a:r>
              <a:rPr lang="ar-SA" sz="4400" dirty="0"/>
              <a:t>و99 % عمل وجهد وعرق .</a:t>
            </a:r>
          </a:p>
          <a:p>
            <a:pPr marL="0" indent="0">
              <a:buNone/>
            </a:pPr>
            <a:r>
              <a:rPr lang="ar-SA" sz="4400" dirty="0"/>
              <a:t> والإبداع الهام أي فكرة بالرأس .</a:t>
            </a:r>
          </a:p>
          <a:p>
            <a:pPr marL="0" indent="0">
              <a:buNone/>
            </a:pPr>
            <a:endParaRPr lang="ar-SA" dirty="0"/>
          </a:p>
        </p:txBody>
      </p:sp>
    </p:spTree>
    <p:extLst>
      <p:ext uri="{BB962C8B-B14F-4D97-AF65-F5344CB8AC3E}">
        <p14:creationId xmlns:p14="http://schemas.microsoft.com/office/powerpoint/2010/main" val="1404806628"/>
      </p:ext>
    </p:extLst>
  </p:cSld>
  <p:clrMapOvr>
    <a:masterClrMapping/>
  </p:clrMapOvr>
  <mc:AlternateContent xmlns:mc="http://schemas.openxmlformats.org/markup-compatibility/2006" xmlns:p14="http://schemas.microsoft.com/office/powerpoint/2010/main">
    <mc:Choice Requires="p14">
      <p:transition spd="slow" p14:dur="1100">
        <p14:switch dir="l"/>
      </p:transition>
    </mc:Choice>
    <mc:Fallback xmlns="">
      <p:transitio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p:txBody>
          <a:bodyPr>
            <a:normAutofit/>
          </a:bodyPr>
          <a:lstStyle/>
          <a:p>
            <a:pPr marL="0" indent="0" algn="just">
              <a:buNone/>
            </a:pPr>
            <a:r>
              <a:rPr lang="ar-IQ" sz="4000" dirty="0" smtClean="0"/>
              <a:t>ج/</a:t>
            </a:r>
          </a:p>
          <a:p>
            <a:pPr marL="0" indent="0" algn="just">
              <a:buNone/>
            </a:pPr>
            <a:r>
              <a:rPr lang="ar-IQ" sz="4000" dirty="0"/>
              <a:t> </a:t>
            </a:r>
            <a:r>
              <a:rPr lang="ar-IQ" sz="4000" dirty="0" smtClean="0"/>
              <a:t>لان ما </a:t>
            </a:r>
            <a:r>
              <a:rPr lang="ar-IQ" sz="4000" dirty="0"/>
              <a:t>يهم بالنسبة لهم هو إحساس الإنسان </a:t>
            </a:r>
            <a:r>
              <a:rPr lang="ar-IQ" sz="4000" dirty="0" smtClean="0"/>
              <a:t>بالمناخ</a:t>
            </a:r>
            <a:r>
              <a:rPr lang="ar-IQ" sz="4000" dirty="0"/>
              <a:t>، لذلك فبدلا من التركيز على جمع البيانات وحدها، يركز علم الأرصاد الإنساني على الإنسان بوصفه نظاما مرتبطا بعلاقة تبادلية مع محيطه.</a:t>
            </a:r>
          </a:p>
          <a:p>
            <a:pPr marL="0" indent="0" algn="just">
              <a:buNone/>
            </a:pPr>
            <a:endParaRPr lang="ar-IQ" sz="4000" dirty="0"/>
          </a:p>
        </p:txBody>
      </p:sp>
    </p:spTree>
    <p:extLst>
      <p:ext uri="{BB962C8B-B14F-4D97-AF65-F5344CB8AC3E}">
        <p14:creationId xmlns:p14="http://schemas.microsoft.com/office/powerpoint/2010/main" val="451660945"/>
      </p:ext>
    </p:extLst>
  </p:cSld>
  <p:clrMapOvr>
    <a:masterClrMapping/>
  </p:clrMapOvr>
  <mc:AlternateContent xmlns:mc="http://schemas.openxmlformats.org/markup-compatibility/2006" xmlns:p14="http://schemas.microsoft.com/office/powerpoint/2010/main">
    <mc:Choice Requires="p14">
      <p:transition spd="slow" p14:dur="1100">
        <p14:switch dir="l"/>
      </p:transition>
    </mc:Choice>
    <mc:Fallback xmlns="">
      <p:transition spd="slow">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p:txBody>
          <a:bodyPr>
            <a:noAutofit/>
          </a:bodyPr>
          <a:lstStyle/>
          <a:p>
            <a:pPr marL="0" indent="0" algn="just">
              <a:buNone/>
            </a:pPr>
            <a:r>
              <a:rPr lang="ar-IQ" sz="3600" dirty="0"/>
              <a:t>ويؤثر المناخ بشكل </a:t>
            </a:r>
            <a:r>
              <a:rPr lang="ar-IQ" sz="3600" dirty="0" err="1"/>
              <a:t>كبیر</a:t>
            </a:r>
            <a:r>
              <a:rPr lang="ar-IQ" sz="3600" dirty="0"/>
              <a:t> على البيئة الحضرية وانعكست تأثيراته على شكل المسكن وتوزيع فراغاته ومواد البناء المستعملة </a:t>
            </a:r>
            <a:r>
              <a:rPr lang="ar-IQ" sz="3600" dirty="0" err="1"/>
              <a:t>فیه</a:t>
            </a:r>
            <a:r>
              <a:rPr lang="ar-IQ" sz="3600" dirty="0"/>
              <a:t> ،فتنوعت أشكال وأنماط البناء واختلفت المعالجات التخطيطية التي وضعت سواء على مستوى المسكن نفسه أو على مستوى المدینة، ففي مصر مثلا أهتم الفراعنة بتوجيه أسطح الاهرامات نحو الجهات الأصلية بدقة </a:t>
            </a:r>
            <a:r>
              <a:rPr lang="ar-IQ" sz="3600" dirty="0" err="1"/>
              <a:t>عالیة</a:t>
            </a:r>
            <a:r>
              <a:rPr lang="ar-IQ" sz="3600" dirty="0"/>
              <a:t>، كما تم </a:t>
            </a:r>
            <a:r>
              <a:rPr lang="ar-IQ" sz="3600" dirty="0" err="1"/>
              <a:t>توجیه</a:t>
            </a:r>
            <a:r>
              <a:rPr lang="ar-IQ" sz="3600" dirty="0"/>
              <a:t> مداخل المعابد بحیث تصل أشعة الشمس إلى داخل المعبد.</a:t>
            </a:r>
          </a:p>
        </p:txBody>
      </p:sp>
    </p:spTree>
    <p:extLst>
      <p:ext uri="{BB962C8B-B14F-4D97-AF65-F5344CB8AC3E}">
        <p14:creationId xmlns:p14="http://schemas.microsoft.com/office/powerpoint/2010/main" val="2872275062"/>
      </p:ext>
    </p:extLst>
  </p:cSld>
  <p:clrMapOvr>
    <a:masterClrMapping/>
  </p:clrMapOvr>
  <mc:AlternateContent xmlns:mc="http://schemas.openxmlformats.org/markup-compatibility/2006" xmlns:p14="http://schemas.microsoft.com/office/powerpoint/2010/main">
    <mc:Choice Requires="p14">
      <p:transition spd="slow" p14:dur="1100">
        <p14:switch dir="l"/>
      </p:transition>
    </mc:Choice>
    <mc:Fallback xmlns="">
      <p:transition spd="slow">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p:txBody>
          <a:bodyPr>
            <a:normAutofit/>
          </a:bodyPr>
          <a:lstStyle/>
          <a:p>
            <a:pPr marL="114300" indent="0" algn="just">
              <a:buNone/>
            </a:pPr>
            <a:r>
              <a:rPr lang="ar-IQ" sz="3600" dirty="0" smtClean="0"/>
              <a:t>س7: وضح علاقة المناخ بصحة الانسان الحضري؟</a:t>
            </a:r>
            <a:endParaRPr lang="ar-SA" sz="3600" dirty="0"/>
          </a:p>
        </p:txBody>
      </p:sp>
    </p:spTree>
    <p:extLst>
      <p:ext uri="{BB962C8B-B14F-4D97-AF65-F5344CB8AC3E}">
        <p14:creationId xmlns:p14="http://schemas.microsoft.com/office/powerpoint/2010/main" val="387802844"/>
      </p:ext>
    </p:extLst>
  </p:cSld>
  <p:clrMapOvr>
    <a:masterClrMapping/>
  </p:clrMapOvr>
  <mc:AlternateContent xmlns:mc="http://schemas.openxmlformats.org/markup-compatibility/2006" xmlns:p14="http://schemas.microsoft.com/office/powerpoint/2010/main">
    <mc:Choice Requires="p14">
      <p:transition spd="slow" p14:dur="1100">
        <p14:switch dir="l"/>
      </p:transition>
    </mc:Choice>
    <mc:Fallback xmlns="">
      <p:transition spd="slow">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p:txBody>
          <a:bodyPr>
            <a:normAutofit/>
          </a:bodyPr>
          <a:lstStyle/>
          <a:p>
            <a:pPr marL="0" indent="0" algn="just">
              <a:buNone/>
            </a:pPr>
            <a:r>
              <a:rPr lang="ar-IQ" sz="4000" dirty="0" smtClean="0"/>
              <a:t>ج/</a:t>
            </a:r>
          </a:p>
          <a:p>
            <a:pPr marL="0" indent="0" algn="just">
              <a:buNone/>
            </a:pPr>
            <a:r>
              <a:rPr lang="ar-IQ" sz="4000" dirty="0" smtClean="0"/>
              <a:t>أوصى </a:t>
            </a:r>
            <a:r>
              <a:rPr lang="ar-IQ" sz="4000" dirty="0"/>
              <a:t>هيبوقراط بضرورة تخطيط المدینة بحیث یمكن للمساكن أن تدخلها الشمس، وقد تحقق ذلك من خلال تقاطع الشوارع في زوایا قائمة وموجهة نحو الجهات الأصلية فأصبحت المدینة حسنة التهوية وتدخل مساكنها أشعة الشمس.</a:t>
            </a:r>
          </a:p>
        </p:txBody>
      </p:sp>
    </p:spTree>
    <p:extLst>
      <p:ext uri="{BB962C8B-B14F-4D97-AF65-F5344CB8AC3E}">
        <p14:creationId xmlns:p14="http://schemas.microsoft.com/office/powerpoint/2010/main" val="2845780469"/>
      </p:ext>
    </p:extLst>
  </p:cSld>
  <p:clrMapOvr>
    <a:masterClrMapping/>
  </p:clrMapOvr>
  <mc:AlternateContent xmlns:mc="http://schemas.openxmlformats.org/markup-compatibility/2006" xmlns:p14="http://schemas.microsoft.com/office/powerpoint/2010/main">
    <mc:Choice Requires="p14">
      <p:transition spd="slow" p14:dur="1100">
        <p14:switch dir="l"/>
      </p:transition>
    </mc:Choice>
    <mc:Fallback xmlns="">
      <p:transition spd="slow">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p:txBody>
          <a:bodyPr>
            <a:normAutofit/>
          </a:bodyPr>
          <a:lstStyle/>
          <a:p>
            <a:pPr marL="0" indent="0" algn="just">
              <a:buNone/>
            </a:pPr>
            <a:r>
              <a:rPr lang="ar-IQ" sz="3600" dirty="0"/>
              <a:t>وعندما أراد الخليفة المنصور بناء مدینة بغداد أشترط أن یكون موقعها یحقق الشروط الصحیة، فكلف عدد من رجاله </a:t>
            </a:r>
            <a:r>
              <a:rPr lang="ar-IQ" sz="3600" dirty="0" err="1"/>
              <a:t>بالمبیت</a:t>
            </a:r>
            <a:r>
              <a:rPr lang="ar-IQ" sz="3600" dirty="0"/>
              <a:t> في مواضع متعددة ولعدة أيام ليشاهدوا ويتحسسوا أحواله وحينما عادوا اجتمع بهم الخليفة المنصور واستمع الى ما رأوه واحسوا به في المنازل التي اقاموا فيها </a:t>
            </a:r>
            <a:r>
              <a:rPr lang="ar-IQ" sz="3600" dirty="0" err="1"/>
              <a:t>فاختیر</a:t>
            </a:r>
            <a:r>
              <a:rPr lang="ar-IQ" sz="3600" dirty="0"/>
              <a:t> موقع بغداد </a:t>
            </a:r>
            <a:r>
              <a:rPr lang="ar-IQ" sz="3600" dirty="0" err="1"/>
              <a:t>لطیب</a:t>
            </a:r>
            <a:r>
              <a:rPr lang="ar-IQ" sz="3600" dirty="0"/>
              <a:t> هوائها وتربتها واحوال طقسها.</a:t>
            </a:r>
          </a:p>
        </p:txBody>
      </p:sp>
    </p:spTree>
    <p:extLst>
      <p:ext uri="{BB962C8B-B14F-4D97-AF65-F5344CB8AC3E}">
        <p14:creationId xmlns:p14="http://schemas.microsoft.com/office/powerpoint/2010/main" val="1526705431"/>
      </p:ext>
    </p:extLst>
  </p:cSld>
  <p:clrMapOvr>
    <a:masterClrMapping/>
  </p:clrMapOvr>
  <mc:AlternateContent xmlns:mc="http://schemas.openxmlformats.org/markup-compatibility/2006" xmlns:p14="http://schemas.microsoft.com/office/powerpoint/2010/main">
    <mc:Choice Requires="p14">
      <p:transition spd="slow" p14:dur="1100">
        <p14:switch dir="l"/>
      </p:transition>
    </mc:Choice>
    <mc:Fallback xmlns="">
      <p:transition spd="slow">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p:txBody>
          <a:bodyPr>
            <a:normAutofit/>
          </a:bodyPr>
          <a:lstStyle/>
          <a:p>
            <a:pPr marL="0" indent="0" algn="just">
              <a:buNone/>
            </a:pPr>
            <a:r>
              <a:rPr lang="ar-IQ" sz="3600" dirty="0" smtClean="0"/>
              <a:t>س8: لم </a:t>
            </a:r>
            <a:r>
              <a:rPr lang="ar-IQ" sz="3600" dirty="0" err="1"/>
              <a:t>یجد</a:t>
            </a:r>
            <a:r>
              <a:rPr lang="ar-IQ" sz="3600" dirty="0"/>
              <a:t> الإنسان في الماضي صعوبة </a:t>
            </a:r>
            <a:r>
              <a:rPr lang="ar-IQ" sz="3600" dirty="0" err="1"/>
              <a:t>كبیرة</a:t>
            </a:r>
            <a:r>
              <a:rPr lang="ar-IQ" sz="3600" dirty="0"/>
              <a:t> </a:t>
            </a:r>
            <a:r>
              <a:rPr lang="ar-IQ" sz="3600" dirty="0" err="1"/>
              <a:t>لیصمم</a:t>
            </a:r>
            <a:r>
              <a:rPr lang="ar-IQ" sz="3600" dirty="0"/>
              <a:t> مسكنه بالصورة التي </a:t>
            </a:r>
            <a:r>
              <a:rPr lang="ar-IQ" sz="3600" dirty="0" err="1"/>
              <a:t>تستجیب</a:t>
            </a:r>
            <a:r>
              <a:rPr lang="ar-IQ" sz="3600" dirty="0"/>
              <a:t> لحاجة </a:t>
            </a:r>
            <a:r>
              <a:rPr lang="ar-IQ" sz="3600" dirty="0" err="1" smtClean="0"/>
              <a:t>المناخ،كيف</a:t>
            </a:r>
            <a:r>
              <a:rPr lang="ar-IQ" sz="3600" dirty="0" smtClean="0"/>
              <a:t> تفسر ذلك؟ </a:t>
            </a:r>
            <a:endParaRPr lang="ar-IQ" sz="3600" dirty="0"/>
          </a:p>
        </p:txBody>
      </p:sp>
    </p:spTree>
    <p:extLst>
      <p:ext uri="{BB962C8B-B14F-4D97-AF65-F5344CB8AC3E}">
        <p14:creationId xmlns:p14="http://schemas.microsoft.com/office/powerpoint/2010/main" val="527740342"/>
      </p:ext>
    </p:extLst>
  </p:cSld>
  <p:clrMapOvr>
    <a:masterClrMapping/>
  </p:clrMapOvr>
  <mc:AlternateContent xmlns:mc="http://schemas.openxmlformats.org/markup-compatibility/2006" xmlns:p14="http://schemas.microsoft.com/office/powerpoint/2010/main">
    <mc:Choice Requires="p14">
      <p:transition spd="slow" p14:dur="1100">
        <p14:switch dir="l"/>
      </p:transition>
    </mc:Choice>
    <mc:Fallback xmlns="">
      <p:transition spd="slow">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980881" y="2285760"/>
            <a:ext cx="4572638" cy="34294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73253179"/>
      </p:ext>
    </p:extLst>
  </p:cSld>
  <p:clrMapOvr>
    <a:masterClrMapping/>
  </p:clrMapOvr>
  <mc:AlternateContent xmlns:mc="http://schemas.openxmlformats.org/markup-compatibility/2006" xmlns:p14="http://schemas.microsoft.com/office/powerpoint/2010/main">
    <mc:Choice Requires="p14">
      <p:transition spd="slow" p14:dur="1100">
        <p14:switch dir="l"/>
      </p:transition>
    </mc:Choice>
    <mc:Fallback xmlns="">
      <p:transition spd="slow">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p:txBody>
          <a:bodyPr/>
          <a:lstStyle/>
          <a:p>
            <a:pPr marL="114300" indent="0" algn="just">
              <a:buNone/>
            </a:pPr>
            <a:r>
              <a:rPr lang="ar-IQ" sz="3600" dirty="0" smtClean="0"/>
              <a:t>ج/</a:t>
            </a:r>
          </a:p>
          <a:p>
            <a:pPr marL="114300" indent="0" algn="just">
              <a:buNone/>
            </a:pPr>
            <a:r>
              <a:rPr lang="ar-IQ" sz="3600" dirty="0" smtClean="0"/>
              <a:t>العملية بسيطة </a:t>
            </a:r>
            <a:r>
              <a:rPr lang="ar-SA" sz="3600" dirty="0" smtClean="0"/>
              <a:t>في </a:t>
            </a:r>
            <a:r>
              <a:rPr lang="ar-SA" sz="3600" dirty="0"/>
              <a:t>المناطق المنخفضة الحرارة </a:t>
            </a:r>
            <a:r>
              <a:rPr lang="ar-SA" sz="3600" dirty="0" err="1"/>
              <a:t>یحتاج</a:t>
            </a:r>
            <a:r>
              <a:rPr lang="ar-SA" sz="3600" dirty="0"/>
              <a:t> الإنسان إلى التدفئة، ولذلك فإن تصميم المسكن </a:t>
            </a:r>
            <a:r>
              <a:rPr lang="ar-SA" sz="3600" dirty="0" err="1"/>
              <a:t>یجب</a:t>
            </a:r>
            <a:r>
              <a:rPr lang="ar-SA" sz="3600" dirty="0"/>
              <a:t> أن يراعى </a:t>
            </a:r>
            <a:r>
              <a:rPr lang="ar-SA" sz="3600" dirty="0" err="1"/>
              <a:t>فیه</a:t>
            </a:r>
            <a:r>
              <a:rPr lang="ar-SA" sz="3600" dirty="0"/>
              <a:t> الحصول على أكبر قدر ممكن من الإشعاع الشمسي، وأن تكون فتحات </a:t>
            </a:r>
            <a:r>
              <a:rPr lang="ar-SA" sz="3600" dirty="0" err="1"/>
              <a:t>التهویة</a:t>
            </a:r>
            <a:r>
              <a:rPr lang="ar-SA" sz="3600" dirty="0"/>
              <a:t> في المسكن </a:t>
            </a:r>
            <a:r>
              <a:rPr lang="ar-SA" sz="3600" dirty="0" err="1"/>
              <a:t>قلیلة</a:t>
            </a:r>
            <a:r>
              <a:rPr lang="ar-SA" sz="3600" dirty="0"/>
              <a:t> </a:t>
            </a:r>
            <a:r>
              <a:rPr lang="ar-SA" sz="3600" dirty="0" err="1"/>
              <a:t>وصغیرة</a:t>
            </a:r>
            <a:r>
              <a:rPr lang="ar-SA" sz="3600" dirty="0"/>
              <a:t> حتى </a:t>
            </a:r>
            <a:r>
              <a:rPr lang="ar-SA" sz="3600" dirty="0" err="1"/>
              <a:t>یضمن</a:t>
            </a:r>
            <a:r>
              <a:rPr lang="ar-SA" sz="3600" dirty="0"/>
              <a:t> الحفاظ على أكبر قدر ممكن من حرارة الوحدة السكنية.</a:t>
            </a:r>
          </a:p>
          <a:p>
            <a:pPr marL="114300" indent="0">
              <a:buNone/>
            </a:pPr>
            <a:endParaRPr lang="ar-SA" dirty="0"/>
          </a:p>
        </p:txBody>
      </p:sp>
    </p:spTree>
    <p:extLst>
      <p:ext uri="{BB962C8B-B14F-4D97-AF65-F5344CB8AC3E}">
        <p14:creationId xmlns:p14="http://schemas.microsoft.com/office/powerpoint/2010/main" val="3009055140"/>
      </p:ext>
    </p:extLst>
  </p:cSld>
  <p:clrMapOvr>
    <a:masterClrMapping/>
  </p:clrMapOvr>
  <mc:AlternateContent xmlns:mc="http://schemas.openxmlformats.org/markup-compatibility/2006" xmlns:p14="http://schemas.microsoft.com/office/powerpoint/2010/main">
    <mc:Choice Requires="p14">
      <p:transition spd="slow" p14:dur="1100">
        <p14:switch dir="l"/>
      </p:transition>
    </mc:Choice>
    <mc:Fallback xmlns="">
      <p:transition spd="slow">
        <p:fade/>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p:txBody>
          <a:bodyPr>
            <a:normAutofit/>
          </a:bodyPr>
          <a:lstStyle/>
          <a:p>
            <a:pPr marL="0" indent="0" algn="just">
              <a:buNone/>
            </a:pPr>
            <a:r>
              <a:rPr lang="ar-IQ" sz="3600" dirty="0"/>
              <a:t>أما في المناطق الحارة فإن الإنسان بحاجة إلى </a:t>
            </a:r>
            <a:r>
              <a:rPr lang="ar-IQ" sz="3600" dirty="0" err="1"/>
              <a:t>التبرید</a:t>
            </a:r>
            <a:r>
              <a:rPr lang="ar-IQ" sz="3600" dirty="0"/>
              <a:t>، </a:t>
            </a:r>
            <a:r>
              <a:rPr lang="ar-IQ" sz="3600" dirty="0" err="1"/>
              <a:t>فالتصمیم</a:t>
            </a:r>
            <a:r>
              <a:rPr lang="ar-IQ" sz="3600" dirty="0"/>
              <a:t> في هذه الحالة </a:t>
            </a:r>
            <a:r>
              <a:rPr lang="ar-IQ" sz="3600" dirty="0" err="1"/>
              <a:t>یجب</a:t>
            </a:r>
            <a:r>
              <a:rPr lang="ar-IQ" sz="3600" dirty="0"/>
              <a:t> أن يراعى </a:t>
            </a:r>
            <a:r>
              <a:rPr lang="ar-IQ" sz="3600" dirty="0" err="1"/>
              <a:t>فیه</a:t>
            </a:r>
            <a:r>
              <a:rPr lang="ar-IQ" sz="3600" dirty="0"/>
              <a:t> </a:t>
            </a:r>
            <a:r>
              <a:rPr lang="ar-IQ" sz="3600" dirty="0" err="1"/>
              <a:t>التقلیل</a:t>
            </a:r>
            <a:r>
              <a:rPr lang="ar-IQ" sz="3600" dirty="0"/>
              <a:t> من الإشعاع الشمسي المباشر واستخدام طاقة الهواء </a:t>
            </a:r>
            <a:r>
              <a:rPr lang="ar-IQ" sz="3600" dirty="0" err="1"/>
              <a:t>التبریدیة</a:t>
            </a:r>
            <a:r>
              <a:rPr lang="ar-IQ" sz="3600" dirty="0"/>
              <a:t> بأقصى ما یمكن.</a:t>
            </a:r>
          </a:p>
        </p:txBody>
      </p:sp>
    </p:spTree>
    <p:extLst>
      <p:ext uri="{BB962C8B-B14F-4D97-AF65-F5344CB8AC3E}">
        <p14:creationId xmlns:p14="http://schemas.microsoft.com/office/powerpoint/2010/main" val="3851036022"/>
      </p:ext>
    </p:extLst>
  </p:cSld>
  <p:clrMapOvr>
    <a:masterClrMapping/>
  </p:clrMapOvr>
  <mc:AlternateContent xmlns:mc="http://schemas.openxmlformats.org/markup-compatibility/2006" xmlns:p14="http://schemas.microsoft.com/office/powerpoint/2010/main">
    <mc:Choice Requires="p14">
      <p:transition spd="slow" p14:dur="1100">
        <p14:switch dir="l"/>
      </p:transition>
    </mc:Choice>
    <mc:Fallback xmlns="">
      <p:transition spd="slow">
        <p:fade/>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p:txBody>
          <a:bodyPr>
            <a:normAutofit/>
          </a:bodyPr>
          <a:lstStyle/>
          <a:p>
            <a:pPr marL="0" indent="0" algn="just">
              <a:buNone/>
            </a:pPr>
            <a:r>
              <a:rPr lang="ar-IQ" sz="3200" dirty="0"/>
              <a:t>وبعد الثورة الصناعية وما صاحبها من تقدم تقني تضاءلت أهمية المناخ كعنصر </a:t>
            </a:r>
            <a:r>
              <a:rPr lang="ar-IQ" sz="3200" dirty="0" err="1"/>
              <a:t>یهتم</a:t>
            </a:r>
            <a:r>
              <a:rPr lang="ar-IQ" sz="3200" dirty="0"/>
              <a:t> به الإنسان في </a:t>
            </a:r>
            <a:r>
              <a:rPr lang="ar-IQ" sz="3200" dirty="0" err="1"/>
              <a:t>التخطیط</a:t>
            </a:r>
            <a:r>
              <a:rPr lang="ar-IQ" sz="3200" dirty="0"/>
              <a:t> العمراني والعمارة، وأصبح من خلال اعتماده على أجهزة </a:t>
            </a:r>
            <a:r>
              <a:rPr lang="ar-IQ" sz="3200" dirty="0" err="1"/>
              <a:t>تكییف</a:t>
            </a:r>
            <a:r>
              <a:rPr lang="ar-IQ" sz="3200" dirty="0"/>
              <a:t> الهواء </a:t>
            </a:r>
            <a:r>
              <a:rPr lang="ar-IQ" sz="3200" dirty="0" err="1"/>
              <a:t>الكهربائیة</a:t>
            </a:r>
            <a:r>
              <a:rPr lang="ar-IQ" sz="3200" dirty="0"/>
              <a:t> </a:t>
            </a:r>
            <a:r>
              <a:rPr lang="ar-IQ" sz="3200" dirty="0" err="1"/>
              <a:t>یستطیع</a:t>
            </a:r>
            <a:r>
              <a:rPr lang="ar-IQ" sz="3200" dirty="0"/>
              <a:t> </a:t>
            </a:r>
            <a:r>
              <a:rPr lang="ar-IQ" sz="3200" dirty="0" err="1"/>
              <a:t>توفیر</a:t>
            </a:r>
            <a:r>
              <a:rPr lang="ar-IQ" sz="3200" dirty="0"/>
              <a:t> أفضل الظروف الحرارية </a:t>
            </a:r>
            <a:r>
              <a:rPr lang="ar-IQ" sz="3200" dirty="0" err="1"/>
              <a:t>المریحة</a:t>
            </a:r>
            <a:r>
              <a:rPr lang="ar-IQ" sz="3200" dirty="0"/>
              <a:t> له في الداخل، إلا أن استخدام هذه الوسائل </a:t>
            </a:r>
            <a:r>
              <a:rPr lang="ar-IQ" sz="3200" dirty="0" err="1"/>
              <a:t>الصناعیة</a:t>
            </a:r>
            <a:r>
              <a:rPr lang="ar-IQ" sz="3200" dirty="0"/>
              <a:t> مكلف </a:t>
            </a:r>
            <a:r>
              <a:rPr lang="ar-IQ" sz="3200" dirty="0" err="1"/>
              <a:t>ویستهلك</a:t>
            </a:r>
            <a:r>
              <a:rPr lang="ar-IQ" sz="3200" dirty="0"/>
              <a:t> </a:t>
            </a:r>
            <a:r>
              <a:rPr lang="ar-IQ" sz="3200" dirty="0" err="1"/>
              <a:t>كمیات</a:t>
            </a:r>
            <a:r>
              <a:rPr lang="ar-IQ" sz="3200" dirty="0"/>
              <a:t> </a:t>
            </a:r>
            <a:r>
              <a:rPr lang="ar-IQ" sz="3200" dirty="0" err="1"/>
              <a:t>كبیرة</a:t>
            </a:r>
            <a:r>
              <a:rPr lang="ar-IQ" sz="3200" dirty="0"/>
              <a:t> من الطاقة </a:t>
            </a:r>
            <a:r>
              <a:rPr lang="ar-IQ" sz="3200" dirty="0" err="1"/>
              <a:t>غیر</a:t>
            </a:r>
            <a:r>
              <a:rPr lang="ar-IQ" sz="3200" dirty="0"/>
              <a:t> المتجددة، فضلا من انها غير متاحة </a:t>
            </a:r>
            <a:r>
              <a:rPr lang="ar-IQ" sz="3200" dirty="0" smtClean="0"/>
              <a:t>لأغلب </a:t>
            </a:r>
            <a:r>
              <a:rPr lang="ar-IQ" sz="3200" dirty="0"/>
              <a:t>الناس.</a:t>
            </a:r>
          </a:p>
        </p:txBody>
      </p:sp>
    </p:spTree>
    <p:extLst>
      <p:ext uri="{BB962C8B-B14F-4D97-AF65-F5344CB8AC3E}">
        <p14:creationId xmlns:p14="http://schemas.microsoft.com/office/powerpoint/2010/main" val="1728471864"/>
      </p:ext>
    </p:extLst>
  </p:cSld>
  <p:clrMapOvr>
    <a:masterClrMapping/>
  </p:clrMapOvr>
  <mc:AlternateContent xmlns:mc="http://schemas.openxmlformats.org/markup-compatibility/2006" xmlns:p14="http://schemas.microsoft.com/office/powerpoint/2010/main">
    <mc:Choice Requires="p14">
      <p:transition spd="slow" p14:dur="1100">
        <p14:switch dir="l"/>
      </p:transition>
    </mc:Choice>
    <mc:Fallback xmlns="">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p:txBody>
          <a:bodyPr>
            <a:normAutofit/>
          </a:bodyPr>
          <a:lstStyle/>
          <a:p>
            <a:pPr marL="0" indent="0">
              <a:buNone/>
            </a:pPr>
            <a:r>
              <a:rPr lang="ar-IQ" sz="4000" dirty="0" smtClean="0"/>
              <a:t>س1: اي المدن اكثر عرضة للكوارث؟</a:t>
            </a:r>
            <a:endParaRPr lang="ar-SA" sz="4000" dirty="0"/>
          </a:p>
        </p:txBody>
      </p:sp>
    </p:spTree>
    <p:extLst>
      <p:ext uri="{BB962C8B-B14F-4D97-AF65-F5344CB8AC3E}">
        <p14:creationId xmlns:p14="http://schemas.microsoft.com/office/powerpoint/2010/main" val="3485045360"/>
      </p:ext>
    </p:extLst>
  </p:cSld>
  <p:clrMapOvr>
    <a:masterClrMapping/>
  </p:clrMapOvr>
  <mc:AlternateContent xmlns:mc="http://schemas.openxmlformats.org/markup-compatibility/2006" xmlns:p14="http://schemas.microsoft.com/office/powerpoint/2010/main">
    <mc:Choice Requires="p14">
      <p:transition spd="slow" p14:dur="1100">
        <p14:switch dir="l"/>
      </p:transition>
    </mc:Choice>
    <mc:Fallback xmlns="">
      <p:transition spd="slow">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p:txBody>
          <a:bodyPr>
            <a:normAutofit/>
          </a:bodyPr>
          <a:lstStyle/>
          <a:p>
            <a:pPr marL="114300" indent="0">
              <a:buNone/>
            </a:pPr>
            <a:r>
              <a:rPr lang="ar-IQ" sz="4000" dirty="0" smtClean="0"/>
              <a:t>س9: ما المحاولات التي جرت للوصول الى المناخ الامثل؟</a:t>
            </a:r>
            <a:endParaRPr lang="ar-SA" sz="4000" dirty="0"/>
          </a:p>
        </p:txBody>
      </p:sp>
    </p:spTree>
    <p:extLst>
      <p:ext uri="{BB962C8B-B14F-4D97-AF65-F5344CB8AC3E}">
        <p14:creationId xmlns:p14="http://schemas.microsoft.com/office/powerpoint/2010/main" val="1651380548"/>
      </p:ext>
    </p:extLst>
  </p:cSld>
  <p:clrMapOvr>
    <a:masterClrMapping/>
  </p:clrMapOvr>
  <mc:AlternateContent xmlns:mc="http://schemas.openxmlformats.org/markup-compatibility/2006" xmlns:p14="http://schemas.microsoft.com/office/powerpoint/2010/main">
    <mc:Choice Requires="p14">
      <p:transition spd="slow" p14:dur="1100">
        <p14:switch dir="l"/>
      </p:transition>
    </mc:Choice>
    <mc:Fallback xmlns="">
      <p:transition spd="slow">
        <p:fade/>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p:txBody>
          <a:bodyPr>
            <a:normAutofit lnSpcReduction="10000"/>
          </a:bodyPr>
          <a:lstStyle/>
          <a:p>
            <a:pPr marL="0" indent="0" algn="just">
              <a:buNone/>
            </a:pPr>
            <a:r>
              <a:rPr lang="ar-IQ" sz="3600" dirty="0" smtClean="0"/>
              <a:t>ج/</a:t>
            </a:r>
          </a:p>
          <a:p>
            <a:pPr marL="0" indent="0" algn="just">
              <a:buNone/>
            </a:pPr>
            <a:r>
              <a:rPr lang="ar-IQ" sz="3600" dirty="0" smtClean="0"/>
              <a:t>جرت </a:t>
            </a:r>
            <a:r>
              <a:rPr lang="ar-IQ" sz="3600" dirty="0"/>
              <a:t>محاولات كثيرة للوصول إلى المناخ الأمثل لراحة الإنسان </a:t>
            </a:r>
            <a:r>
              <a:rPr lang="ar-IQ" sz="3600" dirty="0" err="1"/>
              <a:t>وتحدیده</a:t>
            </a:r>
            <a:r>
              <a:rPr lang="ar-IQ" sz="3600" dirty="0"/>
              <a:t>، لعل من افضلها هي التي جاء بها المهندس </a:t>
            </a:r>
            <a:r>
              <a:rPr lang="ar-IQ" sz="3600" dirty="0" err="1"/>
              <a:t>أولجاي</a:t>
            </a:r>
            <a:r>
              <a:rPr lang="ar-IQ" sz="3600" dirty="0"/>
              <a:t>(</a:t>
            </a:r>
            <a:r>
              <a:rPr lang="en-US" sz="3600" dirty="0" err="1"/>
              <a:t>Olgyay</a:t>
            </a:r>
            <a:r>
              <a:rPr lang="en-US" sz="3600" dirty="0"/>
              <a:t>) </a:t>
            </a:r>
            <a:r>
              <a:rPr lang="ar-IQ" sz="3600" dirty="0"/>
              <a:t>عام 1963 وتوصل </a:t>
            </a:r>
            <a:r>
              <a:rPr lang="ar-IQ" sz="3600" dirty="0" err="1"/>
              <a:t>فیها</a:t>
            </a:r>
            <a:r>
              <a:rPr lang="ar-IQ" sz="3600" dirty="0"/>
              <a:t> لعمل مخطط  </a:t>
            </a:r>
            <a:r>
              <a:rPr lang="ar-IQ" sz="3600" dirty="0" err="1"/>
              <a:t>بیاني</a:t>
            </a:r>
            <a:r>
              <a:rPr lang="ar-IQ" sz="3600" dirty="0"/>
              <a:t> لمدى شعور الإنسان بالراحة، شكل(1) ، فقد استخدم العناصر المناخية الأربعة المؤثرة على راحة الإنسان والتي </a:t>
            </a:r>
            <a:r>
              <a:rPr lang="ar-IQ" sz="3600" dirty="0" err="1"/>
              <a:t>یجب</a:t>
            </a:r>
            <a:r>
              <a:rPr lang="ar-IQ" sz="3600" dirty="0"/>
              <a:t> مراعاتها عند عملية التخطيط وهي الإشعاع الشمسي والحرارة والرطوبة وسرعة </a:t>
            </a:r>
            <a:r>
              <a:rPr lang="ar-IQ" sz="3600" dirty="0" err="1" smtClean="0"/>
              <a:t>الریاح</a:t>
            </a:r>
            <a:r>
              <a:rPr lang="ar-IQ" sz="3600" dirty="0"/>
              <a:t>.</a:t>
            </a:r>
          </a:p>
        </p:txBody>
      </p:sp>
    </p:spTree>
    <p:extLst>
      <p:ext uri="{BB962C8B-B14F-4D97-AF65-F5344CB8AC3E}">
        <p14:creationId xmlns:p14="http://schemas.microsoft.com/office/powerpoint/2010/main" val="2827729155"/>
      </p:ext>
    </p:extLst>
  </p:cSld>
  <p:clrMapOvr>
    <a:masterClrMapping/>
  </p:clrMapOvr>
  <mc:AlternateContent xmlns:mc="http://schemas.openxmlformats.org/markup-compatibility/2006" xmlns:p14="http://schemas.microsoft.com/office/powerpoint/2010/main">
    <mc:Choice Requires="p14">
      <p:transition spd="slow" p14:dur="1100">
        <p14:switch dir="l"/>
      </p:transition>
    </mc:Choice>
    <mc:Fallback xmlns="">
      <p:transition spd="slow">
        <p:fade/>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p:txBody>
          <a:bodyPr>
            <a:normAutofit/>
          </a:bodyPr>
          <a:lstStyle/>
          <a:p>
            <a:pPr marL="0" indent="0" algn="just">
              <a:buNone/>
            </a:pPr>
            <a:r>
              <a:rPr lang="ar-IQ" sz="3200" dirty="0"/>
              <a:t>مع افتراض أن ارتفاع المكان لا </a:t>
            </a:r>
            <a:r>
              <a:rPr lang="ar-IQ" sz="3200" dirty="0" err="1"/>
              <a:t>یزید</a:t>
            </a:r>
            <a:r>
              <a:rPr lang="ar-IQ" sz="3200" dirty="0"/>
              <a:t> 300 مترا عن سطح البحر، وأن یكون الإنسان </a:t>
            </a:r>
            <a:r>
              <a:rPr lang="ar-IQ" sz="3200" dirty="0" err="1"/>
              <a:t>مرتدیاً</a:t>
            </a:r>
            <a:r>
              <a:rPr lang="ar-IQ" sz="3200" dirty="0"/>
              <a:t> ملابس </a:t>
            </a:r>
            <a:r>
              <a:rPr lang="ar-IQ" sz="3200" dirty="0" err="1"/>
              <a:t>خفیفة</a:t>
            </a:r>
            <a:r>
              <a:rPr lang="ar-IQ" sz="3200" dirty="0"/>
              <a:t> قد تعادل( 1كغ) </a:t>
            </a:r>
            <a:r>
              <a:rPr lang="ar-IQ" sz="3200" dirty="0" err="1"/>
              <a:t>ویعمل</a:t>
            </a:r>
            <a:r>
              <a:rPr lang="ar-IQ" sz="3200" dirty="0"/>
              <a:t> عملاً بسيطا، وحدد منطقة الراحة بأن تتراوح درجة الحرارة في فصل </a:t>
            </a:r>
            <a:r>
              <a:rPr lang="ar-IQ" sz="3200" dirty="0" err="1"/>
              <a:t>الصیف</a:t>
            </a:r>
            <a:r>
              <a:rPr lang="ar-IQ" sz="3200" dirty="0"/>
              <a:t> ما </a:t>
            </a:r>
            <a:r>
              <a:rPr lang="ar-IQ" sz="3200" dirty="0" err="1"/>
              <a:t>بین</a:t>
            </a:r>
            <a:r>
              <a:rPr lang="ar-IQ" sz="3200" dirty="0"/>
              <a:t> (21.1-26.6 °م) ، وفي فصل الشتاء ما </a:t>
            </a:r>
            <a:r>
              <a:rPr lang="ar-IQ" sz="3200" dirty="0" err="1"/>
              <a:t>بین</a:t>
            </a:r>
            <a:r>
              <a:rPr lang="ar-IQ" sz="3200" dirty="0"/>
              <a:t> ( 20,3-22.4 °م)، وأن تنحصر الرطوبة </a:t>
            </a:r>
            <a:r>
              <a:rPr lang="ar-IQ" sz="3200" dirty="0" err="1"/>
              <a:t>النسبیة</a:t>
            </a:r>
            <a:r>
              <a:rPr lang="ar-IQ" sz="3200" dirty="0"/>
              <a:t> (30-60%) </a:t>
            </a:r>
            <a:r>
              <a:rPr lang="ar-IQ" sz="3200" dirty="0" err="1"/>
              <a:t>ویمكن</a:t>
            </a:r>
            <a:r>
              <a:rPr lang="ar-IQ" sz="3200" dirty="0"/>
              <a:t> أن تمتد من ( 18 -  77 ) </a:t>
            </a:r>
            <a:r>
              <a:rPr lang="ar-IQ" sz="3200" dirty="0" err="1"/>
              <a:t>غیر</a:t>
            </a:r>
            <a:r>
              <a:rPr lang="ar-IQ" sz="3200" dirty="0"/>
              <a:t> أن النسبة </a:t>
            </a:r>
            <a:r>
              <a:rPr lang="ar-IQ" sz="3200" dirty="0" err="1"/>
              <a:t>الأخیرة</a:t>
            </a:r>
            <a:r>
              <a:rPr lang="ar-IQ" sz="3200" dirty="0"/>
              <a:t> تعد مقبولة ولكنها </a:t>
            </a:r>
            <a:r>
              <a:rPr lang="ar-IQ" sz="3200" dirty="0" err="1"/>
              <a:t>غیر</a:t>
            </a:r>
            <a:r>
              <a:rPr lang="ar-IQ" sz="3200" dirty="0"/>
              <a:t> </a:t>
            </a:r>
            <a:r>
              <a:rPr lang="ar-IQ" sz="3200" dirty="0" err="1"/>
              <a:t>مریحة</a:t>
            </a:r>
            <a:r>
              <a:rPr lang="ar-IQ" sz="3200" dirty="0"/>
              <a:t> .</a:t>
            </a:r>
          </a:p>
        </p:txBody>
      </p:sp>
    </p:spTree>
    <p:extLst>
      <p:ext uri="{BB962C8B-B14F-4D97-AF65-F5344CB8AC3E}">
        <p14:creationId xmlns:p14="http://schemas.microsoft.com/office/powerpoint/2010/main" val="482018120"/>
      </p:ext>
    </p:extLst>
  </p:cSld>
  <p:clrMapOvr>
    <a:masterClrMapping/>
  </p:clrMapOvr>
  <mc:AlternateContent xmlns:mc="http://schemas.openxmlformats.org/markup-compatibility/2006" xmlns:p14="http://schemas.microsoft.com/office/powerpoint/2010/main">
    <mc:Choice Requires="p14">
      <p:transition spd="slow" p14:dur="1100">
        <p14:switch dir="l"/>
      </p:transition>
    </mc:Choice>
    <mc:Fallback xmlns="">
      <p:transition spd="slow">
        <p:fade/>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1979712" y="1340768"/>
            <a:ext cx="5277967" cy="35985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68914811"/>
      </p:ext>
    </p:extLst>
  </p:cSld>
  <p:clrMapOvr>
    <a:masterClrMapping/>
  </p:clrMapOvr>
  <mc:AlternateContent xmlns:mc="http://schemas.openxmlformats.org/markup-compatibility/2006" xmlns:p14="http://schemas.microsoft.com/office/powerpoint/2010/main">
    <mc:Choice Requires="p14">
      <p:transition spd="slow" p14:dur="1100">
        <p14:switch dir="l"/>
      </p:transition>
    </mc:Choice>
    <mc:Fallback xmlns="">
      <p:transition spd="slow">
        <p:fade/>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p:txBody>
          <a:bodyPr>
            <a:noAutofit/>
          </a:bodyPr>
          <a:lstStyle/>
          <a:p>
            <a:pPr marL="0" indent="0" algn="just">
              <a:buNone/>
            </a:pPr>
            <a:r>
              <a:rPr lang="ar-IQ" sz="4000" dirty="0"/>
              <a:t>ولغرض التحكم في ميزان العناصر المناخية </a:t>
            </a:r>
            <a:r>
              <a:rPr lang="ar-IQ" sz="4000" dirty="0" err="1"/>
              <a:t>یفترض</a:t>
            </a:r>
            <a:r>
              <a:rPr lang="ar-IQ" sz="4000" dirty="0"/>
              <a:t> حسن التعامل مع التجمعات السكنية والنشاط البشري، فمن أجل رفع درجة حرارة هواء المدینة وتجمعاتها السكنية في المناطق ذات الشتاء البارد </a:t>
            </a:r>
            <a:r>
              <a:rPr lang="ar-IQ" sz="4000" dirty="0" err="1"/>
              <a:t>والصیف</a:t>
            </a:r>
            <a:r>
              <a:rPr lang="ar-IQ" sz="4000" dirty="0"/>
              <a:t> المعتدل </a:t>
            </a:r>
            <a:r>
              <a:rPr lang="ar-IQ" sz="4000" dirty="0" err="1"/>
              <a:t>یتطلب</a:t>
            </a:r>
            <a:r>
              <a:rPr lang="ar-IQ" sz="4000" dirty="0"/>
              <a:t> خفض سرعة الرياح بالقرب من سطوح المدینة إلى الحد الأدنى، ورفع المباني للتعرض لأشعة الشمس إلى الحد الأقصى.</a:t>
            </a:r>
          </a:p>
        </p:txBody>
      </p:sp>
    </p:spTree>
    <p:extLst>
      <p:ext uri="{BB962C8B-B14F-4D97-AF65-F5344CB8AC3E}">
        <p14:creationId xmlns:p14="http://schemas.microsoft.com/office/powerpoint/2010/main" val="2532050335"/>
      </p:ext>
    </p:extLst>
  </p:cSld>
  <p:clrMapOvr>
    <a:masterClrMapping/>
  </p:clrMapOvr>
  <mc:AlternateContent xmlns:mc="http://schemas.openxmlformats.org/markup-compatibility/2006" xmlns:p14="http://schemas.microsoft.com/office/powerpoint/2010/main">
    <mc:Choice Requires="p14">
      <p:transition spd="slow" p14:dur="1100">
        <p14:switch dir="l"/>
      </p:transition>
    </mc:Choice>
    <mc:Fallback xmlns="">
      <p:transition spd="slow">
        <p:fade/>
      </p:transition>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p:txBody>
          <a:bodyPr>
            <a:normAutofit/>
          </a:bodyPr>
          <a:lstStyle/>
          <a:p>
            <a:pPr marL="114300" indent="0">
              <a:buNone/>
            </a:pPr>
            <a:r>
              <a:rPr lang="ar-IQ" sz="2800" dirty="0" smtClean="0"/>
              <a:t>س10: ما الوسائل التي استخدمها الانسان الحضري للتكيف مع المناخ؟</a:t>
            </a:r>
            <a:endParaRPr lang="ar-SA" sz="2800" dirty="0"/>
          </a:p>
        </p:txBody>
      </p:sp>
    </p:spTree>
    <p:extLst>
      <p:ext uri="{BB962C8B-B14F-4D97-AF65-F5344CB8AC3E}">
        <p14:creationId xmlns:p14="http://schemas.microsoft.com/office/powerpoint/2010/main" val="1648780329"/>
      </p:ext>
    </p:extLst>
  </p:cSld>
  <p:clrMapOvr>
    <a:masterClrMapping/>
  </p:clrMapOvr>
  <mc:AlternateContent xmlns:mc="http://schemas.openxmlformats.org/markup-compatibility/2006" xmlns:p14="http://schemas.microsoft.com/office/powerpoint/2010/main">
    <mc:Choice Requires="p14">
      <p:transition spd="slow" p14:dur="1100">
        <p14:switch dir="l"/>
      </p:transition>
    </mc:Choice>
    <mc:Fallback xmlns="">
      <p:transition spd="slow">
        <p:fade/>
      </p:transition>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p:txBody>
          <a:bodyPr>
            <a:normAutofit lnSpcReduction="10000"/>
          </a:bodyPr>
          <a:lstStyle/>
          <a:p>
            <a:pPr marL="0" indent="0" algn="just">
              <a:buNone/>
            </a:pPr>
            <a:r>
              <a:rPr lang="ar-IQ" sz="3600" dirty="0" smtClean="0"/>
              <a:t>ج/</a:t>
            </a:r>
          </a:p>
          <a:p>
            <a:pPr marL="0" indent="0" algn="just">
              <a:buNone/>
            </a:pPr>
            <a:r>
              <a:rPr lang="ar-IQ" sz="3600" dirty="0" smtClean="0"/>
              <a:t>يمكن </a:t>
            </a:r>
            <a:r>
              <a:rPr lang="ar-IQ" sz="3600" dirty="0"/>
              <a:t>ادراج  وسائل تكيف الانسان الحضري لتغير المناخ  بما يأتي:</a:t>
            </a:r>
          </a:p>
          <a:p>
            <a:pPr marL="0" indent="0" algn="just">
              <a:buNone/>
            </a:pPr>
            <a:r>
              <a:rPr lang="ar-IQ" sz="3600" dirty="0"/>
              <a:t>1)	تختلف انواع سطح الوحدة السكنية حسب المناطق فالسطح المستوي يوجد في المناطق الحارة، بينما السطوح </a:t>
            </a:r>
            <a:r>
              <a:rPr lang="ar-IQ" sz="3600" dirty="0" err="1"/>
              <a:t>المقببة</a:t>
            </a:r>
            <a:r>
              <a:rPr lang="ar-IQ" sz="3600" dirty="0"/>
              <a:t> في المناطق الجافة، في </a:t>
            </a:r>
            <a:r>
              <a:rPr lang="ar-IQ" sz="3600" dirty="0" err="1"/>
              <a:t>حین</a:t>
            </a:r>
            <a:r>
              <a:rPr lang="ar-IQ" sz="3600" dirty="0"/>
              <a:t> أن السقوف المائلة تتواجد في المناطق المعتدلة شتاءً ذات </a:t>
            </a:r>
            <a:r>
              <a:rPr lang="ar-IQ" sz="3600" dirty="0" err="1"/>
              <a:t>الصیف</a:t>
            </a:r>
            <a:r>
              <a:rPr lang="ar-IQ" sz="3600" dirty="0"/>
              <a:t> الحار، بينما الأسقف العالية نجدها في المناطق المعتدلة </a:t>
            </a:r>
            <a:r>
              <a:rPr lang="ar-IQ" sz="3600" dirty="0" err="1"/>
              <a:t>صیفاً</a:t>
            </a:r>
            <a:r>
              <a:rPr lang="ar-IQ" sz="3600" dirty="0"/>
              <a:t> الرطبة الباردة شتاءً.</a:t>
            </a:r>
          </a:p>
          <a:p>
            <a:pPr marL="0" indent="0">
              <a:buNone/>
            </a:pPr>
            <a:endParaRPr lang="ar-IQ" dirty="0"/>
          </a:p>
        </p:txBody>
      </p:sp>
    </p:spTree>
    <p:extLst>
      <p:ext uri="{BB962C8B-B14F-4D97-AF65-F5344CB8AC3E}">
        <p14:creationId xmlns:p14="http://schemas.microsoft.com/office/powerpoint/2010/main" val="1856823148"/>
      </p:ext>
    </p:extLst>
  </p:cSld>
  <p:clrMapOvr>
    <a:masterClrMapping/>
  </p:clrMapOvr>
  <mc:AlternateContent xmlns:mc="http://schemas.openxmlformats.org/markup-compatibility/2006" xmlns:p14="http://schemas.microsoft.com/office/powerpoint/2010/main">
    <mc:Choice Requires="p14">
      <p:transition spd="slow" p14:dur="1100">
        <p14:switch dir="l"/>
      </p:transition>
    </mc:Choice>
    <mc:Fallback xmlns="">
      <p:transition spd="slow">
        <p:fade/>
      </p:transition>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p:txBody>
          <a:bodyPr>
            <a:normAutofit/>
          </a:bodyPr>
          <a:lstStyle/>
          <a:p>
            <a:pPr marL="0" indent="0" algn="just">
              <a:buNone/>
            </a:pPr>
            <a:r>
              <a:rPr lang="ar-IQ" sz="4000" dirty="0"/>
              <a:t>2)</a:t>
            </a:r>
            <a:r>
              <a:rPr lang="ar-IQ" sz="4000" dirty="0" err="1"/>
              <a:t>التركیب</a:t>
            </a:r>
            <a:r>
              <a:rPr lang="ar-IQ" sz="4000" dirty="0"/>
              <a:t> المقفل للمباني وكثافتها العالية من أهم الخصائص المميزة لتخطيط المناطق السكنية في المناطق الحارة وذلك من أجل توفير أكبر قدر من الظلال خلال </a:t>
            </a:r>
            <a:r>
              <a:rPr lang="ar-IQ" sz="4000" dirty="0" err="1"/>
              <a:t>الیوم</a:t>
            </a:r>
            <a:r>
              <a:rPr lang="ar-IQ" sz="4000" dirty="0"/>
              <a:t>، كما </a:t>
            </a:r>
            <a:r>
              <a:rPr lang="ar-IQ" sz="4000" dirty="0" err="1"/>
              <a:t>یجب</a:t>
            </a:r>
            <a:r>
              <a:rPr lang="ar-IQ" sz="4000" dirty="0"/>
              <a:t> التحكم في </a:t>
            </a:r>
            <a:r>
              <a:rPr lang="ar-IQ" sz="4000" dirty="0" err="1"/>
              <a:t>توجیه</a:t>
            </a:r>
            <a:r>
              <a:rPr lang="ar-IQ" sz="4000" dirty="0"/>
              <a:t> شبكة الشوارع والممرات داخل الكتل العمرانية بهدف التحكم في حركة الهواء.</a:t>
            </a:r>
          </a:p>
        </p:txBody>
      </p:sp>
    </p:spTree>
    <p:extLst>
      <p:ext uri="{BB962C8B-B14F-4D97-AF65-F5344CB8AC3E}">
        <p14:creationId xmlns:p14="http://schemas.microsoft.com/office/powerpoint/2010/main" val="1281168287"/>
      </p:ext>
    </p:extLst>
  </p:cSld>
  <p:clrMapOvr>
    <a:masterClrMapping/>
  </p:clrMapOvr>
  <mc:AlternateContent xmlns:mc="http://schemas.openxmlformats.org/markup-compatibility/2006" xmlns:p14="http://schemas.microsoft.com/office/powerpoint/2010/main">
    <mc:Choice Requires="p14">
      <p:transition spd="slow" p14:dur="1100">
        <p14:switch dir="l"/>
      </p:transition>
    </mc:Choice>
    <mc:Fallback xmlns="">
      <p:transition spd="slow">
        <p:fade/>
      </p:transition>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p:txBody>
          <a:bodyPr>
            <a:normAutofit/>
          </a:bodyPr>
          <a:lstStyle/>
          <a:p>
            <a:pPr marL="0" indent="0" algn="just">
              <a:buNone/>
            </a:pPr>
            <a:r>
              <a:rPr lang="ar-IQ" sz="3600" dirty="0"/>
              <a:t>3) كما فرضت ظروف المناخ في المناطق الحارة استخدام مواد بناء لها كفاءة حرارية عالية (</a:t>
            </a:r>
            <a:r>
              <a:rPr lang="en-US" sz="3600" dirty="0"/>
              <a:t>High Heat Capacity) </a:t>
            </a:r>
            <a:r>
              <a:rPr lang="ar-IQ" sz="3600" dirty="0"/>
              <a:t>مثل الحجر </a:t>
            </a:r>
            <a:r>
              <a:rPr lang="ar-IQ" sz="3600" dirty="0" err="1"/>
              <a:t>والطین</a:t>
            </a:r>
            <a:r>
              <a:rPr lang="ar-IQ" sz="3600" dirty="0"/>
              <a:t>، التي تمتص الحرارة نهارًا وتفقدها </a:t>
            </a:r>
            <a:r>
              <a:rPr lang="ar-IQ" sz="3600" dirty="0" err="1"/>
              <a:t>لیلاً</a:t>
            </a:r>
            <a:r>
              <a:rPr lang="ar-IQ" sz="3600" dirty="0"/>
              <a:t> دون السماح لها باختراق الجدران لسماكتها </a:t>
            </a:r>
            <a:r>
              <a:rPr lang="ar-IQ" sz="3600" dirty="0" err="1"/>
              <a:t>الكبیرة</a:t>
            </a:r>
            <a:r>
              <a:rPr lang="ar-IQ" sz="3600" dirty="0"/>
              <a:t>، فضلا عن كون الجدران غالباً خشنة من الخارج فتعمل على </a:t>
            </a:r>
            <a:r>
              <a:rPr lang="ar-IQ" sz="3600" dirty="0" err="1"/>
              <a:t>تشتیت</a:t>
            </a:r>
            <a:r>
              <a:rPr lang="ar-IQ" sz="3600" dirty="0"/>
              <a:t> قدر </a:t>
            </a:r>
            <a:r>
              <a:rPr lang="ar-IQ" sz="3600" dirty="0" err="1"/>
              <a:t>كبیر</a:t>
            </a:r>
            <a:r>
              <a:rPr lang="ar-IQ" sz="3600" dirty="0"/>
              <a:t> من أشعة الشمس.</a:t>
            </a:r>
          </a:p>
        </p:txBody>
      </p:sp>
    </p:spTree>
    <p:extLst>
      <p:ext uri="{BB962C8B-B14F-4D97-AF65-F5344CB8AC3E}">
        <p14:creationId xmlns:p14="http://schemas.microsoft.com/office/powerpoint/2010/main" val="427651139"/>
      </p:ext>
    </p:extLst>
  </p:cSld>
  <p:clrMapOvr>
    <a:masterClrMapping/>
  </p:clrMapOvr>
  <mc:AlternateContent xmlns:mc="http://schemas.openxmlformats.org/markup-compatibility/2006" xmlns:p14="http://schemas.microsoft.com/office/powerpoint/2010/main">
    <mc:Choice Requires="p14">
      <p:transition spd="slow" p14:dur="1100">
        <p14:switch dir="l"/>
      </p:transition>
    </mc:Choice>
    <mc:Fallback xmlns="">
      <p:transition spd="slow">
        <p:fade/>
      </p:transition>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p:txBody>
          <a:bodyPr>
            <a:normAutofit/>
          </a:bodyPr>
          <a:lstStyle/>
          <a:p>
            <a:pPr marL="0" indent="0" algn="just">
              <a:buNone/>
            </a:pPr>
            <a:r>
              <a:rPr lang="ar-IQ" sz="3600" dirty="0" smtClean="0"/>
              <a:t>4) </a:t>
            </a:r>
            <a:r>
              <a:rPr lang="ar-IQ" sz="3600" dirty="0"/>
              <a:t>استخدام الفناء الداخلي </a:t>
            </a:r>
            <a:r>
              <a:rPr lang="ar-IQ" sz="3600" dirty="0" err="1"/>
              <a:t>لتحقیق</a:t>
            </a:r>
            <a:r>
              <a:rPr lang="ar-IQ" sz="3600" dirty="0"/>
              <a:t> </a:t>
            </a:r>
            <a:r>
              <a:rPr lang="ar-IQ" sz="3600" dirty="0" err="1"/>
              <a:t>التظلیل</a:t>
            </a:r>
            <a:r>
              <a:rPr lang="ar-IQ" sz="3600" dirty="0"/>
              <a:t> </a:t>
            </a:r>
            <a:r>
              <a:rPr lang="ar-IQ" sz="3600" dirty="0" err="1"/>
              <a:t>والتهویة</a:t>
            </a:r>
            <a:r>
              <a:rPr lang="ar-IQ" sz="3600" dirty="0"/>
              <a:t> </a:t>
            </a:r>
            <a:r>
              <a:rPr lang="ar-IQ" sz="3600" dirty="0" err="1"/>
              <a:t>والتبرید</a:t>
            </a:r>
            <a:r>
              <a:rPr lang="ar-IQ" sz="3600" dirty="0"/>
              <a:t> داخل المنزل، فضلا عن استخدام النباتات في الفناء الداخلي مع بعض العناصر </a:t>
            </a:r>
            <a:r>
              <a:rPr lang="ar-IQ" sz="3600" dirty="0" err="1"/>
              <a:t>المائیة</a:t>
            </a:r>
            <a:r>
              <a:rPr lang="ar-IQ" sz="3600" dirty="0"/>
              <a:t> </a:t>
            </a:r>
            <a:r>
              <a:rPr lang="ar-IQ" sz="3600" dirty="0" err="1"/>
              <a:t>لتلطیف</a:t>
            </a:r>
            <a:r>
              <a:rPr lang="ar-IQ" sz="3600" dirty="0"/>
              <a:t> الجو ورفع نسبة الرطوبة </a:t>
            </a:r>
            <a:r>
              <a:rPr lang="ar-IQ" sz="3600" dirty="0" err="1"/>
              <a:t>وتقلیل</a:t>
            </a:r>
            <a:r>
              <a:rPr lang="ar-IQ" sz="3600" dirty="0"/>
              <a:t> الفتحات </a:t>
            </a:r>
            <a:r>
              <a:rPr lang="ar-IQ" sz="3600" dirty="0" err="1"/>
              <a:t>الخارجیة</a:t>
            </a:r>
            <a:r>
              <a:rPr lang="ar-IQ" sz="3600" dirty="0"/>
              <a:t> وتركيزها داخليا.</a:t>
            </a:r>
          </a:p>
        </p:txBody>
      </p:sp>
    </p:spTree>
    <p:extLst>
      <p:ext uri="{BB962C8B-B14F-4D97-AF65-F5344CB8AC3E}">
        <p14:creationId xmlns:p14="http://schemas.microsoft.com/office/powerpoint/2010/main" val="835425392"/>
      </p:ext>
    </p:extLst>
  </p:cSld>
  <p:clrMapOvr>
    <a:masterClrMapping/>
  </p:clrMapOvr>
  <mc:AlternateContent xmlns:mc="http://schemas.openxmlformats.org/markup-compatibility/2006" xmlns:p14="http://schemas.microsoft.com/office/powerpoint/2010/main">
    <mc:Choice Requires="p14">
      <p:transition spd="slow" p14:dur="1100">
        <p14:switch dir="l"/>
      </p:transition>
    </mc:Choice>
    <mc:Fallback xmlns="">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p:txBody>
          <a:bodyPr>
            <a:normAutofit fontScale="77500" lnSpcReduction="20000"/>
          </a:bodyPr>
          <a:lstStyle/>
          <a:p>
            <a:pPr marL="0" indent="0" algn="just">
              <a:buNone/>
            </a:pPr>
            <a:r>
              <a:rPr lang="ar-IQ" sz="4400" dirty="0" smtClean="0"/>
              <a:t>ج/ </a:t>
            </a:r>
          </a:p>
          <a:p>
            <a:pPr marL="0" indent="0" algn="just">
              <a:buNone/>
            </a:pPr>
            <a:r>
              <a:rPr lang="ar-IQ" sz="4400" dirty="0" smtClean="0"/>
              <a:t>تعد </a:t>
            </a:r>
            <a:r>
              <a:rPr lang="ar-IQ" sz="4400" dirty="0"/>
              <a:t>المدن واحدة من الظواهر البشرية عرضة وبشكل فريد لآثار الكوارث، فأربع عشرة مدينة من المدن التسعة عشر </a:t>
            </a:r>
            <a:r>
              <a:rPr lang="ar-IQ" sz="4400" u="sng" dirty="0"/>
              <a:t>الأكبر</a:t>
            </a:r>
            <a:r>
              <a:rPr lang="ar-IQ" sz="4400" dirty="0"/>
              <a:t> في العالم تقع في مناطق ساحلية، ومع ارتفاع منسوب مياه البحر، وزيادة نشاط العواصف، من المحتمل أن تواجه هذه المناطق فيضانات ساحلية، وأضرارا في مرافق بنيتها التحتية. </a:t>
            </a:r>
            <a:endParaRPr lang="ar-IQ" sz="4400" dirty="0" smtClean="0"/>
          </a:p>
          <a:p>
            <a:pPr marL="0" indent="0" algn="just">
              <a:buNone/>
            </a:pPr>
            <a:r>
              <a:rPr lang="ar-IQ" sz="4400" dirty="0" smtClean="0"/>
              <a:t>وهذا لا يعني ان المدن الاخرى بمنأى عن الكوارث.</a:t>
            </a:r>
            <a:endParaRPr lang="ar-IQ" sz="4400" dirty="0"/>
          </a:p>
          <a:p>
            <a:pPr marL="0" indent="0">
              <a:buNone/>
            </a:pPr>
            <a:endParaRPr lang="ar-IQ" dirty="0"/>
          </a:p>
        </p:txBody>
      </p:sp>
    </p:spTree>
    <p:extLst>
      <p:ext uri="{BB962C8B-B14F-4D97-AF65-F5344CB8AC3E}">
        <p14:creationId xmlns:p14="http://schemas.microsoft.com/office/powerpoint/2010/main" val="809404315"/>
      </p:ext>
    </p:extLst>
  </p:cSld>
  <p:clrMapOvr>
    <a:masterClrMapping/>
  </p:clrMapOvr>
  <mc:AlternateContent xmlns:mc="http://schemas.openxmlformats.org/markup-compatibility/2006" xmlns:p14="http://schemas.microsoft.com/office/powerpoint/2010/main">
    <mc:Choice Requires="p14">
      <p:transition spd="slow" p14:dur="1100">
        <p14:switch dir="l"/>
      </p:transition>
    </mc:Choice>
    <mc:Fallback xmlns="">
      <p:transition spd="slow">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p:txBody>
          <a:bodyPr>
            <a:normAutofit/>
          </a:bodyPr>
          <a:lstStyle/>
          <a:p>
            <a:pPr marL="0" indent="0" algn="just">
              <a:buNone/>
            </a:pPr>
            <a:r>
              <a:rPr lang="ar-IQ" sz="3600" dirty="0"/>
              <a:t>وعلى النقيض من ذلك ما نجده في الأقاليم الباردة </a:t>
            </a:r>
            <a:r>
              <a:rPr lang="ar-IQ" sz="3600" dirty="0" err="1"/>
              <a:t>حیث</a:t>
            </a:r>
            <a:r>
              <a:rPr lang="ar-IQ" sz="3600" dirty="0"/>
              <a:t> تنخفض درجة الحرارة معظم أشهر السنة، </a:t>
            </a:r>
            <a:r>
              <a:rPr lang="ar-IQ" sz="3600" dirty="0" err="1"/>
              <a:t>فیفضل</a:t>
            </a:r>
            <a:r>
              <a:rPr lang="ar-IQ" sz="3600" dirty="0"/>
              <a:t> بناء المساكن بمواد عازلة للحرارة </a:t>
            </a:r>
            <a:r>
              <a:rPr lang="ar-IQ" sz="3600" dirty="0" err="1"/>
              <a:t>لتقلیل</a:t>
            </a:r>
            <a:r>
              <a:rPr lang="ar-IQ" sz="3600" dirty="0"/>
              <a:t> فقدان الحرارة من الداخل، على أن يُراعى </a:t>
            </a:r>
            <a:r>
              <a:rPr lang="ar-IQ" sz="3600" dirty="0" err="1"/>
              <a:t>إیجاد</a:t>
            </a:r>
            <a:r>
              <a:rPr lang="ar-IQ" sz="3600" dirty="0"/>
              <a:t> فتحات </a:t>
            </a:r>
            <a:r>
              <a:rPr lang="ar-IQ" sz="3600" dirty="0" err="1"/>
              <a:t>بین</a:t>
            </a:r>
            <a:r>
              <a:rPr lang="ar-IQ" sz="3600" dirty="0"/>
              <a:t> المباني </a:t>
            </a:r>
            <a:r>
              <a:rPr lang="ar-IQ" sz="3600" dirty="0" err="1"/>
              <a:t>لإیصال</a:t>
            </a:r>
            <a:r>
              <a:rPr lang="ar-IQ" sz="3600" dirty="0"/>
              <a:t> الإشعاع الشمسي للجدران، وأن أفضل </a:t>
            </a:r>
            <a:r>
              <a:rPr lang="ar-IQ" sz="3600" dirty="0" err="1"/>
              <a:t>توجیه</a:t>
            </a:r>
            <a:r>
              <a:rPr lang="ar-IQ" sz="3600" dirty="0"/>
              <a:t> للمباني یكون في اتجاه الجنوب الشرقي وذلك للحصول على أعلى قدر من الإشعاع الشمسي.</a:t>
            </a:r>
          </a:p>
        </p:txBody>
      </p:sp>
    </p:spTree>
    <p:extLst>
      <p:ext uri="{BB962C8B-B14F-4D97-AF65-F5344CB8AC3E}">
        <p14:creationId xmlns:p14="http://schemas.microsoft.com/office/powerpoint/2010/main" val="3991499150"/>
      </p:ext>
    </p:extLst>
  </p:cSld>
  <p:clrMapOvr>
    <a:masterClrMapping/>
  </p:clrMapOvr>
  <mc:AlternateContent xmlns:mc="http://schemas.openxmlformats.org/markup-compatibility/2006" xmlns:p14="http://schemas.microsoft.com/office/powerpoint/2010/main">
    <mc:Choice Requires="p14">
      <p:transition spd="slow" p14:dur="1100">
        <p14:switch dir="l"/>
      </p:transition>
    </mc:Choice>
    <mc:Fallback xmlns="">
      <p:transition spd="slow">
        <p:fade/>
      </p:transition>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p:txBody>
          <a:bodyPr>
            <a:normAutofit/>
          </a:bodyPr>
          <a:lstStyle/>
          <a:p>
            <a:pPr marL="0" indent="0" algn="just">
              <a:buNone/>
            </a:pPr>
            <a:r>
              <a:rPr lang="ar-IQ" sz="2800" dirty="0"/>
              <a:t>وبسبب غزارة الغيث في الإقليم المناخي الحار الرطب فأن الوحدات السكنية غالباً ما تقام على أعمدة في الطابق الأول ،فضلا من انها تسمح </a:t>
            </a:r>
            <a:r>
              <a:rPr lang="ar-IQ" sz="2800" dirty="0" err="1"/>
              <a:t>بجریان</a:t>
            </a:r>
            <a:r>
              <a:rPr lang="ar-IQ" sz="2800" dirty="0"/>
              <a:t> الهواء حول المبنى من كافة الجهات، وكذلك استخدام الأسقف التي تسمح بمرور الهواء من خلالها، وذلك بأن تكون </a:t>
            </a:r>
            <a:r>
              <a:rPr lang="ar-IQ" sz="2800" dirty="0" err="1"/>
              <a:t>غیر</a:t>
            </a:r>
            <a:r>
              <a:rPr lang="ar-IQ" sz="2800" dirty="0"/>
              <a:t> متصلة بجدران المبنى ومرفوعة بواسطة أعمدة، من أجل الاستفادة من </a:t>
            </a:r>
            <a:r>
              <a:rPr lang="ar-IQ" sz="2800" dirty="0" err="1"/>
              <a:t>خاصیة</a:t>
            </a:r>
            <a:r>
              <a:rPr lang="ar-IQ" sz="2800" dirty="0"/>
              <a:t> ارتفاع الهواء الساخن إلى أعلى </a:t>
            </a:r>
            <a:r>
              <a:rPr lang="ar-IQ" sz="2800" dirty="0" err="1"/>
              <a:t>لیحل</a:t>
            </a:r>
            <a:r>
              <a:rPr lang="ar-IQ" sz="2800" dirty="0"/>
              <a:t> محله حركة الهواء البارد في مناطق تواجد السكان </a:t>
            </a:r>
            <a:r>
              <a:rPr lang="ar-IQ" sz="2800" dirty="0" err="1"/>
              <a:t>ومعیشتهم</a:t>
            </a:r>
            <a:r>
              <a:rPr lang="ar-IQ" sz="2800" dirty="0"/>
              <a:t>، مع مراعاة أن تكون هذه الأسقف شديدة </a:t>
            </a:r>
            <a:r>
              <a:rPr lang="ar-IQ" sz="2800" dirty="0" err="1"/>
              <a:t>المیل</a:t>
            </a:r>
            <a:r>
              <a:rPr lang="ar-IQ" sz="2800" dirty="0"/>
              <a:t> للتخلص من </a:t>
            </a:r>
            <a:r>
              <a:rPr lang="ar-IQ" sz="2800" dirty="0" err="1" smtClean="0"/>
              <a:t>المیاه</a:t>
            </a:r>
            <a:r>
              <a:rPr lang="ar-IQ" sz="2800" dirty="0" smtClean="0"/>
              <a:t>.</a:t>
            </a:r>
            <a:endParaRPr lang="ar-IQ" sz="2800" dirty="0"/>
          </a:p>
        </p:txBody>
      </p:sp>
    </p:spTree>
    <p:extLst>
      <p:ext uri="{BB962C8B-B14F-4D97-AF65-F5344CB8AC3E}">
        <p14:creationId xmlns:p14="http://schemas.microsoft.com/office/powerpoint/2010/main" val="2946547642"/>
      </p:ext>
    </p:extLst>
  </p:cSld>
  <p:clrMapOvr>
    <a:masterClrMapping/>
  </p:clrMapOvr>
  <mc:AlternateContent xmlns:mc="http://schemas.openxmlformats.org/markup-compatibility/2006" xmlns:p14="http://schemas.microsoft.com/office/powerpoint/2010/main">
    <mc:Choice Requires="p14">
      <p:transition spd="slow" p14:dur="1100">
        <p14:switch dir="l"/>
      </p:transition>
    </mc:Choice>
    <mc:Fallback xmlns="">
      <p:transition spd="slow">
        <p:fade/>
      </p:transition>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p:txBody>
          <a:bodyPr/>
          <a:lstStyle/>
          <a:p>
            <a:pPr marL="0" indent="0">
              <a:buNone/>
            </a:pPr>
            <a:endParaRPr lang="ar-IQ" dirty="0" smtClean="0"/>
          </a:p>
          <a:p>
            <a:pPr marL="0" indent="0">
              <a:buNone/>
            </a:pPr>
            <a:endParaRPr lang="ar-IQ" dirty="0"/>
          </a:p>
          <a:p>
            <a:pPr marL="0" indent="0">
              <a:buNone/>
            </a:pPr>
            <a:r>
              <a:rPr lang="ar-IQ" dirty="0" smtClean="0"/>
              <a:t>                      </a:t>
            </a:r>
            <a:r>
              <a:rPr lang="ar-IQ" smtClean="0"/>
              <a:t>شكرا لإصغائكم</a:t>
            </a:r>
            <a:endParaRPr lang="ar-IQ" dirty="0" smtClean="0"/>
          </a:p>
        </p:txBody>
      </p:sp>
    </p:spTree>
    <p:extLst>
      <p:ext uri="{BB962C8B-B14F-4D97-AF65-F5344CB8AC3E}">
        <p14:creationId xmlns:p14="http://schemas.microsoft.com/office/powerpoint/2010/main" val="594377869"/>
      </p:ext>
    </p:extLst>
  </p:cSld>
  <p:clrMapOvr>
    <a:masterClrMapping/>
  </p:clrMapOvr>
  <mc:AlternateContent xmlns:mc="http://schemas.openxmlformats.org/markup-compatibility/2006" xmlns:p14="http://schemas.microsoft.com/office/powerpoint/2010/main">
    <mc:Choice Requires="p14">
      <p:transition spd="slow" p14:dur="1100">
        <p14:switch dir="l"/>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395536" y="836712"/>
            <a:ext cx="8229600" cy="4525963"/>
          </a:xfrm>
        </p:spPr>
        <p:txBody>
          <a:bodyPr>
            <a:normAutofit/>
          </a:bodyPr>
          <a:lstStyle/>
          <a:p>
            <a:pPr marL="0" indent="0" algn="just">
              <a:buNone/>
            </a:pPr>
            <a:r>
              <a:rPr lang="ar-IQ" dirty="0" smtClean="0"/>
              <a:t>وهناك </a:t>
            </a:r>
            <a:r>
              <a:rPr lang="ar-SA" dirty="0" smtClean="0"/>
              <a:t>90</a:t>
            </a:r>
            <a:r>
              <a:rPr lang="ar-SA" dirty="0"/>
              <a:t>% من </a:t>
            </a:r>
            <a:r>
              <a:rPr lang="ar-SA" dirty="0" smtClean="0"/>
              <a:t>المدن </a:t>
            </a:r>
            <a:r>
              <a:rPr lang="ar-SA" u="sng" dirty="0"/>
              <a:t>الرئيسة</a:t>
            </a:r>
            <a:r>
              <a:rPr lang="ar-SA" dirty="0"/>
              <a:t> في المناطق الساحلية، فإنها تواجه مخاطر متزايدة من جراء الأعاصير المدمرة والفيضانات وغيرها من الأخطار الطبيعية التي أصبحت متكررة الحدوث وشديدة وعنيفة بسبب تغير المناخ</a:t>
            </a:r>
            <a:r>
              <a:rPr lang="ar-SA" dirty="0" smtClean="0"/>
              <a:t>.</a:t>
            </a:r>
            <a:endParaRPr lang="ar-IQ" dirty="0" smtClean="0"/>
          </a:p>
          <a:p>
            <a:pPr marL="0" indent="0" algn="just">
              <a:buNone/>
            </a:pPr>
            <a:endParaRPr lang="ar-IQ" dirty="0"/>
          </a:p>
          <a:p>
            <a:pPr marL="0" indent="0" algn="just">
              <a:buNone/>
            </a:pPr>
            <a:r>
              <a:rPr lang="ar-IQ" dirty="0" smtClean="0"/>
              <a:t>          ما الفرق بين المدن الاكبر والمدن الرئيسة؟</a:t>
            </a:r>
            <a:endParaRPr lang="ar-SA" dirty="0"/>
          </a:p>
        </p:txBody>
      </p:sp>
    </p:spTree>
    <p:extLst>
      <p:ext uri="{BB962C8B-B14F-4D97-AF65-F5344CB8AC3E}">
        <p14:creationId xmlns:p14="http://schemas.microsoft.com/office/powerpoint/2010/main" val="1065008842"/>
      </p:ext>
    </p:extLst>
  </p:cSld>
  <p:clrMapOvr>
    <a:masterClrMapping/>
  </p:clrMapOvr>
  <mc:AlternateContent xmlns:mc="http://schemas.openxmlformats.org/markup-compatibility/2006" xmlns:p14="http://schemas.microsoft.com/office/powerpoint/2010/main">
    <mc:Choice Requires="p14">
      <p:transition spd="slow" p14:dur="1100">
        <p14:switch dir="l"/>
      </p:transition>
    </mc:Choice>
    <mc:Fallback xmlns="">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916988" y="1738688"/>
            <a:ext cx="4700423" cy="45236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76518089"/>
      </p:ext>
    </p:extLst>
  </p:cSld>
  <p:clrMapOvr>
    <a:masterClrMapping/>
  </p:clrMapOvr>
  <mc:AlternateContent xmlns:mc="http://schemas.openxmlformats.org/markup-compatibility/2006" xmlns:p14="http://schemas.microsoft.com/office/powerpoint/2010/main">
    <mc:Choice Requires="p14">
      <p:transition spd="slow" p14:dur="1100">
        <p14:switch dir="l"/>
      </p:transition>
    </mc:Choice>
    <mc:Fallback xmlns="">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p:txBody>
          <a:bodyPr/>
          <a:lstStyle/>
          <a:p>
            <a:pPr marL="0" indent="0">
              <a:buNone/>
            </a:pPr>
            <a:r>
              <a:rPr lang="ar-IQ" dirty="0" smtClean="0"/>
              <a:t>س2: اضرب مثلا عن فواجع التدمير الحضري جراء العوامل الطبيعية ؟</a:t>
            </a:r>
            <a:endParaRPr lang="ar-SA" dirty="0"/>
          </a:p>
        </p:txBody>
      </p:sp>
    </p:spTree>
    <p:extLst>
      <p:ext uri="{BB962C8B-B14F-4D97-AF65-F5344CB8AC3E}">
        <p14:creationId xmlns:p14="http://schemas.microsoft.com/office/powerpoint/2010/main" val="1956691959"/>
      </p:ext>
    </p:extLst>
  </p:cSld>
  <p:clrMapOvr>
    <a:masterClrMapping/>
  </p:clrMapOvr>
  <mc:AlternateContent xmlns:mc="http://schemas.openxmlformats.org/markup-compatibility/2006" xmlns:p14="http://schemas.microsoft.com/office/powerpoint/2010/main">
    <mc:Choice Requires="p14">
      <p:transition spd="slow" p14:dur="1100">
        <p14:switch dir="l"/>
      </p:transition>
    </mc:Choice>
    <mc:Fallback xmlns="">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467544" y="1052736"/>
            <a:ext cx="8229600" cy="4525963"/>
          </a:xfrm>
        </p:spPr>
        <p:txBody>
          <a:bodyPr>
            <a:normAutofit/>
          </a:bodyPr>
          <a:lstStyle/>
          <a:p>
            <a:pPr marL="0" lvl="0" indent="0" algn="just">
              <a:lnSpc>
                <a:spcPct val="115000"/>
              </a:lnSpc>
              <a:spcAft>
                <a:spcPts val="1000"/>
              </a:spcAft>
              <a:buNone/>
            </a:pPr>
            <a:r>
              <a:rPr lang="ar-IQ" dirty="0" smtClean="0"/>
              <a:t>ج/ </a:t>
            </a:r>
          </a:p>
          <a:p>
            <a:pPr marL="0" lvl="0" indent="0" algn="just">
              <a:lnSpc>
                <a:spcPct val="115000"/>
              </a:lnSpc>
              <a:spcAft>
                <a:spcPts val="1000"/>
              </a:spcAft>
              <a:buNone/>
            </a:pPr>
            <a:r>
              <a:rPr lang="ar-SA" dirty="0" smtClean="0"/>
              <a:t>حينما </a:t>
            </a:r>
            <a:r>
              <a:rPr lang="ar-SA" dirty="0"/>
              <a:t>ضرب الإعصار ماريا منطقة دومينيكا في منطقة البحر الكاريبي في سنة 2017 أدى الى تدمير الغابات المطيرة في البلاد، ودمر قطاعي السياحة والإسكان، وبلغ مجموع الأضرار والخسائر 1.3 مليار دولار، أي 224% من الناتج المحلي الإجمالي لهذا البلد.</a:t>
            </a:r>
          </a:p>
        </p:txBody>
      </p:sp>
    </p:spTree>
    <p:extLst>
      <p:ext uri="{BB962C8B-B14F-4D97-AF65-F5344CB8AC3E}">
        <p14:creationId xmlns:p14="http://schemas.microsoft.com/office/powerpoint/2010/main" val="500681579"/>
      </p:ext>
    </p:extLst>
  </p:cSld>
  <p:clrMapOvr>
    <a:masterClrMapping/>
  </p:clrMapOvr>
  <mc:AlternateContent xmlns:mc="http://schemas.openxmlformats.org/markup-compatibility/2006" xmlns:p14="http://schemas.microsoft.com/office/powerpoint/2010/main">
    <mc:Choice Requires="p14">
      <p:transition spd="slow" p14:dur="1100">
        <p14:switch dir="l"/>
      </p:transition>
    </mc:Choice>
    <mc:Fallback xmlns="">
      <p:transitio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p:txBody>
          <a:bodyPr>
            <a:normAutofit/>
          </a:bodyPr>
          <a:lstStyle/>
          <a:p>
            <a:pPr marL="114300" indent="0" algn="just">
              <a:buNone/>
            </a:pPr>
            <a:r>
              <a:rPr lang="ar-IQ" sz="4400" dirty="0" smtClean="0"/>
              <a:t>س3: ما البرامج التي وضعت لهذا الغرض؟ وما فوائدها؟ </a:t>
            </a:r>
            <a:endParaRPr lang="ar-SA" sz="4400" dirty="0"/>
          </a:p>
        </p:txBody>
      </p:sp>
    </p:spTree>
    <p:extLst>
      <p:ext uri="{BB962C8B-B14F-4D97-AF65-F5344CB8AC3E}">
        <p14:creationId xmlns:p14="http://schemas.microsoft.com/office/powerpoint/2010/main" val="3741794166"/>
      </p:ext>
    </p:extLst>
  </p:cSld>
  <p:clrMapOvr>
    <a:masterClrMapping/>
  </p:clrMapOvr>
  <mc:AlternateContent xmlns:mc="http://schemas.openxmlformats.org/markup-compatibility/2006" xmlns:p14="http://schemas.microsoft.com/office/powerpoint/2010/main">
    <mc:Choice Requires="p14">
      <p:transition spd="slow" p14:dur="1100">
        <p14:switch dir="l"/>
      </p:transition>
    </mc:Choice>
    <mc:Fallback xmlns="">
      <p:transition spd="slow">
        <p:fade/>
      </p:transition>
    </mc:Fallback>
  </mc:AlternateContent>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تجاور">
  <a:themeElements>
    <a:clrScheme name="تجاور">
      <a:dk1>
        <a:srgbClr val="2F2B20"/>
      </a:dk1>
      <a:lt1>
        <a:srgbClr val="FFFFFF"/>
      </a:lt1>
      <a:dk2>
        <a:srgbClr val="675E47"/>
      </a:dk2>
      <a:lt2>
        <a:srgbClr val="DFDCB7"/>
      </a:lt2>
      <a:accent1>
        <a:srgbClr val="A9A57C"/>
      </a:accent1>
      <a:accent2>
        <a:srgbClr val="9CBEBD"/>
      </a:accent2>
      <a:accent3>
        <a:srgbClr val="D2CB6C"/>
      </a:accent3>
      <a:accent4>
        <a:srgbClr val="95A39D"/>
      </a:accent4>
      <a:accent5>
        <a:srgbClr val="C89F5D"/>
      </a:accent5>
      <a:accent6>
        <a:srgbClr val="B1A089"/>
      </a:accent6>
      <a:hlink>
        <a:srgbClr val="D25814"/>
      </a:hlink>
      <a:folHlink>
        <a:srgbClr val="849A0A"/>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تجاور">
      <a:fillStyleLst>
        <a:solidFill>
          <a:schemeClr val="phClr"/>
        </a:solidFill>
        <a:solidFill>
          <a:schemeClr val="phClr">
            <a:tint val="55000"/>
          </a:schemeClr>
        </a:solidFill>
        <a:solidFill>
          <a:schemeClr val="phClr"/>
        </a:soli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50800" dist="25400" algn="bl" rotWithShape="0">
              <a:srgbClr val="000000">
                <a:alpha val="60000"/>
              </a:srgbClr>
            </a:outerShdw>
          </a:effectLst>
        </a:effectStyle>
        <a:effectStyle>
          <a:effectLst/>
          <a:scene3d>
            <a:camera prst="orthographicFront">
              <a:rot lat="0" lon="0" rev="0"/>
            </a:camera>
            <a:lightRig rig="brightRoom" dir="tl">
              <a:rot lat="0" lon="0" rev="1800000"/>
            </a:lightRig>
          </a:scene3d>
          <a:sp3d contourW="10160" prstMaterial="dkEdge">
            <a:bevelT w="38100" h="50800" prst="angle"/>
            <a:contourClr>
              <a:schemeClr val="phClr">
                <a:shade val="40000"/>
                <a:satMod val="150000"/>
              </a:schemeClr>
            </a:contourClr>
          </a:sp3d>
        </a:effectStyle>
      </a:effectStyleLst>
      <a:bgFillStyleLst>
        <a:solidFill>
          <a:schemeClr val="phClr"/>
        </a:solidFill>
        <a:gradFill rotWithShape="1">
          <a:gsLst>
            <a:gs pos="0">
              <a:schemeClr val="phClr">
                <a:tint val="90000"/>
              </a:schemeClr>
            </a:gs>
            <a:gs pos="75000">
              <a:schemeClr val="phClr">
                <a:shade val="100000"/>
                <a:satMod val="115000"/>
              </a:schemeClr>
            </a:gs>
            <a:gs pos="100000">
              <a:schemeClr val="phClr">
                <a:shade val="70000"/>
                <a:satMod val="130000"/>
              </a:schemeClr>
            </a:gs>
          </a:gsLst>
          <a:path path="circle">
            <a:fillToRect l="20000" t="50000" r="100000" b="50000"/>
          </a:path>
        </a:gradFill>
        <a:blipFill rotWithShape="1">
          <a:blip xmlns:r="http://schemas.openxmlformats.org/officeDocument/2006/relationships" r:embed="rId1">
            <a:duotone>
              <a:schemeClr val="phClr">
                <a:tint val="97000"/>
              </a:schemeClr>
              <a:schemeClr val="phClr">
                <a:shade val="96000"/>
              </a:schemeClr>
            </a:duotone>
          </a:blip>
          <a:tile tx="0" ty="0" sx="32000" sy="32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Adjacency</Template>
  <TotalTime>282</TotalTime>
  <Words>1602</Words>
  <Application>Microsoft Office PowerPoint</Application>
  <PresentationFormat>عرض على الشاشة (3:4)‏</PresentationFormat>
  <Paragraphs>63</Paragraphs>
  <Slides>42</Slides>
  <Notes>0</Notes>
  <HiddenSlides>0</HiddenSlides>
  <MMClips>0</MMClips>
  <ScaleCrop>false</ScaleCrop>
  <HeadingPairs>
    <vt:vector size="4" baseType="variant">
      <vt:variant>
        <vt:lpstr>نسق</vt:lpstr>
      </vt:variant>
      <vt:variant>
        <vt:i4>1</vt:i4>
      </vt:variant>
      <vt:variant>
        <vt:lpstr>عناوين الشرائح</vt:lpstr>
      </vt:variant>
      <vt:variant>
        <vt:i4>42</vt:i4>
      </vt:variant>
    </vt:vector>
  </HeadingPairs>
  <TitlesOfParts>
    <vt:vector size="43" baseType="lpstr">
      <vt:lpstr>تجاور</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vector>
  </TitlesOfParts>
  <Company>Microsoft (C)</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عرض تقديمي في PowerPoint</dc:title>
  <dc:creator>chucha</dc:creator>
  <cp:lastModifiedBy>DR.Ahmed Saker 2o1O</cp:lastModifiedBy>
  <cp:revision>96</cp:revision>
  <dcterms:created xsi:type="dcterms:W3CDTF">2018-03-23T11:39:18Z</dcterms:created>
  <dcterms:modified xsi:type="dcterms:W3CDTF">2023-03-16T14:18:58Z</dcterms:modified>
</cp:coreProperties>
</file>