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85" r:id="rId2"/>
    <p:sldId id="315" r:id="rId3"/>
    <p:sldId id="292" r:id="rId4"/>
    <p:sldId id="319" r:id="rId5"/>
    <p:sldId id="293" r:id="rId6"/>
    <p:sldId id="294" r:id="rId7"/>
    <p:sldId id="295" r:id="rId8"/>
    <p:sldId id="316" r:id="rId9"/>
    <p:sldId id="317"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291" r:id="rId30"/>
    <p:sldId id="286" r:id="rId31"/>
    <p:sldId id="284"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8F90020-1CF8-4239-94E2-6E147E4A9B9C}" type="datetimeFigureOut">
              <a:rPr lang="ar-SA" smtClean="0"/>
              <a:t>24/08/1444</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30C4C45-6596-42C1-8117-DB5B92C39208}" type="slidenum">
              <a:rPr lang="ar-SA" smtClean="0"/>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8F90020-1CF8-4239-94E2-6E147E4A9B9C}"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30C4C45-6596-42C1-8117-DB5B92C39208}"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8F90020-1CF8-4239-94E2-6E147E4A9B9C}"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30C4C45-6596-42C1-8117-DB5B92C39208}"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8F90020-1CF8-4239-94E2-6E147E4A9B9C}"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30C4C45-6596-42C1-8117-DB5B92C39208}"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58F90020-1CF8-4239-94E2-6E147E4A9B9C}"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30C4C45-6596-42C1-8117-DB5B92C39208}"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58F90020-1CF8-4239-94E2-6E147E4A9B9C}"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30C4C45-6596-42C1-8117-DB5B92C39208}" type="slidenum">
              <a:rPr lang="ar-SA" smtClean="0"/>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58F90020-1CF8-4239-94E2-6E147E4A9B9C}" type="datetimeFigureOut">
              <a:rPr lang="ar-SA" smtClean="0"/>
              <a:t>24/08/1444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30C4C45-6596-42C1-8117-DB5B92C39208}"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58F90020-1CF8-4239-94E2-6E147E4A9B9C}" type="datetimeFigureOut">
              <a:rPr lang="ar-SA" smtClean="0"/>
              <a:t>24/08/1444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30C4C45-6596-42C1-8117-DB5B92C39208}"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90020-1CF8-4239-94E2-6E147E4A9B9C}" type="datetimeFigureOut">
              <a:rPr lang="ar-SA" smtClean="0"/>
              <a:t>24/08/1444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30C4C45-6596-42C1-8117-DB5B92C39208}"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8F90020-1CF8-4239-94E2-6E147E4A9B9C}" type="datetimeFigureOut">
              <a:rPr lang="ar-SA" smtClean="0"/>
              <a:t>24/08/1444</a:t>
            </a:fld>
            <a:endParaRPr lang="ar-SA"/>
          </a:p>
        </p:txBody>
      </p:sp>
      <p:sp>
        <p:nvSpPr>
          <p:cNvPr id="7" name="Slide Number Placeholder 6"/>
          <p:cNvSpPr>
            <a:spLocks noGrp="1"/>
          </p:cNvSpPr>
          <p:nvPr>
            <p:ph type="sldNum" sz="quarter" idx="12"/>
          </p:nvPr>
        </p:nvSpPr>
        <p:spPr/>
        <p:txBody>
          <a:bodyPr/>
          <a:lstStyle/>
          <a:p>
            <a:fld id="{E30C4C45-6596-42C1-8117-DB5B92C39208}" type="slidenum">
              <a:rPr lang="ar-SA" smtClean="0"/>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8F90020-1CF8-4239-94E2-6E147E4A9B9C}" type="datetimeFigureOut">
              <a:rPr lang="ar-SA" smtClean="0"/>
              <a:t>24/08/1444</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E30C4C45-6596-42C1-8117-DB5B92C39208}"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8F90020-1CF8-4239-94E2-6E147E4A9B9C}" type="datetimeFigureOut">
              <a:rPr lang="ar-SA" smtClean="0"/>
              <a:t>24/08/1444</a:t>
            </a:fld>
            <a:endParaRPr lang="ar-S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30C4C45-6596-42C1-8117-DB5B92C39208}"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ar.wikipedia.org/wiki/%D8%A7%D9%84%D9%8A%D9%85%D9%86" TargetMode="External"/><Relationship Id="rId13" Type="http://schemas.openxmlformats.org/officeDocument/2006/relationships/hyperlink" Target="https://ar.wikipedia.org/wiki/%D8%AA%D9%88%D9%86%D8%B3" TargetMode="External"/><Relationship Id="rId18" Type="http://schemas.openxmlformats.org/officeDocument/2006/relationships/hyperlink" Target="https://ar.wikipedia.org/wiki/%D8%B3%D9%84%D8%B7%D9%86%D8%A9_%D8%B9%D9%85%D8%A7%D9%86" TargetMode="External"/><Relationship Id="rId3" Type="http://schemas.openxmlformats.org/officeDocument/2006/relationships/hyperlink" Target="https://ar.wikipedia.org/wiki/%D8%A7%D9%84%D8%B5%D9%88%D9%85%D8%A7%D9%84" TargetMode="External"/><Relationship Id="rId7" Type="http://schemas.openxmlformats.org/officeDocument/2006/relationships/hyperlink" Target="https://ar.wikipedia.org/wiki/%D9%85%D9%88%D8%B1%D9%8A%D8%AA%D8%A7%D9%86%D9%8A%D8%A7" TargetMode="External"/><Relationship Id="rId12" Type="http://schemas.openxmlformats.org/officeDocument/2006/relationships/hyperlink" Target="https://ar.wikipedia.org/wiki/%D8%A7%D9%84%D8%AC%D8%B2%D8%A7%D8%A6%D8%B1" TargetMode="External"/><Relationship Id="rId17" Type="http://schemas.openxmlformats.org/officeDocument/2006/relationships/hyperlink" Target="https://ar.wikipedia.org/wiki/%D8%A7%D9%84%D9%83%D9%88%D9%8A%D8%AA" TargetMode="External"/><Relationship Id="rId2" Type="http://schemas.openxmlformats.org/officeDocument/2006/relationships/hyperlink" Target="https://ar.wikipedia.org/wiki/%D8%AC%D9%86%D9%88%D8%A8_%D8%A7%D9%84%D8%B3%D9%88%D8%AF%D8%A7%D9%86" TargetMode="External"/><Relationship Id="rId16" Type="http://schemas.openxmlformats.org/officeDocument/2006/relationships/hyperlink" Target="https://ar.wikipedia.org/wiki/%D8%A7%D9%84%D8%A8%D8%AD%D8%B1%D9%8A%D9%86" TargetMode="External"/><Relationship Id="rId1" Type="http://schemas.openxmlformats.org/officeDocument/2006/relationships/slideLayout" Target="../slideLayouts/slideLayout2.xml"/><Relationship Id="rId6" Type="http://schemas.openxmlformats.org/officeDocument/2006/relationships/hyperlink" Target="https://ar.wikipedia.org/wiki/%D8%B3%D9%88%D8%B1%D9%8A%D8%A7" TargetMode="External"/><Relationship Id="rId11" Type="http://schemas.openxmlformats.org/officeDocument/2006/relationships/hyperlink" Target="https://ar.wikipedia.org/wiki/%D8%AC%D8%B2%D8%B1_%D8%A7%D9%84%D9%82%D9%85%D8%B1" TargetMode="External"/><Relationship Id="rId5" Type="http://schemas.openxmlformats.org/officeDocument/2006/relationships/hyperlink" Target="https://ar.wikipedia.org/wiki/%D8%A7%D9%84%D8%B9%D8%B1%D8%A7%D9%82" TargetMode="External"/><Relationship Id="rId15" Type="http://schemas.openxmlformats.org/officeDocument/2006/relationships/hyperlink" Target="https://ar.wikipedia.org/wiki/%D8%A7%D9%84%D9%85%D8%BA%D8%B1%D8%A8" TargetMode="External"/><Relationship Id="rId10" Type="http://schemas.openxmlformats.org/officeDocument/2006/relationships/hyperlink" Target="https://ar.wikipedia.org/wiki/%D9%84%D8%A8%D9%86%D8%A7%D9%86" TargetMode="External"/><Relationship Id="rId4" Type="http://schemas.openxmlformats.org/officeDocument/2006/relationships/hyperlink" Target="https://ar.wikipedia.org/wiki/%D8%A7%D9%84%D8%B3%D9%88%D8%AF%D8%A7%D9%86" TargetMode="External"/><Relationship Id="rId9" Type="http://schemas.openxmlformats.org/officeDocument/2006/relationships/hyperlink" Target="https://ar.wikipedia.org/wiki/%D8%AC%D9%8A%D8%A8%D9%88%D8%AA%D9%8A" TargetMode="External"/><Relationship Id="rId14" Type="http://schemas.openxmlformats.org/officeDocument/2006/relationships/hyperlink" Target="https://ar.wikipedia.org/wiki/%D8%A7%D9%84%D8%A3%D8%B1%D8%AF%D9%86"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ctr">
              <a:buNone/>
            </a:pPr>
            <a:r>
              <a:rPr lang="ar-IQ" sz="4000" dirty="0" smtClean="0"/>
              <a:t>                    الفقر الحضري</a:t>
            </a:r>
          </a:p>
          <a:p>
            <a:pPr marL="0" indent="0" algn="ctr">
              <a:buNone/>
            </a:pPr>
            <a:endParaRPr lang="ar-IQ" sz="4000" dirty="0" smtClean="0"/>
          </a:p>
          <a:p>
            <a:pPr marL="0" indent="0" algn="ctr">
              <a:buNone/>
            </a:pPr>
            <a:r>
              <a:rPr lang="ar-SA" sz="4000" dirty="0" err="1" smtClean="0"/>
              <a:t>أ.د</a:t>
            </a:r>
            <a:r>
              <a:rPr lang="ar-SA" sz="4000" dirty="0"/>
              <a:t>. محمد صالح ربيع</a:t>
            </a:r>
          </a:p>
          <a:p>
            <a:pPr marL="0" indent="0">
              <a:buNone/>
            </a:pPr>
            <a:endParaRPr lang="ar-SA" sz="4000" dirty="0"/>
          </a:p>
        </p:txBody>
      </p:sp>
    </p:spTree>
    <p:extLst>
      <p:ext uri="{BB962C8B-B14F-4D97-AF65-F5344CB8AC3E}">
        <p14:creationId xmlns:p14="http://schemas.microsoft.com/office/powerpoint/2010/main" val="29063441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836712"/>
            <a:ext cx="8229600" cy="4525963"/>
          </a:xfrm>
        </p:spPr>
        <p:txBody>
          <a:bodyPr/>
          <a:lstStyle/>
          <a:p>
            <a:pPr marL="0" indent="0" algn="just">
              <a:buNone/>
            </a:pPr>
            <a:r>
              <a:rPr lang="ar-SA" dirty="0" smtClean="0">
                <a:ea typeface="Times New Roman"/>
                <a:cs typeface="Simplified Arabic"/>
              </a:rPr>
              <a:t>كانت </a:t>
            </a:r>
            <a:r>
              <a:rPr lang="ar-SA" dirty="0">
                <a:ea typeface="Times New Roman"/>
                <a:cs typeface="Simplified Arabic"/>
              </a:rPr>
              <a:t>نسبة سكان العالم النامي الذين يعيشون على أقل من 1.25 دولار في اليوم 22 % في سنة 2008، بعد أن كانت 43 % في سنة 1990، و52 % في سنة 1981. </a:t>
            </a:r>
            <a:endParaRPr lang="en-US" dirty="0" smtClean="0">
              <a:ea typeface="Times New Roman"/>
              <a:cs typeface="Simplified Arabic"/>
            </a:endParaRPr>
          </a:p>
          <a:p>
            <a:pPr marL="0" indent="0" algn="just">
              <a:buNone/>
            </a:pPr>
            <a:r>
              <a:rPr lang="ar-SA" dirty="0" smtClean="0">
                <a:ea typeface="Times New Roman"/>
                <a:cs typeface="Simplified Arabic"/>
              </a:rPr>
              <a:t>وفي </a:t>
            </a:r>
            <a:r>
              <a:rPr lang="ar-SA" dirty="0">
                <a:ea typeface="Times New Roman"/>
                <a:cs typeface="Simplified Arabic"/>
              </a:rPr>
              <a:t>ما يتعلق بعدد الفقراء، كان 1.29 مليار نسمة يعيشون على أقل من 1.25 دولار في اليوم سنة 2008، مقارنة مع 1.91 مليار في سنة 1990 و1.94 مليار في سنة 1981. لكن وعلى الرغم من ذلك، وحتى مع معدل التقدم الحالي، سيبقى نحو مليار شخص يعيشون في فقر مدقع في سنة 2015</a:t>
            </a:r>
            <a:r>
              <a:rPr lang="en-US" dirty="0">
                <a:latin typeface="Simplified Arabic"/>
                <a:ea typeface="Times New Roman"/>
              </a:rPr>
              <a:t>.</a:t>
            </a:r>
            <a:endParaRPr lang="ar-SA" dirty="0"/>
          </a:p>
        </p:txBody>
      </p:sp>
    </p:spTree>
    <p:extLst>
      <p:ext uri="{BB962C8B-B14F-4D97-AF65-F5344CB8AC3E}">
        <p14:creationId xmlns:p14="http://schemas.microsoft.com/office/powerpoint/2010/main" val="13510954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764704"/>
            <a:ext cx="8229600" cy="4525963"/>
          </a:xfrm>
        </p:spPr>
        <p:txBody>
          <a:bodyPr/>
          <a:lstStyle/>
          <a:p>
            <a:pPr marL="0" indent="0">
              <a:buNone/>
            </a:pPr>
            <a:r>
              <a:rPr lang="ar-SA" dirty="0">
                <a:ea typeface="Times New Roman"/>
                <a:cs typeface="Simplified Arabic"/>
              </a:rPr>
              <a:t>ويعرّف البنك الدولي الفقر على أنه الحالة التي يكون فيها واحد من بين كل 3 أشخاص يعيشون على 2 دولار في اليوم - بما يعني نسبة 34 % -</a:t>
            </a:r>
            <a:r>
              <a:rPr lang="en-US" dirty="0">
                <a:latin typeface="Simplified Arabic"/>
                <a:ea typeface="Times New Roman"/>
              </a:rPr>
              <a:t>.</a:t>
            </a:r>
            <a:br>
              <a:rPr lang="en-US" dirty="0">
                <a:latin typeface="Simplified Arabic"/>
                <a:ea typeface="Times New Roman"/>
              </a:rPr>
            </a:br>
            <a:r>
              <a:rPr lang="ar-SA" dirty="0">
                <a:latin typeface="Simplified Arabic"/>
                <a:ea typeface="Times New Roman"/>
              </a:rPr>
              <a:t>وقد أظهرت إحصائيات </a:t>
            </a:r>
            <a:r>
              <a:rPr lang="ar-SA" dirty="0" err="1">
                <a:latin typeface="Simplified Arabic"/>
                <a:ea typeface="Times New Roman"/>
              </a:rPr>
              <a:t>غالوب</a:t>
            </a:r>
            <a:r>
              <a:rPr lang="ar-SA" dirty="0">
                <a:latin typeface="Simplified Arabic"/>
                <a:ea typeface="Times New Roman"/>
              </a:rPr>
              <a:t>، أن 16 % من سكان الشرق الأوسط وشمال إفريقيا يعيشون على 1.25 دولارا أو أقل في </a:t>
            </a:r>
            <a:r>
              <a:rPr lang="ar-SA" dirty="0" smtClean="0">
                <a:latin typeface="Simplified Arabic"/>
                <a:ea typeface="Times New Roman"/>
              </a:rPr>
              <a:t>اليوم</a:t>
            </a:r>
            <a:r>
              <a:rPr lang="en-US" dirty="0" smtClean="0">
                <a:latin typeface="Simplified Arabic"/>
                <a:ea typeface="Times New Roman"/>
              </a:rPr>
              <a:t> </a:t>
            </a:r>
            <a:r>
              <a:rPr lang="ar-IQ" dirty="0" smtClean="0">
                <a:latin typeface="Simplified Arabic"/>
                <a:ea typeface="Times New Roman"/>
              </a:rPr>
              <a:t>للفرد الواحد</a:t>
            </a:r>
            <a:r>
              <a:rPr lang="ar-SA" dirty="0" smtClean="0">
                <a:latin typeface="Simplified Arabic"/>
                <a:ea typeface="Times New Roman"/>
              </a:rPr>
              <a:t>، </a:t>
            </a:r>
            <a:r>
              <a:rPr lang="ar-SA" dirty="0">
                <a:latin typeface="Simplified Arabic"/>
                <a:ea typeface="Times New Roman"/>
              </a:rPr>
              <a:t>بينما يعيش 28 % من سكان المنطقة ذاتها على 2 دولارا أو أقل في اليوم</a:t>
            </a:r>
            <a:r>
              <a:rPr lang="en-US" dirty="0">
                <a:latin typeface="Simplified Arabic"/>
                <a:ea typeface="Times New Roman"/>
              </a:rPr>
              <a:t>.</a:t>
            </a:r>
            <a:endParaRPr lang="ar-SA" dirty="0"/>
          </a:p>
        </p:txBody>
      </p:sp>
    </p:spTree>
    <p:extLst>
      <p:ext uri="{BB962C8B-B14F-4D97-AF65-F5344CB8AC3E}">
        <p14:creationId xmlns:p14="http://schemas.microsoft.com/office/powerpoint/2010/main" val="23111574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628800"/>
            <a:ext cx="6777317" cy="3508977"/>
          </a:xfrm>
        </p:spPr>
        <p:txBody>
          <a:bodyPr/>
          <a:lstStyle/>
          <a:p>
            <a:pPr marL="0" indent="0" algn="just">
              <a:buNone/>
            </a:pPr>
            <a:r>
              <a:rPr lang="ar-SA" dirty="0">
                <a:ea typeface="Times New Roman"/>
                <a:cs typeface="Simplified Arabic"/>
              </a:rPr>
              <a:t>ويستوطن الفقر متلازماً مع الأمية، الأرياف العربية حيث هناك 20 % عاطلون من العمل و15 مليوناً يعانون من سوء التغذية. وبصورة عامة، هناك 65 مليون عربي يعيشون تحت خط الفقر، ولم يحدث أي انخفاض في متوسطات الفقر خلال السنوات العشرين </a:t>
            </a:r>
            <a:r>
              <a:rPr lang="ar-SA" dirty="0" smtClean="0">
                <a:ea typeface="Times New Roman"/>
                <a:cs typeface="Simplified Arabic"/>
              </a:rPr>
              <a:t>الماضية</a:t>
            </a:r>
            <a:r>
              <a:rPr lang="ar-IQ" dirty="0" smtClean="0">
                <a:ea typeface="Times New Roman"/>
                <a:cs typeface="Simplified Arabic"/>
              </a:rPr>
              <a:t>.</a:t>
            </a:r>
            <a:endParaRPr lang="ar-SA" dirty="0"/>
          </a:p>
        </p:txBody>
      </p:sp>
    </p:spTree>
    <p:extLst>
      <p:ext uri="{BB962C8B-B14F-4D97-AF65-F5344CB8AC3E}">
        <p14:creationId xmlns:p14="http://schemas.microsoft.com/office/powerpoint/2010/main" val="1189962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764704"/>
            <a:ext cx="8229600" cy="4525963"/>
          </a:xfrm>
        </p:spPr>
        <p:txBody>
          <a:bodyPr/>
          <a:lstStyle/>
          <a:p>
            <a:pPr indent="0" algn="justLow" fontAlgn="base">
              <a:buNone/>
            </a:pPr>
            <a:r>
              <a:rPr lang="ar-SA" dirty="0">
                <a:latin typeface="Times New Roman"/>
                <a:ea typeface="Times New Roman"/>
                <a:cs typeface="Simplified Arabic"/>
              </a:rPr>
              <a:t>بل إن بلداناً شهدت زيادة في </a:t>
            </a:r>
            <a:r>
              <a:rPr lang="ar-SA" dirty="0" smtClean="0">
                <a:latin typeface="Times New Roman"/>
                <a:ea typeface="Times New Roman"/>
                <a:cs typeface="Simplified Arabic"/>
              </a:rPr>
              <a:t>معدلاته</a:t>
            </a:r>
            <a:r>
              <a:rPr lang="ar-IQ" dirty="0" smtClean="0">
                <a:latin typeface="Times New Roman"/>
                <a:ea typeface="Times New Roman"/>
                <a:cs typeface="Simplified Arabic"/>
              </a:rPr>
              <a:t>،</a:t>
            </a:r>
            <a:r>
              <a:rPr lang="ar-SA" dirty="0" smtClean="0">
                <a:latin typeface="Times New Roman"/>
                <a:ea typeface="Times New Roman"/>
                <a:cs typeface="Simplified Arabic"/>
              </a:rPr>
              <a:t> </a:t>
            </a:r>
            <a:r>
              <a:rPr lang="ar-SA" dirty="0">
                <a:latin typeface="Times New Roman"/>
                <a:ea typeface="Times New Roman"/>
                <a:cs typeface="Simplified Arabic"/>
              </a:rPr>
              <a:t>وقد بلغت نسبة الفقر البشري في العالم العربي سنة 2007، 22.7 %بالتلازم مع نسبة أمية 29.6 %. وبلغت نسبة الفقراء في الريف 85 % في السودان، 40 % في اليمن، 27 % في مصر، 15 % في سورية والمغرب والجزائر، في حين وصلت نسبة الفقر المتعدد البعد إلى 81.2 % في الصومال.</a:t>
            </a:r>
            <a:endParaRPr lang="en-US" sz="2400" dirty="0">
              <a:latin typeface="Times New Roman"/>
              <a:ea typeface="Times New Roman"/>
            </a:endParaRPr>
          </a:p>
          <a:p>
            <a:pPr marL="0" indent="0">
              <a:buNone/>
            </a:pPr>
            <a:endParaRPr lang="ar-SA" dirty="0"/>
          </a:p>
        </p:txBody>
      </p:sp>
    </p:spTree>
    <p:extLst>
      <p:ext uri="{BB962C8B-B14F-4D97-AF65-F5344CB8AC3E}">
        <p14:creationId xmlns:p14="http://schemas.microsoft.com/office/powerpoint/2010/main" val="19136485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620688"/>
            <a:ext cx="8229600" cy="4525963"/>
          </a:xfrm>
        </p:spPr>
        <p:txBody>
          <a:bodyPr/>
          <a:lstStyle/>
          <a:p>
            <a:pPr indent="0" algn="justLow">
              <a:buNone/>
            </a:pPr>
            <a:r>
              <a:rPr lang="ar-SA" dirty="0">
                <a:latin typeface="Times New Roman"/>
                <a:ea typeface="Times New Roman"/>
                <a:cs typeface="Simplified Arabic"/>
              </a:rPr>
              <a:t>وفقا لإحصائيات البنك الدولي في سنة 2012، يبلغ عدد سكان الوطن العربي حوالي 400 مليون شخص، ويبلغ إجمالي الناتج الملحي للدول العربية مجتمعة تريليون و490 مليار دولار</a:t>
            </a:r>
            <a:r>
              <a:rPr lang="en-US" dirty="0">
                <a:latin typeface="Simplified Arabic"/>
                <a:ea typeface="Times New Roman"/>
              </a:rPr>
              <a:t>. </a:t>
            </a:r>
            <a:r>
              <a:rPr lang="ar-SA" dirty="0">
                <a:latin typeface="Simplified Arabic"/>
                <a:ea typeface="Times New Roman"/>
              </a:rPr>
              <a:t>إلا أن نصيب الفرد من هذا الناتج لا يزيد عن حوالي 3500 دولار في السنة</a:t>
            </a:r>
            <a:r>
              <a:rPr lang="en-US" dirty="0">
                <a:latin typeface="Simplified Arabic"/>
                <a:ea typeface="Times New Roman"/>
              </a:rPr>
              <a:t>.</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324469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764704"/>
            <a:ext cx="8229600" cy="4525963"/>
          </a:xfrm>
        </p:spPr>
        <p:txBody>
          <a:bodyPr/>
          <a:lstStyle/>
          <a:p>
            <a:pPr indent="0" algn="justLow">
              <a:buNone/>
            </a:pPr>
            <a:r>
              <a:rPr lang="ar-SA" dirty="0">
                <a:latin typeface="Times New Roman"/>
                <a:ea typeface="Times New Roman"/>
                <a:cs typeface="Simplified Arabic"/>
              </a:rPr>
              <a:t>ويعيش في الوطن العربي 11 مليون شخص على أقل من دولار واحد في اليوم وهو ما تصنفه الأمم المتحدة باعتباره "فقرا مدقعا</a:t>
            </a:r>
            <a:r>
              <a:rPr lang="en-US" dirty="0">
                <a:latin typeface="Simplified Arabic"/>
                <a:ea typeface="Times New Roman"/>
              </a:rPr>
              <a:t>". </a:t>
            </a:r>
            <a:r>
              <a:rPr lang="ar-SA" dirty="0">
                <a:latin typeface="Simplified Arabic"/>
                <a:ea typeface="Times New Roman"/>
              </a:rPr>
              <a:t>ووفقا للصندوق الدولي للتنمية الزراعية (إيفاد) فإن الفقر في بلد عربي مثل اليمن على سبيل المثال يؤثر على نحو 42 % من سكان البلاد</a:t>
            </a:r>
            <a:r>
              <a:rPr lang="en-US" dirty="0">
                <a:latin typeface="Simplified Arabic"/>
                <a:ea typeface="Times New Roman"/>
              </a:rPr>
              <a:t>. </a:t>
            </a:r>
            <a:r>
              <a:rPr lang="ar-SA" dirty="0">
                <a:latin typeface="Simplified Arabic"/>
                <a:ea typeface="Times New Roman"/>
              </a:rPr>
              <a:t>ويعيش 80 % من فقراء اليمن في مناطق ريفية، ويعيش نصفهم على الأقل على أقل من دولارين في اليوم</a:t>
            </a:r>
            <a:r>
              <a:rPr lang="en-US" dirty="0">
                <a:latin typeface="Simplified Arabic"/>
                <a:ea typeface="Times New Roman"/>
              </a:rPr>
              <a:t>.</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9069368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908720"/>
            <a:ext cx="8229600" cy="4525963"/>
          </a:xfrm>
        </p:spPr>
        <p:txBody>
          <a:bodyPr/>
          <a:lstStyle/>
          <a:p>
            <a:pPr algn="justLow"/>
            <a:r>
              <a:rPr lang="ar-SA" dirty="0">
                <a:latin typeface="Times New Roman"/>
                <a:ea typeface="Times New Roman"/>
                <a:cs typeface="Simplified Arabic"/>
              </a:rPr>
              <a:t>أما في مصر، أكبر الدول العربية من حيث عدد </a:t>
            </a:r>
            <a:r>
              <a:rPr lang="ar-SA" dirty="0" smtClean="0">
                <a:latin typeface="Times New Roman"/>
                <a:ea typeface="Times New Roman"/>
                <a:cs typeface="Simplified Arabic"/>
              </a:rPr>
              <a:t>السكان</a:t>
            </a:r>
            <a:r>
              <a:rPr lang="ar-IQ" dirty="0" smtClean="0">
                <a:latin typeface="Times New Roman"/>
                <a:ea typeface="Times New Roman"/>
                <a:cs typeface="Simplified Arabic"/>
              </a:rPr>
              <a:t> 105 مليون نسمة </a:t>
            </a:r>
            <a:r>
              <a:rPr lang="ar-SA" dirty="0" smtClean="0">
                <a:latin typeface="Times New Roman"/>
                <a:ea typeface="Times New Roman"/>
                <a:cs typeface="Simplified Arabic"/>
              </a:rPr>
              <a:t>، </a:t>
            </a:r>
            <a:r>
              <a:rPr lang="ar-SA" dirty="0">
                <a:latin typeface="Times New Roman"/>
                <a:ea typeface="Times New Roman"/>
                <a:cs typeface="Simplified Arabic"/>
              </a:rPr>
              <a:t>تزيد نسبة الفقر عن 16.7%، بل إن ثلثي السكان في صعيد مصر يعانون الفقر</a:t>
            </a:r>
            <a:r>
              <a:rPr lang="en-US" dirty="0">
                <a:latin typeface="Simplified Arabic"/>
                <a:ea typeface="Times New Roman"/>
              </a:rPr>
              <a:t>.</a:t>
            </a:r>
            <a:endParaRPr lang="en-US" sz="2400" dirty="0">
              <a:latin typeface="Times New Roman"/>
              <a:ea typeface="Times New Roman"/>
            </a:endParaRPr>
          </a:p>
          <a:p>
            <a:r>
              <a:rPr lang="ar-SA" dirty="0">
                <a:ea typeface="Times New Roman"/>
                <a:cs typeface="Simplified Arabic"/>
              </a:rPr>
              <a:t>وحتى في بلد نفطي مثل العراق، تبلغ نسبة الفقر، وفقا للبنك الدولي 25%، في حين تصل في الأردن المجاور إلى 14.2 %، وفي لبنان تزيد لتصل إلى 28.6 % </a:t>
            </a:r>
            <a:r>
              <a:rPr lang="ar-IQ" dirty="0">
                <a:ea typeface="Times New Roman"/>
                <a:cs typeface="Simplified Arabic"/>
              </a:rPr>
              <a:t>انظر الجدول (10)</a:t>
            </a:r>
            <a:endParaRPr lang="ar-SA" dirty="0"/>
          </a:p>
        </p:txBody>
      </p:sp>
    </p:spTree>
    <p:extLst>
      <p:ext uri="{BB962C8B-B14F-4D97-AF65-F5344CB8AC3E}">
        <p14:creationId xmlns:p14="http://schemas.microsoft.com/office/powerpoint/2010/main" val="35182788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2971800" y="1905794"/>
          <a:ext cx="3200400" cy="3914775"/>
        </p:xfrm>
        <a:graphic>
          <a:graphicData uri="http://schemas.openxmlformats.org/drawingml/2006/table">
            <a:tbl>
              <a:tblPr rtl="1"/>
              <a:tblGrid>
                <a:gridCol w="1371600"/>
                <a:gridCol w="1828800"/>
              </a:tblGrid>
              <a:tr h="257175">
                <a:tc>
                  <a:txBody>
                    <a:bodyPr/>
                    <a:lstStyle/>
                    <a:p>
                      <a:pPr algn="justLow" rtl="1">
                        <a:spcAft>
                          <a:spcPts val="0"/>
                        </a:spcAft>
                      </a:pPr>
                      <a:r>
                        <a:rPr lang="ar-SA" sz="1600" dirty="0">
                          <a:effectLst/>
                          <a:latin typeface="Times New Roman"/>
                          <a:ea typeface="Times New Roman"/>
                          <a:cs typeface="Simplified Arabic"/>
                        </a:rPr>
                        <a:t>الدولة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Simplified Arabic"/>
                        </a:rPr>
                        <a:t>النسبة المئوية للفقر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100">
                <a:tc>
                  <a:txBody>
                    <a:bodyPr/>
                    <a:lstStyle/>
                    <a:p>
                      <a:pPr algn="justLow" rtl="1">
                        <a:spcAft>
                          <a:spcPts val="0"/>
                        </a:spcAft>
                      </a:pPr>
                      <a:r>
                        <a:rPr lang="ar-SA" sz="1600" dirty="0">
                          <a:effectLst/>
                          <a:latin typeface="Times New Roman"/>
                          <a:ea typeface="Times New Roman"/>
                          <a:cs typeface="Simplified Arabic"/>
                        </a:rPr>
                        <a:t>الصومال </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اليمن </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السودان </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موريتانيا </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سوريا </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ليبيا</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لبنان </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مصر</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العراق </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الجزائر </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المغرب </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تونس</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الأردن</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السعودية</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البحرين</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dirty="0">
                          <a:effectLst/>
                          <a:latin typeface="Times New Roman"/>
                          <a:ea typeface="Times New Roman"/>
                          <a:cs typeface="Simplified Arabic"/>
                        </a:rPr>
                        <a:t>73</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41.8</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46.5</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46.3</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35.2</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33.5</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28.6</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16.7</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25</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23</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19</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7.6</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14.2</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25</a:t>
                      </a:r>
                      <a:endParaRPr lang="en-US" sz="1200" dirty="0">
                        <a:effectLst/>
                        <a:latin typeface="Times New Roman"/>
                        <a:ea typeface="Times New Roman"/>
                      </a:endParaRPr>
                    </a:p>
                    <a:p>
                      <a:pPr algn="justLow" rtl="1">
                        <a:spcAft>
                          <a:spcPts val="0"/>
                        </a:spcAft>
                      </a:pPr>
                      <a:r>
                        <a:rPr lang="ar-SA" sz="1600" dirty="0">
                          <a:effectLst/>
                          <a:latin typeface="Times New Roman"/>
                          <a:ea typeface="Times New Roman"/>
                          <a:cs typeface="Simplified Arabic"/>
                        </a:rPr>
                        <a:t>12</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971800" y="12687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جدول 10: النسبة المئوية لمستوى الفقر في الدول العربية لسنة 2015.</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76552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95401" y="2324100"/>
            <a:ext cx="4672211"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6309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indent="0" algn="justLow">
              <a:buNone/>
            </a:pPr>
            <a:r>
              <a:rPr lang="ar-SA" dirty="0">
                <a:latin typeface="Times New Roman"/>
                <a:ea typeface="Times New Roman"/>
                <a:cs typeface="Simplified Arabic"/>
              </a:rPr>
              <a:t>وكشفت دراسة للجنة الأمم المتحدة الاقتصادية والاجتماعية لغربي آسيا (</a:t>
            </a:r>
            <a:r>
              <a:rPr lang="ar-SA" dirty="0" err="1">
                <a:latin typeface="Times New Roman"/>
                <a:ea typeface="Times New Roman"/>
                <a:cs typeface="Simplified Arabic"/>
              </a:rPr>
              <a:t>الأسكوا</a:t>
            </a:r>
            <a:r>
              <a:rPr lang="en-US" dirty="0" err="1">
                <a:latin typeface="Simplified Arabic"/>
                <a:ea typeface="Times New Roman"/>
              </a:rPr>
              <a:t>Ascoa</a:t>
            </a:r>
            <a:r>
              <a:rPr lang="en-US" dirty="0">
                <a:latin typeface="Simplified Arabic"/>
                <a:ea typeface="Times New Roman"/>
              </a:rPr>
              <a:t> </a:t>
            </a:r>
            <a:r>
              <a:rPr lang="ar-SA" dirty="0">
                <a:latin typeface="Times New Roman"/>
                <a:ea typeface="Times New Roman"/>
                <a:cs typeface="Simplified Arabic"/>
              </a:rPr>
              <a:t>)</a:t>
            </a:r>
            <a:r>
              <a:rPr lang="ar-SA" sz="2400" dirty="0">
                <a:latin typeface="Times New Roman"/>
                <a:ea typeface="Times New Roman"/>
              </a:rPr>
              <a:t> </a:t>
            </a:r>
            <a:r>
              <a:rPr lang="ar-SA" dirty="0">
                <a:latin typeface="Times New Roman"/>
                <a:ea typeface="Times New Roman"/>
                <a:cs typeface="Simplified Arabic"/>
              </a:rPr>
              <a:t> أن 18 مليون سوري يعيشون تحت خط الفقر، بينهم أكثر من 4 ملايين تحت خط الفقر الأدنى يعانون من الجوع، في سابقة هي الأولى في تاريخ سوريا الحديث، "الأمر الذي سينعكس على تشوه النسيج الاجتماعي وسيتطلب عدة سنوات لإصلاحه"، على حد ما أكدته (</a:t>
            </a:r>
            <a:r>
              <a:rPr lang="en-US" dirty="0" err="1">
                <a:latin typeface="Simplified Arabic"/>
                <a:ea typeface="Times New Roman"/>
              </a:rPr>
              <a:t>Ascoa</a:t>
            </a:r>
            <a:r>
              <a:rPr lang="ar-SA" dirty="0">
                <a:latin typeface="Times New Roman"/>
                <a:ea typeface="Times New Roman"/>
                <a:cs typeface="Simplified Arabic"/>
              </a:rPr>
              <a:t>)</a:t>
            </a:r>
            <a:r>
              <a:rPr lang="en-US" dirty="0">
                <a:latin typeface="Simplified Arabic"/>
                <a:ea typeface="Times New Roman"/>
              </a:rPr>
              <a:t>.</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1372967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2736503"/>
            <a:ext cx="4572000" cy="1384995"/>
          </a:xfrm>
          <a:prstGeom prst="rect">
            <a:avLst/>
          </a:prstGeom>
        </p:spPr>
        <p:txBody>
          <a:bodyPr>
            <a:spAutoFit/>
          </a:bodyPr>
          <a:lstStyle/>
          <a:p>
            <a:pPr lvl="0" algn="just"/>
            <a:r>
              <a:rPr lang="ar-SA" sz="2800" b="1" dirty="0">
                <a:latin typeface="Helvetica"/>
              </a:rPr>
              <a:t>الاسلوب هو الذي يجعلني اكمل نقاشي معك أو أتجنب الحديث معك كليا ... </a:t>
            </a:r>
            <a:r>
              <a:rPr lang="ar-SA" sz="2800" dirty="0"/>
              <a:t/>
            </a:r>
            <a:br>
              <a:rPr lang="ar-SA" sz="2800" dirty="0"/>
            </a:br>
            <a:r>
              <a:rPr lang="ar-SA" sz="2800" b="1" dirty="0">
                <a:latin typeface="Helvetica"/>
              </a:rPr>
              <a:t>فالأسلوب اهم من الحديث</a:t>
            </a:r>
            <a:endParaRPr lang="ar-SA" sz="2800" dirty="0"/>
          </a:p>
        </p:txBody>
      </p:sp>
    </p:spTree>
    <p:extLst>
      <p:ext uri="{BB962C8B-B14F-4D97-AF65-F5344CB8AC3E}">
        <p14:creationId xmlns:p14="http://schemas.microsoft.com/office/powerpoint/2010/main" val="33851474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836712"/>
            <a:ext cx="8229600" cy="4525963"/>
          </a:xfrm>
        </p:spPr>
        <p:txBody>
          <a:bodyPr/>
          <a:lstStyle/>
          <a:p>
            <a:pPr marL="0" indent="0" algn="just">
              <a:buNone/>
            </a:pPr>
            <a:r>
              <a:rPr lang="ar-SA" dirty="0">
                <a:ea typeface="Times New Roman"/>
                <a:cs typeface="Simplified Arabic"/>
              </a:rPr>
              <a:t>وأثار تحديد عدد الفقراء في الجزائر مؤخراً خلافات ومشادات بين الرابطة الجزائرية للدفاع عن حقوق الإنسان وممثلي الحكومة الجزائرية، على خلفية تقرير نشرته الرابطة، وقالت فيه إن 10 ملايين جزائري يقعون تحت الفقر، لكن مسئولين رسميين اعترفوا بأن هناك 600 ألف عائلة فقيرة تحتاج إلى مساعدة. </a:t>
            </a:r>
            <a:endParaRPr lang="ar-SA" dirty="0"/>
          </a:p>
        </p:txBody>
      </p:sp>
    </p:spTree>
    <p:extLst>
      <p:ext uri="{BB962C8B-B14F-4D97-AF65-F5344CB8AC3E}">
        <p14:creationId xmlns:p14="http://schemas.microsoft.com/office/powerpoint/2010/main" val="3359814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268760"/>
            <a:ext cx="6777317" cy="3508977"/>
          </a:xfrm>
        </p:spPr>
        <p:txBody>
          <a:bodyPr/>
          <a:lstStyle/>
          <a:p>
            <a:pPr indent="0" algn="justLow">
              <a:buNone/>
            </a:pPr>
            <a:r>
              <a:rPr lang="ar-SA" dirty="0">
                <a:latin typeface="Times New Roman"/>
                <a:ea typeface="Times New Roman"/>
                <a:cs typeface="Simplified Arabic"/>
              </a:rPr>
              <a:t>وفي الأردن أصدرت دائرة الإحصاءات العامة تقريرا قالت فيه إن نسبة الفقر بين الأسر في المملكة بلغت نحو 10.5%. </a:t>
            </a:r>
            <a:r>
              <a:rPr lang="ar-IQ" dirty="0" smtClean="0">
                <a:latin typeface="Times New Roman"/>
                <a:ea typeface="Times New Roman"/>
                <a:cs typeface="Simplified Arabic"/>
              </a:rPr>
              <a:t>من جانب اخر </a:t>
            </a:r>
            <a:r>
              <a:rPr lang="ar-SA" dirty="0" smtClean="0">
                <a:latin typeface="Times New Roman"/>
                <a:ea typeface="Times New Roman"/>
                <a:cs typeface="Simplified Arabic"/>
              </a:rPr>
              <a:t>ذكر </a:t>
            </a:r>
            <a:r>
              <a:rPr lang="ar-SA" dirty="0">
                <a:latin typeface="Times New Roman"/>
                <a:ea typeface="Times New Roman"/>
                <a:cs typeface="Simplified Arabic"/>
              </a:rPr>
              <a:t>تقرير للبنك الدولي نشر في مطلع سنة 2014، أن 13 مليون مواطن مغربي يعيشون على عتبة الفقر، منهم 5 ملايين يعانون العوز الشديد بشتى ألوانه</a:t>
            </a:r>
            <a:r>
              <a:rPr lang="en-US" dirty="0">
                <a:latin typeface="Simplified Arabic"/>
                <a:ea typeface="Times New Roman"/>
              </a:rPr>
              <a:t>.</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9017528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484784"/>
            <a:ext cx="6777317" cy="3508977"/>
          </a:xfrm>
        </p:spPr>
        <p:txBody>
          <a:bodyPr/>
          <a:lstStyle/>
          <a:p>
            <a:pPr marL="68580" indent="0" algn="justLow">
              <a:buNone/>
            </a:pPr>
            <a:r>
              <a:rPr lang="ar-SA" dirty="0" smtClean="0">
                <a:latin typeface="Times New Roman"/>
                <a:ea typeface="Times New Roman"/>
                <a:cs typeface="Simplified Arabic"/>
              </a:rPr>
              <a:t>أن </a:t>
            </a:r>
            <a:r>
              <a:rPr lang="ar-SA" dirty="0">
                <a:latin typeface="Times New Roman"/>
                <a:ea typeface="Times New Roman"/>
                <a:cs typeface="Simplified Arabic"/>
              </a:rPr>
              <a:t>الزكاة في الدول العربية تقدر ب 100 مليار دولار ويصل 300-400 مليار مع الدول المسلمة </a:t>
            </a:r>
            <a:r>
              <a:rPr lang="ar-IQ" dirty="0">
                <a:latin typeface="Times New Roman"/>
                <a:ea typeface="Times New Roman"/>
                <a:cs typeface="Simplified Arabic"/>
              </a:rPr>
              <a:t>لو أخرجت ووزعت </a:t>
            </a:r>
            <a:r>
              <a:rPr lang="ar-SA" dirty="0">
                <a:latin typeface="Times New Roman"/>
                <a:ea typeface="Times New Roman"/>
                <a:cs typeface="Simplified Arabic"/>
              </a:rPr>
              <a:t>سوف لن نجد هناك فقيرا ليس بالدول المسلمة بل في العالم اجمع. إذن المسالة لها علاقة بالإيمان والأخلاق.</a:t>
            </a:r>
            <a:r>
              <a:rPr lang="ar-SA" sz="2800" dirty="0">
                <a:latin typeface="Times New Roman"/>
                <a:ea typeface="Times New Roman"/>
                <a:cs typeface="Simplified Arabic"/>
              </a:rPr>
              <a:t> </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6446712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1268760"/>
            <a:ext cx="6777317" cy="3508977"/>
          </a:xfrm>
        </p:spPr>
        <p:txBody>
          <a:bodyPr>
            <a:normAutofit lnSpcReduction="10000"/>
          </a:bodyPr>
          <a:lstStyle/>
          <a:p>
            <a:pPr algn="justLow"/>
            <a:r>
              <a:rPr lang="ar-IQ" dirty="0">
                <a:latin typeface="Times New Roman"/>
                <a:ea typeface="Times New Roman"/>
                <a:cs typeface="Simplified Arabic"/>
              </a:rPr>
              <a:t>تعتمد أدبيات المنظمات الدولية في قياسها للفقر في الدول النامية مفهومين أساسيين</a:t>
            </a:r>
            <a:r>
              <a:rPr lang="ar-IQ" dirty="0">
                <a:solidFill>
                  <a:srgbClr val="FF0000"/>
                </a:solidFill>
                <a:latin typeface="Times New Roman"/>
                <a:ea typeface="Times New Roman"/>
                <a:cs typeface="Simplified Arabic"/>
              </a:rPr>
              <a:t> </a:t>
            </a:r>
            <a:r>
              <a:rPr lang="ar-IQ" dirty="0">
                <a:latin typeface="Times New Roman"/>
                <a:ea typeface="Times New Roman"/>
                <a:cs typeface="Simplified Arabic"/>
              </a:rPr>
              <a:t>هما </a:t>
            </a:r>
            <a:r>
              <a:rPr lang="ar-IQ" baseline="30000" dirty="0" smtClean="0">
                <a:latin typeface="Times New Roman"/>
                <a:ea typeface="Times New Roman"/>
                <a:cs typeface="Simplified Arabic"/>
              </a:rPr>
              <a:t>:</a:t>
            </a:r>
            <a:endParaRPr lang="en-US" sz="2400" dirty="0">
              <a:latin typeface="Times New Roman"/>
              <a:ea typeface="Times New Roman"/>
            </a:endParaRPr>
          </a:p>
          <a:p>
            <a:pPr marL="245110" indent="-245110" algn="justLow"/>
            <a:r>
              <a:rPr lang="ar-IQ" dirty="0">
                <a:latin typeface="Times New Roman"/>
                <a:ea typeface="Times New Roman"/>
                <a:cs typeface="Simplified Arabic"/>
              </a:rPr>
              <a:t>1- الفقر المدقع : هو الحالة التي لا يستطيع فيها الإنسان عبر التصرف بدخله، الوصول إلى إشباع حاجاته الغذائية لتامين عدد معين من السعرات الحرارية التي تمكنه من مواصلة حياته عند حدود معينة . </a:t>
            </a:r>
            <a:endParaRPr lang="en-US" sz="2400" dirty="0">
              <a:latin typeface="Times New Roman"/>
              <a:ea typeface="Times New Roman"/>
            </a:endParaRPr>
          </a:p>
          <a:p>
            <a:pPr marL="245110" indent="-245110" algn="justLow"/>
            <a:r>
              <a:rPr lang="ar-IQ" dirty="0">
                <a:latin typeface="Times New Roman"/>
                <a:ea typeface="Times New Roman"/>
                <a:cs typeface="Simplified Arabic"/>
              </a:rPr>
              <a:t>2- الفقر المطلق : هو الحالة التي لا يستطيع فيها الإنسان عبر التصرف بدخله، الوصول إلى إشباع حاجاته الأساسية المتمثلة بالغذاء والمسكن ،والملبس ، والتعليم ،والصحة ،والنقل .</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7401749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412776"/>
            <a:ext cx="6777317" cy="3508977"/>
          </a:xfrm>
        </p:spPr>
        <p:txBody>
          <a:bodyPr>
            <a:normAutofit lnSpcReduction="10000"/>
          </a:bodyPr>
          <a:lstStyle/>
          <a:p>
            <a:pPr algn="justLow"/>
            <a:r>
              <a:rPr lang="ar-IQ" dirty="0">
                <a:latin typeface="Times New Roman"/>
                <a:ea typeface="Times New Roman"/>
                <a:cs typeface="Simplified Arabic"/>
              </a:rPr>
              <a:t>تعكس نسبة  الفقر المدقع تدهورا كبيرا في مستوى المعيشة في العراق، فقد كانت منخفضة جدا عام 1988 إذ بلغت 3.9%  لعموم العراق ، وكان المستوى متقاربا بين الحضر والريف ،إذ كانت نسبة الفقر المدقع فيهما 3.6% و4.7% على التوالي . ثم تدهور المستوى المعيشي بشكل كبير بعد ثلاث سنوات من فرض الحصار الاقتصادي على العراق</a:t>
            </a:r>
            <a:r>
              <a:rPr lang="ar-IQ" dirty="0" smtClean="0">
                <a:latin typeface="Times New Roman"/>
                <a:ea typeface="Times New Roman"/>
                <a:cs typeface="Simplified Arabic"/>
              </a:rPr>
              <a:t>، فقد </a:t>
            </a:r>
            <a:r>
              <a:rPr lang="ar-IQ" dirty="0">
                <a:latin typeface="Times New Roman"/>
                <a:ea typeface="Times New Roman"/>
                <a:cs typeface="Simplified Arabic"/>
              </a:rPr>
              <a:t>ارتفعت نسبة الفقر المدقع الى21%وتبع ذلك تدهور كبير في مستوى الفقر المطلق إذ قدر ب 72% وهذا يعني أن ثلاث أرباع سكان العراق كان يعاني من نقص أو عجز في تامين الاحتياجات الأساسية كالغذاء والمسكن والملبس والتعلم والصحة والنقل . </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3238606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052736"/>
            <a:ext cx="6777317" cy="3508977"/>
          </a:xfrm>
        </p:spPr>
        <p:txBody>
          <a:bodyPr/>
          <a:lstStyle/>
          <a:p>
            <a:pPr marL="68580" indent="0" algn="justLow">
              <a:buNone/>
            </a:pPr>
            <a:r>
              <a:rPr lang="ar-IQ" dirty="0">
                <a:latin typeface="Times New Roman"/>
                <a:ea typeface="Times New Roman"/>
                <a:cs typeface="Simplified Arabic"/>
              </a:rPr>
              <a:t>وتشير نتائج المسح بان الفئات التي تحصل على متوسط دخل شهري يقل عن 120 ألف دينار تشكل الأسر فيها نسبة 7.6% من مجموع الأسر ، لكنها تتسلم 1.3% من أجمالي دخول الأسر . في حين أن الفئات التي يتراوح متوسط دخلها الشهري ما بين 1.1-1.8 مليون دينار فأكثر تشكل 3.9% من مجموع عدد الأسر لكنها تتسلم 21.5% من إجمالي دخول الأسر في الحضر والريف .</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38744967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268760"/>
            <a:ext cx="6777317" cy="3508977"/>
          </a:xfrm>
        </p:spPr>
        <p:txBody>
          <a:bodyPr>
            <a:noAutofit/>
          </a:bodyPr>
          <a:lstStyle/>
          <a:p>
            <a:pPr marL="68580" indent="0" algn="just">
              <a:buNone/>
            </a:pPr>
            <a:r>
              <a:rPr lang="ar-IQ" sz="3600" dirty="0">
                <a:latin typeface="Times New Roman"/>
                <a:ea typeface="Times New Roman"/>
                <a:cs typeface="Simplified Arabic"/>
              </a:rPr>
              <a:t>وظهر من المسح أيضا بان  أدنى 10% من الأسر تتسلم </a:t>
            </a:r>
            <a:r>
              <a:rPr lang="ar-IQ" sz="3600" dirty="0" smtClean="0">
                <a:latin typeface="Times New Roman"/>
                <a:ea typeface="Times New Roman"/>
                <a:cs typeface="Simplified Arabic"/>
              </a:rPr>
              <a:t>2% </a:t>
            </a:r>
            <a:r>
              <a:rPr lang="ar-IQ" sz="3600" dirty="0">
                <a:latin typeface="Times New Roman"/>
                <a:ea typeface="Times New Roman"/>
                <a:cs typeface="Simplified Arabic"/>
              </a:rPr>
              <a:t>فقط من إجمالي دخول الأسر ، وان </a:t>
            </a:r>
            <a:r>
              <a:rPr lang="ar-IQ" sz="3600" dirty="0" smtClean="0">
                <a:latin typeface="Times New Roman"/>
                <a:ea typeface="Times New Roman"/>
                <a:cs typeface="Simplified Arabic"/>
              </a:rPr>
              <a:t>اعلى </a:t>
            </a:r>
            <a:r>
              <a:rPr lang="ar-IQ" sz="3600" dirty="0">
                <a:latin typeface="Times New Roman"/>
                <a:ea typeface="Times New Roman"/>
                <a:cs typeface="Simplified Arabic"/>
              </a:rPr>
              <a:t>10% من الأسر تتسلم 32.6% من إجمالي دخول الأسر في العراق ، وان ادنى50% من الأسر تتسلم 22.4% في حين أن أعلى 50% من الأسر تتسلم77.6% من أجمالي دخول الأسر في عموم العراق </a:t>
            </a:r>
            <a:r>
              <a:rPr lang="ar-IQ" sz="3600" dirty="0" smtClean="0">
                <a:latin typeface="Times New Roman"/>
                <a:ea typeface="Times New Roman"/>
                <a:cs typeface="Simplified Arabic"/>
              </a:rPr>
              <a:t>.</a:t>
            </a:r>
            <a:endParaRPr lang="ar-SA" sz="3600" dirty="0"/>
          </a:p>
        </p:txBody>
      </p:sp>
    </p:spTree>
    <p:extLst>
      <p:ext uri="{BB962C8B-B14F-4D97-AF65-F5344CB8AC3E}">
        <p14:creationId xmlns:p14="http://schemas.microsoft.com/office/powerpoint/2010/main" val="6279836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عنصر نائب للمحتوى 6"/>
          <p:cNvGraphicFramePr>
            <a:graphicFrameLocks noGrp="1"/>
          </p:cNvGraphicFramePr>
          <p:nvPr>
            <p:ph idx="1"/>
          </p:nvPr>
        </p:nvGraphicFramePr>
        <p:xfrm>
          <a:off x="3242259" y="1227029"/>
          <a:ext cx="2659482" cy="5272306"/>
        </p:xfrm>
        <a:graphic>
          <a:graphicData uri="http://schemas.openxmlformats.org/drawingml/2006/table">
            <a:tbl>
              <a:tblPr rtl="1"/>
              <a:tblGrid>
                <a:gridCol w="366708"/>
                <a:gridCol w="1283963"/>
                <a:gridCol w="1008811"/>
              </a:tblGrid>
              <a:tr h="93009">
                <a:tc>
                  <a:txBody>
                    <a:bodyPr/>
                    <a:lstStyle/>
                    <a:p>
                      <a:pPr algn="ctr" rtl="1">
                        <a:spcBef>
                          <a:spcPts val="600"/>
                        </a:spcBef>
                        <a:spcAft>
                          <a:spcPts val="600"/>
                        </a:spcAft>
                      </a:pPr>
                      <a:r>
                        <a:rPr lang="ar-SA" sz="600">
                          <a:effectLst/>
                          <a:latin typeface="Times New Roman"/>
                          <a:ea typeface="Times New Roman"/>
                          <a:cs typeface="Simplified Arabic"/>
                        </a:rPr>
                        <a:t>ت</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pPr>
                      <a:r>
                        <a:rPr lang="ar-SA" sz="600">
                          <a:effectLst/>
                          <a:latin typeface="Times New Roman"/>
                          <a:ea typeface="Times New Roman"/>
                          <a:cs typeface="Simplified Arabic"/>
                        </a:rPr>
                        <a:t>قائمة الدولة من الأسوأ</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pPr>
                      <a:r>
                        <a:rPr lang="ar-SA" sz="600">
                          <a:effectLst/>
                          <a:latin typeface="Times New Roman"/>
                          <a:ea typeface="Times New Roman"/>
                          <a:cs typeface="Simplified Arabic"/>
                        </a:rPr>
                        <a:t>العلامة من 120</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412">
                <a:tc gridSpan="3">
                  <a:txBody>
                    <a:bodyPr/>
                    <a:lstStyle/>
                    <a:p>
                      <a:pPr algn="ctr" rtl="1">
                        <a:spcBef>
                          <a:spcPts val="600"/>
                        </a:spcBef>
                        <a:spcAft>
                          <a:spcPts val="600"/>
                        </a:spcAft>
                      </a:pPr>
                      <a:r>
                        <a:rPr lang="ar-SA" sz="500" b="1">
                          <a:effectLst/>
                          <a:latin typeface="Times New Roman"/>
                          <a:ea typeface="Times New Roman"/>
                          <a:cs typeface="Simplified Arabic"/>
                        </a:rPr>
                        <a:t>دول ذات إنذار عالي جداً</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915559">
                <a:tc>
                  <a:txBody>
                    <a:bodyPr/>
                    <a:lstStyle/>
                    <a:p>
                      <a:pPr algn="ctr" rtl="1">
                        <a:spcBef>
                          <a:spcPts val="600"/>
                        </a:spcBef>
                        <a:spcAft>
                          <a:spcPts val="600"/>
                        </a:spcAft>
                      </a:pPr>
                      <a:r>
                        <a:rPr lang="ar-SA" sz="600">
                          <a:effectLst/>
                          <a:latin typeface="Times New Roman"/>
                          <a:ea typeface="Times New Roman"/>
                          <a:cs typeface="Simplified Arabic"/>
                        </a:rPr>
                        <a:t>1</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2</a:t>
                      </a:r>
                      <a:endParaRPr lang="en-US" sz="500">
                        <a:effectLst/>
                        <a:latin typeface="Times New Roman"/>
                        <a:ea typeface="Times New Roman"/>
                      </a:endParaRPr>
                    </a:p>
                    <a:p>
                      <a:pPr algn="ctr" rtl="1">
                        <a:spcBef>
                          <a:spcPts val="600"/>
                        </a:spcBef>
                        <a:spcAft>
                          <a:spcPts val="600"/>
                        </a:spcAft>
                      </a:pPr>
                      <a:r>
                        <a:rPr lang="ar-SA" sz="500">
                          <a:solidFill>
                            <a:srgbClr val="000000"/>
                          </a:solidFill>
                          <a:effectLst/>
                          <a:latin typeface="Times New Roman"/>
                          <a:ea typeface="Times New Roman"/>
                          <a:cs typeface="Simplified Arabic"/>
                        </a:rPr>
                        <a:t>3</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4</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5</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6</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Bef>
                          <a:spcPts val="600"/>
                        </a:spcBef>
                        <a:spcAft>
                          <a:spcPts val="600"/>
                        </a:spcAft>
                      </a:pPr>
                      <a:r>
                        <a:rPr lang="en-US" sz="500">
                          <a:solidFill>
                            <a:srgbClr val="000000"/>
                          </a:solidFill>
                          <a:effectLst/>
                          <a:latin typeface="Simplified Arabic"/>
                          <a:ea typeface="Times New Roman"/>
                        </a:rPr>
                        <a:t> </a:t>
                      </a:r>
                      <a:r>
                        <a:rPr lang="ar-SA" sz="500" u="none" strike="noStrike">
                          <a:solidFill>
                            <a:srgbClr val="000000"/>
                          </a:solidFill>
                          <a:effectLst/>
                          <a:latin typeface="Simplified Arabic"/>
                          <a:ea typeface="Times New Roman"/>
                          <a:hlinkClick r:id="rId2" tooltip="جنوب السودان"/>
                        </a:rPr>
                        <a:t>جنوب السودان</a:t>
                      </a:r>
                      <a:endParaRPr lang="en-US" sz="500">
                        <a:effectLst/>
                        <a:latin typeface="Times New Roman"/>
                        <a:ea typeface="Times New Roman"/>
                      </a:endParaRPr>
                    </a:p>
                    <a:p>
                      <a:pPr algn="ctr" rtl="1">
                        <a:spcBef>
                          <a:spcPts val="600"/>
                        </a:spcBef>
                        <a:spcAft>
                          <a:spcPts val="600"/>
                        </a:spcAft>
                      </a:pPr>
                      <a:r>
                        <a:rPr lang="ar-SA" sz="500" u="none" strike="noStrike">
                          <a:solidFill>
                            <a:srgbClr val="000000"/>
                          </a:solidFill>
                          <a:effectLst/>
                          <a:latin typeface="Simplified Arabic"/>
                          <a:ea typeface="Times New Roman"/>
                          <a:hlinkClick r:id="rId3" tooltip="الصومال"/>
                        </a:rPr>
                        <a:t>الصومال</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 </a:t>
                      </a:r>
                      <a:r>
                        <a:rPr lang="ar-SA" sz="500" u="sng">
                          <a:solidFill>
                            <a:srgbClr val="000000"/>
                          </a:solidFill>
                          <a:effectLst/>
                          <a:latin typeface="Simplified Arabic"/>
                          <a:ea typeface="Times New Roman"/>
                          <a:hlinkClick r:id="rId4" tooltip="السودان"/>
                        </a:rPr>
                        <a:t>السودان</a:t>
                      </a:r>
                      <a:endParaRPr lang="en-US" sz="500">
                        <a:effectLst/>
                        <a:latin typeface="Times New Roman"/>
                        <a:ea typeface="Times New Roman"/>
                      </a:endParaRPr>
                    </a:p>
                    <a:p>
                      <a:pPr algn="ctr" rtl="1">
                        <a:spcBef>
                          <a:spcPts val="600"/>
                        </a:spcBef>
                        <a:spcAft>
                          <a:spcPts val="600"/>
                        </a:spcAft>
                      </a:pPr>
                      <a:r>
                        <a:rPr lang="ar-SA" sz="500" u="sng">
                          <a:solidFill>
                            <a:srgbClr val="000000"/>
                          </a:solidFill>
                          <a:effectLst/>
                          <a:latin typeface="Simplified Arabic"/>
                          <a:ea typeface="Times New Roman"/>
                          <a:hlinkClick r:id="rId5" tooltip="العراق"/>
                        </a:rPr>
                        <a:t>العراق</a:t>
                      </a:r>
                      <a:endParaRPr lang="en-US" sz="500">
                        <a:effectLst/>
                        <a:latin typeface="Times New Roman"/>
                        <a:ea typeface="Times New Roman"/>
                      </a:endParaRPr>
                    </a:p>
                    <a:p>
                      <a:pPr algn="ctr" rtl="1">
                        <a:spcBef>
                          <a:spcPts val="600"/>
                        </a:spcBef>
                        <a:spcAft>
                          <a:spcPts val="600"/>
                        </a:spcAft>
                      </a:pPr>
                      <a:r>
                        <a:rPr lang="ar-SA" sz="500" u="sng">
                          <a:solidFill>
                            <a:srgbClr val="000000"/>
                          </a:solidFill>
                          <a:effectLst/>
                          <a:latin typeface="Simplified Arabic"/>
                          <a:ea typeface="Times New Roman"/>
                          <a:hlinkClick r:id="rId6" tooltip="سوريا"/>
                        </a:rPr>
                        <a:t>سوريا</a:t>
                      </a:r>
                      <a:r>
                        <a:rPr lang="en-US" sz="500">
                          <a:solidFill>
                            <a:srgbClr val="000000"/>
                          </a:solidFill>
                          <a:effectLst/>
                          <a:latin typeface="Simplified Arabic"/>
                          <a:ea typeface="Times New Roman"/>
                        </a:rPr>
                        <a:t> </a:t>
                      </a:r>
                      <a:endParaRPr lang="en-US" sz="500">
                        <a:effectLst/>
                        <a:latin typeface="Times New Roman"/>
                        <a:ea typeface="Times New Roman"/>
                      </a:endParaRPr>
                    </a:p>
                    <a:p>
                      <a:pPr algn="ctr" rtl="1">
                        <a:spcBef>
                          <a:spcPts val="600"/>
                        </a:spcBef>
                        <a:spcAft>
                          <a:spcPts val="600"/>
                        </a:spcAft>
                      </a:pPr>
                      <a:r>
                        <a:rPr lang="ar-SA" sz="500" u="none" strike="noStrike">
                          <a:solidFill>
                            <a:srgbClr val="000000"/>
                          </a:solidFill>
                          <a:effectLst/>
                          <a:latin typeface="Simplified Arabic"/>
                          <a:ea typeface="Times New Roman"/>
                          <a:hlinkClick r:id="rId7" tooltip="موريتانيا"/>
                        </a:rPr>
                        <a:t>موريتانيا</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Bef>
                          <a:spcPts val="600"/>
                        </a:spcBef>
                        <a:spcAft>
                          <a:spcPts val="600"/>
                        </a:spcAft>
                      </a:pPr>
                      <a:r>
                        <a:rPr lang="en-US" sz="500">
                          <a:solidFill>
                            <a:srgbClr val="000000"/>
                          </a:solidFill>
                          <a:effectLst/>
                          <a:latin typeface="Simplified Arabic"/>
                          <a:ea typeface="Times New Roman"/>
                        </a:rPr>
                        <a:t>112.9</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112.6</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110.1</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102.2</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101.6</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93.0</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794">
                <a:tc gridSpan="3">
                  <a:txBody>
                    <a:bodyPr/>
                    <a:lstStyle/>
                    <a:p>
                      <a:pPr algn="ctr" rtl="1">
                        <a:spcBef>
                          <a:spcPts val="600"/>
                        </a:spcBef>
                        <a:spcAft>
                          <a:spcPts val="600"/>
                        </a:spcAft>
                      </a:pPr>
                      <a:r>
                        <a:rPr lang="ar-SA" sz="500" b="1">
                          <a:effectLst/>
                          <a:latin typeface="Times New Roman"/>
                          <a:ea typeface="Times New Roman"/>
                          <a:cs typeface="Simplified Arabic"/>
                        </a:rPr>
                        <a:t>دول ذات إنذار عالي</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174392">
                <a:tc>
                  <a:txBody>
                    <a:bodyPr/>
                    <a:lstStyle/>
                    <a:p>
                      <a:pPr algn="ctr" rtl="1">
                        <a:spcBef>
                          <a:spcPts val="600"/>
                        </a:spcBef>
                        <a:spcAft>
                          <a:spcPts val="600"/>
                        </a:spcAft>
                      </a:pPr>
                      <a:r>
                        <a:rPr lang="en-US" sz="500">
                          <a:solidFill>
                            <a:srgbClr val="000000"/>
                          </a:solidFill>
                          <a:effectLst/>
                          <a:latin typeface="Simplified Arabic"/>
                          <a:ea typeface="Times New Roman"/>
                        </a:rPr>
                        <a:t>7</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pPr>
                      <a:r>
                        <a:rPr lang="ar-SA" sz="500" u="none" strike="noStrike">
                          <a:solidFill>
                            <a:srgbClr val="0000FF"/>
                          </a:solidFill>
                          <a:effectLst/>
                          <a:latin typeface="Simplified Arabic"/>
                          <a:ea typeface="Times New Roman"/>
                          <a:hlinkClick r:id="rId8" tooltip="اليمن"/>
                        </a:rPr>
                        <a:t>اليمن</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pPr>
                      <a:r>
                        <a:rPr lang="en-US" sz="500">
                          <a:solidFill>
                            <a:srgbClr val="000000"/>
                          </a:solidFill>
                          <a:effectLst/>
                          <a:latin typeface="Simplified Arabic"/>
                          <a:ea typeface="Times New Roman"/>
                        </a:rPr>
                        <a:t>105.4</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759">
                <a:tc gridSpan="3">
                  <a:txBody>
                    <a:bodyPr/>
                    <a:lstStyle/>
                    <a:p>
                      <a:pPr algn="ctr" rtl="1">
                        <a:spcBef>
                          <a:spcPts val="600"/>
                        </a:spcBef>
                        <a:spcAft>
                          <a:spcPts val="600"/>
                        </a:spcAft>
                      </a:pPr>
                      <a:r>
                        <a:rPr lang="ar-SA" sz="500" b="1">
                          <a:effectLst/>
                          <a:latin typeface="Times New Roman"/>
                          <a:ea typeface="Times New Roman"/>
                          <a:cs typeface="Simplified Arabic"/>
                        </a:rPr>
                        <a:t>دول ذات إنذار</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1564444">
                <a:tc>
                  <a:txBody>
                    <a:bodyPr/>
                    <a:lstStyle/>
                    <a:p>
                      <a:pPr algn="ctr" rtl="1">
                        <a:spcBef>
                          <a:spcPts val="600"/>
                        </a:spcBef>
                        <a:spcAft>
                          <a:spcPts val="600"/>
                        </a:spcAft>
                      </a:pPr>
                      <a:r>
                        <a:rPr lang="en-US" sz="500">
                          <a:solidFill>
                            <a:srgbClr val="000000"/>
                          </a:solidFill>
                          <a:effectLst/>
                          <a:latin typeface="Simplified Arabic"/>
                          <a:ea typeface="Times New Roman"/>
                        </a:rPr>
                        <a:t>8</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9</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10</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11</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12</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13</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14</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15</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16</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pPr>
                      <a:r>
                        <a:rPr lang="ar-SA" sz="500">
                          <a:solidFill>
                            <a:srgbClr val="000000"/>
                          </a:solidFill>
                          <a:effectLst/>
                          <a:latin typeface="Times New Roman"/>
                          <a:ea typeface="Times New Roman"/>
                          <a:cs typeface="Simplified Arabic"/>
                        </a:rPr>
                        <a:t>مص</a:t>
                      </a:r>
                      <a:r>
                        <a:rPr lang="ar-IQ" sz="500">
                          <a:solidFill>
                            <a:srgbClr val="000000"/>
                          </a:solidFill>
                          <a:effectLst/>
                          <a:latin typeface="Times New Roman"/>
                          <a:ea typeface="Times New Roman"/>
                          <a:cs typeface="Simplified Arabic"/>
                        </a:rPr>
                        <a:t>ر</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 </a:t>
                      </a:r>
                      <a:r>
                        <a:rPr lang="ar-SA" sz="500">
                          <a:solidFill>
                            <a:srgbClr val="000000"/>
                          </a:solidFill>
                          <a:effectLst/>
                          <a:latin typeface="Times New Roman"/>
                          <a:ea typeface="Times New Roman"/>
                          <a:cs typeface="Simplified Arabic"/>
                        </a:rPr>
                        <a:t>ليبيا</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 </a:t>
                      </a:r>
                      <a:r>
                        <a:rPr lang="ar-SA" sz="500" u="sng">
                          <a:solidFill>
                            <a:srgbClr val="000000"/>
                          </a:solidFill>
                          <a:effectLst/>
                          <a:latin typeface="Simplified Arabic"/>
                          <a:ea typeface="Times New Roman"/>
                          <a:hlinkClick r:id="rId9" tooltip="جيبوتي"/>
                        </a:rPr>
                        <a:t>جيبوتي</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 </a:t>
                      </a:r>
                      <a:r>
                        <a:rPr lang="ar-SA" sz="500" u="sng">
                          <a:solidFill>
                            <a:srgbClr val="000000"/>
                          </a:solidFill>
                          <a:effectLst/>
                          <a:latin typeface="Simplified Arabic"/>
                          <a:ea typeface="Times New Roman"/>
                          <a:hlinkClick r:id="rId10" tooltip="لبنان"/>
                        </a:rPr>
                        <a:t>لبنان</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 </a:t>
                      </a:r>
                      <a:r>
                        <a:rPr lang="ar-SA" sz="500" u="sng">
                          <a:solidFill>
                            <a:srgbClr val="000000"/>
                          </a:solidFill>
                          <a:effectLst/>
                          <a:latin typeface="Simplified Arabic"/>
                          <a:ea typeface="Times New Roman"/>
                          <a:hlinkClick r:id="rId11" tooltip="جزر القمر"/>
                        </a:rPr>
                        <a:t>جزر القمر</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 </a:t>
                      </a:r>
                      <a:r>
                        <a:rPr lang="ar-SA" sz="500" u="sng">
                          <a:solidFill>
                            <a:srgbClr val="000000"/>
                          </a:solidFill>
                          <a:effectLst/>
                          <a:latin typeface="Simplified Arabic"/>
                          <a:ea typeface="Times New Roman"/>
                          <a:hlinkClick r:id="rId12" tooltip="الجزائر"/>
                        </a:rPr>
                        <a:t>الجزائر</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 </a:t>
                      </a:r>
                      <a:r>
                        <a:rPr lang="ar-SA" sz="500" u="sng">
                          <a:solidFill>
                            <a:srgbClr val="000000"/>
                          </a:solidFill>
                          <a:effectLst/>
                          <a:latin typeface="Simplified Arabic"/>
                          <a:ea typeface="Times New Roman"/>
                          <a:hlinkClick r:id="rId13" tooltip="تونس"/>
                        </a:rPr>
                        <a:t>تونس</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 </a:t>
                      </a:r>
                      <a:r>
                        <a:rPr lang="ar-SA" sz="500" u="sng">
                          <a:solidFill>
                            <a:srgbClr val="000000"/>
                          </a:solidFill>
                          <a:effectLst/>
                          <a:latin typeface="Simplified Arabic"/>
                          <a:ea typeface="Times New Roman"/>
                          <a:hlinkClick r:id="rId14" tooltip="الأردن"/>
                        </a:rPr>
                        <a:t>الأردن</a:t>
                      </a:r>
                      <a:endParaRPr lang="en-US" sz="500">
                        <a:effectLst/>
                        <a:latin typeface="Times New Roman"/>
                        <a:ea typeface="Times New Roman"/>
                      </a:endParaRPr>
                    </a:p>
                    <a:p>
                      <a:pPr algn="ctr" rtl="1">
                        <a:spcBef>
                          <a:spcPts val="600"/>
                        </a:spcBef>
                        <a:spcAft>
                          <a:spcPts val="600"/>
                        </a:spcAft>
                      </a:pPr>
                      <a:r>
                        <a:rPr lang="ar-SA" sz="500" u="sng">
                          <a:solidFill>
                            <a:srgbClr val="000000"/>
                          </a:solidFill>
                          <a:effectLst/>
                          <a:latin typeface="Simplified Arabic"/>
                          <a:ea typeface="Times New Roman"/>
                          <a:hlinkClick r:id="rId15" tooltip="المغرب"/>
                        </a:rPr>
                        <a:t>المغرب</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Bef>
                          <a:spcPts val="600"/>
                        </a:spcBef>
                        <a:spcAft>
                          <a:spcPts val="600"/>
                        </a:spcAft>
                      </a:pPr>
                      <a:r>
                        <a:rPr lang="en-US" sz="500">
                          <a:solidFill>
                            <a:srgbClr val="000000"/>
                          </a:solidFill>
                          <a:effectLst/>
                          <a:latin typeface="Simplified Arabic"/>
                          <a:ea typeface="Times New Roman"/>
                        </a:rPr>
                        <a:t>91.0</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87.8</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87.1</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86.9</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85.1</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78.8</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77.5</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76.7</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74.4</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99">
                <a:tc gridSpan="3">
                  <a:txBody>
                    <a:bodyPr/>
                    <a:lstStyle/>
                    <a:p>
                      <a:pPr algn="ctr" rtl="1">
                        <a:spcBef>
                          <a:spcPts val="600"/>
                        </a:spcBef>
                        <a:spcAft>
                          <a:spcPts val="600"/>
                        </a:spcAft>
                      </a:pPr>
                      <a:r>
                        <a:rPr lang="ar-SA" sz="500" b="1">
                          <a:effectLst/>
                          <a:latin typeface="Times New Roman"/>
                          <a:ea typeface="Times New Roman"/>
                          <a:cs typeface="Simplified Arabic"/>
                        </a:rPr>
                        <a:t>دول ذات تحذير</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179236">
                <a:tc>
                  <a:txBody>
                    <a:bodyPr/>
                    <a:lstStyle/>
                    <a:p>
                      <a:pPr algn="ctr" rtl="1">
                        <a:spcBef>
                          <a:spcPts val="600"/>
                        </a:spcBef>
                        <a:spcAft>
                          <a:spcPts val="600"/>
                        </a:spcAft>
                      </a:pPr>
                      <a:r>
                        <a:rPr lang="ar-IQ" sz="500">
                          <a:solidFill>
                            <a:srgbClr val="000000"/>
                          </a:solidFill>
                          <a:effectLst/>
                          <a:latin typeface="Times New Roman"/>
                          <a:ea typeface="Times New Roman"/>
                          <a:cs typeface="Simplified Arabic"/>
                        </a:rPr>
                        <a:t>17</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pPr>
                      <a:r>
                        <a:rPr lang="en-US" sz="500">
                          <a:effectLst/>
                          <a:latin typeface="Simplified Arabic"/>
                          <a:ea typeface="Times New Roman"/>
                        </a:rPr>
                        <a:t> </a:t>
                      </a:r>
                      <a:r>
                        <a:rPr lang="ar-SA" sz="500" u="none" strike="noStrike">
                          <a:solidFill>
                            <a:srgbClr val="0000FF"/>
                          </a:solidFill>
                          <a:effectLst/>
                          <a:latin typeface="Simplified Arabic"/>
                          <a:ea typeface="Times New Roman"/>
                          <a:hlinkClick r:id="rId16" tooltip="البحرين"/>
                        </a:rPr>
                        <a:t>البحرين</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Bef>
                          <a:spcPts val="600"/>
                        </a:spcBef>
                        <a:spcAft>
                          <a:spcPts val="600"/>
                        </a:spcAft>
                      </a:pPr>
                      <a:r>
                        <a:rPr lang="en-US" sz="500">
                          <a:solidFill>
                            <a:srgbClr val="000000"/>
                          </a:solidFill>
                          <a:effectLst/>
                          <a:latin typeface="Simplified Arabic"/>
                          <a:ea typeface="Times New Roman"/>
                        </a:rPr>
                        <a:t>64.7</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939">
                <a:tc gridSpan="3">
                  <a:txBody>
                    <a:bodyPr/>
                    <a:lstStyle/>
                    <a:p>
                      <a:pPr algn="ctr" rtl="1">
                        <a:spcBef>
                          <a:spcPts val="600"/>
                        </a:spcBef>
                        <a:spcAft>
                          <a:spcPts val="600"/>
                        </a:spcAft>
                      </a:pPr>
                      <a:r>
                        <a:rPr lang="ar-SA" sz="500" b="1">
                          <a:effectLst/>
                          <a:latin typeface="Times New Roman"/>
                          <a:ea typeface="Times New Roman"/>
                          <a:cs typeface="Simplified Arabic"/>
                        </a:rPr>
                        <a:t>دول ذات استقرار بسيط</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301795">
                <a:tc>
                  <a:txBody>
                    <a:bodyPr/>
                    <a:lstStyle/>
                    <a:p>
                      <a:pPr algn="ctr" rtl="1">
                        <a:spcBef>
                          <a:spcPts val="600"/>
                        </a:spcBef>
                        <a:spcAft>
                          <a:spcPts val="600"/>
                        </a:spcAft>
                      </a:pPr>
                      <a:r>
                        <a:rPr lang="ar-IQ" sz="500">
                          <a:solidFill>
                            <a:srgbClr val="000000"/>
                          </a:solidFill>
                          <a:effectLst/>
                          <a:latin typeface="Times New Roman"/>
                          <a:ea typeface="Times New Roman"/>
                          <a:cs typeface="Simplified Arabic"/>
                        </a:rPr>
                        <a:t>18</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19</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Bef>
                          <a:spcPts val="600"/>
                        </a:spcBef>
                        <a:spcAft>
                          <a:spcPts val="600"/>
                        </a:spcAft>
                      </a:pPr>
                      <a:r>
                        <a:rPr lang="en-US" sz="500">
                          <a:effectLst/>
                          <a:latin typeface="Simplified Arabic"/>
                          <a:ea typeface="Times New Roman"/>
                        </a:rPr>
                        <a:t> </a:t>
                      </a:r>
                      <a:r>
                        <a:rPr lang="ar-SA" sz="500" u="none" strike="noStrike">
                          <a:solidFill>
                            <a:srgbClr val="0000FF"/>
                          </a:solidFill>
                          <a:effectLst/>
                          <a:latin typeface="Simplified Arabic"/>
                          <a:ea typeface="Times New Roman"/>
                          <a:hlinkClick r:id="rId17" tooltip="الكويت"/>
                        </a:rPr>
                        <a:t>الكويت</a:t>
                      </a:r>
                      <a:endParaRPr lang="en-US" sz="500">
                        <a:effectLst/>
                        <a:latin typeface="Times New Roman"/>
                        <a:ea typeface="Times New Roman"/>
                      </a:endParaRPr>
                    </a:p>
                    <a:p>
                      <a:pPr algn="ctr" rtl="1">
                        <a:spcBef>
                          <a:spcPts val="600"/>
                        </a:spcBef>
                        <a:spcAft>
                          <a:spcPts val="600"/>
                        </a:spcAft>
                      </a:pPr>
                      <a:r>
                        <a:rPr lang="en-US" sz="500">
                          <a:effectLst/>
                          <a:latin typeface="Simplified Arabic"/>
                          <a:ea typeface="Times New Roman"/>
                        </a:rPr>
                        <a:t> </a:t>
                      </a:r>
                      <a:r>
                        <a:rPr lang="ar-SA" sz="500" u="sng">
                          <a:solidFill>
                            <a:srgbClr val="0000FF"/>
                          </a:solidFill>
                          <a:effectLst/>
                          <a:latin typeface="Simplified Arabic"/>
                          <a:ea typeface="Times New Roman"/>
                          <a:hlinkClick r:id="rId18" tooltip="سلطنة عمان"/>
                        </a:rPr>
                        <a:t>عمان</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pPr>
                      <a:r>
                        <a:rPr lang="en-US" sz="500">
                          <a:solidFill>
                            <a:srgbClr val="000000"/>
                          </a:solidFill>
                          <a:effectLst/>
                          <a:latin typeface="Simplified Arabic"/>
                          <a:ea typeface="Times New Roman"/>
                        </a:rPr>
                        <a:t>59.0</a:t>
                      </a:r>
                      <a:endParaRPr lang="en-US" sz="500">
                        <a:effectLst/>
                        <a:latin typeface="Times New Roman"/>
                        <a:ea typeface="Times New Roman"/>
                      </a:endParaRPr>
                    </a:p>
                    <a:p>
                      <a:pPr algn="ctr" rtl="1">
                        <a:spcBef>
                          <a:spcPts val="600"/>
                        </a:spcBef>
                        <a:spcAft>
                          <a:spcPts val="600"/>
                        </a:spcAft>
                      </a:pPr>
                      <a:r>
                        <a:rPr lang="en-US" sz="500">
                          <a:solidFill>
                            <a:srgbClr val="000000"/>
                          </a:solidFill>
                          <a:effectLst/>
                          <a:latin typeface="Simplified Arabic"/>
                          <a:ea typeface="Times New Roman"/>
                        </a:rPr>
                        <a:t>53.1</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126">
                <a:tc gridSpan="3">
                  <a:txBody>
                    <a:bodyPr/>
                    <a:lstStyle/>
                    <a:p>
                      <a:pPr algn="ctr" rtl="1">
                        <a:spcBef>
                          <a:spcPts val="600"/>
                        </a:spcBef>
                        <a:spcAft>
                          <a:spcPts val="600"/>
                        </a:spcAft>
                      </a:pPr>
                      <a:r>
                        <a:rPr lang="ar-SA" sz="500" b="1">
                          <a:effectLst/>
                          <a:latin typeface="Times New Roman"/>
                          <a:ea typeface="Times New Roman"/>
                          <a:cs typeface="Simplified Arabic"/>
                        </a:rPr>
                        <a:t>دول مستقرة</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220897">
                <a:tc>
                  <a:txBody>
                    <a:bodyPr/>
                    <a:lstStyle/>
                    <a:p>
                      <a:pPr algn="ctr" rtl="1">
                        <a:spcBef>
                          <a:spcPts val="600"/>
                        </a:spcBef>
                        <a:spcAft>
                          <a:spcPts val="600"/>
                        </a:spcAft>
                      </a:pPr>
                      <a:r>
                        <a:rPr lang="ar-IQ" sz="500">
                          <a:solidFill>
                            <a:srgbClr val="000000"/>
                          </a:solidFill>
                          <a:effectLst/>
                          <a:latin typeface="Times New Roman"/>
                          <a:ea typeface="Times New Roman"/>
                          <a:cs typeface="Simplified Arabic"/>
                        </a:rPr>
                        <a:t>20</a:t>
                      </a:r>
                      <a:endParaRPr lang="en-US" sz="500">
                        <a:effectLst/>
                        <a:latin typeface="Times New Roman"/>
                        <a:ea typeface="Times New Roman"/>
                      </a:endParaRPr>
                    </a:p>
                    <a:p>
                      <a:pPr algn="ctr" rtl="1">
                        <a:spcBef>
                          <a:spcPts val="600"/>
                        </a:spcBef>
                        <a:spcAft>
                          <a:spcPts val="600"/>
                        </a:spcAft>
                      </a:pPr>
                      <a:r>
                        <a:rPr lang="ar-IQ" sz="500">
                          <a:solidFill>
                            <a:srgbClr val="000000"/>
                          </a:solidFill>
                          <a:effectLst/>
                          <a:latin typeface="Times New Roman"/>
                          <a:ea typeface="Times New Roman"/>
                          <a:cs typeface="Simplified Arabic"/>
                        </a:rPr>
                        <a:t>21</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pPr>
                      <a:r>
                        <a:rPr lang="ar-SA" sz="500">
                          <a:solidFill>
                            <a:srgbClr val="000000"/>
                          </a:solidFill>
                          <a:effectLst/>
                          <a:latin typeface="Times New Roman"/>
                          <a:ea typeface="Times New Roman"/>
                          <a:cs typeface="Simplified Arabic"/>
                        </a:rPr>
                        <a:t>قطر</a:t>
                      </a:r>
                      <a:endParaRPr lang="en-US" sz="500">
                        <a:effectLst/>
                        <a:latin typeface="Times New Roman"/>
                        <a:ea typeface="Times New Roman"/>
                      </a:endParaRPr>
                    </a:p>
                    <a:p>
                      <a:pPr algn="ctr" rtl="1">
                        <a:spcBef>
                          <a:spcPts val="600"/>
                        </a:spcBef>
                        <a:spcAft>
                          <a:spcPts val="600"/>
                        </a:spcAft>
                      </a:pPr>
                      <a:r>
                        <a:rPr lang="ar-SA" sz="500">
                          <a:solidFill>
                            <a:srgbClr val="000000"/>
                          </a:solidFill>
                          <a:effectLst/>
                          <a:latin typeface="Times New Roman"/>
                          <a:ea typeface="Times New Roman"/>
                          <a:cs typeface="Simplified Arabic"/>
                        </a:rPr>
                        <a:t>الإمارات</a:t>
                      </a:r>
                      <a:endParaRPr lang="en-US" sz="50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600"/>
                        </a:spcAft>
                      </a:pPr>
                      <a:r>
                        <a:rPr lang="ar-SA" sz="500" dirty="0">
                          <a:solidFill>
                            <a:srgbClr val="000000"/>
                          </a:solidFill>
                          <a:effectLst/>
                          <a:latin typeface="Times New Roman"/>
                          <a:ea typeface="Times New Roman"/>
                          <a:cs typeface="Simplified Arabic"/>
                        </a:rPr>
                        <a:t>48.9</a:t>
                      </a:r>
                      <a:endParaRPr lang="en-US" sz="500" dirty="0">
                        <a:effectLst/>
                        <a:latin typeface="Times New Roman"/>
                        <a:ea typeface="Times New Roman"/>
                      </a:endParaRPr>
                    </a:p>
                    <a:p>
                      <a:pPr algn="ctr" rtl="1">
                        <a:spcBef>
                          <a:spcPts val="600"/>
                        </a:spcBef>
                        <a:spcAft>
                          <a:spcPts val="600"/>
                        </a:spcAft>
                      </a:pPr>
                      <a:r>
                        <a:rPr lang="ar-SA" sz="500" dirty="0">
                          <a:solidFill>
                            <a:srgbClr val="000000"/>
                          </a:solidFill>
                          <a:effectLst/>
                          <a:latin typeface="Times New Roman"/>
                          <a:ea typeface="Times New Roman"/>
                          <a:cs typeface="Simplified Arabic"/>
                        </a:rPr>
                        <a:t>47.6</a:t>
                      </a:r>
                      <a:endParaRPr lang="en-US" sz="500" dirty="0">
                        <a:effectLst/>
                        <a:latin typeface="Times New Roman"/>
                        <a:ea typeface="Times New Roman"/>
                      </a:endParaRPr>
                    </a:p>
                  </a:txBody>
                  <a:tcPr marL="26159" marR="2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393071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95401" y="2324100"/>
            <a:ext cx="4672211"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182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68760"/>
            <a:ext cx="8229600" cy="323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4317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908720"/>
            <a:ext cx="8229600" cy="4525963"/>
          </a:xfrm>
        </p:spPr>
        <p:txBody>
          <a:bodyPr/>
          <a:lstStyle/>
          <a:p>
            <a:pPr indent="0" algn="justLow">
              <a:buNone/>
            </a:pPr>
            <a:r>
              <a:rPr lang="ar-SA" sz="3600" dirty="0">
                <a:latin typeface="Times New Roman"/>
                <a:ea typeface="Times New Roman"/>
                <a:cs typeface="Simplified Arabic"/>
              </a:rPr>
              <a:t>تشير توقعات للبنك الدولي إلى أن عدد من يعيشون في فقر مدقع في أنحاء العالم سينخفض على الأرجح دون نسبة 10 في المائة من سكان العالم في سنة 2018، وهو دليل جديد على أنه مع التراجع المتواصل على مدى ربع قرن لأعداد الفقراء فإن العالم يقترب من بلوغ الهدف التاريخي لإنهاء الفقر بحلول سنة 2030</a:t>
            </a:r>
            <a:r>
              <a:rPr lang="en-US" sz="3600" dirty="0" smtClean="0">
                <a:latin typeface="Simplified Arabic"/>
                <a:ea typeface="Times New Roman"/>
              </a:rPr>
              <a:t>.</a:t>
            </a:r>
            <a:endParaRPr lang="en-US" sz="3600" dirty="0">
              <a:latin typeface="Times New Roman"/>
              <a:ea typeface="Times New Roman"/>
            </a:endParaRPr>
          </a:p>
        </p:txBody>
      </p:sp>
    </p:spTree>
    <p:extLst>
      <p:ext uri="{BB962C8B-B14F-4D97-AF65-F5344CB8AC3E}">
        <p14:creationId xmlns:p14="http://schemas.microsoft.com/office/powerpoint/2010/main" val="2289120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342265" indent="0" algn="just">
              <a:lnSpc>
                <a:spcPct val="115000"/>
              </a:lnSpc>
              <a:buNone/>
            </a:pPr>
            <a:r>
              <a:rPr lang="ar-DZ" b="1" dirty="0">
                <a:ea typeface="Calibri"/>
                <a:cs typeface="Times New Roman"/>
              </a:rPr>
              <a:t>التجربة الماليزية في مكافحة الفقر: دروس وعبر</a:t>
            </a:r>
            <a:endParaRPr lang="en-US" sz="2000" dirty="0">
              <a:ea typeface="Calibri"/>
              <a:cs typeface="Arial"/>
            </a:endParaRPr>
          </a:p>
          <a:p>
            <a:pPr marL="341630" indent="0" algn="just">
              <a:lnSpc>
                <a:spcPct val="115000"/>
              </a:lnSpc>
              <a:buNone/>
            </a:pPr>
            <a:r>
              <a:rPr lang="ar-DZ" dirty="0">
                <a:ea typeface="Calibri"/>
                <a:cs typeface="Times New Roman"/>
              </a:rPr>
              <a:t>ماليزيا دولة إسلامية تقع في جنوب شرق أسيا وهي عبارة عن شبه جزيرة يسكنها </a:t>
            </a:r>
            <a:r>
              <a:rPr lang="ar-DZ" dirty="0" smtClean="0">
                <a:ea typeface="Calibri"/>
                <a:cs typeface="Times New Roman"/>
              </a:rPr>
              <a:t>2</a:t>
            </a:r>
            <a:r>
              <a:rPr lang="ar-IQ" dirty="0" smtClean="0">
                <a:ea typeface="Calibri"/>
                <a:cs typeface="Times New Roman"/>
              </a:rPr>
              <a:t>8</a:t>
            </a:r>
            <a:r>
              <a:rPr lang="ar-DZ" dirty="0" smtClean="0">
                <a:ea typeface="Calibri"/>
                <a:cs typeface="Times New Roman"/>
              </a:rPr>
              <a:t> </a:t>
            </a:r>
            <a:r>
              <a:rPr lang="ar-DZ" dirty="0">
                <a:ea typeface="Calibri"/>
                <a:cs typeface="Times New Roman"/>
              </a:rPr>
              <a:t>مليون نسمة </a:t>
            </a:r>
            <a:r>
              <a:rPr lang="ar-IQ" dirty="0" smtClean="0">
                <a:ea typeface="Calibri"/>
                <a:cs typeface="Times New Roman"/>
              </a:rPr>
              <a:t>1/4</a:t>
            </a:r>
            <a:r>
              <a:rPr lang="ar-DZ" dirty="0" smtClean="0">
                <a:ea typeface="Calibri"/>
                <a:cs typeface="Times New Roman"/>
              </a:rPr>
              <a:t>صينيون</a:t>
            </a:r>
            <a:r>
              <a:rPr lang="ar-DZ" dirty="0">
                <a:ea typeface="Calibri"/>
                <a:cs typeface="Times New Roman"/>
              </a:rPr>
              <a:t>، وأهم ما يتعلق بهذا البلد نبرزه في الجدول </a:t>
            </a:r>
            <a:r>
              <a:rPr lang="ar-DZ" dirty="0" smtClean="0">
                <a:ea typeface="Calibri"/>
                <a:cs typeface="Times New Roman"/>
              </a:rPr>
              <a:t>ال</a:t>
            </a:r>
            <a:r>
              <a:rPr lang="ar-IQ" dirty="0" smtClean="0">
                <a:ea typeface="Calibri"/>
                <a:cs typeface="Times New Roman"/>
              </a:rPr>
              <a:t>اتي</a:t>
            </a:r>
            <a:r>
              <a:rPr lang="ar-DZ" dirty="0" smtClean="0">
                <a:ea typeface="Calibri"/>
                <a:cs typeface="Times New Roman"/>
              </a:rPr>
              <a:t>:</a:t>
            </a:r>
            <a:endParaRPr lang="en-US" sz="2000" dirty="0">
              <a:ea typeface="Calibri"/>
              <a:cs typeface="Arial"/>
            </a:endParaRPr>
          </a:p>
          <a:p>
            <a:endParaRPr lang="ar-SA" dirty="0"/>
          </a:p>
        </p:txBody>
      </p:sp>
    </p:spTree>
    <p:extLst>
      <p:ext uri="{BB962C8B-B14F-4D97-AF65-F5344CB8AC3E}">
        <p14:creationId xmlns:p14="http://schemas.microsoft.com/office/powerpoint/2010/main" val="20554659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954988" y="2104485"/>
          <a:ext cx="5234025" cy="3517392"/>
        </p:xfrm>
        <a:graphic>
          <a:graphicData uri="http://schemas.openxmlformats.org/drawingml/2006/table">
            <a:tbl>
              <a:tblPr rtl="1"/>
              <a:tblGrid>
                <a:gridCol w="1912657"/>
                <a:gridCol w="3321368"/>
              </a:tblGrid>
              <a:tr h="0">
                <a:tc>
                  <a:txBody>
                    <a:bodyPr/>
                    <a:lstStyle/>
                    <a:p>
                      <a:pPr algn="just" rtl="1">
                        <a:lnSpc>
                          <a:spcPct val="115000"/>
                        </a:lnSpc>
                        <a:spcAft>
                          <a:spcPts val="0"/>
                        </a:spcAft>
                      </a:pPr>
                      <a:r>
                        <a:rPr lang="ar-SA" sz="1600" b="1" dirty="0">
                          <a:effectLst/>
                          <a:latin typeface="Calibri"/>
                          <a:ea typeface="Calibri"/>
                          <a:cs typeface="Times New Roman"/>
                        </a:rPr>
                        <a:t>  عدد السكان</a:t>
                      </a:r>
                      <a:endParaRPr lang="en-US" sz="1100" dirty="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dirty="0">
                          <a:effectLst/>
                          <a:latin typeface="Calibri"/>
                          <a:ea typeface="Calibri"/>
                          <a:cs typeface="Times New Roman"/>
                        </a:rPr>
                        <a:t>  28  مليون نسمة</a:t>
                      </a:r>
                      <a:endParaRPr lang="en-US" sz="1100" dirty="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rtl="1">
                        <a:lnSpc>
                          <a:spcPct val="115000"/>
                        </a:lnSpc>
                        <a:spcAft>
                          <a:spcPts val="0"/>
                        </a:spcAft>
                      </a:pPr>
                      <a:r>
                        <a:rPr lang="ar-SA" sz="1600" b="1">
                          <a:effectLst/>
                          <a:latin typeface="Calibri"/>
                          <a:ea typeface="Calibri"/>
                          <a:cs typeface="Times New Roman"/>
                        </a:rPr>
                        <a:t>  الدولار</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r-FR" sz="1600">
                          <a:effectLst/>
                          <a:latin typeface="Times New Roman"/>
                          <a:ea typeface="Calibri"/>
                          <a:cs typeface="Arial"/>
                        </a:rPr>
                        <a:t> </a:t>
                      </a:r>
                      <a:r>
                        <a:rPr lang="fr-FR" sz="1600">
                          <a:solidFill>
                            <a:srgbClr val="222222"/>
                          </a:solidFill>
                          <a:effectLst/>
                          <a:latin typeface="Arial"/>
                          <a:ea typeface="Calibri"/>
                          <a:cs typeface="Arial"/>
                        </a:rPr>
                        <a:t>6010</a:t>
                      </a:r>
                      <a:r>
                        <a:rPr lang="ar-SA" sz="1600">
                          <a:solidFill>
                            <a:srgbClr val="222222"/>
                          </a:solidFill>
                          <a:effectLst/>
                          <a:latin typeface="Calibri"/>
                          <a:ea typeface="Calibri"/>
                          <a:cs typeface="Arial"/>
                        </a:rPr>
                        <a:t>ر3 </a:t>
                      </a:r>
                      <a:r>
                        <a:rPr lang="ar-SA" sz="1600" b="1">
                          <a:solidFill>
                            <a:srgbClr val="222222"/>
                          </a:solidFill>
                          <a:effectLst/>
                          <a:latin typeface="Calibri"/>
                          <a:ea typeface="Calibri"/>
                          <a:cs typeface="Arial"/>
                        </a:rPr>
                        <a:t>ريجنت  </a:t>
                      </a:r>
                      <a:r>
                        <a:rPr lang="ar-SA" sz="1600">
                          <a:solidFill>
                            <a:srgbClr val="222222"/>
                          </a:solidFill>
                          <a:effectLst/>
                          <a:latin typeface="Calibri"/>
                          <a:ea typeface="Calibri"/>
                          <a:cs typeface="Arial"/>
                        </a:rPr>
                        <a:t> </a:t>
                      </a:r>
                      <a:r>
                        <a:rPr lang="ar-SA" sz="1600">
                          <a:effectLst/>
                          <a:latin typeface="Calibri"/>
                          <a:ea typeface="Calibri"/>
                          <a:cs typeface="Times New Roman"/>
                        </a:rPr>
                        <a:t>  / ريجنت هي العملة المحلية</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rtl="1">
                        <a:lnSpc>
                          <a:spcPct val="115000"/>
                        </a:lnSpc>
                        <a:spcAft>
                          <a:spcPts val="0"/>
                        </a:spcAft>
                      </a:pPr>
                      <a:r>
                        <a:rPr lang="ar-SA" sz="1600" b="1">
                          <a:effectLst/>
                          <a:latin typeface="Calibri"/>
                          <a:ea typeface="Calibri"/>
                          <a:cs typeface="Times New Roman"/>
                        </a:rPr>
                        <a:t>  معدل النمو (2012) </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a:effectLst/>
                          <a:latin typeface="Calibri"/>
                          <a:ea typeface="Calibri"/>
                          <a:cs typeface="Times New Roman"/>
                        </a:rPr>
                        <a:t> 5.1</a:t>
                      </a:r>
                      <a:r>
                        <a:rPr lang="fr-FR" sz="1600">
                          <a:effectLst/>
                          <a:latin typeface="Times New Roman"/>
                          <a:ea typeface="Calibri"/>
                          <a:cs typeface="Arial"/>
                        </a:rPr>
                        <a:t>%</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gn="just" rtl="1">
                        <a:lnSpc>
                          <a:spcPct val="115000"/>
                        </a:lnSpc>
                        <a:spcAft>
                          <a:spcPts val="0"/>
                        </a:spcAft>
                      </a:pPr>
                      <a:r>
                        <a:rPr lang="ar-DZ" sz="1600" b="1">
                          <a:effectLst/>
                          <a:latin typeface="Calibri"/>
                          <a:ea typeface="Calibri"/>
                          <a:cs typeface="Times New Roman"/>
                        </a:rPr>
                        <a:t>  معدل التضخم  ومعدل البطالة</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a:effectLst/>
                          <a:latin typeface="Calibri"/>
                          <a:ea typeface="Calibri"/>
                          <a:cs typeface="Times New Roman"/>
                        </a:rPr>
                        <a:t> 3.5 </a:t>
                      </a:r>
                      <a:r>
                        <a:rPr lang="fr-FR" sz="1600">
                          <a:effectLst/>
                          <a:latin typeface="Times New Roman"/>
                          <a:ea typeface="Calibri"/>
                          <a:cs typeface="Arial"/>
                        </a:rPr>
                        <a:t>%</a:t>
                      </a:r>
                      <a:r>
                        <a:rPr lang="ar-SA" sz="1600">
                          <a:effectLst/>
                          <a:latin typeface="Calibri"/>
                          <a:ea typeface="Calibri"/>
                          <a:cs typeface="Times New Roman"/>
                        </a:rPr>
                        <a:t> كمعدل تضخم و 3.3</a:t>
                      </a:r>
                      <a:r>
                        <a:rPr lang="fr-FR" sz="1600">
                          <a:effectLst/>
                          <a:latin typeface="Times New Roman"/>
                          <a:ea typeface="Calibri"/>
                          <a:cs typeface="Arial"/>
                        </a:rPr>
                        <a:t>%</a:t>
                      </a:r>
                      <a:r>
                        <a:rPr lang="ar-DZ" sz="1600">
                          <a:effectLst/>
                          <a:latin typeface="Calibri"/>
                          <a:ea typeface="Calibri"/>
                          <a:cs typeface="Times New Roman"/>
                        </a:rPr>
                        <a:t> كمعدل بطالة</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rtl="1">
                        <a:lnSpc>
                          <a:spcPct val="115000"/>
                        </a:lnSpc>
                        <a:spcAft>
                          <a:spcPts val="0"/>
                        </a:spcAft>
                      </a:pPr>
                      <a:r>
                        <a:rPr lang="ar-SA" sz="1600" b="1">
                          <a:effectLst/>
                          <a:latin typeface="Calibri"/>
                          <a:ea typeface="Calibri"/>
                          <a:cs typeface="Times New Roman"/>
                        </a:rPr>
                        <a:t>  قيمة الصادرات</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r-FR" sz="1600">
                          <a:solidFill>
                            <a:srgbClr val="222222"/>
                          </a:solidFill>
                          <a:effectLst/>
                          <a:latin typeface="Arial"/>
                          <a:ea typeface="Calibri"/>
                          <a:cs typeface="Arial"/>
                        </a:rPr>
                        <a:t> 56.86 </a:t>
                      </a:r>
                      <a:r>
                        <a:rPr lang="ar-SA" sz="1600">
                          <a:effectLst/>
                          <a:latin typeface="Calibri"/>
                          <a:ea typeface="Calibri"/>
                          <a:cs typeface="Times New Roman"/>
                        </a:rPr>
                        <a:t>مليار دولار </a:t>
                      </a:r>
                      <a:r>
                        <a:rPr lang="ar-DZ" sz="1600">
                          <a:effectLst/>
                          <a:latin typeface="Calibri"/>
                          <a:ea typeface="Calibri"/>
                          <a:cs typeface="Times New Roman"/>
                        </a:rPr>
                        <a:t>خلال الثلاثي الاول من 2012</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rtl="1">
                        <a:lnSpc>
                          <a:spcPct val="115000"/>
                        </a:lnSpc>
                        <a:spcAft>
                          <a:spcPts val="0"/>
                        </a:spcAft>
                      </a:pPr>
                      <a:r>
                        <a:rPr lang="ar-SA" sz="1600" b="1">
                          <a:effectLst/>
                          <a:latin typeface="Calibri"/>
                          <a:ea typeface="Calibri"/>
                          <a:cs typeface="Times New Roman"/>
                        </a:rPr>
                        <a:t>  قيمة الواردات</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a:effectLst/>
                          <a:latin typeface="Calibri"/>
                          <a:ea typeface="Calibri"/>
                          <a:cs typeface="Times New Roman"/>
                        </a:rPr>
                        <a:t>  49.75 مليار دولار  (1.1</a:t>
                      </a:r>
                      <a:r>
                        <a:rPr lang="fr-FR" sz="1600">
                          <a:effectLst/>
                          <a:latin typeface="Times New Roman"/>
                          <a:ea typeface="Calibri"/>
                          <a:cs typeface="Arial"/>
                        </a:rPr>
                        <a:t>%</a:t>
                      </a:r>
                      <a:r>
                        <a:rPr lang="ar-DZ" sz="1600">
                          <a:effectLst/>
                          <a:latin typeface="Calibri"/>
                          <a:ea typeface="Calibri"/>
                          <a:cs typeface="Times New Roman"/>
                        </a:rPr>
                        <a:t> من الواردات العالمية)</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rtl="1">
                        <a:lnSpc>
                          <a:spcPct val="115000"/>
                        </a:lnSpc>
                        <a:spcAft>
                          <a:spcPts val="0"/>
                        </a:spcAft>
                      </a:pPr>
                      <a:r>
                        <a:rPr lang="en-US" sz="1600" b="1">
                          <a:effectLst/>
                          <a:latin typeface="Times New Roman"/>
                          <a:ea typeface="Calibri"/>
                          <a:cs typeface="Arial"/>
                        </a:rPr>
                        <a:t> </a:t>
                      </a:r>
                      <a:r>
                        <a:rPr lang="ar-SA" sz="1600" b="1">
                          <a:effectLst/>
                          <a:latin typeface="Times New Roman"/>
                          <a:ea typeface="Calibri"/>
                          <a:cs typeface="Arial"/>
                        </a:rPr>
                        <a:t>نسبة الزيادة في نمو الصادرات</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600">
                          <a:effectLst/>
                          <a:latin typeface="Calibri"/>
                          <a:ea typeface="Calibri"/>
                          <a:cs typeface="Times New Roman"/>
                        </a:rPr>
                        <a:t>  13</a:t>
                      </a:r>
                      <a:r>
                        <a:rPr lang="fr-FR" sz="1600">
                          <a:effectLst/>
                          <a:latin typeface="Times New Roman"/>
                          <a:ea typeface="Calibri"/>
                          <a:cs typeface="Arial"/>
                        </a:rPr>
                        <a:t>%</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rtl="1">
                        <a:lnSpc>
                          <a:spcPct val="115000"/>
                        </a:lnSpc>
                        <a:spcAft>
                          <a:spcPts val="0"/>
                        </a:spcAft>
                      </a:pPr>
                      <a:r>
                        <a:rPr lang="en-US" sz="1600" b="1">
                          <a:effectLst/>
                          <a:latin typeface="Times New Roman"/>
                          <a:ea typeface="Calibri"/>
                          <a:cs typeface="Arial"/>
                        </a:rPr>
                        <a:t> </a:t>
                      </a:r>
                      <a:r>
                        <a:rPr lang="ar-SA" sz="1600" b="1">
                          <a:effectLst/>
                          <a:latin typeface="Times New Roman"/>
                          <a:ea typeface="Calibri"/>
                          <a:cs typeface="Arial"/>
                        </a:rPr>
                        <a:t>الفائض في الميزان التجاري</a:t>
                      </a:r>
                      <a:endParaRPr lang="en-US" sz="110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r-FR" sz="1600" dirty="0">
                          <a:effectLst/>
                          <a:latin typeface="Times New Roman"/>
                          <a:ea typeface="Calibri"/>
                          <a:cs typeface="Arial"/>
                        </a:rPr>
                        <a:t> 07  </a:t>
                      </a:r>
                      <a:r>
                        <a:rPr lang="ar-SA" sz="1600" dirty="0">
                          <a:effectLst/>
                          <a:latin typeface="Calibri"/>
                          <a:ea typeface="Calibri"/>
                          <a:cs typeface="Times New Roman"/>
                        </a:rPr>
                        <a:t>مليار دولار</a:t>
                      </a:r>
                      <a:endParaRPr lang="en-US" sz="1100" dirty="0">
                        <a:effectLst/>
                        <a:latin typeface="Calibri"/>
                        <a:ea typeface="Calibri"/>
                        <a:cs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059832" y="1474331"/>
            <a:ext cx="327205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المؤشرات الرئيسية للاقتصاد الماليزي(2012)</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00284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68580" marR="57150" indent="0" algn="just">
              <a:lnSpc>
                <a:spcPct val="115000"/>
              </a:lnSpc>
              <a:buNone/>
            </a:pPr>
            <a:r>
              <a:rPr lang="ar-EG" b="1" i="1" dirty="0" smtClean="0">
                <a:ea typeface="Calibri"/>
                <a:cs typeface="Times New Roman"/>
              </a:rPr>
              <a:t> </a:t>
            </a:r>
            <a:r>
              <a:rPr lang="ar-EG" b="1" i="1" dirty="0">
                <a:ea typeface="Calibri"/>
                <a:cs typeface="Times New Roman"/>
              </a:rPr>
              <a:t>فلسفة وسياسة الحكومة الماليزية لمواجهة للفقر</a:t>
            </a:r>
            <a:endParaRPr lang="en-US" sz="2000" dirty="0">
              <a:ea typeface="Calibri"/>
              <a:cs typeface="Arial"/>
            </a:endParaRPr>
          </a:p>
          <a:p>
            <a:pPr marL="68580" marR="57150" indent="0" algn="just">
              <a:lnSpc>
                <a:spcPct val="115000"/>
              </a:lnSpc>
              <a:buNone/>
            </a:pPr>
            <a:r>
              <a:rPr lang="ar-EG" dirty="0">
                <a:ea typeface="Calibri"/>
                <a:cs typeface="Times New Roman"/>
              </a:rPr>
              <a:t>قامت الحكومة الماليزية في إطار مكافحتها لظاهرة الفقر بـ :</a:t>
            </a:r>
            <a:endParaRPr lang="en-US" sz="2000" dirty="0">
              <a:ea typeface="Calibri"/>
              <a:cs typeface="Arial"/>
            </a:endParaRPr>
          </a:p>
          <a:p>
            <a:endParaRPr lang="ar-SA" dirty="0"/>
          </a:p>
        </p:txBody>
      </p:sp>
    </p:spTree>
    <p:extLst>
      <p:ext uri="{BB962C8B-B14F-4D97-AF65-F5344CB8AC3E}">
        <p14:creationId xmlns:p14="http://schemas.microsoft.com/office/powerpoint/2010/main" val="2473128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628800"/>
            <a:ext cx="6777317" cy="3508977"/>
          </a:xfrm>
        </p:spPr>
        <p:txBody>
          <a:bodyPr/>
          <a:lstStyle/>
          <a:p>
            <a:pPr marL="0" indent="0" algn="just">
              <a:buNone/>
            </a:pPr>
            <a:r>
              <a:rPr lang="ar-SA" i="1" dirty="0" smtClean="0">
                <a:effectLst/>
                <a:ea typeface="Calibri"/>
                <a:cs typeface="Times New Roman"/>
              </a:rPr>
              <a:t>أ- برنامج التنمية للأسر الأشد فقراً</a:t>
            </a:r>
            <a:r>
              <a:rPr lang="ar-SA" b="1" i="1" dirty="0" smtClean="0">
                <a:effectLst/>
                <a:ea typeface="Calibri"/>
                <a:cs typeface="Times New Roman"/>
              </a:rPr>
              <a:t>:</a:t>
            </a:r>
            <a:r>
              <a:rPr lang="ar-SA" dirty="0" smtClean="0">
                <a:effectLst/>
                <a:ea typeface="Calibri"/>
                <a:cs typeface="Times New Roman"/>
              </a:rPr>
              <a:t> </a:t>
            </a:r>
            <a:r>
              <a:rPr lang="ar-EG" dirty="0" smtClean="0">
                <a:effectLst/>
                <a:ea typeface="Calibri"/>
                <a:cs typeface="Times New Roman"/>
              </a:rPr>
              <a:t>و</a:t>
            </a:r>
            <a:r>
              <a:rPr lang="ar-SA" dirty="0" smtClean="0">
                <a:effectLst/>
                <a:ea typeface="Calibri"/>
                <a:cs typeface="Times New Roman"/>
              </a:rPr>
              <a:t>يقدم فرصاً جديدة للعمل المولد للدخل بالنسبة للفقراء، وزيادة الخدمات الموجهة للمناطق الفقيرة ذات الأولوية بهدف تحسين نوعية الحياة</a:t>
            </a:r>
            <a:r>
              <a:rPr lang="ar-IQ" dirty="0" smtClean="0">
                <a:effectLst/>
                <a:ea typeface="Calibri"/>
                <a:cs typeface="Times New Roman"/>
              </a:rPr>
              <a:t>.</a:t>
            </a:r>
            <a:endParaRPr lang="ar-SA" dirty="0"/>
          </a:p>
        </p:txBody>
      </p:sp>
    </p:spTree>
    <p:extLst>
      <p:ext uri="{BB962C8B-B14F-4D97-AF65-F5344CB8AC3E}">
        <p14:creationId xmlns:p14="http://schemas.microsoft.com/office/powerpoint/2010/main" val="25761095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EG" b="1" i="1" dirty="0" smtClean="0">
                <a:effectLst/>
                <a:ea typeface="Calibri"/>
                <a:cs typeface="Times New Roman"/>
              </a:rPr>
              <a:t>ب</a:t>
            </a:r>
            <a:r>
              <a:rPr lang="ar-EG" i="1" dirty="0" smtClean="0">
                <a:effectLst/>
                <a:ea typeface="Calibri"/>
                <a:cs typeface="Times New Roman"/>
              </a:rPr>
              <a:t>- تقليص اختلالات التوازن بين القطاعات ومحاربة كل أشكال التمييز وتقليص الفوارق الاجتماعية</a:t>
            </a:r>
            <a:r>
              <a:rPr lang="ar-IQ" i="1" dirty="0" smtClean="0">
                <a:effectLst/>
                <a:ea typeface="Calibri"/>
                <a:cs typeface="Times New Roman"/>
              </a:rPr>
              <a:t>.</a:t>
            </a:r>
            <a:endParaRPr lang="ar-SA" dirty="0"/>
          </a:p>
        </p:txBody>
      </p:sp>
    </p:spTree>
    <p:extLst>
      <p:ext uri="{BB962C8B-B14F-4D97-AF65-F5344CB8AC3E}">
        <p14:creationId xmlns:p14="http://schemas.microsoft.com/office/powerpoint/2010/main" val="14724879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1124744"/>
            <a:ext cx="6777317" cy="3508977"/>
          </a:xfrm>
        </p:spPr>
        <p:txBody>
          <a:bodyPr>
            <a:normAutofit fontScale="77500" lnSpcReduction="20000"/>
          </a:bodyPr>
          <a:lstStyle/>
          <a:p>
            <a:pPr marL="0" marR="57150" indent="0" algn="just">
              <a:lnSpc>
                <a:spcPct val="115000"/>
              </a:lnSpc>
              <a:buNone/>
            </a:pPr>
            <a:r>
              <a:rPr lang="ar-SA" sz="3600" i="1" dirty="0">
                <a:ea typeface="Calibri"/>
                <a:cs typeface="Times New Roman"/>
              </a:rPr>
              <a:t>ج- برنامج أمانة اختيار ماليزيا:</a:t>
            </a:r>
            <a:r>
              <a:rPr lang="ar-SA" sz="3600" dirty="0">
                <a:ea typeface="Calibri"/>
                <a:cs typeface="Times New Roman"/>
              </a:rPr>
              <a:t> وهو برنامج غير حكومي تنفذه مجموعة من المنظمات الأهلية الوطنية من الولايات المختلفة، ويهدف إلى تقليل الفقر المدقع عن طريق زيادة دخول الأسر الأشد فقراً، وتقديم قروض بدون فوائد للفقراء، وتقدم الحكومة من جانبها قروضاً للبرنامج بدون فوائد من أجل تمويل مشروعاته للفقراء في مجال الزراعة ومشروعات الأعمال الصغيرة.</a:t>
            </a:r>
            <a:endParaRPr lang="en-US" sz="3600" dirty="0">
              <a:ea typeface="Calibri"/>
              <a:cs typeface="Arial"/>
            </a:endParaRPr>
          </a:p>
          <a:p>
            <a:endParaRPr lang="ar-SA" dirty="0"/>
          </a:p>
        </p:txBody>
      </p:sp>
    </p:spTree>
    <p:extLst>
      <p:ext uri="{BB962C8B-B14F-4D97-AF65-F5344CB8AC3E}">
        <p14:creationId xmlns:p14="http://schemas.microsoft.com/office/powerpoint/2010/main" val="24008438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1556792"/>
            <a:ext cx="6777317" cy="3508977"/>
          </a:xfrm>
        </p:spPr>
        <p:txBody>
          <a:bodyPr>
            <a:normAutofit fontScale="92500" lnSpcReduction="10000"/>
          </a:bodyPr>
          <a:lstStyle/>
          <a:p>
            <a:pPr marL="0" marR="57150" indent="0" algn="just">
              <a:lnSpc>
                <a:spcPct val="115000"/>
              </a:lnSpc>
              <a:buNone/>
            </a:pPr>
            <a:r>
              <a:rPr lang="ar-SA" sz="3600" b="1" dirty="0">
                <a:ea typeface="Calibri"/>
                <a:cs typeface="Times New Roman"/>
              </a:rPr>
              <a:t>د-  </a:t>
            </a:r>
            <a:r>
              <a:rPr lang="ar-SA" sz="3600" i="1" dirty="0">
                <a:ea typeface="Calibri"/>
                <a:cs typeface="Times New Roman"/>
              </a:rPr>
              <a:t>منحت الحكومة إعانات مالية للفقراء أفراداً وأسراً</a:t>
            </a:r>
            <a:r>
              <a:rPr lang="ar-SA" sz="3600" dirty="0">
                <a:ea typeface="Calibri"/>
                <a:cs typeface="Times New Roman"/>
              </a:rPr>
              <a:t>: مثل تقديم إعانة شهرية تتراوح بين 130-260 دولارا أمريكيا لمن يعول أسرة وهو معوق أو غير قادر على العمل بسبب الشيخوخة، </a:t>
            </a:r>
            <a:r>
              <a:rPr lang="ar-DZ" sz="3600" dirty="0">
                <a:ea typeface="Calibri"/>
                <a:cs typeface="Times New Roman"/>
              </a:rPr>
              <a:t>وكذا تنمية النشطات المنتجة خاصة الزراعية والصناعات الصغيرة والمتوسطة</a:t>
            </a:r>
            <a:r>
              <a:rPr lang="ar-SA" sz="3600" dirty="0">
                <a:ea typeface="Calibri"/>
                <a:cs typeface="Times New Roman"/>
              </a:rPr>
              <a:t>.</a:t>
            </a:r>
            <a:endParaRPr lang="en-US" sz="3600" dirty="0">
              <a:ea typeface="Calibri"/>
              <a:cs typeface="Arial"/>
            </a:endParaRPr>
          </a:p>
          <a:p>
            <a:endParaRPr lang="ar-SA" dirty="0"/>
          </a:p>
        </p:txBody>
      </p:sp>
    </p:spTree>
    <p:extLst>
      <p:ext uri="{BB962C8B-B14F-4D97-AF65-F5344CB8AC3E}">
        <p14:creationId xmlns:p14="http://schemas.microsoft.com/office/powerpoint/2010/main" val="854890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268760"/>
            <a:ext cx="6777317" cy="3508977"/>
          </a:xfrm>
        </p:spPr>
        <p:txBody>
          <a:bodyPr>
            <a:normAutofit fontScale="85000" lnSpcReduction="10000"/>
          </a:bodyPr>
          <a:lstStyle/>
          <a:p>
            <a:pPr marL="0" marR="57150" indent="0" algn="just">
              <a:lnSpc>
                <a:spcPct val="115000"/>
              </a:lnSpc>
              <a:buNone/>
            </a:pPr>
            <a:r>
              <a:rPr lang="ar-SA" sz="3200" b="1" dirty="0">
                <a:ea typeface="Calibri"/>
                <a:cs typeface="Times New Roman"/>
              </a:rPr>
              <a:t>ه- </a:t>
            </a:r>
            <a:r>
              <a:rPr lang="ar-SA" sz="3200" i="1" dirty="0">
                <a:ea typeface="Calibri"/>
                <a:cs typeface="Times New Roman"/>
              </a:rPr>
              <a:t>تقديم قروض بدون فوائد لشراء مساكن قليلة التكلفة للفقراء</a:t>
            </a:r>
            <a:r>
              <a:rPr lang="ar-SA" sz="3200" dirty="0">
                <a:ea typeface="Calibri"/>
                <a:cs typeface="Times New Roman"/>
              </a:rPr>
              <a:t> في المناطق الحضرية. وأسست الحكومة صندوقاً لدعم الفقراء المتأثرين بأزمة العملات الآسيوية في 1997، تحدد اعتماداته في الموازنة العامة للدولة سنويًّا، إلى جانب اعتمادات مالية أخرى رغم تخفيض الإنفاق الحكومي عقب الأزمة المالية وتباطؤ الاقتصاد العالمي، وذلك لصالح مشروعات اجتماعية موجهة لتطوير الريف، والأنشطة الزراعية الخاصة بالفقراء.</a:t>
            </a:r>
            <a:endParaRPr lang="en-US" sz="3200" dirty="0">
              <a:ea typeface="Calibri"/>
              <a:cs typeface="Arial"/>
            </a:endParaRPr>
          </a:p>
          <a:p>
            <a:endParaRPr lang="ar-SA" dirty="0"/>
          </a:p>
        </p:txBody>
      </p:sp>
    </p:spTree>
    <p:extLst>
      <p:ext uri="{BB962C8B-B14F-4D97-AF65-F5344CB8AC3E}">
        <p14:creationId xmlns:p14="http://schemas.microsoft.com/office/powerpoint/2010/main" val="39431610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484784"/>
            <a:ext cx="6777317" cy="3508977"/>
          </a:xfrm>
        </p:spPr>
        <p:txBody>
          <a:bodyPr>
            <a:normAutofit fontScale="92500" lnSpcReduction="20000"/>
          </a:bodyPr>
          <a:lstStyle/>
          <a:p>
            <a:pPr marL="0" marR="57150" indent="0" algn="just">
              <a:lnSpc>
                <a:spcPct val="115000"/>
              </a:lnSpc>
              <a:buNone/>
            </a:pPr>
            <a:r>
              <a:rPr lang="ar-SA" sz="3600" b="1" dirty="0">
                <a:ea typeface="Calibri"/>
                <a:cs typeface="Times New Roman"/>
              </a:rPr>
              <a:t>و</a:t>
            </a:r>
            <a:r>
              <a:rPr lang="ar-SA" sz="3600" i="1" dirty="0">
                <a:ea typeface="Calibri"/>
                <a:cs typeface="Times New Roman"/>
              </a:rPr>
              <a:t>- توفير مرافق البنية الأساسية الاجتماعية والاقتصادية في المناطق النائية الفقيرة</a:t>
            </a:r>
            <a:r>
              <a:rPr lang="ar-SA" sz="3600" dirty="0">
                <a:ea typeface="Calibri"/>
                <a:cs typeface="Times New Roman"/>
              </a:rPr>
              <a:t>، بما في ذلك مرافق النقل والاتصالات السلكية واللاسلكية والمدارس والخدمات الصحية والكهرباء، ونجحت أيضا في توسيع قاعدة الخدمات الأساسية في المناطق السكنية الفقيرة بالحضر في إطار </a:t>
            </a:r>
            <a:r>
              <a:rPr lang="ar-SA" sz="3600" dirty="0" smtClean="0">
                <a:ea typeface="Calibri"/>
                <a:cs typeface="Times New Roman"/>
              </a:rPr>
              <a:t>استراتيجية </a:t>
            </a:r>
            <a:r>
              <a:rPr lang="ar-SA" sz="3600" dirty="0">
                <a:ea typeface="Calibri"/>
                <a:cs typeface="Times New Roman"/>
              </a:rPr>
              <a:t>2020.</a:t>
            </a:r>
            <a:endParaRPr lang="en-US" sz="3600" dirty="0">
              <a:ea typeface="Calibri"/>
              <a:cs typeface="Arial"/>
            </a:endParaRPr>
          </a:p>
          <a:p>
            <a:endParaRPr lang="ar-SA" dirty="0"/>
          </a:p>
        </p:txBody>
      </p:sp>
    </p:spTree>
    <p:extLst>
      <p:ext uri="{BB962C8B-B14F-4D97-AF65-F5344CB8AC3E}">
        <p14:creationId xmlns:p14="http://schemas.microsoft.com/office/powerpoint/2010/main" val="18730554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1412776"/>
            <a:ext cx="6777317" cy="3508977"/>
          </a:xfrm>
        </p:spPr>
        <p:txBody>
          <a:bodyPr>
            <a:normAutofit fontScale="92500" lnSpcReduction="20000"/>
          </a:bodyPr>
          <a:lstStyle/>
          <a:p>
            <a:pPr marL="0" marR="57150" indent="0" algn="just">
              <a:lnSpc>
                <a:spcPct val="115000"/>
              </a:lnSpc>
              <a:buNone/>
            </a:pPr>
            <a:r>
              <a:rPr lang="ar-SA" sz="3600" b="1" dirty="0">
                <a:latin typeface="Simplified Arabic" pitchFamily="18" charset="-78"/>
                <a:ea typeface="Calibri"/>
                <a:cs typeface="Simplified Arabic" pitchFamily="18" charset="-78"/>
              </a:rPr>
              <a:t>ز- </a:t>
            </a:r>
            <a:r>
              <a:rPr lang="ar-SA" sz="3600" i="1" dirty="0">
                <a:latin typeface="Simplified Arabic" pitchFamily="18" charset="-78"/>
                <a:ea typeface="Calibri"/>
                <a:cs typeface="Simplified Arabic" pitchFamily="18" charset="-78"/>
              </a:rPr>
              <a:t>دعم أكثر الأدوية التي يستهلكها الفقراء والأدوية المنقذة</a:t>
            </a:r>
            <a:r>
              <a:rPr lang="ar-SA" sz="3600" b="1" dirty="0">
                <a:latin typeface="Simplified Arabic" pitchFamily="18" charset="-78"/>
                <a:ea typeface="Calibri"/>
                <a:cs typeface="Simplified Arabic" pitchFamily="18" charset="-78"/>
              </a:rPr>
              <a:t> </a:t>
            </a:r>
            <a:r>
              <a:rPr lang="ar-SA" sz="3600" i="1" dirty="0">
                <a:latin typeface="Simplified Arabic" pitchFamily="18" charset="-78"/>
                <a:ea typeface="Calibri"/>
                <a:cs typeface="Simplified Arabic" pitchFamily="18" charset="-78"/>
              </a:rPr>
              <a:t>للحياة</a:t>
            </a:r>
            <a:r>
              <a:rPr lang="ar-SA" sz="3600" dirty="0">
                <a:latin typeface="Simplified Arabic" pitchFamily="18" charset="-78"/>
                <a:ea typeface="Calibri"/>
                <a:cs typeface="Simplified Arabic" pitchFamily="18" charset="-78"/>
              </a:rPr>
              <a:t>، كما أن إتاحة الفرصة للقطاع الخاص في فتح المراكز الصحية والعيادات الخاصة جعل الدولة تركز على العمل الصحي في الريف والمناطق النائية، وتقدم خدمات أفضل ومجانية في جانب الرعاية الصحية للحوامل والأطفال.</a:t>
            </a:r>
            <a:endParaRPr lang="en-US" sz="3600" dirty="0">
              <a:latin typeface="Simplified Arabic" pitchFamily="18" charset="-78"/>
              <a:ea typeface="Calibri"/>
              <a:cs typeface="Simplified Arabic" pitchFamily="18" charset="-78"/>
            </a:endParaRPr>
          </a:p>
          <a:p>
            <a:endParaRPr lang="ar-SA" dirty="0"/>
          </a:p>
        </p:txBody>
      </p:sp>
    </p:spTree>
    <p:extLst>
      <p:ext uri="{BB962C8B-B14F-4D97-AF65-F5344CB8AC3E}">
        <p14:creationId xmlns:p14="http://schemas.microsoft.com/office/powerpoint/2010/main" val="38802304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lvl="0" indent="0" algn="just">
              <a:buNone/>
            </a:pPr>
            <a:r>
              <a:rPr lang="ar-IQ" dirty="0">
                <a:solidFill>
                  <a:srgbClr val="000000"/>
                </a:solidFill>
              </a:rPr>
              <a:t>س: هل تتوقعون بان برنامج الامم المتحدة ناجح او انه سينجح في القضاء على الفقر؟</a:t>
            </a:r>
            <a:endParaRPr lang="ar-SA" dirty="0">
              <a:solidFill>
                <a:srgbClr val="000000"/>
              </a:solidFill>
            </a:endParaRPr>
          </a:p>
          <a:p>
            <a:endParaRPr lang="ar-SA" dirty="0"/>
          </a:p>
        </p:txBody>
      </p:sp>
    </p:spTree>
    <p:extLst>
      <p:ext uri="{BB962C8B-B14F-4D97-AF65-F5344CB8AC3E}">
        <p14:creationId xmlns:p14="http://schemas.microsoft.com/office/powerpoint/2010/main" val="34613349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marR="57150" indent="0" algn="just">
              <a:lnSpc>
                <a:spcPct val="115000"/>
              </a:lnSpc>
              <a:buNone/>
            </a:pPr>
            <a:r>
              <a:rPr lang="ar-SA" b="1" dirty="0">
                <a:ea typeface="Calibri"/>
                <a:cs typeface="Times New Roman"/>
              </a:rPr>
              <a:t>ح- </a:t>
            </a:r>
            <a:r>
              <a:rPr lang="ar-SA" i="1" dirty="0">
                <a:ea typeface="Calibri"/>
                <a:cs typeface="Times New Roman"/>
              </a:rPr>
              <a:t>القيام بأنشطة يستفيد منها السكان الفقراء مثل إقامة المدارس الدينية</a:t>
            </a:r>
            <a:r>
              <a:rPr lang="ar-SA" dirty="0">
                <a:ea typeface="Calibri"/>
                <a:cs typeface="Times New Roman"/>
              </a:rPr>
              <a:t> التي تتم بالتعاون الشعبي وتساهم في دعم قاعدة خدمات التعليم وتشجيع التلاميذ الفقراء على البقاء في الدراسة.</a:t>
            </a:r>
            <a:endParaRPr lang="en-US" sz="2000" dirty="0">
              <a:ea typeface="Calibri"/>
              <a:cs typeface="Arial"/>
            </a:endParaRPr>
          </a:p>
          <a:p>
            <a:r>
              <a:rPr lang="ar-SA" dirty="0">
                <a:solidFill>
                  <a:srgbClr val="000000"/>
                </a:solidFill>
                <a:ea typeface="Calibri"/>
                <a:cs typeface="Times New Roman"/>
              </a:rPr>
              <a:t>وكنتيجة مباشرة لتلك السياسات سجَّل مدى الفقر  في المناطق الحضرية 1.7</a:t>
            </a:r>
            <a:r>
              <a:rPr lang="fr-FR" dirty="0">
                <a:solidFill>
                  <a:srgbClr val="000000"/>
                </a:solidFill>
                <a:latin typeface="Times New Roman"/>
                <a:ea typeface="Calibri"/>
              </a:rPr>
              <a:t>% </a:t>
            </a:r>
            <a:r>
              <a:rPr lang="ar-DZ" dirty="0">
                <a:solidFill>
                  <a:srgbClr val="000000"/>
                </a:solidFill>
                <a:ea typeface="Calibri"/>
                <a:cs typeface="Times New Roman"/>
              </a:rPr>
              <a:t> من عدد السكان </a:t>
            </a:r>
            <a:r>
              <a:rPr lang="ar-DZ" dirty="0" smtClean="0">
                <a:solidFill>
                  <a:srgbClr val="000000"/>
                </a:solidFill>
                <a:ea typeface="Calibri"/>
                <a:cs typeface="Times New Roman"/>
              </a:rPr>
              <a:t>في </a:t>
            </a:r>
            <a:r>
              <a:rPr lang="ar-DZ" dirty="0">
                <a:solidFill>
                  <a:srgbClr val="000000"/>
                </a:solidFill>
                <a:ea typeface="Calibri"/>
                <a:cs typeface="Times New Roman"/>
              </a:rPr>
              <a:t>المناطق الحضرية و 8.4</a:t>
            </a:r>
            <a:r>
              <a:rPr lang="fr-FR" dirty="0">
                <a:solidFill>
                  <a:srgbClr val="000000"/>
                </a:solidFill>
                <a:latin typeface="Times New Roman"/>
                <a:ea typeface="Calibri"/>
              </a:rPr>
              <a:t>%</a:t>
            </a:r>
            <a:r>
              <a:rPr lang="ar-DZ" dirty="0">
                <a:solidFill>
                  <a:srgbClr val="000000"/>
                </a:solidFill>
                <a:ea typeface="Calibri"/>
                <a:cs typeface="Times New Roman"/>
              </a:rPr>
              <a:t> في المناطق </a:t>
            </a:r>
            <a:r>
              <a:rPr lang="ar-DZ" dirty="0" smtClean="0">
                <a:solidFill>
                  <a:srgbClr val="000000"/>
                </a:solidFill>
                <a:ea typeface="Calibri"/>
                <a:cs typeface="Times New Roman"/>
              </a:rPr>
              <a:t>الريفية</a:t>
            </a:r>
            <a:r>
              <a:rPr lang="ar-IQ" dirty="0" smtClean="0">
                <a:solidFill>
                  <a:srgbClr val="000000"/>
                </a:solidFill>
                <a:ea typeface="Calibri"/>
                <a:cs typeface="Times New Roman"/>
              </a:rPr>
              <a:t>.</a:t>
            </a:r>
            <a:endParaRPr lang="ar-SA" dirty="0"/>
          </a:p>
        </p:txBody>
      </p:sp>
    </p:spTree>
    <p:extLst>
      <p:ext uri="{BB962C8B-B14F-4D97-AF65-F5344CB8AC3E}">
        <p14:creationId xmlns:p14="http://schemas.microsoft.com/office/powerpoint/2010/main" val="3035188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268760"/>
            <a:ext cx="6777317" cy="3508977"/>
          </a:xfrm>
        </p:spPr>
        <p:txBody>
          <a:bodyPr>
            <a:normAutofit fontScale="92500" lnSpcReduction="20000"/>
          </a:bodyPr>
          <a:lstStyle/>
          <a:p>
            <a:pPr marL="0" indent="0" algn="just">
              <a:lnSpc>
                <a:spcPct val="115000"/>
              </a:lnSpc>
              <a:buNone/>
            </a:pPr>
            <a:r>
              <a:rPr lang="fr-FR" b="1" i="1" dirty="0" smtClean="0">
                <a:effectLst/>
                <a:latin typeface="Times New Roman"/>
                <a:ea typeface="Calibri"/>
                <a:cs typeface="Arial"/>
              </a:rPr>
              <a:t>.</a:t>
            </a:r>
            <a:r>
              <a:rPr lang="ar-SA" b="1" i="1" dirty="0" smtClean="0">
                <a:ea typeface="Calibri"/>
                <a:cs typeface="Times New Roman"/>
              </a:rPr>
              <a:t> </a:t>
            </a:r>
            <a:r>
              <a:rPr lang="ar-SA" b="1" i="1" dirty="0">
                <a:ea typeface="Calibri"/>
                <a:cs typeface="Times New Roman"/>
              </a:rPr>
              <a:t>خصائص التجربة الماليزية في مكافحة الفقر </a:t>
            </a:r>
            <a:endParaRPr lang="en-US" sz="2000" dirty="0">
              <a:ea typeface="Calibri"/>
              <a:cs typeface="Arial"/>
            </a:endParaRPr>
          </a:p>
          <a:p>
            <a:pPr marL="342265" indent="0" algn="just">
              <a:lnSpc>
                <a:spcPct val="115000"/>
              </a:lnSpc>
              <a:buNone/>
            </a:pPr>
            <a:r>
              <a:rPr lang="ar-IQ" sz="4000" dirty="0" smtClean="0">
                <a:ea typeface="Calibri"/>
                <a:cs typeface="Times New Roman"/>
              </a:rPr>
              <a:t>ا</a:t>
            </a:r>
            <a:r>
              <a:rPr lang="ar-DZ" sz="4000" dirty="0" smtClean="0">
                <a:ea typeface="Calibri"/>
                <a:cs typeface="Times New Roman"/>
              </a:rPr>
              <a:t>ن </a:t>
            </a:r>
            <a:r>
              <a:rPr lang="ar-DZ" sz="4000" dirty="0">
                <a:ea typeface="Calibri"/>
                <a:cs typeface="Times New Roman"/>
              </a:rPr>
              <a:t>التجربة الماليزية جديرة بالتأمل </a:t>
            </a:r>
            <a:r>
              <a:rPr lang="ar-IQ" sz="4000" dirty="0" smtClean="0">
                <a:ea typeface="Calibri"/>
                <a:cs typeface="Times New Roman"/>
              </a:rPr>
              <a:t>لا سيما </a:t>
            </a:r>
            <a:r>
              <a:rPr lang="ar-DZ" sz="4000" dirty="0" smtClean="0">
                <a:ea typeface="Calibri"/>
                <a:cs typeface="Times New Roman"/>
              </a:rPr>
              <a:t>وأنها </a:t>
            </a:r>
            <a:r>
              <a:rPr lang="ar-DZ" sz="4000" dirty="0">
                <a:ea typeface="Calibri"/>
                <a:cs typeface="Times New Roman"/>
              </a:rPr>
              <a:t>تتميز بكثير من الدروس التي من الممكن أن تأخذ بها الدول النامية كي تنهض من كبوة التخلف والتبعية واهم العوامل التي ساعدت على النجاح نذكر :</a:t>
            </a:r>
            <a:endParaRPr lang="en-US" sz="4000" dirty="0">
              <a:ea typeface="Calibri"/>
              <a:cs typeface="Arial"/>
            </a:endParaRPr>
          </a:p>
          <a:p>
            <a:endParaRPr lang="ar-SA" dirty="0"/>
          </a:p>
        </p:txBody>
      </p:sp>
    </p:spTree>
    <p:extLst>
      <p:ext uri="{BB962C8B-B14F-4D97-AF65-F5344CB8AC3E}">
        <p14:creationId xmlns:p14="http://schemas.microsoft.com/office/powerpoint/2010/main" val="40837738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268760"/>
            <a:ext cx="6777317" cy="3508977"/>
          </a:xfrm>
        </p:spPr>
        <p:txBody>
          <a:bodyPr>
            <a:normAutofit/>
          </a:bodyPr>
          <a:lstStyle/>
          <a:p>
            <a:pPr algn="just">
              <a:lnSpc>
                <a:spcPct val="115000"/>
              </a:lnSpc>
            </a:pPr>
            <a:r>
              <a:rPr lang="ar-DZ" dirty="0">
                <a:ea typeface="Calibri"/>
                <a:cs typeface="Times New Roman"/>
              </a:rPr>
              <a:t>-المناخ السياسي للبلاد حيث ادى الاستقرار السياسي دور مهم في دفع عملية التنمية نحو الأمام ذلك أن الاقتصاد والسياسة وجهان لعملة واحدة </a:t>
            </a:r>
            <a:endParaRPr lang="en-US" sz="2000" dirty="0">
              <a:ea typeface="Calibri"/>
              <a:cs typeface="Arial"/>
            </a:endParaRPr>
          </a:p>
          <a:p>
            <a:pPr algn="just">
              <a:lnSpc>
                <a:spcPct val="115000"/>
              </a:lnSpc>
            </a:pPr>
            <a:r>
              <a:rPr lang="ar-DZ" dirty="0">
                <a:ea typeface="Calibri"/>
                <a:cs typeface="Times New Roman"/>
              </a:rPr>
              <a:t>- اعتمدت ماليزيا استراتيجية تعتمد على الذات بدرجة كبيرة من خلال الاعتماد على السكان الأصليين إلى جانب اهتمامها بالتنمية البشرية .</a:t>
            </a:r>
            <a:endParaRPr lang="en-US" sz="2000" dirty="0">
              <a:ea typeface="Calibri"/>
              <a:cs typeface="Arial"/>
            </a:endParaRPr>
          </a:p>
          <a:p>
            <a:pPr algn="just">
              <a:lnSpc>
                <a:spcPct val="115000"/>
              </a:lnSpc>
            </a:pPr>
            <a:r>
              <a:rPr lang="ar-DZ" dirty="0">
                <a:ea typeface="Calibri"/>
                <a:cs typeface="Times New Roman"/>
              </a:rPr>
              <a:t>- مكافحة الفقر كانت من أولويات السياسة الوطنية .</a:t>
            </a:r>
            <a:endParaRPr lang="en-US" sz="2000" dirty="0">
              <a:ea typeface="Calibri"/>
              <a:cs typeface="Arial"/>
            </a:endParaRPr>
          </a:p>
          <a:p>
            <a:endParaRPr lang="ar-SA" dirty="0"/>
          </a:p>
        </p:txBody>
      </p:sp>
    </p:spTree>
    <p:extLst>
      <p:ext uri="{BB962C8B-B14F-4D97-AF65-F5344CB8AC3E}">
        <p14:creationId xmlns:p14="http://schemas.microsoft.com/office/powerpoint/2010/main" val="5890374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340768"/>
            <a:ext cx="6777317" cy="3508977"/>
          </a:xfrm>
        </p:spPr>
        <p:txBody>
          <a:bodyPr/>
          <a:lstStyle/>
          <a:p>
            <a:pPr lvl="0" algn="just">
              <a:lnSpc>
                <a:spcPct val="115000"/>
              </a:lnSpc>
            </a:pPr>
            <a:r>
              <a:rPr lang="ar-DZ" sz="2700" dirty="0">
                <a:solidFill>
                  <a:srgbClr val="000000"/>
                </a:solidFill>
                <a:ea typeface="Calibri"/>
                <a:cs typeface="Times New Roman"/>
              </a:rPr>
              <a:t>- استقرار السياسات الاقتصادية والمشاركة الشعبية والإدارة الجيدة، أي المشاركة الفعالة من قبل مؤسسات المجتمع المدني والشفافية في الحكم والمساءلة العامة كما أن نظام الحكم قائم على عدالة توزيع الدخل بين أفراد المجتمع واللامركزية في صنع القرار.</a:t>
            </a:r>
            <a:endParaRPr lang="en-US" sz="1700" dirty="0">
              <a:solidFill>
                <a:srgbClr val="000000"/>
              </a:solidFill>
              <a:ea typeface="Calibri"/>
              <a:cs typeface="Arial"/>
            </a:endParaRPr>
          </a:p>
          <a:p>
            <a:endParaRPr lang="ar-SA" dirty="0"/>
          </a:p>
        </p:txBody>
      </p:sp>
    </p:spTree>
    <p:extLst>
      <p:ext uri="{BB962C8B-B14F-4D97-AF65-F5344CB8AC3E}">
        <p14:creationId xmlns:p14="http://schemas.microsoft.com/office/powerpoint/2010/main" val="1196034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1268760"/>
            <a:ext cx="6777317" cy="3508977"/>
          </a:xfrm>
        </p:spPr>
        <p:txBody>
          <a:bodyPr>
            <a:normAutofit fontScale="85000" lnSpcReduction="20000"/>
          </a:bodyPr>
          <a:lstStyle/>
          <a:p>
            <a:pPr marL="0" indent="0" algn="just">
              <a:lnSpc>
                <a:spcPct val="115000"/>
              </a:lnSpc>
              <a:buNone/>
            </a:pPr>
            <a:r>
              <a:rPr lang="ar-DZ" sz="3600" dirty="0">
                <a:ea typeface="Calibri"/>
                <a:cs typeface="Times New Roman"/>
              </a:rPr>
              <a:t>-</a:t>
            </a:r>
            <a:r>
              <a:rPr lang="ar-SA" sz="3600" dirty="0">
                <a:solidFill>
                  <a:srgbClr val="000000"/>
                </a:solidFill>
                <a:ea typeface="Calibri"/>
                <a:cs typeface="Times New Roman"/>
              </a:rPr>
              <a:t>إقامة مشروع مصرف لإقراض الفقراء من أجل توليد دخول جديدة لهم تساعدهم على الخروج من ربقة الفقر، وهو عمل يمكن للأفراد القيام به في شكل مجموعات صغيرة وقد طبقت التجربة في ماليزيا على شكل قروض حسنة، وقد نجح في القضاء على الفقر خاصة في المناطق الريفية،  كما كان لتجربة صناديق الزكاة دور في تخفيف حدة الفقر.</a:t>
            </a:r>
            <a:endParaRPr lang="en-US" sz="3600" dirty="0">
              <a:ea typeface="Calibri"/>
              <a:cs typeface="Arial"/>
            </a:endParaRPr>
          </a:p>
          <a:p>
            <a:endParaRPr lang="ar-SA" dirty="0"/>
          </a:p>
        </p:txBody>
      </p:sp>
    </p:spTree>
    <p:extLst>
      <p:ext uri="{BB962C8B-B14F-4D97-AF65-F5344CB8AC3E}">
        <p14:creationId xmlns:p14="http://schemas.microsoft.com/office/powerpoint/2010/main" val="25930676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1484784"/>
            <a:ext cx="6777317" cy="3508977"/>
          </a:xfrm>
        </p:spPr>
        <p:txBody>
          <a:bodyPr/>
          <a:lstStyle/>
          <a:p>
            <a:pPr marL="0" indent="0" algn="just">
              <a:buNone/>
            </a:pPr>
            <a:r>
              <a:rPr lang="ar-IQ" dirty="0" smtClean="0">
                <a:latin typeface="Simplified Arabic" pitchFamily="18" charset="-78"/>
                <a:cs typeface="Simplified Arabic" pitchFamily="18" charset="-78"/>
              </a:rPr>
              <a:t>س: من خلال اطلاعك على التجربة الماليزية في مكافحة الفقر ماذا يوحي لك مسارها؟ </a:t>
            </a:r>
            <a:endParaRPr lang="ar-SA" dirty="0">
              <a:latin typeface="Simplified Arabic" pitchFamily="18" charset="-78"/>
              <a:cs typeface="Simplified Arabic" pitchFamily="18" charset="-78"/>
            </a:endParaRPr>
          </a:p>
        </p:txBody>
      </p:sp>
    </p:spTree>
    <p:extLst>
      <p:ext uri="{BB962C8B-B14F-4D97-AF65-F5344CB8AC3E}">
        <p14:creationId xmlns:p14="http://schemas.microsoft.com/office/powerpoint/2010/main" val="26145323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1268760"/>
            <a:ext cx="6777317" cy="3508977"/>
          </a:xfrm>
        </p:spPr>
        <p:txBody>
          <a:bodyPr>
            <a:noAutofit/>
          </a:bodyPr>
          <a:lstStyle/>
          <a:p>
            <a:pPr marL="0" indent="0" algn="just">
              <a:buNone/>
            </a:pPr>
            <a:r>
              <a:rPr lang="ar-IQ" sz="3200" dirty="0" smtClean="0">
                <a:latin typeface="Simplified Arabic" pitchFamily="18" charset="-78"/>
                <a:cs typeface="Simplified Arabic" pitchFamily="18" charset="-78"/>
              </a:rPr>
              <a:t>ج/ اولا انها تشعر الناس بان الدولة تقف في رعاية الفقراء مما يدفع باتجاه تضامنا شعبيا كبيرا يقف الى جانب الدولة في كافة توجهاتها .وبالتالي تحقق الدولة التفافا شعبيا الى جانبها كما حدث في كوريا الجنوبية بعد خروجها من  الحرب الاهلية.</a:t>
            </a:r>
          </a:p>
          <a:p>
            <a:pPr marL="0" indent="0" algn="just">
              <a:buNone/>
            </a:pPr>
            <a:r>
              <a:rPr lang="ar-IQ" sz="3200" dirty="0" smtClean="0">
                <a:latin typeface="Simplified Arabic" pitchFamily="18" charset="-78"/>
                <a:cs typeface="Simplified Arabic" pitchFamily="18" charset="-78"/>
              </a:rPr>
              <a:t>ثانيا: كانت الدولة في كافة توجهاتها في محاربة الفقر تحاول اشراك الناس في ذلك من خلال المنظمات الجماهيرية وهذا في حد ذاته يولد شعور عال في المواطنة وزرع الالفة والمحبة بين افراد المجتمع وهو احد مقومات نجاح الدول.</a:t>
            </a:r>
            <a:endParaRPr lang="ar-SA" sz="3200" dirty="0">
              <a:latin typeface="Simplified Arabic" pitchFamily="18" charset="-78"/>
              <a:cs typeface="Simplified Arabic" pitchFamily="18" charset="-78"/>
            </a:endParaRPr>
          </a:p>
        </p:txBody>
      </p:sp>
    </p:spTree>
    <p:extLst>
      <p:ext uri="{BB962C8B-B14F-4D97-AF65-F5344CB8AC3E}">
        <p14:creationId xmlns:p14="http://schemas.microsoft.com/office/powerpoint/2010/main" val="11898057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268760"/>
            <a:ext cx="6777317" cy="3508977"/>
          </a:xfrm>
        </p:spPr>
        <p:txBody>
          <a:bodyPr>
            <a:normAutofit/>
          </a:bodyPr>
          <a:lstStyle/>
          <a:p>
            <a:pPr marL="0" indent="0" algn="just">
              <a:buNone/>
            </a:pPr>
            <a:r>
              <a:rPr lang="ar-IQ" sz="3600" dirty="0" smtClean="0">
                <a:latin typeface="Simplified Arabic" pitchFamily="18" charset="-78"/>
                <a:cs typeface="Simplified Arabic" pitchFamily="18" charset="-78"/>
              </a:rPr>
              <a:t>ثالثا:  انها استغلت الدين والشعور الديني في جانبه الايجابي في محاربة الفقر من خلال استخدام الآيات والاحاديث النبوية الشريفة في محاربة اكبر </a:t>
            </a:r>
            <a:r>
              <a:rPr lang="ar-IQ" sz="3600" dirty="0" err="1" smtClean="0">
                <a:latin typeface="Simplified Arabic" pitchFamily="18" charset="-78"/>
                <a:cs typeface="Simplified Arabic" pitchFamily="18" charset="-78"/>
              </a:rPr>
              <a:t>آفه</a:t>
            </a:r>
            <a:r>
              <a:rPr lang="ar-IQ" sz="3600" dirty="0" smtClean="0">
                <a:latin typeface="Simplified Arabic" pitchFamily="18" charset="-78"/>
                <a:cs typeface="Simplified Arabic" pitchFamily="18" charset="-78"/>
              </a:rPr>
              <a:t> في المجتمع وهو الفقر فركزت على الاغنياء والزكاة في صرفها نحو الفقراء.</a:t>
            </a:r>
            <a:endParaRPr lang="ar-SA" sz="3600" dirty="0">
              <a:latin typeface="Simplified Arabic" pitchFamily="18" charset="-78"/>
              <a:cs typeface="Simplified Arabic" pitchFamily="18" charset="-78"/>
            </a:endParaRPr>
          </a:p>
        </p:txBody>
      </p:sp>
    </p:spTree>
    <p:extLst>
      <p:ext uri="{BB962C8B-B14F-4D97-AF65-F5344CB8AC3E}">
        <p14:creationId xmlns:p14="http://schemas.microsoft.com/office/powerpoint/2010/main" val="40234725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1268760"/>
            <a:ext cx="6777317" cy="3508977"/>
          </a:xfrm>
        </p:spPr>
        <p:txBody>
          <a:bodyPr>
            <a:normAutofit fontScale="92500" lnSpcReduction="10000"/>
          </a:bodyPr>
          <a:lstStyle/>
          <a:p>
            <a:pPr marL="341630" indent="0" algn="just">
              <a:lnSpc>
                <a:spcPct val="115000"/>
              </a:lnSpc>
              <a:buNone/>
            </a:pPr>
            <a:r>
              <a:rPr lang="ar-DZ" sz="3600" dirty="0">
                <a:latin typeface="Simplified Arabic" pitchFamily="18" charset="-78"/>
                <a:ea typeface="Calibri"/>
                <a:cs typeface="Simplified Arabic" pitchFamily="18" charset="-78"/>
              </a:rPr>
              <a:t>مما لا شك فيه أن الحديث عن ظاهرة الفقر في العالم بصفة عامة والعالم العربي بصفة خاصة سيستمر وسيزداد حدة كلما تعقدت يوميات هذه المجتمعات من خلال تطور الظواهر المرتبطة بالفقر مثل الإجرام، التهريب ومختلف أوجه الانحراف. </a:t>
            </a:r>
            <a:endParaRPr lang="en-US" sz="3600" dirty="0">
              <a:latin typeface="Simplified Arabic" pitchFamily="18" charset="-78"/>
              <a:ea typeface="Calibri"/>
              <a:cs typeface="Simplified Arabic" pitchFamily="18" charset="-78"/>
            </a:endParaRPr>
          </a:p>
          <a:p>
            <a:endParaRPr lang="ar-SA" dirty="0"/>
          </a:p>
        </p:txBody>
      </p:sp>
    </p:spTree>
    <p:extLst>
      <p:ext uri="{BB962C8B-B14F-4D97-AF65-F5344CB8AC3E}">
        <p14:creationId xmlns:p14="http://schemas.microsoft.com/office/powerpoint/2010/main" val="23497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124744"/>
            <a:ext cx="6777317" cy="3508977"/>
          </a:xfrm>
        </p:spPr>
        <p:txBody>
          <a:bodyPr>
            <a:noAutofit/>
          </a:bodyPr>
          <a:lstStyle/>
          <a:p>
            <a:pPr marL="0" indent="0" algn="just">
              <a:buNone/>
            </a:pPr>
            <a:r>
              <a:rPr lang="ar-DZ" sz="3200" dirty="0" smtClean="0">
                <a:effectLst/>
                <a:latin typeface="Simplified Arabic" pitchFamily="18" charset="-78"/>
                <a:ea typeface="Calibri"/>
                <a:cs typeface="Simplified Arabic" pitchFamily="18" charset="-78"/>
              </a:rPr>
              <a:t>إن ظاهرة الفقر هي في مفترق الطرق بين مختلف فروع المعرفة بحيث تجلب انتباه مختلف الدارسين من مختلف التخصصات إضافة لكونها نتيجة لعدة عوامل متشابكة وتحولها في نفس الوقت إلى عامل هام – وفي بعض الأحيان عامل مفسر ثقيل- لظواهر أخرى. فلو أخذنا خر</a:t>
            </a:r>
            <a:r>
              <a:rPr lang="ar-IQ" sz="3200" dirty="0" smtClean="0">
                <a:effectLst/>
                <a:latin typeface="Simplified Arabic" pitchFamily="18" charset="-78"/>
                <a:ea typeface="Calibri"/>
                <a:cs typeface="Simplified Arabic" pitchFamily="18" charset="-78"/>
              </a:rPr>
              <a:t>ي</a:t>
            </a:r>
            <a:r>
              <a:rPr lang="ar-DZ" sz="3200" dirty="0" err="1" smtClean="0">
                <a:effectLst/>
                <a:latin typeface="Simplified Arabic" pitchFamily="18" charset="-78"/>
                <a:ea typeface="Calibri"/>
                <a:cs typeface="Simplified Arabic" pitchFamily="18" charset="-78"/>
              </a:rPr>
              <a:t>طة</a:t>
            </a:r>
            <a:r>
              <a:rPr lang="ar-DZ" sz="3200" dirty="0" smtClean="0">
                <a:effectLst/>
                <a:latin typeface="Simplified Arabic" pitchFamily="18" charset="-78"/>
                <a:ea typeface="Calibri"/>
                <a:cs typeface="Simplified Arabic" pitchFamily="18" charset="-78"/>
              </a:rPr>
              <a:t> جغرافية العالم ورسمنا فوقها مناطق الفقر حسب مستوياتها لكل بلدان المعمورة ثم أضفنا بعض مؤشرات الجريمة والانحراف لوجدنا أن هنالك علاقة قوية بين الفقر والانحراف والجريمة.</a:t>
            </a:r>
            <a:endParaRPr lang="ar-SA" sz="3200" dirty="0">
              <a:latin typeface="Simplified Arabic" pitchFamily="18" charset="-78"/>
              <a:cs typeface="Simplified Arabic" pitchFamily="18" charset="-78"/>
            </a:endParaRPr>
          </a:p>
        </p:txBody>
      </p:sp>
    </p:spTree>
    <p:extLst>
      <p:ext uri="{BB962C8B-B14F-4D97-AF65-F5344CB8AC3E}">
        <p14:creationId xmlns:p14="http://schemas.microsoft.com/office/powerpoint/2010/main" val="4243851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SA" sz="3600" dirty="0">
                <a:ea typeface="Times New Roman"/>
                <a:cs typeface="Simplified Arabic"/>
              </a:rPr>
              <a:t>ويستخدم البنك خط الفقر الدولي المُعدَّل البالغ 1.90 دولار للفرد يوميا والذي يتضمَّن معلومات جديدة عن الفروق في تكلفة المعيشة فيما بين البلدان (أسعار الصرف وفقا لتعادل القوة الشرائية). </a:t>
            </a:r>
            <a:endParaRPr lang="ar-SA" sz="3600" dirty="0"/>
          </a:p>
        </p:txBody>
      </p:sp>
    </p:spTree>
    <p:extLst>
      <p:ext uri="{BB962C8B-B14F-4D97-AF65-F5344CB8AC3E}">
        <p14:creationId xmlns:p14="http://schemas.microsoft.com/office/powerpoint/2010/main" val="42249715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268760"/>
            <a:ext cx="6777317" cy="3508977"/>
          </a:xfrm>
        </p:spPr>
        <p:txBody>
          <a:bodyPr>
            <a:normAutofit fontScale="77500" lnSpcReduction="20000"/>
          </a:bodyPr>
          <a:lstStyle/>
          <a:p>
            <a:pPr marL="341630" indent="0" algn="just">
              <a:lnSpc>
                <a:spcPct val="115000"/>
              </a:lnSpc>
              <a:buNone/>
            </a:pPr>
            <a:r>
              <a:rPr lang="ar-DZ" sz="3600" dirty="0">
                <a:latin typeface="Simplified Arabic" pitchFamily="18" charset="-78"/>
                <a:ea typeface="Calibri"/>
                <a:cs typeface="Simplified Arabic" pitchFamily="18" charset="-78"/>
              </a:rPr>
              <a:t>ففي هذا المجال يكفي أن نعرج على تلك البلدان التي </a:t>
            </a:r>
            <a:r>
              <a:rPr lang="ar-IQ" sz="3600" dirty="0" smtClean="0">
                <a:latin typeface="Simplified Arabic" pitchFamily="18" charset="-78"/>
                <a:ea typeface="Calibri"/>
                <a:cs typeface="Simplified Arabic" pitchFamily="18" charset="-78"/>
              </a:rPr>
              <a:t>تشغل</a:t>
            </a:r>
            <a:r>
              <a:rPr lang="ar-DZ" sz="3600" dirty="0" smtClean="0">
                <a:latin typeface="Simplified Arabic" pitchFamily="18" charset="-78"/>
                <a:ea typeface="Calibri"/>
                <a:cs typeface="Simplified Arabic" pitchFamily="18" charset="-78"/>
              </a:rPr>
              <a:t> </a:t>
            </a:r>
            <a:r>
              <a:rPr lang="ar-DZ" sz="3600" dirty="0">
                <a:latin typeface="Simplified Arabic" pitchFamily="18" charset="-78"/>
                <a:ea typeface="Calibri"/>
                <a:cs typeface="Simplified Arabic" pitchFamily="18" charset="-78"/>
              </a:rPr>
              <a:t>مكانة مرموقة من حيث مؤشر التنمية البشرية وهي البلدان الإسكندنافية </a:t>
            </a:r>
            <a:r>
              <a:rPr lang="ar-IQ" sz="3600" dirty="0" smtClean="0">
                <a:latin typeface="Simplified Arabic" pitchFamily="18" charset="-78"/>
                <a:ea typeface="Calibri"/>
                <a:cs typeface="Simplified Arabic" pitchFamily="18" charset="-78"/>
              </a:rPr>
              <a:t>لا سيما</a:t>
            </a:r>
            <a:r>
              <a:rPr lang="ar-DZ" sz="3600" dirty="0" smtClean="0">
                <a:latin typeface="Simplified Arabic" pitchFamily="18" charset="-78"/>
                <a:ea typeface="Calibri"/>
                <a:cs typeface="Simplified Arabic" pitchFamily="18" charset="-78"/>
              </a:rPr>
              <a:t> </a:t>
            </a:r>
            <a:r>
              <a:rPr lang="ar-DZ" sz="3600" dirty="0">
                <a:latin typeface="Simplified Arabic" pitchFamily="18" charset="-78"/>
                <a:ea typeface="Calibri"/>
                <a:cs typeface="Simplified Arabic" pitchFamily="18" charset="-78"/>
              </a:rPr>
              <a:t>الدانمارك والنرويج لوجدنا في هذه البلدان أقل مستوى من الانحراف والإجرام. ولا أظن أن الأمر يختلف على المستوى الجزئي، بحيث أن بؤر الفقر في نفس المجتمع هي الأكثر إنتاجا لظواهر الانحراف والإجرام.</a:t>
            </a:r>
            <a:endParaRPr lang="en-US" sz="3600" dirty="0">
              <a:latin typeface="Simplified Arabic" pitchFamily="18" charset="-78"/>
              <a:ea typeface="Calibri"/>
              <a:cs typeface="Simplified Arabic" pitchFamily="18" charset="-78"/>
            </a:endParaRPr>
          </a:p>
          <a:p>
            <a:endParaRPr lang="ar-SA" dirty="0"/>
          </a:p>
        </p:txBody>
      </p:sp>
    </p:spTree>
    <p:extLst>
      <p:ext uri="{BB962C8B-B14F-4D97-AF65-F5344CB8AC3E}">
        <p14:creationId xmlns:p14="http://schemas.microsoft.com/office/powerpoint/2010/main" val="28921853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1268760"/>
            <a:ext cx="6777317" cy="3508977"/>
          </a:xfrm>
        </p:spPr>
        <p:txBody>
          <a:bodyPr>
            <a:normAutofit/>
          </a:bodyPr>
          <a:lstStyle/>
          <a:p>
            <a:pPr marL="342265" indent="0" algn="just">
              <a:lnSpc>
                <a:spcPct val="115000"/>
              </a:lnSpc>
              <a:buNone/>
            </a:pPr>
            <a:r>
              <a:rPr lang="ar-IQ" dirty="0" smtClean="0">
                <a:ea typeface="Calibri"/>
                <a:cs typeface="Times New Roman"/>
              </a:rPr>
              <a:t>هذا </a:t>
            </a:r>
            <a:r>
              <a:rPr lang="ar-DZ" dirty="0" smtClean="0">
                <a:ea typeface="Calibri"/>
                <a:cs typeface="Times New Roman"/>
              </a:rPr>
              <a:t>كله ي</a:t>
            </a:r>
            <a:r>
              <a:rPr lang="ar-IQ" dirty="0" smtClean="0">
                <a:ea typeface="Calibri"/>
                <a:cs typeface="Times New Roman"/>
              </a:rPr>
              <a:t>ضع</a:t>
            </a:r>
            <a:r>
              <a:rPr lang="ar-DZ" dirty="0" smtClean="0">
                <a:ea typeface="Calibri"/>
                <a:cs typeface="Times New Roman"/>
              </a:rPr>
              <a:t> </a:t>
            </a:r>
            <a:r>
              <a:rPr lang="ar-DZ" dirty="0">
                <a:ea typeface="Calibri"/>
                <a:cs typeface="Times New Roman"/>
              </a:rPr>
              <a:t>أمام العالم العربي رهان كبير وهو التفكير جليا في مستقبلها ومحاولة استدراك ما فشلت فيه خاصة أمام النتائج الهزيلة التي حققتها في مجال محاربة الفقر مقارنة بدول أفقر منها من حيث الثروات الطبيعية. ففي هذا الإطار لا يمكن أن نفهم عدم قدرة بلدان عربية إسلامية لا يمثل حجم سكانها جامعة عشر سكان اليابان ومداخيلها البترولية إضافة إلى مواردها الطبيعية تكفي لإعالة إفريقيا قاطبة وهي مصنفة ضمن البلدان المتوسطة أو الضعيفة.</a:t>
            </a:r>
            <a:endParaRPr lang="en-US" sz="2000" dirty="0">
              <a:ea typeface="Calibri"/>
              <a:cs typeface="Arial"/>
            </a:endParaRPr>
          </a:p>
        </p:txBody>
      </p:sp>
    </p:spTree>
    <p:extLst>
      <p:ext uri="{BB962C8B-B14F-4D97-AF65-F5344CB8AC3E}">
        <p14:creationId xmlns:p14="http://schemas.microsoft.com/office/powerpoint/2010/main" val="4753795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196752"/>
            <a:ext cx="6777317" cy="3508977"/>
          </a:xfrm>
        </p:spPr>
        <p:txBody>
          <a:bodyPr>
            <a:normAutofit fontScale="92500"/>
          </a:bodyPr>
          <a:lstStyle/>
          <a:p>
            <a:pPr marL="342265" indent="0" algn="just">
              <a:lnSpc>
                <a:spcPct val="115000"/>
              </a:lnSpc>
              <a:buNone/>
            </a:pPr>
            <a:r>
              <a:rPr lang="ar-DZ" sz="3200" dirty="0">
                <a:ea typeface="Calibri"/>
                <a:cs typeface="Times New Roman"/>
              </a:rPr>
              <a:t>إننا أمام فقر السياسات المتبعة في هذه البلدان التي تنتج فقر شعوبها ونحن آملين أن يستدرك الأمر من خلال العودة إلى العلم والعمل والاعتماد على كفاءات شعوبها في مختلف المجالات حتى يتسنى لها التخلص التدريجي من هذه الظاهرة التي تعتبر أهم مؤشر على نجاح أو فشل سياسة </a:t>
            </a:r>
            <a:r>
              <a:rPr lang="ar-DZ" sz="3200" dirty="0" smtClean="0">
                <a:ea typeface="Calibri"/>
                <a:cs typeface="Times New Roman"/>
              </a:rPr>
              <a:t>واستراتيجية </a:t>
            </a:r>
            <a:r>
              <a:rPr lang="ar-DZ" sz="3200" dirty="0">
                <a:ea typeface="Calibri"/>
                <a:cs typeface="Times New Roman"/>
              </a:rPr>
              <a:t>معينة.</a:t>
            </a:r>
            <a:endParaRPr lang="en-US" sz="3200" dirty="0">
              <a:ea typeface="Calibri"/>
              <a:cs typeface="Arial"/>
            </a:endParaRPr>
          </a:p>
          <a:p>
            <a:endParaRPr lang="ar-SA" dirty="0"/>
          </a:p>
        </p:txBody>
      </p:sp>
    </p:spTree>
    <p:extLst>
      <p:ext uri="{BB962C8B-B14F-4D97-AF65-F5344CB8AC3E}">
        <p14:creationId xmlns:p14="http://schemas.microsoft.com/office/powerpoint/2010/main" val="42798701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124744"/>
            <a:ext cx="6777317" cy="3508977"/>
          </a:xfrm>
        </p:spPr>
        <p:txBody>
          <a:bodyPr>
            <a:normAutofit/>
          </a:bodyPr>
          <a:lstStyle/>
          <a:p>
            <a:pPr marL="0" indent="0" algn="just">
              <a:buNone/>
            </a:pPr>
            <a:r>
              <a:rPr lang="ar-DZ" sz="3200" dirty="0" smtClean="0">
                <a:effectLst/>
                <a:ea typeface="Calibri"/>
                <a:cs typeface="Times New Roman"/>
              </a:rPr>
              <a:t>مما سبق نقول أن تجربة ماليزيا أصبحت تجربة إسلامية رائدة في مكافحة الفقر حيث تمكنت من إثبات عدم صحة الادعاء القائل أن الإسلام يعيق التقدم وأن المناهج الإسلامية تؤدي إلى الفقر والتخلف ، حيث كانت تلقب الدولة بعاصمة الطين ، لكن التجربة التنموية التي قادتها البلاد فاقت كل التوقعات</a:t>
            </a:r>
            <a:r>
              <a:rPr lang="ar-IQ" sz="3200" dirty="0" smtClean="0">
                <a:effectLst/>
                <a:ea typeface="Calibri"/>
                <a:cs typeface="Times New Roman"/>
              </a:rPr>
              <a:t>.</a:t>
            </a:r>
            <a:endParaRPr lang="ar-SA" sz="3200" dirty="0"/>
          </a:p>
        </p:txBody>
      </p:sp>
    </p:spTree>
    <p:extLst>
      <p:ext uri="{BB962C8B-B14F-4D97-AF65-F5344CB8AC3E}">
        <p14:creationId xmlns:p14="http://schemas.microsoft.com/office/powerpoint/2010/main" val="35426854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1268760"/>
            <a:ext cx="6777317" cy="3508977"/>
          </a:xfrm>
        </p:spPr>
        <p:txBody>
          <a:bodyPr>
            <a:noAutofit/>
          </a:bodyPr>
          <a:lstStyle/>
          <a:p>
            <a:pPr marL="341630" indent="0" algn="justLow">
              <a:lnSpc>
                <a:spcPct val="115000"/>
              </a:lnSpc>
              <a:buNone/>
            </a:pPr>
            <a:r>
              <a:rPr lang="ar-DZ" sz="3200" dirty="0">
                <a:ea typeface="Calibri"/>
                <a:cs typeface="Times New Roman"/>
              </a:rPr>
              <a:t>ومن خلال عرض تجربتها في مجال مكافحة الفقر نقدم بعض الاقتراحات والتي من شأنها أن يسهم تطبيقها في تقليل حدة الفقر وابرز هذه الاقتراحات تتمثل في :</a:t>
            </a:r>
            <a:endParaRPr lang="en-US" sz="3200" dirty="0">
              <a:ea typeface="Calibri"/>
              <a:cs typeface="Arial"/>
            </a:endParaRPr>
          </a:p>
          <a:p>
            <a:pPr indent="228600" algn="justLow">
              <a:lnSpc>
                <a:spcPct val="115000"/>
              </a:lnSpc>
            </a:pPr>
            <a:r>
              <a:rPr lang="ar-DZ" sz="3200" dirty="0">
                <a:ea typeface="Calibri"/>
                <a:cs typeface="Times New Roman"/>
              </a:rPr>
              <a:t>- </a:t>
            </a:r>
            <a:r>
              <a:rPr lang="fr-FR" sz="3200" dirty="0" smtClean="0">
                <a:effectLst/>
                <a:latin typeface="Times New Roman"/>
                <a:ea typeface="Calibri"/>
                <a:cs typeface="Arial"/>
              </a:rPr>
              <a:t>   </a:t>
            </a:r>
            <a:r>
              <a:rPr lang="ar-DZ" sz="3200" dirty="0">
                <a:ea typeface="Calibri"/>
                <a:cs typeface="Times New Roman"/>
              </a:rPr>
              <a:t> ضرورة تدريس مقياس خاص بدراسات اقتصاديات النمور الآسيوية وإجراء المقارنة بين هذه الاقتصاديات المتميزة. </a:t>
            </a:r>
            <a:endParaRPr lang="en-US" sz="3200" dirty="0">
              <a:ea typeface="Calibri"/>
              <a:cs typeface="Arial"/>
            </a:endParaRPr>
          </a:p>
          <a:p>
            <a:r>
              <a:rPr lang="ar-DZ" sz="3200" dirty="0" smtClean="0">
                <a:effectLst/>
                <a:ea typeface="Calibri"/>
                <a:cs typeface="Times New Roman"/>
              </a:rPr>
              <a:t>تبني سياسات يكون من شانها الحد من الفقر </a:t>
            </a:r>
            <a:r>
              <a:rPr lang="ar-IQ" sz="3200" dirty="0" smtClean="0">
                <a:effectLst/>
                <a:ea typeface="Calibri"/>
                <a:cs typeface="Times New Roman"/>
              </a:rPr>
              <a:t>.</a:t>
            </a:r>
            <a:endParaRPr lang="ar-SA" sz="3200" dirty="0"/>
          </a:p>
        </p:txBody>
      </p:sp>
    </p:spTree>
    <p:extLst>
      <p:ext uri="{BB962C8B-B14F-4D97-AF65-F5344CB8AC3E}">
        <p14:creationId xmlns:p14="http://schemas.microsoft.com/office/powerpoint/2010/main" val="9709785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31640" y="1124744"/>
            <a:ext cx="6777317" cy="3508977"/>
          </a:xfrm>
        </p:spPr>
        <p:txBody>
          <a:bodyPr>
            <a:normAutofit lnSpcReduction="10000"/>
          </a:bodyPr>
          <a:lstStyle/>
          <a:p>
            <a:pPr lvl="0" algn="justLow">
              <a:lnSpc>
                <a:spcPct val="115000"/>
              </a:lnSpc>
              <a:buFont typeface="Times New Roman"/>
              <a:buChar char="-"/>
              <a:tabLst>
                <a:tab pos="408305" algn="l"/>
              </a:tabLst>
            </a:pPr>
            <a:r>
              <a:rPr lang="ar-DZ" dirty="0">
                <a:ea typeface="Calibri"/>
                <a:cs typeface="Times New Roman"/>
              </a:rPr>
              <a:t>تبني المؤسسات الكبرى خاصة،  ما يعرف بالمسؤولية الاجتماعية والبيئية .</a:t>
            </a:r>
            <a:endParaRPr lang="en-US" sz="2000" dirty="0">
              <a:ea typeface="Times New Roman"/>
              <a:cs typeface="Arabic Transparent"/>
            </a:endParaRPr>
          </a:p>
          <a:p>
            <a:pPr lvl="0" algn="justLow">
              <a:lnSpc>
                <a:spcPct val="115000"/>
              </a:lnSpc>
              <a:buFont typeface="Times New Roman"/>
              <a:buChar char="-"/>
              <a:tabLst>
                <a:tab pos="408305" algn="l"/>
              </a:tabLst>
            </a:pPr>
            <a:r>
              <a:rPr lang="ar-DZ" dirty="0">
                <a:ea typeface="Calibri"/>
                <a:cs typeface="Times New Roman"/>
              </a:rPr>
              <a:t>تأسيس نمو اقتصادي قابل لاستمرار وإتباع سياسة توزيعية تقلل من درجة عدم المساواة في توزيع الدخل .</a:t>
            </a:r>
            <a:endParaRPr lang="en-US" sz="2000" dirty="0">
              <a:ea typeface="Times New Roman"/>
              <a:cs typeface="Arabic Transparent"/>
            </a:endParaRPr>
          </a:p>
          <a:p>
            <a:pPr lvl="0" algn="justLow">
              <a:lnSpc>
                <a:spcPct val="115000"/>
              </a:lnSpc>
              <a:buFont typeface="Times New Roman"/>
              <a:buChar char="-"/>
              <a:tabLst>
                <a:tab pos="408305" algn="l"/>
              </a:tabLst>
            </a:pPr>
            <a:r>
              <a:rPr lang="ar-DZ" dirty="0">
                <a:ea typeface="Calibri"/>
                <a:cs typeface="Times New Roman"/>
              </a:rPr>
              <a:t>السعي إلى الاستغلال المكثف للقدرات الذاتية والاعتماد على العمالة المحلية والاستفادة من الموارد المحدودة والطاقات المتاحة إلى أقصى حد ممكن.</a:t>
            </a:r>
            <a:endParaRPr lang="en-US" sz="2000" dirty="0">
              <a:ea typeface="Times New Roman"/>
              <a:cs typeface="Arabic Transparent"/>
            </a:endParaRPr>
          </a:p>
          <a:p>
            <a:pPr lvl="0" algn="justLow">
              <a:lnSpc>
                <a:spcPct val="115000"/>
              </a:lnSpc>
              <a:buFont typeface="Times New Roman"/>
              <a:buChar char="-"/>
              <a:tabLst>
                <a:tab pos="408305" algn="l"/>
              </a:tabLst>
            </a:pPr>
            <a:r>
              <a:rPr lang="ar-DZ" dirty="0">
                <a:ea typeface="Calibri"/>
                <a:cs typeface="Times New Roman"/>
              </a:rPr>
              <a:t>إعطاء أهمية قصوى للتنمية البشرية .</a:t>
            </a:r>
            <a:endParaRPr lang="en-US" sz="2000" dirty="0">
              <a:ea typeface="Times New Roman"/>
              <a:cs typeface="Arabic Transparent"/>
            </a:endParaRPr>
          </a:p>
          <a:p>
            <a:endParaRPr lang="ar-SA" dirty="0"/>
          </a:p>
        </p:txBody>
      </p:sp>
    </p:spTree>
    <p:extLst>
      <p:ext uri="{BB962C8B-B14F-4D97-AF65-F5344CB8AC3E}">
        <p14:creationId xmlns:p14="http://schemas.microsoft.com/office/powerpoint/2010/main" val="11740183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412776"/>
            <a:ext cx="6777317" cy="3508977"/>
          </a:xfrm>
        </p:spPr>
        <p:txBody>
          <a:bodyPr/>
          <a:lstStyle/>
          <a:p>
            <a:pPr lvl="0" algn="justLow">
              <a:lnSpc>
                <a:spcPct val="115000"/>
              </a:lnSpc>
              <a:buFont typeface="Times New Roman"/>
              <a:buChar char="-"/>
              <a:tabLst>
                <a:tab pos="408305" algn="l"/>
              </a:tabLst>
            </a:pPr>
            <a:r>
              <a:rPr lang="ar-DZ" dirty="0">
                <a:ea typeface="Calibri"/>
                <a:cs typeface="Times New Roman"/>
              </a:rPr>
              <a:t>ضرورة القيام بجهد عربي منسق من اجل معالجة المشكلات المنهجية والفنية المتصلة بتعريف الفقر وطرق قياسه وتوفير البيانات والإحصائيات بالجودة المطلوبة وأن الجهد المطلوب لا بد أن يستند على أفضل الخبرات العالمية.</a:t>
            </a:r>
            <a:endParaRPr lang="en-US" sz="2000" dirty="0">
              <a:ea typeface="Times New Roman"/>
              <a:cs typeface="Arabic Transparent"/>
            </a:endParaRPr>
          </a:p>
          <a:p>
            <a:pPr lvl="0" algn="justLow">
              <a:lnSpc>
                <a:spcPct val="115000"/>
              </a:lnSpc>
              <a:buFont typeface="Times New Roman"/>
              <a:buChar char="-"/>
              <a:tabLst>
                <a:tab pos="408305" algn="l"/>
              </a:tabLst>
            </a:pPr>
            <a:r>
              <a:rPr lang="ar-DZ" dirty="0">
                <a:ea typeface="Calibri"/>
                <a:cs typeface="Times New Roman"/>
              </a:rPr>
              <a:t>العزم على مكافحة كل أشكال البيروقراطية ومنح وتسهيل الوصول إلى قروض مصغرة وتدعيم خلق المشاريع المنتجة.</a:t>
            </a:r>
            <a:endParaRPr lang="en-US" sz="2000" dirty="0">
              <a:ea typeface="Times New Roman"/>
              <a:cs typeface="Arabic Transparent"/>
            </a:endParaRPr>
          </a:p>
          <a:p>
            <a:endParaRPr lang="ar-SA" dirty="0"/>
          </a:p>
        </p:txBody>
      </p:sp>
    </p:spTree>
    <p:extLst>
      <p:ext uri="{BB962C8B-B14F-4D97-AF65-F5344CB8AC3E}">
        <p14:creationId xmlns:p14="http://schemas.microsoft.com/office/powerpoint/2010/main" val="27690570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484784"/>
            <a:ext cx="6777317" cy="3508977"/>
          </a:xfrm>
        </p:spPr>
        <p:txBody>
          <a:bodyPr/>
          <a:lstStyle/>
          <a:p>
            <a:pPr lvl="0" algn="justLow">
              <a:lnSpc>
                <a:spcPct val="115000"/>
              </a:lnSpc>
              <a:buFont typeface="Times New Roman"/>
              <a:buChar char="-"/>
              <a:tabLst>
                <a:tab pos="408305" algn="l"/>
              </a:tabLst>
            </a:pPr>
            <a:r>
              <a:rPr lang="ar-DZ" dirty="0">
                <a:ea typeface="Calibri"/>
                <a:cs typeface="Times New Roman"/>
              </a:rPr>
              <a:t>دعم العمل الجمعوي وتأهيله حيث أصبح يشكل الركن الثالث في الاقتصاد بعد القطاع العام والقطاع الخاص وأصبح عمل الجمعيات مكمل لعمل القطاع الحكومي وان لا يقتصر هذا العمل في المناطق الحضرية بل لابد من أن يتركز بشكل اكبر في الريف .  </a:t>
            </a:r>
            <a:endParaRPr lang="en-US" sz="2000" dirty="0">
              <a:ea typeface="Times New Roman"/>
              <a:cs typeface="Arabic Transparent"/>
            </a:endParaRPr>
          </a:p>
          <a:p>
            <a:endParaRPr lang="ar-SA" dirty="0"/>
          </a:p>
        </p:txBody>
      </p:sp>
    </p:spTree>
    <p:extLst>
      <p:ext uri="{BB962C8B-B14F-4D97-AF65-F5344CB8AC3E}">
        <p14:creationId xmlns:p14="http://schemas.microsoft.com/office/powerpoint/2010/main" val="34735664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IQ" dirty="0" smtClean="0"/>
              <a:t>                                    انتهى </a:t>
            </a:r>
          </a:p>
          <a:p>
            <a:pPr marL="0" indent="0">
              <a:buNone/>
            </a:pPr>
            <a:r>
              <a:rPr lang="ar-IQ" dirty="0" smtClean="0"/>
              <a:t>                                 شكرا لإصغائكم</a:t>
            </a:r>
            <a:endParaRPr lang="ar-SA" dirty="0"/>
          </a:p>
        </p:txBody>
      </p:sp>
    </p:spTree>
    <p:extLst>
      <p:ext uri="{BB962C8B-B14F-4D97-AF65-F5344CB8AC3E}">
        <p14:creationId xmlns:p14="http://schemas.microsoft.com/office/powerpoint/2010/main" val="22387496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052736"/>
            <a:ext cx="8229600" cy="4525963"/>
          </a:xfrm>
        </p:spPr>
        <p:txBody>
          <a:bodyPr/>
          <a:lstStyle/>
          <a:p>
            <a:pPr marL="0" indent="0" algn="just">
              <a:buNone/>
            </a:pPr>
            <a:r>
              <a:rPr lang="ar-SA" dirty="0" smtClean="0">
                <a:ea typeface="Times New Roman"/>
                <a:cs typeface="Simplified Arabic"/>
              </a:rPr>
              <a:t>يحتفظ </a:t>
            </a:r>
            <a:r>
              <a:rPr lang="ar-SA" dirty="0">
                <a:ea typeface="Times New Roman"/>
                <a:cs typeface="Simplified Arabic"/>
              </a:rPr>
              <a:t>الخط الجديد بالقوة الشرائية الحقيقية في </a:t>
            </a:r>
            <a:r>
              <a:rPr lang="ar-SA" dirty="0">
                <a:solidFill>
                  <a:srgbClr val="000000"/>
                </a:solidFill>
                <a:ea typeface="Times New Roman"/>
                <a:cs typeface="Simplified Arabic"/>
              </a:rPr>
              <a:t>الخط السابق (البالغة 1.25 دولار للفرد يوميا بأسعار سنة 2005) في أشد بلدان العالم فقرا. وباستخدام هذا الخط الجديد (وكذلك بيانات جديدة عن مستويات المعيشة على مستوى البلدان)، يتوقع البنك أن ينخفض عدد الفقراء في العالم من 902 مليون شخص أو 12.8 في المائة من سكان العالم في سنة 2012 إلى 702 مليون أو 9.6 في المائة من سكان العالم سنة  2017 </a:t>
            </a:r>
            <a:r>
              <a:rPr lang="ar-IQ" dirty="0" smtClean="0">
                <a:solidFill>
                  <a:srgbClr val="000000"/>
                </a:solidFill>
                <a:ea typeface="Times New Roman"/>
                <a:cs typeface="Simplified Arabic"/>
              </a:rPr>
              <a:t>(المصدر: د. محمد صالح ربيع ،توصيف جغرافي لظاهرة التخلف- اسباب تقدمهم وتخلفنا كتاب تحت النشر).</a:t>
            </a:r>
            <a:endParaRPr lang="ar-SA" dirty="0"/>
          </a:p>
        </p:txBody>
      </p:sp>
    </p:spTree>
    <p:extLst>
      <p:ext uri="{BB962C8B-B14F-4D97-AF65-F5344CB8AC3E}">
        <p14:creationId xmlns:p14="http://schemas.microsoft.com/office/powerpoint/2010/main" val="30592249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74072" y="2324100"/>
            <a:ext cx="4514869"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4366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1026" name="Picture 2" descr="E:\للذكرى\خريطة الجو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87"/>
            <a:ext cx="9144000" cy="614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030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2050" name="Picture 2" descr="E:\للذكرى\ماوت.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449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142</TotalTime>
  <Words>2662</Words>
  <Application>Microsoft Office PowerPoint</Application>
  <PresentationFormat>عرض على الشاشة (3:4)‏</PresentationFormat>
  <Paragraphs>191</Paragraphs>
  <Slides>58</Slides>
  <Notes>0</Notes>
  <HiddenSlides>0</HiddenSlides>
  <MMClips>0</MMClips>
  <ScaleCrop>false</ScaleCrop>
  <HeadingPairs>
    <vt:vector size="4" baseType="variant">
      <vt:variant>
        <vt:lpstr>نسق</vt:lpstr>
      </vt:variant>
      <vt:variant>
        <vt:i4>1</vt:i4>
      </vt:variant>
      <vt:variant>
        <vt:lpstr>عناوين الشرائح</vt:lpstr>
      </vt:variant>
      <vt:variant>
        <vt:i4>58</vt:i4>
      </vt:variant>
    </vt:vector>
  </HeadingPairs>
  <TitlesOfParts>
    <vt:vector size="59" baseType="lpstr">
      <vt:lpstr>أوستن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chucha</dc:creator>
  <cp:lastModifiedBy>DR.Ahmed Saker 2o1O</cp:lastModifiedBy>
  <cp:revision>47</cp:revision>
  <dcterms:created xsi:type="dcterms:W3CDTF">2018-03-14T17:20:50Z</dcterms:created>
  <dcterms:modified xsi:type="dcterms:W3CDTF">2023-03-16T14:18:13Z</dcterms:modified>
</cp:coreProperties>
</file>