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9" r:id="rId2"/>
    <p:sldId id="319" r:id="rId3"/>
    <p:sldId id="315" r:id="rId4"/>
    <p:sldId id="316" r:id="rId5"/>
    <p:sldId id="317" r:id="rId6"/>
    <p:sldId id="318" r:id="rId7"/>
    <p:sldId id="264" r:id="rId8"/>
    <p:sldId id="265" r:id="rId9"/>
    <p:sldId id="266" r:id="rId10"/>
    <p:sldId id="267" r:id="rId11"/>
    <p:sldId id="268" r:id="rId12"/>
    <p:sldId id="304" r:id="rId13"/>
    <p:sldId id="269" r:id="rId14"/>
    <p:sldId id="270" r:id="rId15"/>
    <p:sldId id="271" r:id="rId16"/>
    <p:sldId id="280" r:id="rId17"/>
    <p:sldId id="281" r:id="rId18"/>
    <p:sldId id="282" r:id="rId19"/>
    <p:sldId id="286" r:id="rId20"/>
    <p:sldId id="287" r:id="rId21"/>
    <p:sldId id="288" r:id="rId22"/>
    <p:sldId id="289" r:id="rId23"/>
    <p:sldId id="290" r:id="rId24"/>
    <p:sldId id="305" r:id="rId25"/>
    <p:sldId id="306" r:id="rId26"/>
    <p:sldId id="313" r:id="rId27"/>
    <p:sldId id="307" r:id="rId28"/>
    <p:sldId id="308" r:id="rId29"/>
    <p:sldId id="309" r:id="rId30"/>
    <p:sldId id="310" r:id="rId31"/>
    <p:sldId id="311" r:id="rId32"/>
    <p:sldId id="312" r:id="rId33"/>
    <p:sldId id="314" r:id="rId34"/>
    <p:sldId id="291" r:id="rId35"/>
    <p:sldId id="292" r:id="rId36"/>
    <p:sldId id="293" r:id="rId37"/>
    <p:sldId id="294" r:id="rId38"/>
    <p:sldId id="295" r:id="rId39"/>
    <p:sldId id="296" r:id="rId40"/>
    <p:sldId id="301" r:id="rId41"/>
    <p:sldId id="302" r:id="rId42"/>
    <p:sldId id="283" r:id="rId4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CC29E4D5-1044-4191-BB34-C3A69F7A69BC}" type="datetimeFigureOut">
              <a:rPr lang="ar-SA" smtClean="0"/>
              <a:t>24/08/1444</a:t>
            </a:fld>
            <a:endParaRPr lang="ar-SA" dirty="0"/>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dirty="0"/>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2ED1578-9E0A-47C4-951C-687C88EAA1F4}"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29E4D5-1044-4191-BB34-C3A69F7A69BC}" type="datetimeFigureOut">
              <a:rPr lang="ar-SA" smtClean="0"/>
              <a:t>24/08/1444</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12ED1578-9E0A-47C4-951C-687C88EAA1F4}"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29E4D5-1044-4191-BB34-C3A69F7A69BC}" type="datetimeFigureOut">
              <a:rPr lang="ar-SA" smtClean="0"/>
              <a:t>24/08/1444</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12ED1578-9E0A-47C4-951C-687C88EAA1F4}"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CC29E4D5-1044-4191-BB34-C3A69F7A69BC}" type="datetimeFigureOut">
              <a:rPr lang="ar-SA" smtClean="0"/>
              <a:t>24/08/1444</a:t>
            </a:fld>
            <a:endParaRPr lang="ar-SA" dirty="0"/>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dirty="0"/>
          </a:p>
        </p:txBody>
      </p:sp>
      <p:sp>
        <p:nvSpPr>
          <p:cNvPr id="6" name="عنصر نائب لرقم الشريحة 5"/>
          <p:cNvSpPr>
            <a:spLocks noGrp="1"/>
          </p:cNvSpPr>
          <p:nvPr>
            <p:ph type="sldNum" sz="quarter" idx="12"/>
          </p:nvPr>
        </p:nvSpPr>
        <p:spPr/>
        <p:txBody>
          <a:bodyPr/>
          <a:lstStyle/>
          <a:p>
            <a:fld id="{12ED1578-9E0A-47C4-951C-687C88EAA1F4}"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تاريخ 3"/>
          <p:cNvSpPr>
            <a:spLocks noGrp="1"/>
          </p:cNvSpPr>
          <p:nvPr>
            <p:ph type="dt" sz="half" idx="10"/>
          </p:nvPr>
        </p:nvSpPr>
        <p:spPr>
          <a:xfrm>
            <a:off x="6955632" y="6477000"/>
            <a:ext cx="2133600" cy="304800"/>
          </a:xfrm>
        </p:spPr>
        <p:txBody>
          <a:bodyPr/>
          <a:lstStyle/>
          <a:p>
            <a:fld id="{CC29E4D5-1044-4191-BB34-C3A69F7A69BC}" type="datetimeFigureOut">
              <a:rPr lang="ar-SA" smtClean="0"/>
              <a:t>24/08/1444</a:t>
            </a:fld>
            <a:endParaRPr lang="ar-SA" dirty="0"/>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dirty="0"/>
          </a:p>
        </p:txBody>
      </p:sp>
      <p:sp>
        <p:nvSpPr>
          <p:cNvPr id="6" name="عنصر نائب لرقم الشريحة 5"/>
          <p:cNvSpPr>
            <a:spLocks noGrp="1"/>
          </p:cNvSpPr>
          <p:nvPr>
            <p:ph type="sldNum" sz="quarter" idx="12"/>
          </p:nvPr>
        </p:nvSpPr>
        <p:spPr>
          <a:xfrm>
            <a:off x="8451056" y="809624"/>
            <a:ext cx="502920" cy="300831"/>
          </a:xfrm>
        </p:spPr>
        <p:txBody>
          <a:bodyPr/>
          <a:lstStyle/>
          <a:p>
            <a:fld id="{12ED1578-9E0A-47C4-951C-687C88EAA1F4}" type="slidenum">
              <a:rPr lang="ar-SA" smtClean="0"/>
              <a:t>‹#›</a:t>
            </a:fld>
            <a:endParaRPr lang="ar-SA" dirty="0"/>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CC29E4D5-1044-4191-BB34-C3A69F7A69BC}" type="datetimeFigureOut">
              <a:rPr lang="ar-SA" smtClean="0"/>
              <a:t>24/08/1444</a:t>
            </a:fld>
            <a:endParaRPr lang="ar-SA" dirty="0"/>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dirty="0"/>
          </a:p>
        </p:txBody>
      </p:sp>
      <p:sp>
        <p:nvSpPr>
          <p:cNvPr id="7" name="عنصر نائب لرقم الشريحة 6"/>
          <p:cNvSpPr>
            <a:spLocks noGrp="1"/>
          </p:cNvSpPr>
          <p:nvPr>
            <p:ph type="sldNum" sz="quarter" idx="12"/>
          </p:nvPr>
        </p:nvSpPr>
        <p:spPr>
          <a:xfrm>
            <a:off x="7589520" y="6480969"/>
            <a:ext cx="502920" cy="301752"/>
          </a:xfrm>
        </p:spPr>
        <p:txBody>
          <a:bodyPr/>
          <a:lstStyle/>
          <a:p>
            <a:fld id="{12ED1578-9E0A-47C4-951C-687C88EAA1F4}"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CC29E4D5-1044-4191-BB34-C3A69F7A69BC}" type="datetimeFigureOut">
              <a:rPr lang="ar-SA" smtClean="0"/>
              <a:t>24/08/1444</a:t>
            </a:fld>
            <a:endParaRPr lang="ar-SA" dirty="0"/>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dirty="0"/>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12ED1578-9E0A-47C4-951C-687C88EAA1F4}"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CC29E4D5-1044-4191-BB34-C3A69F7A69BC}" type="datetimeFigureOut">
              <a:rPr lang="ar-SA" smtClean="0"/>
              <a:t>24/08/1444</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12ED1578-9E0A-47C4-951C-687C88EAA1F4}"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CC29E4D5-1044-4191-BB34-C3A69F7A69BC}" type="datetimeFigureOut">
              <a:rPr lang="ar-SA" smtClean="0"/>
              <a:t>24/08/1444</a:t>
            </a:fld>
            <a:endParaRPr lang="ar-SA" dirty="0"/>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dirty="0"/>
          </a:p>
        </p:txBody>
      </p:sp>
      <p:sp>
        <p:nvSpPr>
          <p:cNvPr id="4" name="عنصر نائب لرقم الشريحة 3"/>
          <p:cNvSpPr>
            <a:spLocks noGrp="1"/>
          </p:cNvSpPr>
          <p:nvPr>
            <p:ph type="sldNum" sz="quarter" idx="12"/>
          </p:nvPr>
        </p:nvSpPr>
        <p:spPr>
          <a:xfrm>
            <a:off x="7589520" y="6480969"/>
            <a:ext cx="502920" cy="301752"/>
          </a:xfrm>
        </p:spPr>
        <p:txBody>
          <a:bodyPr/>
          <a:lstStyle/>
          <a:p>
            <a:fld id="{12ED1578-9E0A-47C4-951C-687C88EAA1F4}"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CC29E4D5-1044-4191-BB34-C3A69F7A69BC}" type="datetimeFigureOut">
              <a:rPr lang="ar-SA" smtClean="0"/>
              <a:t>24/08/1444</a:t>
            </a:fld>
            <a:endParaRPr lang="ar-SA" dirty="0"/>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12ED1578-9E0A-47C4-951C-687C88EAA1F4}"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CC29E4D5-1044-4191-BB34-C3A69F7A69BC}" type="datetimeFigureOut">
              <a:rPr lang="ar-SA" smtClean="0"/>
              <a:t>24/08/1444</a:t>
            </a:fld>
            <a:endParaRPr lang="ar-SA" dirty="0"/>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12ED1578-9E0A-47C4-951C-687C88EAA1F4}"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C29E4D5-1044-4191-BB34-C3A69F7A69BC}" type="datetimeFigureOut">
              <a:rPr lang="ar-SA" smtClean="0"/>
              <a:t>24/08/1444</a:t>
            </a:fld>
            <a:endParaRPr lang="ar-SA" dirty="0"/>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dirty="0"/>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2ED1578-9E0A-47C4-951C-687C88EAA1F4}" type="slidenum">
              <a:rPr lang="ar-SA" smtClean="0"/>
              <a:t>‹#›</a:t>
            </a:fld>
            <a:endParaRPr lang="ar-SA"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052736"/>
            <a:ext cx="8229600" cy="4572000"/>
          </a:xfrm>
        </p:spPr>
        <p:txBody>
          <a:bodyPr/>
          <a:lstStyle/>
          <a:p>
            <a:pPr marL="64008" indent="0" algn="ctr">
              <a:buNone/>
            </a:pPr>
            <a:endParaRPr lang="ar-IQ" sz="3200" b="1" dirty="0" smtClean="0">
              <a:solidFill>
                <a:srgbClr val="000000"/>
              </a:solidFill>
              <a:latin typeface="Times New Roman"/>
              <a:ea typeface="Times New Roman"/>
              <a:cs typeface="Simplified Arabic"/>
            </a:endParaRPr>
          </a:p>
          <a:p>
            <a:pPr marL="64008" indent="0" algn="ctr">
              <a:buNone/>
            </a:pPr>
            <a:endParaRPr lang="ar-IQ" sz="3200" b="1" dirty="0">
              <a:solidFill>
                <a:srgbClr val="000000"/>
              </a:solidFill>
              <a:latin typeface="Times New Roman"/>
              <a:ea typeface="Times New Roman"/>
              <a:cs typeface="Simplified Arabic"/>
            </a:endParaRPr>
          </a:p>
          <a:p>
            <a:pPr marL="64008" indent="0" algn="ctr">
              <a:buNone/>
            </a:pPr>
            <a:r>
              <a:rPr lang="ar-IQ" sz="3200" b="1" dirty="0" smtClean="0">
                <a:solidFill>
                  <a:srgbClr val="000000"/>
                </a:solidFill>
                <a:latin typeface="Times New Roman"/>
                <a:ea typeface="Times New Roman"/>
                <a:cs typeface="Simplified Arabic"/>
              </a:rPr>
              <a:t>الحضرية وظاهرة تريف </a:t>
            </a:r>
            <a:r>
              <a:rPr lang="ar-IQ" sz="3200" b="1" dirty="0" smtClean="0">
                <a:solidFill>
                  <a:srgbClr val="000000"/>
                </a:solidFill>
                <a:latin typeface="Times New Roman"/>
                <a:ea typeface="Times New Roman"/>
                <a:cs typeface="Simplified Arabic"/>
              </a:rPr>
              <a:t>المدن</a:t>
            </a:r>
          </a:p>
          <a:p>
            <a:pPr marL="64008" indent="0" algn="ctr">
              <a:buNone/>
            </a:pPr>
            <a:endParaRPr lang="ar-IQ" sz="3200" b="1" dirty="0" smtClean="0">
              <a:solidFill>
                <a:srgbClr val="000000"/>
              </a:solidFill>
              <a:latin typeface="Times New Roman"/>
              <a:ea typeface="Times New Roman"/>
              <a:cs typeface="Simplified Arabic"/>
            </a:endParaRPr>
          </a:p>
          <a:p>
            <a:pPr marL="64008" indent="0" algn="ctr">
              <a:buNone/>
            </a:pPr>
            <a:r>
              <a:rPr lang="ar-IQ" sz="3200" b="1" dirty="0" smtClean="0">
                <a:solidFill>
                  <a:srgbClr val="000000"/>
                </a:solidFill>
                <a:latin typeface="Times New Roman"/>
                <a:ea typeface="Times New Roman"/>
                <a:cs typeface="Simplified Arabic"/>
              </a:rPr>
              <a:t>أ.د. محمد صالح ربيع</a:t>
            </a:r>
            <a:endParaRPr lang="ar-IQ" sz="3200" b="1" dirty="0" smtClean="0">
              <a:solidFill>
                <a:srgbClr val="000000"/>
              </a:solidFill>
              <a:latin typeface="Times New Roman"/>
              <a:ea typeface="Times New Roman"/>
              <a:cs typeface="Simplified Arabic"/>
            </a:endParaRPr>
          </a:p>
          <a:p>
            <a:pPr marL="64008" indent="0" algn="ctr">
              <a:buNone/>
            </a:pPr>
            <a:r>
              <a:rPr lang="ar-IQ" sz="3200" b="1" dirty="0" smtClean="0">
                <a:solidFill>
                  <a:srgbClr val="000000"/>
                </a:solidFill>
                <a:latin typeface="Times New Roman"/>
                <a:ea typeface="Times New Roman"/>
                <a:cs typeface="Simplified Arabic"/>
              </a:rPr>
              <a:t> </a:t>
            </a:r>
            <a:endParaRPr lang="ar-SA" dirty="0"/>
          </a:p>
        </p:txBody>
      </p:sp>
    </p:spTree>
    <p:extLst>
      <p:ext uri="{BB962C8B-B14F-4D97-AF65-F5344CB8AC3E}">
        <p14:creationId xmlns:p14="http://schemas.microsoft.com/office/powerpoint/2010/main" val="130871069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72000"/>
          </a:xfrm>
        </p:spPr>
        <p:txBody>
          <a:bodyPr/>
          <a:lstStyle/>
          <a:p>
            <a:pPr marL="64008" indent="0" algn="just">
              <a:lnSpc>
                <a:spcPct val="115000"/>
              </a:lnSpc>
              <a:spcBef>
                <a:spcPts val="600"/>
              </a:spcBef>
              <a:spcAft>
                <a:spcPts val="600"/>
              </a:spcAft>
              <a:buNone/>
            </a:pPr>
            <a:r>
              <a:rPr lang="ar-IQ" sz="3200" dirty="0">
                <a:latin typeface="Times New Roman"/>
                <a:ea typeface="Times New Roman"/>
                <a:cs typeface="Simplified Arabic"/>
              </a:rPr>
              <a:t>وان هذا الشعور والإحساس بالمسؤولية الحضرية لا يدركها إلا الذين استطاعوا أن يضعوا لأنفسهم مكانة خاصة بين المجتمع الحضري ،وعكسهم الذين لا يبالون بما يجري حولهم والذين تنطبق عليهم الآية القرآنية الكريمة من سورة البقرة الآية 18 </a:t>
            </a:r>
            <a:r>
              <a:rPr lang="ar-SA" sz="3200" b="1" dirty="0">
                <a:solidFill>
                  <a:srgbClr val="000000"/>
                </a:solidFill>
                <a:latin typeface="Times New Roman"/>
                <a:ea typeface="Times New Roman"/>
                <a:cs typeface="Simplified Arabic"/>
              </a:rPr>
              <a:t>﴿</a:t>
            </a:r>
            <a:r>
              <a:rPr lang="ar-IQ" sz="3200" dirty="0">
                <a:latin typeface="Times New Roman"/>
                <a:ea typeface="Times New Roman"/>
                <a:cs typeface="Simplified Arabic"/>
              </a:rPr>
              <a:t>صُمُّ بُكمٌ عُمٌ فَهُم لَا يَرجِعُونَ </a:t>
            </a:r>
            <a:r>
              <a:rPr lang="ar-SA" sz="3200" b="1" dirty="0">
                <a:solidFill>
                  <a:srgbClr val="000000"/>
                </a:solidFill>
                <a:latin typeface="Times New Roman"/>
                <a:ea typeface="Times New Roman"/>
                <a:cs typeface="Simplified Arabic"/>
              </a:rPr>
              <a:t>﴾</a:t>
            </a:r>
            <a:r>
              <a:rPr lang="ar-IQ" sz="3200" dirty="0">
                <a:latin typeface="Times New Roman"/>
                <a:ea typeface="Times New Roman"/>
                <a:cs typeface="Simplified Arabic"/>
              </a:rPr>
              <a:t>.</a:t>
            </a:r>
            <a:endParaRPr lang="ar-SA" dirty="0"/>
          </a:p>
        </p:txBody>
      </p:sp>
    </p:spTree>
    <p:extLst>
      <p:ext uri="{BB962C8B-B14F-4D97-AF65-F5344CB8AC3E}">
        <p14:creationId xmlns:p14="http://schemas.microsoft.com/office/powerpoint/2010/main" val="257415232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620688"/>
            <a:ext cx="8229600" cy="4572000"/>
          </a:xfrm>
        </p:spPr>
        <p:txBody>
          <a:bodyPr>
            <a:normAutofit fontScale="92500" lnSpcReduction="10000"/>
          </a:bodyPr>
          <a:lstStyle/>
          <a:p>
            <a:pPr algn="just"/>
            <a:r>
              <a:rPr lang="ar-SA" sz="3200" dirty="0">
                <a:ea typeface="Times New Roman"/>
                <a:cs typeface="Simplified Arabic"/>
              </a:rPr>
              <a:t> وبالإمكان أن نطرح سؤالا هو</a:t>
            </a:r>
            <a:r>
              <a:rPr lang="ar-SA" sz="3200" dirty="0" smtClean="0">
                <a:ea typeface="Times New Roman"/>
                <a:cs typeface="Simplified Arabic"/>
              </a:rPr>
              <a:t>:</a:t>
            </a:r>
            <a:r>
              <a:rPr lang="ar-IQ" sz="3200" dirty="0" smtClean="0">
                <a:ea typeface="Times New Roman"/>
                <a:cs typeface="Simplified Arabic"/>
              </a:rPr>
              <a:t> </a:t>
            </a:r>
            <a:r>
              <a:rPr lang="ar-SA" sz="3200" dirty="0" smtClean="0">
                <a:ea typeface="Times New Roman"/>
                <a:cs typeface="Simplified Arabic"/>
              </a:rPr>
              <a:t>هل </a:t>
            </a:r>
            <a:r>
              <a:rPr lang="ar-SA" sz="3200" dirty="0">
                <a:ea typeface="Times New Roman"/>
                <a:cs typeface="Simplified Arabic"/>
              </a:rPr>
              <a:t>أنت إنسان حضري</a:t>
            </a:r>
            <a:r>
              <a:rPr lang="en-US" sz="3200" dirty="0">
                <a:latin typeface="Simplified Arabic"/>
                <a:ea typeface="Times New Roman"/>
              </a:rPr>
              <a:t>       Urban man     </a:t>
            </a:r>
            <a:r>
              <a:rPr lang="ar-IQ" sz="3200" dirty="0" smtClean="0">
                <a:latin typeface="Simplified Arabic"/>
                <a:ea typeface="Times New Roman"/>
              </a:rPr>
              <a:t>أ</a:t>
            </a:r>
            <a:r>
              <a:rPr lang="ar-SA" sz="3200" dirty="0" smtClean="0">
                <a:latin typeface="Simplified Arabic"/>
                <a:ea typeface="Times New Roman"/>
              </a:rPr>
              <a:t>م </a:t>
            </a:r>
            <a:r>
              <a:rPr lang="ar-SA" sz="3200" dirty="0">
                <a:latin typeface="Simplified Arabic"/>
                <a:ea typeface="Times New Roman"/>
              </a:rPr>
              <a:t>مدني</a:t>
            </a:r>
            <a:r>
              <a:rPr lang="en-US" sz="3200" dirty="0">
                <a:latin typeface="Simplified Arabic"/>
                <a:ea typeface="Times New Roman"/>
              </a:rPr>
              <a:t> civilian </a:t>
            </a:r>
            <a:r>
              <a:rPr lang="ar-SA" sz="3200" dirty="0">
                <a:latin typeface="Simplified Arabic"/>
                <a:ea typeface="Times New Roman"/>
              </a:rPr>
              <a:t>؟ سؤال يطرح كمدخل لسؤال أوسع عن الفرق بين </a:t>
            </a:r>
            <a:r>
              <a:rPr lang="ar-SA" sz="3200" dirty="0" smtClean="0">
                <a:latin typeface="Simplified Arabic"/>
                <a:ea typeface="Times New Roman"/>
              </a:rPr>
              <a:t>الحضارة</a:t>
            </a:r>
            <a:r>
              <a:rPr lang="en-US" sz="3200" dirty="0">
                <a:solidFill>
                  <a:prstClr val="white"/>
                </a:solidFill>
                <a:latin typeface="Simplified Arabic"/>
                <a:ea typeface="Times New Roman"/>
              </a:rPr>
              <a:t> </a:t>
            </a:r>
            <a:r>
              <a:rPr lang="en-US" sz="3200" dirty="0" smtClean="0">
                <a:solidFill>
                  <a:prstClr val="white"/>
                </a:solidFill>
                <a:latin typeface="Simplified Arabic"/>
                <a:ea typeface="Times New Roman"/>
              </a:rPr>
              <a:t>civilization</a:t>
            </a:r>
            <a:r>
              <a:rPr lang="ar-IQ" sz="3200" dirty="0" smtClean="0">
                <a:latin typeface="Simplified Arabic"/>
                <a:ea typeface="Times New Roman"/>
              </a:rPr>
              <a:t> والحضرية</a:t>
            </a:r>
            <a:r>
              <a:rPr lang="en-US" sz="3200" dirty="0" smtClean="0">
                <a:latin typeface="Simplified Arabic"/>
                <a:ea typeface="Times New Roman"/>
              </a:rPr>
              <a:t> urbanization </a:t>
            </a:r>
            <a:r>
              <a:rPr lang="ar-SA" sz="3200" dirty="0" smtClean="0">
                <a:ea typeface="Times New Roman"/>
                <a:cs typeface="Simplified Arabic"/>
              </a:rPr>
              <a:t>وتكون </a:t>
            </a:r>
            <a:r>
              <a:rPr lang="ar-SA" sz="3200" dirty="0">
                <a:ea typeface="Times New Roman"/>
                <a:cs typeface="Simplified Arabic"/>
              </a:rPr>
              <a:t>الإجابة عائمة بدون دراية للفرق بين المصطلحين والتي هي : أن الحضارة هي حاله التوازن بين القيم المادية والمعنوية في </a:t>
            </a:r>
            <a:r>
              <a:rPr lang="ar-SA" sz="3200" dirty="0" smtClean="0">
                <a:ea typeface="Times New Roman"/>
                <a:cs typeface="Simplified Arabic"/>
              </a:rPr>
              <a:t>حيا</a:t>
            </a:r>
            <a:r>
              <a:rPr lang="ar-IQ" sz="3200" dirty="0" smtClean="0">
                <a:ea typeface="Times New Roman"/>
                <a:cs typeface="Simplified Arabic"/>
              </a:rPr>
              <a:t>ة</a:t>
            </a:r>
            <a:r>
              <a:rPr lang="ar-SA" sz="3200" dirty="0" smtClean="0">
                <a:ea typeface="Times New Roman"/>
                <a:cs typeface="Simplified Arabic"/>
              </a:rPr>
              <a:t> </a:t>
            </a:r>
            <a:r>
              <a:rPr lang="ar-SA" sz="3200" dirty="0">
                <a:ea typeface="Times New Roman"/>
                <a:cs typeface="Simplified Arabic"/>
              </a:rPr>
              <a:t>المجتمع ، ومثال ذلك </a:t>
            </a:r>
            <a:r>
              <a:rPr lang="ar-IQ" sz="3200" dirty="0" smtClean="0">
                <a:ea typeface="Times New Roman"/>
                <a:cs typeface="Simplified Arabic"/>
              </a:rPr>
              <a:t>شراءك كتاب فانت بهذا مثلت جانب مادي باقتنائك للكتاب ولكن ان بدأت بقراءته وتفسير محتواه احدثت حالة التوازن بين جانبه المادي كأوراق وجانبه المعنوي كأفكار يمكن الاستفادة منها .</a:t>
            </a:r>
            <a:endParaRPr lang="ar-SA" dirty="0"/>
          </a:p>
        </p:txBody>
      </p:sp>
    </p:spTree>
    <p:extLst>
      <p:ext uri="{BB962C8B-B14F-4D97-AF65-F5344CB8AC3E}">
        <p14:creationId xmlns:p14="http://schemas.microsoft.com/office/powerpoint/2010/main" val="333640814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908720"/>
            <a:ext cx="8229600" cy="4572000"/>
          </a:xfrm>
        </p:spPr>
        <p:txBody>
          <a:bodyPr/>
          <a:lstStyle/>
          <a:p>
            <a:pPr marL="64008" lvl="0" indent="0" algn="justLow">
              <a:buClr>
                <a:srgbClr val="0F6FC6"/>
              </a:buClr>
              <a:buNone/>
            </a:pPr>
            <a:r>
              <a:rPr lang="ar-SA" sz="3200" dirty="0">
                <a:solidFill>
                  <a:prstClr val="white"/>
                </a:solidFill>
                <a:latin typeface="Times New Roman"/>
                <a:ea typeface="Times New Roman"/>
                <a:cs typeface="Simplified Arabic"/>
              </a:rPr>
              <a:t> وهذه جزيئيه تنطبق على مجمل جوانب الحياة في المدن ... لهذا نعتقد أن ما نشاهد</a:t>
            </a:r>
            <a:r>
              <a:rPr lang="ar-IQ" sz="3200" dirty="0">
                <a:solidFill>
                  <a:prstClr val="white"/>
                </a:solidFill>
                <a:latin typeface="Times New Roman"/>
                <a:ea typeface="Times New Roman"/>
                <a:cs typeface="Simplified Arabic"/>
              </a:rPr>
              <a:t>ه</a:t>
            </a:r>
            <a:r>
              <a:rPr lang="ar-SA" sz="3200" dirty="0">
                <a:solidFill>
                  <a:prstClr val="white"/>
                </a:solidFill>
                <a:latin typeface="Times New Roman"/>
                <a:ea typeface="Times New Roman"/>
                <a:cs typeface="Simplified Arabic"/>
              </a:rPr>
              <a:t> من ظواهر فوضوي</a:t>
            </a:r>
            <a:r>
              <a:rPr lang="ar-IQ" sz="3200" dirty="0">
                <a:solidFill>
                  <a:prstClr val="white"/>
                </a:solidFill>
                <a:latin typeface="Times New Roman"/>
                <a:ea typeface="Times New Roman"/>
                <a:cs typeface="Simplified Arabic"/>
              </a:rPr>
              <a:t>ة</a:t>
            </a:r>
            <a:r>
              <a:rPr lang="ar-SA" sz="3200" dirty="0">
                <a:solidFill>
                  <a:prstClr val="white"/>
                </a:solidFill>
                <a:latin typeface="Times New Roman"/>
                <a:ea typeface="Times New Roman"/>
                <a:cs typeface="Simplified Arabic"/>
              </a:rPr>
              <a:t> في عدم التوازن بين تلك القيم المادية والمعنوية في مدننا لا ترتقي حتى إلى حاله المدنية فهي اقرب إلى ظاهره التريف الحضري.</a:t>
            </a:r>
            <a:endParaRPr lang="en-US" sz="2400" dirty="0">
              <a:solidFill>
                <a:prstClr val="white"/>
              </a:solidFill>
              <a:latin typeface="Times New Roman"/>
              <a:ea typeface="Times New Roman"/>
            </a:endParaRPr>
          </a:p>
          <a:p>
            <a:pPr algn="just"/>
            <a:r>
              <a:rPr lang="ar-IQ" dirty="0" smtClean="0">
                <a:latin typeface="Simplified Arabic" pitchFamily="18" charset="-78"/>
                <a:cs typeface="Simplified Arabic" pitchFamily="18" charset="-78"/>
              </a:rPr>
              <a:t>لان الحضارة هي نتاج عادات وتقاليد المجتمع والتي تمثل ثقافته ،هذه الثقافة تعد اساس الجانب الحضري ،بمعنى كلما ارتفعت ثقافة الفرد (حضارته) كان هو اساس الحضرية ،وبالتالي فالحضارة تبني للحضرية اسسها.</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42248944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08720"/>
            <a:ext cx="8229600" cy="4572000"/>
          </a:xfrm>
        </p:spPr>
        <p:txBody>
          <a:bodyPr/>
          <a:lstStyle/>
          <a:p>
            <a:pPr algn="justLow"/>
            <a:r>
              <a:rPr lang="ar-IQ" sz="3200" dirty="0" smtClean="0">
                <a:latin typeface="Times New Roman"/>
                <a:ea typeface="Times New Roman"/>
                <a:cs typeface="Simplified Arabic"/>
              </a:rPr>
              <a:t>على </a:t>
            </a:r>
            <a:r>
              <a:rPr lang="ar-IQ" sz="3200" dirty="0">
                <a:latin typeface="Times New Roman"/>
                <a:ea typeface="Times New Roman"/>
                <a:cs typeface="Simplified Arabic"/>
              </a:rPr>
              <a:t>أية حال </a:t>
            </a:r>
            <a:r>
              <a:rPr lang="ar-IQ" sz="3200" dirty="0" smtClean="0">
                <a:latin typeface="Times New Roman"/>
                <a:ea typeface="Times New Roman"/>
                <a:cs typeface="Simplified Arabic"/>
              </a:rPr>
              <a:t>ما الصفات الاخرى التي بالإمكان ان تضاف الى ما ذكر سابقا؟</a:t>
            </a:r>
            <a:endParaRPr lang="en-US" sz="2400" dirty="0">
              <a:latin typeface="Times New Roman"/>
              <a:ea typeface="Times New Roman"/>
            </a:endParaRPr>
          </a:p>
          <a:p>
            <a:pPr algn="just"/>
            <a:endParaRPr lang="ar-SA" dirty="0"/>
          </a:p>
        </p:txBody>
      </p:sp>
    </p:spTree>
    <p:extLst>
      <p:ext uri="{BB962C8B-B14F-4D97-AF65-F5344CB8AC3E}">
        <p14:creationId xmlns:p14="http://schemas.microsoft.com/office/powerpoint/2010/main" val="35309744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980728"/>
            <a:ext cx="8229600" cy="4572000"/>
          </a:xfrm>
        </p:spPr>
        <p:txBody>
          <a:bodyPr/>
          <a:lstStyle/>
          <a:p>
            <a:pPr marL="228600" indent="-228600" algn="justLow"/>
            <a:r>
              <a:rPr lang="ar-IQ" sz="3200" dirty="0">
                <a:latin typeface="Times New Roman"/>
                <a:ea typeface="Times New Roman"/>
                <a:cs typeface="Simplified Arabic"/>
              </a:rPr>
              <a:t>رقة في الأسلوب، مهذب الطباع، لطيف المشاعر، مؤدب، صوت هادئ ،حياة منظمة، التزام بالمواعيد ، إصغاء فعال،  قارئ جيد</a:t>
            </a:r>
            <a:r>
              <a:rPr lang="ar-IQ" sz="3200" dirty="0" smtClean="0">
                <a:latin typeface="Times New Roman"/>
                <a:ea typeface="Times New Roman"/>
                <a:cs typeface="Simplified Arabic"/>
              </a:rPr>
              <a:t>، مثقف، شخصية </a:t>
            </a:r>
            <a:r>
              <a:rPr lang="ar-IQ" sz="3200" dirty="0">
                <a:latin typeface="Times New Roman"/>
                <a:ea typeface="Times New Roman"/>
                <a:cs typeface="Simplified Arabic"/>
              </a:rPr>
              <a:t>اجتماعية، مبدع، راقي بمظهره، يؤثر على نفسه ، صادق بكلامه ، مؤتمن ، متفائل ،</a:t>
            </a:r>
            <a:r>
              <a:rPr lang="ar-SA" sz="3200" dirty="0">
                <a:latin typeface="Times New Roman"/>
                <a:ea typeface="Times New Roman"/>
                <a:cs typeface="Simplified Arabic"/>
              </a:rPr>
              <a:t>منتج.</a:t>
            </a:r>
            <a:endParaRPr lang="en-US" sz="2400" dirty="0">
              <a:latin typeface="Times New Roman"/>
              <a:ea typeface="Times New Roman"/>
            </a:endParaRPr>
          </a:p>
          <a:p>
            <a:pPr algn="just"/>
            <a:endParaRPr lang="ar-SA" dirty="0"/>
          </a:p>
        </p:txBody>
      </p:sp>
    </p:spTree>
    <p:extLst>
      <p:ext uri="{BB962C8B-B14F-4D97-AF65-F5344CB8AC3E}">
        <p14:creationId xmlns:p14="http://schemas.microsoft.com/office/powerpoint/2010/main" val="362658719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08720"/>
            <a:ext cx="8229600" cy="4572000"/>
          </a:xfrm>
        </p:spPr>
        <p:txBody>
          <a:bodyPr/>
          <a:lstStyle/>
          <a:p>
            <a:pPr marL="64008" indent="0" algn="just">
              <a:buNone/>
            </a:pPr>
            <a:r>
              <a:rPr lang="ar-IQ" sz="3200" dirty="0">
                <a:ea typeface="Times New Roman"/>
                <a:cs typeface="Simplified Arabic"/>
              </a:rPr>
              <a:t>أما ما نحن عليه اليوم : فقد سبقني ابن خلدون لوصفنا بالتوحش والغلظة ،ولولا أن الوحي هذب أتباعه لبقينا في مراتع هبل واللات والعزى ومناة الثالثة الأخرى، ولكننا لم نزل نحن العرب من الجفاء والقسوة بقدر ابتعادنا عن الشرع المطهر. نحن مجتمع غلظة وفظاظة إلا من رحم ربي فبعض المشايخ وطلبة العلم جفاة في الخلق ، وتصحر في النفوس ،حتى أن بعض العلماء إذا سألته </a:t>
            </a:r>
            <a:r>
              <a:rPr lang="ar-IQ" sz="3200" dirty="0" err="1">
                <a:ea typeface="Times New Roman"/>
                <a:cs typeface="Simplified Arabic"/>
              </a:rPr>
              <a:t>اكفهر</a:t>
            </a:r>
            <a:r>
              <a:rPr lang="ar-IQ" sz="3200" dirty="0">
                <a:ea typeface="Times New Roman"/>
                <a:cs typeface="Simplified Arabic"/>
              </a:rPr>
              <a:t> وعبس وبسر.</a:t>
            </a:r>
            <a:endParaRPr lang="ar-SA" dirty="0"/>
          </a:p>
        </p:txBody>
      </p:sp>
    </p:spTree>
    <p:extLst>
      <p:ext uri="{BB962C8B-B14F-4D97-AF65-F5344CB8AC3E}">
        <p14:creationId xmlns:p14="http://schemas.microsoft.com/office/powerpoint/2010/main" val="124132293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980728"/>
            <a:ext cx="8229600" cy="4572000"/>
          </a:xfrm>
        </p:spPr>
        <p:txBody>
          <a:bodyPr/>
          <a:lstStyle/>
          <a:p>
            <a:pPr marL="64008" indent="0" algn="just">
              <a:buNone/>
            </a:pPr>
            <a:r>
              <a:rPr lang="ar-IQ" sz="3200" dirty="0">
                <a:ea typeface="Times New Roman"/>
                <a:cs typeface="Simplified Arabic"/>
              </a:rPr>
              <a:t>رجل الأمن يمارس عمله بقسوة ويختال ببدلته على الناس ، ومن الأزواج زوج شجاع مهيب وأسد هصور على زوجته وخارج البيت نعامة فتخاء !! ومن الزوجات زوجة عقرب تلدغ  وحيه تسعى !! ومن المسئولين من يحمل بين جنبيه نفس النمرود بن كنعان كِبَرا وَخَيلاء حتى انه إذا سلم على الناس يرى أن الجميل له، وإذا جلس معهم أدى ذلك تفضلا وتكرما منه ، الشرطي صاحب عبارات مؤذية والأستاذ جاف مع طلابه .</a:t>
            </a:r>
            <a:endParaRPr lang="ar-SA" dirty="0"/>
          </a:p>
        </p:txBody>
      </p:sp>
    </p:spTree>
    <p:extLst>
      <p:ext uri="{BB962C8B-B14F-4D97-AF65-F5344CB8AC3E}">
        <p14:creationId xmlns:p14="http://schemas.microsoft.com/office/powerpoint/2010/main" val="4100860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908720"/>
            <a:ext cx="8229600" cy="4572000"/>
          </a:xfrm>
        </p:spPr>
        <p:txBody>
          <a:bodyPr/>
          <a:lstStyle/>
          <a:p>
            <a:pPr algn="just"/>
            <a:r>
              <a:rPr lang="ar-IQ" sz="3200" dirty="0">
                <a:ea typeface="Times New Roman"/>
                <a:cs typeface="Simplified Arabic"/>
              </a:rPr>
              <a:t>فنحن بحاجة لمعهد لتدريب الناس على حسن الخلُق ،وبحاجة لمؤسسة لتخريج مسئولين يحملون الرقة والرحمة والتواضع، وبحاجة لتدريس العسكر اللباقة مع الناس، وبحاجة لكلية لتعليم الأزواج والزوجات فن الحياة الزوجية !! المجتمع عندنا يحتاج إلى تطبيق صارم وصادق للشريعة لنخرج من القسوة والجفاء الذي ظهر على وجوهنا وتعاملنا.</a:t>
            </a:r>
            <a:endParaRPr lang="ar-SA" dirty="0"/>
          </a:p>
        </p:txBody>
      </p:sp>
    </p:spTree>
    <p:extLst>
      <p:ext uri="{BB962C8B-B14F-4D97-AF65-F5344CB8AC3E}">
        <p14:creationId xmlns:p14="http://schemas.microsoft.com/office/powerpoint/2010/main" val="368010432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908720"/>
            <a:ext cx="8229600" cy="4572000"/>
          </a:xfrm>
        </p:spPr>
        <p:txBody>
          <a:bodyPr/>
          <a:lstStyle/>
          <a:p>
            <a:pPr algn="just"/>
            <a:r>
              <a:rPr lang="ar-IQ" sz="3200" dirty="0">
                <a:ea typeface="Times New Roman"/>
                <a:cs typeface="Simplified Arabic"/>
              </a:rPr>
              <a:t>في البلاد العربية يلقاك غالب العرب بوجوه عليها غبرة ترهقها قترة ، من حزن وكبر </a:t>
            </a:r>
            <a:r>
              <a:rPr lang="ar-IQ" sz="3200" dirty="0" err="1">
                <a:ea typeface="Times New Roman"/>
                <a:cs typeface="Simplified Arabic"/>
              </a:rPr>
              <a:t>وطفش</a:t>
            </a:r>
            <a:r>
              <a:rPr lang="ar-IQ" sz="3200" dirty="0">
                <a:ea typeface="Times New Roman"/>
                <a:cs typeface="Simplified Arabic"/>
              </a:rPr>
              <a:t> وزهق ونزق(</a:t>
            </a:r>
            <a:r>
              <a:rPr lang="ar-SA" sz="3200" dirty="0">
                <a:ea typeface="Times New Roman"/>
                <a:cs typeface="Simplified Arabic"/>
              </a:rPr>
              <a:t>الخِفَّةُ والطيش في كلِّ أَمر) </a:t>
            </a:r>
            <a:r>
              <a:rPr lang="ar-IQ" sz="3200" dirty="0">
                <a:ea typeface="Times New Roman"/>
                <a:cs typeface="Simplified Arabic"/>
              </a:rPr>
              <a:t>وقلق ، ضقنا بأنفسنا وبالناس وبالحياة ، لذلك تجد في غالب سياراتنا عصي وهراوات لوقت الحاجة وساعة المنازلة والاختلاف مع الآخرين، وكلما قلنا ما السبب ؟ قالوا : الحضارة ترقق الطباع( تفسخ الطباع) </a:t>
            </a:r>
            <a:r>
              <a:rPr lang="ar-SA" sz="3200" dirty="0">
                <a:ea typeface="Times New Roman"/>
                <a:cs typeface="Simplified Arabic"/>
              </a:rPr>
              <a:t>.</a:t>
            </a:r>
            <a:endParaRPr lang="ar-SA" dirty="0"/>
          </a:p>
        </p:txBody>
      </p:sp>
    </p:spTree>
    <p:extLst>
      <p:ext uri="{BB962C8B-B14F-4D97-AF65-F5344CB8AC3E}">
        <p14:creationId xmlns:p14="http://schemas.microsoft.com/office/powerpoint/2010/main" val="265911335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908720"/>
            <a:ext cx="8229600" cy="4572000"/>
          </a:xfrm>
        </p:spPr>
        <p:txBody>
          <a:bodyPr/>
          <a:lstStyle/>
          <a:p>
            <a:pPr algn="just"/>
            <a:r>
              <a:rPr lang="ar-SA" sz="3200" dirty="0">
                <a:ea typeface="Times New Roman"/>
                <a:cs typeface="Simplified Arabic"/>
              </a:rPr>
              <a:t>نسأل الرجل </a:t>
            </a:r>
            <a:r>
              <a:rPr lang="ar-SA" sz="3200" dirty="0" smtClean="0">
                <a:ea typeface="Times New Roman"/>
                <a:cs typeface="Simplified Arabic"/>
              </a:rPr>
              <a:t>ا</a:t>
            </a:r>
            <a:r>
              <a:rPr lang="ar-IQ" sz="3200" dirty="0" smtClean="0">
                <a:ea typeface="Times New Roman"/>
                <a:cs typeface="Simplified Arabic"/>
              </a:rPr>
              <a:t>لهندي</a:t>
            </a:r>
            <a:r>
              <a:rPr lang="ar-SA" sz="3200" dirty="0" smtClean="0">
                <a:ea typeface="Times New Roman"/>
                <a:cs typeface="Simplified Arabic"/>
              </a:rPr>
              <a:t> </a:t>
            </a:r>
            <a:r>
              <a:rPr lang="ar-SA" sz="3200" dirty="0">
                <a:ea typeface="Times New Roman"/>
                <a:cs typeface="Simplified Arabic"/>
              </a:rPr>
              <a:t>عن الطريق ونحن في سيارتنا فيوقف سيارته ويخرج الخارطة وينزل من سيارته ويصف لك الطريق وأنت جالس في سيارتك . نمشي  في شوارع </a:t>
            </a:r>
            <a:r>
              <a:rPr lang="ar-IQ" sz="3200" dirty="0" smtClean="0">
                <a:ea typeface="Times New Roman"/>
                <a:cs typeface="Simplified Arabic"/>
              </a:rPr>
              <a:t>دلهي</a:t>
            </a:r>
            <a:r>
              <a:rPr lang="ar-SA" sz="3200" dirty="0" smtClean="0">
                <a:ea typeface="Times New Roman"/>
                <a:cs typeface="Simplified Arabic"/>
              </a:rPr>
              <a:t>  </a:t>
            </a:r>
            <a:r>
              <a:rPr lang="ar-SA" sz="3200" dirty="0">
                <a:ea typeface="Times New Roman"/>
                <a:cs typeface="Simplified Arabic"/>
              </a:rPr>
              <a:t>والأمطار تهطل علينا فيرفع أحد المارة مظلته على رؤوسنا . نزدحم عند دخول الفندق أو المستشفى </a:t>
            </a:r>
            <a:r>
              <a:rPr lang="ar-SA" sz="3200" dirty="0" err="1">
                <a:ea typeface="Times New Roman"/>
                <a:cs typeface="Simplified Arabic"/>
              </a:rPr>
              <a:t>فيؤثرونك</a:t>
            </a:r>
            <a:r>
              <a:rPr lang="ar-SA" sz="3200" dirty="0">
                <a:ea typeface="Times New Roman"/>
                <a:cs typeface="Simplified Arabic"/>
              </a:rPr>
              <a:t> مع كلمة التأسف </a:t>
            </a:r>
            <a:r>
              <a:rPr lang="ar-IQ" sz="3200" dirty="0" smtClean="0">
                <a:ea typeface="Times New Roman"/>
                <a:cs typeface="Simplified Arabic"/>
              </a:rPr>
              <a:t>.هؤلاء هم الكفرة الفجرة ونحن المؤمنين حقا!!!!</a:t>
            </a:r>
            <a:r>
              <a:rPr lang="ar-SA" sz="3200" dirty="0" smtClean="0">
                <a:ea typeface="Times New Roman"/>
                <a:cs typeface="Simplified Arabic"/>
              </a:rPr>
              <a:t> </a:t>
            </a:r>
            <a:r>
              <a:rPr lang="ar-SA" sz="3200" dirty="0">
                <a:ea typeface="Times New Roman"/>
                <a:cs typeface="Simplified Arabic"/>
              </a:rPr>
              <a:t>أجد كثيراً من الأحاديث النبوية تُطبَّق في الغرب ،</a:t>
            </a:r>
            <a:r>
              <a:rPr lang="en-US" sz="3200" dirty="0">
                <a:latin typeface="Simplified Arabic"/>
                <a:ea typeface="Times New Roman"/>
              </a:rPr>
              <a:t> </a:t>
            </a:r>
            <a:r>
              <a:rPr lang="ar-SA" sz="3200" dirty="0">
                <a:latin typeface="Simplified Arabic"/>
                <a:ea typeface="Times New Roman"/>
              </a:rPr>
              <a:t>احترام متبادل ، عبارات راقية ، أساليب حضارية في التعامل</a:t>
            </a:r>
            <a:r>
              <a:rPr lang="en-US" sz="3200" dirty="0">
                <a:latin typeface="Simplified Arabic"/>
                <a:ea typeface="Times New Roman"/>
              </a:rPr>
              <a:t>. </a:t>
            </a:r>
            <a:endParaRPr lang="ar-SA" dirty="0"/>
          </a:p>
        </p:txBody>
      </p:sp>
    </p:spTree>
    <p:extLst>
      <p:ext uri="{BB962C8B-B14F-4D97-AF65-F5344CB8AC3E}">
        <p14:creationId xmlns:p14="http://schemas.microsoft.com/office/powerpoint/2010/main" val="279054021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eaLnBrk="0" fontAlgn="base" hangingPunct="0">
              <a:spcAft>
                <a:spcPct val="0"/>
              </a:spcAft>
              <a:buClr>
                <a:srgbClr val="FFFFCC"/>
              </a:buClr>
              <a:buSzPct val="60000"/>
              <a:buNone/>
              <a:defRPr/>
            </a:pPr>
            <a:r>
              <a:rPr lang="ar-IQ" sz="3200" kern="0" dirty="0">
                <a:solidFill>
                  <a:srgbClr val="FFFFFF"/>
                </a:solidFill>
                <a:effectLst>
                  <a:outerShdw blurRad="38100" dist="38100" dir="2700000" algn="tl">
                    <a:srgbClr val="000000"/>
                  </a:outerShdw>
                </a:effectLst>
                <a:latin typeface="Verdana"/>
                <a:cs typeface="Arial"/>
              </a:rPr>
              <a:t>صغيرُ غيرَ أن الهمَّ أعياني  </a:t>
            </a:r>
            <a:r>
              <a:rPr lang="ar-IQ" sz="3200" kern="0" dirty="0" smtClean="0">
                <a:solidFill>
                  <a:srgbClr val="FFFFFF"/>
                </a:solidFill>
                <a:effectLst>
                  <a:outerShdw blurRad="38100" dist="38100" dir="2700000" algn="tl">
                    <a:srgbClr val="000000"/>
                  </a:outerShdw>
                </a:effectLst>
                <a:latin typeface="Verdana"/>
                <a:cs typeface="Arial"/>
              </a:rPr>
              <a:t>    </a:t>
            </a:r>
            <a:r>
              <a:rPr lang="ar-IQ" sz="3200" kern="0" dirty="0">
                <a:solidFill>
                  <a:srgbClr val="FFFFFF"/>
                </a:solidFill>
                <a:effectLst>
                  <a:outerShdw blurRad="38100" dist="38100" dir="2700000" algn="tl">
                    <a:srgbClr val="000000"/>
                  </a:outerShdw>
                </a:effectLst>
                <a:latin typeface="Verdana"/>
                <a:cs typeface="Arial"/>
              </a:rPr>
              <a:t>والشيب ُ أوغل في رأسي ووجداني</a:t>
            </a:r>
          </a:p>
          <a:p>
            <a:pPr marL="0" lvl="0" indent="0" eaLnBrk="0" fontAlgn="base" hangingPunct="0">
              <a:spcAft>
                <a:spcPct val="0"/>
              </a:spcAft>
              <a:buClr>
                <a:srgbClr val="FFFFCC"/>
              </a:buClr>
              <a:buSzPct val="60000"/>
              <a:buNone/>
              <a:defRPr/>
            </a:pPr>
            <a:r>
              <a:rPr lang="ar-IQ" sz="3200" kern="0" dirty="0">
                <a:solidFill>
                  <a:srgbClr val="FFFFFF"/>
                </a:solidFill>
                <a:effectLst>
                  <a:outerShdw blurRad="38100" dist="38100" dir="2700000" algn="tl">
                    <a:srgbClr val="000000"/>
                  </a:outerShdw>
                </a:effectLst>
                <a:latin typeface="Verdana"/>
                <a:cs typeface="Arial"/>
              </a:rPr>
              <a:t>وكبيرُ في الرجولة والقنا        </a:t>
            </a:r>
            <a:r>
              <a:rPr lang="ar-IQ" sz="3200" kern="0" dirty="0" smtClean="0">
                <a:solidFill>
                  <a:srgbClr val="FFFFFF"/>
                </a:solidFill>
                <a:effectLst>
                  <a:outerShdw blurRad="38100" dist="38100" dir="2700000" algn="tl">
                    <a:srgbClr val="000000"/>
                  </a:outerShdw>
                </a:effectLst>
                <a:latin typeface="Verdana"/>
                <a:cs typeface="Arial"/>
              </a:rPr>
              <a:t>   </a:t>
            </a:r>
            <a:r>
              <a:rPr lang="ar-IQ" sz="3200" kern="0" dirty="0">
                <a:solidFill>
                  <a:srgbClr val="FFFFFF"/>
                </a:solidFill>
                <a:effectLst>
                  <a:outerShdw blurRad="38100" dist="38100" dir="2700000" algn="tl">
                    <a:srgbClr val="000000"/>
                  </a:outerShdw>
                </a:effectLst>
                <a:latin typeface="Verdana"/>
                <a:cs typeface="Arial"/>
              </a:rPr>
              <a:t>واسأل الأوراق والاقلام </a:t>
            </a:r>
            <a:r>
              <a:rPr lang="ar-IQ" sz="3200" kern="0" dirty="0" smtClean="0">
                <a:solidFill>
                  <a:srgbClr val="FFFFFF"/>
                </a:solidFill>
                <a:effectLst>
                  <a:outerShdw blurRad="38100" dist="38100" dir="2700000" algn="tl">
                    <a:srgbClr val="000000"/>
                  </a:outerShdw>
                </a:effectLst>
                <a:latin typeface="Verdana"/>
                <a:cs typeface="Arial"/>
              </a:rPr>
              <a:t> بأفعالي</a:t>
            </a:r>
            <a:endParaRPr lang="ar-IQ" sz="3200" kern="0" dirty="0">
              <a:solidFill>
                <a:srgbClr val="FFFFFF"/>
              </a:solidFill>
              <a:effectLst>
                <a:outerShdw blurRad="38100" dist="38100" dir="2700000" algn="tl">
                  <a:srgbClr val="000000"/>
                </a:outerShdw>
              </a:effectLst>
              <a:latin typeface="Verdana"/>
              <a:cs typeface="Arial"/>
            </a:endParaRPr>
          </a:p>
          <a:p>
            <a:pPr marL="0" lvl="0" indent="0" eaLnBrk="0" fontAlgn="base" hangingPunct="0">
              <a:spcAft>
                <a:spcPct val="0"/>
              </a:spcAft>
              <a:buClr>
                <a:srgbClr val="FFFFCC"/>
              </a:buClr>
              <a:buSzPct val="60000"/>
              <a:buNone/>
              <a:defRPr/>
            </a:pPr>
            <a:r>
              <a:rPr lang="ar-IQ" sz="3200" kern="0" dirty="0">
                <a:solidFill>
                  <a:srgbClr val="FFFFFF"/>
                </a:solidFill>
                <a:effectLst>
                  <a:outerShdw blurRad="38100" dist="38100" dir="2700000" algn="tl">
                    <a:srgbClr val="000000"/>
                  </a:outerShdw>
                </a:effectLst>
                <a:latin typeface="Verdana"/>
                <a:cs typeface="Arial"/>
              </a:rPr>
              <a:t>الحبُ لدي ليس مجرد كلمة        بل أنه الوفاء والتضحية بكل </a:t>
            </a:r>
            <a:r>
              <a:rPr lang="ar-IQ" sz="3200" kern="0" dirty="0" smtClean="0">
                <a:solidFill>
                  <a:srgbClr val="FFFFFF"/>
                </a:solidFill>
                <a:effectLst>
                  <a:outerShdw blurRad="38100" dist="38100" dir="2700000" algn="tl">
                    <a:srgbClr val="000000"/>
                  </a:outerShdw>
                </a:effectLst>
                <a:latin typeface="Verdana"/>
                <a:cs typeface="Arial"/>
              </a:rPr>
              <a:t>أملاكي</a:t>
            </a:r>
          </a:p>
          <a:p>
            <a:pPr marL="0" lvl="0" indent="0" eaLnBrk="0" fontAlgn="base" hangingPunct="0">
              <a:spcAft>
                <a:spcPct val="0"/>
              </a:spcAft>
              <a:buClr>
                <a:srgbClr val="FFFFCC"/>
              </a:buClr>
              <a:buSzPct val="60000"/>
              <a:buNone/>
              <a:defRPr/>
            </a:pPr>
            <a:r>
              <a:rPr lang="ar-IQ" sz="3200" kern="0">
                <a:solidFill>
                  <a:srgbClr val="FFFFFF"/>
                </a:solidFill>
                <a:effectLst>
                  <a:outerShdw blurRad="38100" dist="38100" dir="2700000" algn="tl">
                    <a:srgbClr val="000000"/>
                  </a:outerShdw>
                </a:effectLst>
                <a:latin typeface="Verdana"/>
                <a:cs typeface="Arial"/>
              </a:rPr>
              <a:t> </a:t>
            </a:r>
            <a:r>
              <a:rPr lang="ar-IQ" sz="3200" kern="0" smtClean="0">
                <a:solidFill>
                  <a:srgbClr val="FFFFFF"/>
                </a:solidFill>
                <a:effectLst>
                  <a:outerShdw blurRad="38100" dist="38100" dir="2700000" algn="tl">
                    <a:srgbClr val="000000"/>
                  </a:outerShdw>
                </a:effectLst>
                <a:latin typeface="Verdana"/>
                <a:cs typeface="Arial"/>
              </a:rPr>
              <a:t>               ابيات </a:t>
            </a:r>
            <a:r>
              <a:rPr lang="ar-IQ" sz="3200" kern="0" dirty="0" smtClean="0">
                <a:solidFill>
                  <a:srgbClr val="FFFFFF"/>
                </a:solidFill>
                <a:effectLst>
                  <a:outerShdw blurRad="38100" dist="38100" dir="2700000" algn="tl">
                    <a:srgbClr val="000000"/>
                  </a:outerShdw>
                </a:effectLst>
                <a:latin typeface="Verdana"/>
                <a:cs typeface="Arial"/>
              </a:rPr>
              <a:t>ادرجت ضمن كتاب سيرتي الذاتية</a:t>
            </a:r>
            <a:endParaRPr lang="ar-IQ" sz="3200" kern="0" dirty="0">
              <a:solidFill>
                <a:srgbClr val="FFFFFF"/>
              </a:solidFill>
              <a:effectLst>
                <a:outerShdw blurRad="38100" dist="38100" dir="2700000" algn="tl">
                  <a:srgbClr val="000000"/>
                </a:outerShdw>
              </a:effectLst>
              <a:latin typeface="Verdana"/>
              <a:cs typeface="Arial"/>
            </a:endParaRPr>
          </a:p>
          <a:p>
            <a:endParaRPr lang="ar-SA" dirty="0"/>
          </a:p>
        </p:txBody>
      </p:sp>
    </p:spTree>
    <p:extLst>
      <p:ext uri="{BB962C8B-B14F-4D97-AF65-F5344CB8AC3E}">
        <p14:creationId xmlns:p14="http://schemas.microsoft.com/office/powerpoint/2010/main" val="110571226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764704"/>
            <a:ext cx="8229600" cy="4572000"/>
          </a:xfrm>
        </p:spPr>
        <p:txBody>
          <a:bodyPr/>
          <a:lstStyle/>
          <a:p>
            <a:pPr marL="0" indent="0" algn="justLow">
              <a:buNone/>
            </a:pPr>
            <a:r>
              <a:rPr lang="ar-SA" sz="3200" dirty="0">
                <a:latin typeface="Times New Roman"/>
                <a:ea typeface="Times New Roman"/>
                <a:cs typeface="Simplified Arabic"/>
              </a:rPr>
              <a:t>بينما تجد أبناء يعرب إذا غضبوا لعنوا وشتموا وأقذعوا وأفحشوا .أين منهج القرآن</a:t>
            </a:r>
            <a:r>
              <a:rPr lang="en-US" sz="3200" dirty="0">
                <a:latin typeface="Simplified Arabic"/>
                <a:ea typeface="Times New Roman"/>
              </a:rPr>
              <a:t>:</a:t>
            </a:r>
            <a:r>
              <a:rPr lang="ar-SA" sz="3200" dirty="0">
                <a:latin typeface="Times New Roman"/>
                <a:ea typeface="Times New Roman"/>
                <a:cs typeface="Simplified Arabic"/>
              </a:rPr>
              <a:t> وقل لعبادي يقولوا التي هي أحسن"</a:t>
            </a:r>
            <a:r>
              <a:rPr lang="en-US" sz="3200" dirty="0">
                <a:latin typeface="Simplified Arabic"/>
                <a:ea typeface="Times New Roman"/>
              </a:rPr>
              <a:t>" </a:t>
            </a:r>
            <a:r>
              <a:rPr lang="ar-SA" sz="3200" dirty="0">
                <a:latin typeface="Times New Roman"/>
                <a:ea typeface="Times New Roman"/>
                <a:cs typeface="Simplified Arabic"/>
              </a:rPr>
              <a:t>وإذا خاطبهم الجاهلون قالوا سلاما </a:t>
            </a:r>
            <a:r>
              <a:rPr lang="en-US" sz="3200" dirty="0">
                <a:latin typeface="Simplified Arabic"/>
                <a:ea typeface="Times New Roman"/>
              </a:rPr>
              <a:t>"" </a:t>
            </a:r>
            <a:r>
              <a:rPr lang="ar-SA" sz="3200" dirty="0">
                <a:latin typeface="Times New Roman"/>
                <a:ea typeface="Times New Roman"/>
                <a:cs typeface="Simplified Arabic"/>
              </a:rPr>
              <a:t>فاصفح الصفح الجميل </a:t>
            </a:r>
            <a:r>
              <a:rPr lang="en-US" sz="3200" dirty="0">
                <a:latin typeface="Simplified Arabic"/>
                <a:ea typeface="Times New Roman"/>
              </a:rPr>
              <a:t>"" </a:t>
            </a:r>
            <a:r>
              <a:rPr lang="ar-SA" sz="3200" dirty="0">
                <a:latin typeface="Times New Roman"/>
                <a:ea typeface="Times New Roman"/>
                <a:cs typeface="Simplified Arabic"/>
              </a:rPr>
              <a:t>ولا تصعّر خدّك للناس ولا تمش في الأرض مرحاً إن الله لا يحب كل مختال فخور ، واقصد في مشيك واغضض من صوتك إن أنكر الأصوات لصوت الحمير </a:t>
            </a:r>
            <a:r>
              <a:rPr lang="en-US" sz="3200" dirty="0">
                <a:latin typeface="Simplified Arabic"/>
                <a:ea typeface="Times New Roman"/>
              </a:rPr>
              <a:t>" .</a:t>
            </a:r>
            <a:r>
              <a:rPr lang="ar-SA" sz="3200" dirty="0">
                <a:latin typeface="Times New Roman"/>
                <a:ea typeface="Times New Roman"/>
                <a:cs typeface="Simplified Arabic"/>
              </a:rPr>
              <a:t> وفي الحديث: </a:t>
            </a:r>
            <a:r>
              <a:rPr lang="en-US" sz="3200" dirty="0">
                <a:latin typeface="Simplified Arabic"/>
                <a:ea typeface="Times New Roman"/>
              </a:rPr>
              <a:t>"</a:t>
            </a:r>
            <a:r>
              <a:rPr lang="ar-SA" sz="3200" dirty="0">
                <a:latin typeface="Times New Roman"/>
                <a:ea typeface="Times New Roman"/>
                <a:cs typeface="Simplified Arabic"/>
              </a:rPr>
              <a:t> الراحمون يرحمهم الرحمن </a:t>
            </a:r>
            <a:r>
              <a:rPr lang="en-US" sz="3200" dirty="0">
                <a:latin typeface="Simplified Arabic"/>
                <a:ea typeface="Times New Roman"/>
              </a:rPr>
              <a:t>" </a:t>
            </a:r>
            <a:r>
              <a:rPr lang="ar-SA" sz="3200" dirty="0">
                <a:latin typeface="Times New Roman"/>
                <a:ea typeface="Times New Roman"/>
                <a:cs typeface="Simplified Arabic"/>
              </a:rPr>
              <a:t>و " المسلم من سلم المسلمون من لسانه ويده " و " لا تباغضوا ولا تقاطعوا ولا تحاسدوا " عندنا شريعة ربّانيّة مباركة لكن التطبيق ضعيف </a:t>
            </a:r>
            <a:r>
              <a:rPr lang="ar-IQ" sz="3200" dirty="0">
                <a:latin typeface="Times New Roman"/>
                <a:ea typeface="Times New Roman"/>
                <a:cs typeface="Simplified Arabic"/>
              </a:rPr>
              <a:t>!!!! للأسف</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31679934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052736"/>
            <a:ext cx="8229600" cy="4572000"/>
          </a:xfrm>
        </p:spPr>
        <p:txBody>
          <a:bodyPr/>
          <a:lstStyle/>
          <a:p>
            <a:pPr indent="0" algn="just">
              <a:buNone/>
            </a:pPr>
            <a:r>
              <a:rPr lang="ar-SA" sz="3200" dirty="0">
                <a:latin typeface="Times New Roman"/>
                <a:ea typeface="Times New Roman"/>
                <a:cs typeface="Simplified Arabic"/>
              </a:rPr>
              <a:t>العلاقة بين الحضرية والتحضر</a:t>
            </a:r>
            <a:endParaRPr lang="en-US" sz="2400" dirty="0">
              <a:latin typeface="Times New Roman"/>
              <a:ea typeface="Times New Roman"/>
            </a:endParaRPr>
          </a:p>
          <a:p>
            <a:pPr algn="just"/>
            <a:r>
              <a:rPr lang="ar-SA" sz="3200" dirty="0">
                <a:latin typeface="Times New Roman"/>
                <a:ea typeface="Times New Roman"/>
                <a:cs typeface="Simplified Arabic"/>
              </a:rPr>
              <a:t>للتحضر دلالات حضرية وحضارية ودينية واجتماعية وأخرى اقتصادية ،هذه الدلالات هي التي تطبع الحياة الحضرية بصفات وخصائص تميزها عن سواها من الريف والبادية، وفي الوقت ذاته تعطي انعكاسا مميزا على مستوى مجتمعات وأمم الأرض المختلفة، فهناك المدينة العربية والمدينة الأوروبية والمدينة الأمريكية وهكذا .</a:t>
            </a:r>
            <a:endParaRPr lang="ar-SA" dirty="0"/>
          </a:p>
        </p:txBody>
      </p:sp>
    </p:spTree>
    <p:extLst>
      <p:ext uri="{BB962C8B-B14F-4D97-AF65-F5344CB8AC3E}">
        <p14:creationId xmlns:p14="http://schemas.microsoft.com/office/powerpoint/2010/main" val="32538909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08720"/>
            <a:ext cx="8229600" cy="4572000"/>
          </a:xfrm>
        </p:spPr>
        <p:txBody>
          <a:bodyPr/>
          <a:lstStyle/>
          <a:p>
            <a:pPr algn="just"/>
            <a:r>
              <a:rPr lang="ar-SA" sz="3200" dirty="0">
                <a:latin typeface="Times New Roman"/>
                <a:ea typeface="Times New Roman"/>
                <a:cs typeface="Simplified Arabic"/>
              </a:rPr>
              <a:t>إلا أن الذي حدث هو جنوح هذا المفهوم وانحرافه عن مساره تحت ضغوط التحولات المتراكمة في عملية التحضر ،فَتَمهَد السبيل أمام مد ثقافي وانحراف اجتماعي وبناء اقتصادي أشبه بالغزو عم َّ المدن العربية وبلا هوادة ،ففقدت خصوصيتها الحضرية وتحولت إلى تجمعات سكانية تحمل صفات وخصائص هجينة لا تمت بصلة إلى مفهوم الحضرية بل لا تنتمي إلى الأصول الحضرية للمجتمع العربي الذي عرف برقيه الاجتماعي وثقافته المميزة وبناءه السليم .</a:t>
            </a:r>
            <a:endParaRPr lang="ar-SA" dirty="0"/>
          </a:p>
        </p:txBody>
      </p:sp>
    </p:spTree>
    <p:extLst>
      <p:ext uri="{BB962C8B-B14F-4D97-AF65-F5344CB8AC3E}">
        <p14:creationId xmlns:p14="http://schemas.microsoft.com/office/powerpoint/2010/main" val="224121036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836712"/>
            <a:ext cx="8229600" cy="4572000"/>
          </a:xfrm>
        </p:spPr>
        <p:txBody>
          <a:bodyPr/>
          <a:lstStyle/>
          <a:p>
            <a:pPr indent="130810" algn="justLow"/>
            <a:r>
              <a:rPr lang="ar-SA" sz="3200" dirty="0">
                <a:latin typeface="Times New Roman"/>
                <a:ea typeface="Times New Roman"/>
                <a:cs typeface="Simplified Arabic"/>
              </a:rPr>
              <a:t>وجاء هذا الغزو من مصدرين أولاهما ؛ تمثل بالهجرة الأجنبية ، إذ حمل هؤلاء المهاجرين أهداف عديدة فمنهم من جاء عن رغبة في زيادة المعرفة ومنهم من كان له أغراض سياسية القصد منها هو طمس ثقافة الشعب العربي ، ومنهم من جاء لغرض العمل وبخاصة في الدول العربية ذات العدد القليل من السكان  . أما المصدر الثاني فهو محلي يتمثل بالهجرة الريفية إلى المدن </a:t>
            </a:r>
            <a:r>
              <a:rPr lang="ar-SA" sz="3200" dirty="0" smtClean="0">
                <a:latin typeface="Times New Roman"/>
                <a:ea typeface="Times New Roman"/>
                <a:cs typeface="Simplified Arabic"/>
              </a:rPr>
              <a:t>ولأغراض </a:t>
            </a:r>
            <a:r>
              <a:rPr lang="ar-SA" sz="3200" dirty="0">
                <a:latin typeface="Times New Roman"/>
                <a:ea typeface="Times New Roman"/>
                <a:cs typeface="Simplified Arabic"/>
              </a:rPr>
              <a:t>عديدة تدور حول فقدان التوازن التنموي بين الريف والحضر.</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178666591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1560" y="692696"/>
            <a:ext cx="8229600" cy="4572000"/>
          </a:xfrm>
        </p:spPr>
        <p:txBody>
          <a:bodyPr/>
          <a:lstStyle/>
          <a:p>
            <a:pPr algn="just"/>
            <a:r>
              <a:rPr lang="ar-IQ" dirty="0" smtClean="0">
                <a:latin typeface="Simplified Arabic" pitchFamily="18" charset="-78"/>
                <a:cs typeface="Simplified Arabic" pitchFamily="18" charset="-78"/>
              </a:rPr>
              <a:t>ما يتعلق بالمصدر الثاني الا يمثل المجتمع القروي جزء من المجتمع العربي ؟ الجواب نعم اذن لماذا كان تأثيره كبيرا على الحضرية ؟</a:t>
            </a:r>
          </a:p>
          <a:p>
            <a:pPr algn="just"/>
            <a:r>
              <a:rPr lang="ar-IQ" sz="3200" dirty="0" smtClean="0">
                <a:solidFill>
                  <a:srgbClr val="FFFFFF"/>
                </a:solidFill>
                <a:ea typeface="Calibri"/>
                <a:cs typeface="Simplified Arabic"/>
              </a:rPr>
              <a:t>ج/ العلة ليست بسكان الريف فحسب انما </a:t>
            </a:r>
            <a:r>
              <a:rPr lang="ar-SA" sz="3200" dirty="0" smtClean="0">
                <a:solidFill>
                  <a:srgbClr val="FFFFFF"/>
                </a:solidFill>
                <a:ea typeface="Calibri"/>
                <a:cs typeface="Simplified Arabic"/>
              </a:rPr>
              <a:t>كان </a:t>
            </a:r>
            <a:r>
              <a:rPr lang="ar-SA" sz="3200" dirty="0">
                <a:solidFill>
                  <a:srgbClr val="FFFFFF"/>
                </a:solidFill>
                <a:ea typeface="Calibri"/>
                <a:cs typeface="Simplified Arabic"/>
              </a:rPr>
              <a:t>سكان المدن يتمتعون بمستوى سلوكي راق جدا بسبب ان هناك اطار اخلاقي متمثل بالحياء يقف امام الفرد ويمنعه من التصرف خارج الذوق العام، وبالتالي من النادر بل المستحيل احيانا ان يميل الفرد عن سلوكه ويتصرف بما ينافي الأخلاق العامة للمجتمع </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91954808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548680"/>
            <a:ext cx="8229600" cy="4572000"/>
          </a:xfrm>
        </p:spPr>
        <p:txBody>
          <a:bodyPr>
            <a:normAutofit/>
          </a:bodyPr>
          <a:lstStyle/>
          <a:p>
            <a:pPr marL="64008" indent="0" algn="just">
              <a:buNone/>
            </a:pPr>
            <a:r>
              <a:rPr lang="ar-SA" sz="3200" b="1" dirty="0">
                <a:solidFill>
                  <a:srgbClr val="FFFFFF"/>
                </a:solidFill>
                <a:ea typeface="Calibri"/>
                <a:cs typeface="Simplified Arabic"/>
              </a:rPr>
              <a:t>اما اليوم فان الحياء قد زال بشكل شبه نهائي من الكثير من الناس فاصبح التصرف بدون اخلاق امر طبيعي بعد </a:t>
            </a:r>
            <a:r>
              <a:rPr lang="ar-IQ" sz="3200" b="1" dirty="0" smtClean="0">
                <a:solidFill>
                  <a:srgbClr val="FFFFFF"/>
                </a:solidFill>
                <a:ea typeface="Calibri"/>
                <a:cs typeface="Simplified Arabic"/>
              </a:rPr>
              <a:t>ان </a:t>
            </a:r>
            <a:r>
              <a:rPr lang="ar-SA" sz="3200" b="1" dirty="0" smtClean="0">
                <a:solidFill>
                  <a:srgbClr val="FFFFFF"/>
                </a:solidFill>
                <a:ea typeface="Calibri"/>
                <a:cs typeface="Simplified Arabic"/>
              </a:rPr>
              <a:t>زال </a:t>
            </a:r>
            <a:r>
              <a:rPr lang="ar-SA" sz="3200" b="1" dirty="0">
                <a:solidFill>
                  <a:srgbClr val="FFFFFF"/>
                </a:solidFill>
                <a:ea typeface="Calibri"/>
                <a:cs typeface="Simplified Arabic"/>
              </a:rPr>
              <a:t>الرادع الاجتماعي المتمثل بالحياء. وقيل العرب ان لم تستحي فافعل ما شئت !!! هذا هو اساس الحضرية البغدادية القديمة سابقا وما الت اليه اليوم </a:t>
            </a:r>
            <a:r>
              <a:rPr lang="ar-IQ" sz="3200" b="1" dirty="0" smtClean="0">
                <a:solidFill>
                  <a:srgbClr val="FFFFFF"/>
                </a:solidFill>
                <a:ea typeface="Calibri"/>
                <a:cs typeface="Simplified Arabic"/>
              </a:rPr>
              <a:t>.</a:t>
            </a:r>
          </a:p>
          <a:p>
            <a:pPr algn="just"/>
            <a:r>
              <a:rPr lang="ar-IQ" sz="3200" b="1" dirty="0" smtClean="0">
                <a:solidFill>
                  <a:srgbClr val="FFFFFF"/>
                </a:solidFill>
                <a:cs typeface="Simplified Arabic"/>
              </a:rPr>
              <a:t>ما هو الحياء؟ الحياء هو ان تتصرف بما يتماشى مع الذوق العام ولا يتعارض مع الاخلاق العامة للمجتمع .</a:t>
            </a:r>
          </a:p>
        </p:txBody>
      </p:sp>
    </p:spTree>
    <p:extLst>
      <p:ext uri="{BB962C8B-B14F-4D97-AF65-F5344CB8AC3E}">
        <p14:creationId xmlns:p14="http://schemas.microsoft.com/office/powerpoint/2010/main" val="301495945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229600" cy="4572000"/>
          </a:xfrm>
        </p:spPr>
        <p:txBody>
          <a:bodyPr/>
          <a:lstStyle/>
          <a:p>
            <a:pPr lvl="0" algn="just">
              <a:buClr>
                <a:srgbClr val="0F6FC6"/>
              </a:buClr>
            </a:pPr>
            <a:r>
              <a:rPr lang="ar-IQ" b="1" dirty="0">
                <a:solidFill>
                  <a:srgbClr val="FFFFFF"/>
                </a:solidFill>
                <a:cs typeface="Simplified Arabic"/>
              </a:rPr>
              <a:t>السؤال : من الذي رفع الحياء من افراد مجتمعنا ؟</a:t>
            </a:r>
          </a:p>
          <a:p>
            <a:pPr lvl="0" algn="just">
              <a:buClr>
                <a:srgbClr val="0F6FC6"/>
              </a:buClr>
            </a:pPr>
            <a:r>
              <a:rPr lang="ar-IQ" b="1" dirty="0">
                <a:solidFill>
                  <a:srgbClr val="FFFFFF"/>
                </a:solidFill>
                <a:cs typeface="Simplified Arabic"/>
              </a:rPr>
              <a:t>الجواب :الحياء جزء من الايمان وحينما قل الايمان قل معه الحياء</a:t>
            </a:r>
            <a:r>
              <a:rPr lang="ar-IQ" b="1" dirty="0" smtClean="0">
                <a:solidFill>
                  <a:srgbClr val="FFFFFF"/>
                </a:solidFill>
                <a:cs typeface="Simplified Arabic"/>
              </a:rPr>
              <a:t>!!!</a:t>
            </a:r>
          </a:p>
          <a:p>
            <a:pPr lvl="0" algn="just">
              <a:buClr>
                <a:srgbClr val="0F6FC6"/>
              </a:buClr>
            </a:pPr>
            <a:r>
              <a:rPr lang="ar-IQ" sz="2800" b="1" dirty="0" smtClean="0">
                <a:solidFill>
                  <a:srgbClr val="FFFFFF"/>
                </a:solidFill>
                <a:cs typeface="Simplified Arabic"/>
              </a:rPr>
              <a:t>وهذا يسحبنا الى سؤال اخر هو: كم هي نسبة المؤمنين في مجتمعنا؟ </a:t>
            </a:r>
          </a:p>
          <a:p>
            <a:pPr lvl="0" algn="just">
              <a:buClr>
                <a:srgbClr val="0F6FC6"/>
              </a:buClr>
            </a:pPr>
            <a:r>
              <a:rPr lang="ar-IQ" sz="2800" b="1" dirty="0" smtClean="0">
                <a:solidFill>
                  <a:srgbClr val="FFFFFF"/>
                </a:solidFill>
                <a:cs typeface="Simplified Arabic"/>
              </a:rPr>
              <a:t>الجواب: </a:t>
            </a:r>
            <a:endParaRPr lang="ar-SA" sz="2800" dirty="0">
              <a:solidFill>
                <a:prstClr val="white"/>
              </a:solidFill>
            </a:endParaRPr>
          </a:p>
        </p:txBody>
      </p:sp>
    </p:spTree>
    <p:extLst>
      <p:ext uri="{BB962C8B-B14F-4D97-AF65-F5344CB8AC3E}">
        <p14:creationId xmlns:p14="http://schemas.microsoft.com/office/powerpoint/2010/main" val="361685704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20688"/>
            <a:ext cx="8229600" cy="4572000"/>
          </a:xfrm>
        </p:spPr>
        <p:txBody>
          <a:bodyPr/>
          <a:lstStyle/>
          <a:p>
            <a:pPr algn="just"/>
            <a:r>
              <a:rPr lang="ar-SA" sz="3200" b="1" dirty="0">
                <a:solidFill>
                  <a:srgbClr val="FFFFFF"/>
                </a:solidFill>
                <a:ea typeface="Calibri"/>
                <a:cs typeface="Simplified Arabic"/>
              </a:rPr>
              <a:t>كان يوجد في كل باب بغدادي مطرقتين احداهما صغيرة وذات صوت مميز للنساء فان </a:t>
            </a:r>
            <a:r>
              <a:rPr lang="ar-SA" sz="3200" b="1" dirty="0" smtClean="0">
                <a:solidFill>
                  <a:srgbClr val="FFFFFF"/>
                </a:solidFill>
                <a:ea typeface="Calibri"/>
                <a:cs typeface="Simplified Arabic"/>
              </a:rPr>
              <a:t>ط</a:t>
            </a:r>
            <a:r>
              <a:rPr lang="ar-IQ" sz="3200" b="1" dirty="0" smtClean="0">
                <a:solidFill>
                  <a:srgbClr val="FFFFFF"/>
                </a:solidFill>
                <a:ea typeface="Calibri"/>
                <a:cs typeface="Simplified Arabic"/>
              </a:rPr>
              <a:t>ُ</a:t>
            </a:r>
            <a:r>
              <a:rPr lang="ar-SA" sz="3200" b="1" dirty="0" smtClean="0">
                <a:solidFill>
                  <a:srgbClr val="FFFFFF"/>
                </a:solidFill>
                <a:ea typeface="Calibri"/>
                <a:cs typeface="Simplified Arabic"/>
              </a:rPr>
              <a:t>رقت </a:t>
            </a:r>
            <a:r>
              <a:rPr lang="ar-SA" sz="3200" b="1" dirty="0">
                <a:solidFill>
                  <a:srgbClr val="FFFFFF"/>
                </a:solidFill>
                <a:ea typeface="Calibri"/>
                <a:cs typeface="Simplified Arabic"/>
              </a:rPr>
              <a:t>تنهض امرأة من البيت لفتحه ،ومطرقة اخرى للرجال ان طرقت هذا يعني رجل فيقوم رجل بفتح الباب .هذه هي الحضرية الحقيقية </a:t>
            </a:r>
            <a:r>
              <a:rPr lang="ar-SA" sz="3200" b="1" dirty="0" err="1">
                <a:solidFill>
                  <a:srgbClr val="FFFFFF"/>
                </a:solidFill>
                <a:ea typeface="Calibri"/>
                <a:cs typeface="Simplified Arabic"/>
              </a:rPr>
              <a:t>المؤطرة</a:t>
            </a:r>
            <a:r>
              <a:rPr lang="ar-SA" sz="3200" b="1" dirty="0">
                <a:solidFill>
                  <a:srgbClr val="FFFFFF"/>
                </a:solidFill>
                <a:ea typeface="Calibri"/>
                <a:cs typeface="Simplified Arabic"/>
              </a:rPr>
              <a:t> بالأخلاق العالية لدى سكان </a:t>
            </a:r>
            <a:r>
              <a:rPr lang="ar-SA" sz="3200" b="1" dirty="0" smtClean="0">
                <a:solidFill>
                  <a:srgbClr val="FFFFFF"/>
                </a:solidFill>
                <a:ea typeface="Calibri"/>
                <a:cs typeface="Simplified Arabic"/>
              </a:rPr>
              <a:t>بغداد</a:t>
            </a:r>
            <a:r>
              <a:rPr lang="ar-IQ" sz="3200" b="1" dirty="0" smtClean="0">
                <a:solidFill>
                  <a:srgbClr val="FFFFFF"/>
                </a:solidFill>
                <a:ea typeface="Calibri"/>
                <a:cs typeface="Simplified Arabic"/>
              </a:rPr>
              <a:t> القدامى .</a:t>
            </a:r>
            <a:r>
              <a:rPr lang="ar-SA" sz="3200" b="1" dirty="0" smtClean="0">
                <a:solidFill>
                  <a:srgbClr val="FFFFFF"/>
                </a:solidFill>
                <a:ea typeface="Calibri"/>
                <a:cs typeface="Simplified Arabic"/>
              </a:rPr>
              <a:t> </a:t>
            </a:r>
            <a:endParaRPr lang="ar-SA" dirty="0"/>
          </a:p>
        </p:txBody>
      </p:sp>
    </p:spTree>
    <p:extLst>
      <p:ext uri="{BB962C8B-B14F-4D97-AF65-F5344CB8AC3E}">
        <p14:creationId xmlns:p14="http://schemas.microsoft.com/office/powerpoint/2010/main" val="401131865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836712"/>
            <a:ext cx="8229600" cy="4572000"/>
          </a:xfrm>
        </p:spPr>
        <p:txBody>
          <a:bodyPr/>
          <a:lstStyle/>
          <a:p>
            <a:pPr algn="just"/>
            <a:r>
              <a:rPr lang="ar-SA" sz="3200" b="1" dirty="0">
                <a:solidFill>
                  <a:srgbClr val="FFFFFF"/>
                </a:solidFill>
                <a:ea typeface="Calibri"/>
                <a:cs typeface="Simplified Arabic"/>
              </a:rPr>
              <a:t>كانت الفتاة حينما تخرج وترى ابن المنطقة واقفا تشعر بالأمان لأنها كانت تحسبه اخا لها ،اما اليوم فقبل ان تخرج الفتاة تقول لامها اخرجي قبلي وتأكدي عن عدم وجود ابن الجيران واقفا بالباب خشية منه بان يجرحها بالكلام</a:t>
            </a:r>
            <a:r>
              <a:rPr lang="en-US" sz="3200" b="1" dirty="0">
                <a:solidFill>
                  <a:srgbClr val="FFFFFF"/>
                </a:solidFill>
                <a:latin typeface="Simplified Arabic" pitchFamily="18" charset="-78"/>
                <a:ea typeface="Calibri"/>
                <a:cs typeface="Simplified Arabic" pitchFamily="18" charset="-78"/>
              </a:rPr>
              <a:t>. </a:t>
            </a:r>
            <a:r>
              <a:rPr lang="ar-SA" sz="3200" b="1" dirty="0">
                <a:solidFill>
                  <a:srgbClr val="FFFFFF"/>
                </a:solidFill>
                <a:latin typeface="Simplified Arabic" pitchFamily="18" charset="-78"/>
                <a:ea typeface="Calibri"/>
                <a:cs typeface="Simplified Arabic" pitchFamily="18" charset="-78"/>
              </a:rPr>
              <a:t>السبب في هذا الانحدار هو ان الحضرية ترتكز على الاسس الاتية</a:t>
            </a:r>
            <a:r>
              <a:rPr lang="en-US" sz="3200" b="1" dirty="0">
                <a:solidFill>
                  <a:srgbClr val="FFFFFF"/>
                </a:solidFill>
                <a:latin typeface="Simplified Arabic" pitchFamily="18" charset="-78"/>
                <a:ea typeface="Calibri"/>
                <a:cs typeface="Simplified Arabic" pitchFamily="18" charset="-78"/>
              </a:rPr>
              <a:t>: </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400424003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548680"/>
            <a:ext cx="8229600" cy="4572000"/>
          </a:xfrm>
        </p:spPr>
        <p:txBody>
          <a:bodyPr/>
          <a:lstStyle/>
          <a:p>
            <a:r>
              <a:rPr lang="en-US" sz="3200" b="1" dirty="0" smtClean="0">
                <a:solidFill>
                  <a:srgbClr val="FFFFFF"/>
                </a:solidFill>
                <a:ea typeface="Calibri"/>
                <a:cs typeface="Simplified Arabic"/>
              </a:rPr>
              <a:t>1</a:t>
            </a:r>
            <a:r>
              <a:rPr lang="ar-IQ" sz="3200" b="1" dirty="0" smtClean="0">
                <a:solidFill>
                  <a:srgbClr val="FFFFFF"/>
                </a:solidFill>
                <a:ea typeface="Calibri"/>
                <a:cs typeface="Simplified Arabic"/>
              </a:rPr>
              <a:t>-</a:t>
            </a:r>
            <a:r>
              <a:rPr lang="ar-SA" sz="3200" b="1" dirty="0" smtClean="0">
                <a:solidFill>
                  <a:srgbClr val="FFFFFF"/>
                </a:solidFill>
                <a:ea typeface="Calibri"/>
                <a:cs typeface="Simplified Arabic"/>
              </a:rPr>
              <a:t>التربية </a:t>
            </a:r>
            <a:r>
              <a:rPr lang="ar-SA" sz="3200" b="1" dirty="0">
                <a:solidFill>
                  <a:srgbClr val="FFFFFF"/>
                </a:solidFill>
                <a:ea typeface="Calibri"/>
                <a:cs typeface="Simplified Arabic"/>
              </a:rPr>
              <a:t>2-التعلم 3-الثقافة العامة </a:t>
            </a:r>
            <a:endParaRPr lang="en-US" sz="3200" b="1" dirty="0" smtClean="0">
              <a:solidFill>
                <a:srgbClr val="FFFFFF"/>
              </a:solidFill>
              <a:ea typeface="Calibri"/>
              <a:cs typeface="Simplified Arabic"/>
            </a:endParaRPr>
          </a:p>
          <a:p>
            <a:pPr algn="just"/>
            <a:r>
              <a:rPr lang="ar-SA" sz="3200" b="1" dirty="0" smtClean="0">
                <a:solidFill>
                  <a:srgbClr val="FFFFFF"/>
                </a:solidFill>
                <a:ea typeface="Calibri"/>
                <a:cs typeface="Simplified Arabic"/>
              </a:rPr>
              <a:t>فحينما </a:t>
            </a:r>
            <a:r>
              <a:rPr lang="ar-SA" sz="3200" b="1" dirty="0">
                <a:solidFill>
                  <a:srgbClr val="FFFFFF"/>
                </a:solidFill>
                <a:ea typeface="Calibri"/>
                <a:cs typeface="Simplified Arabic"/>
              </a:rPr>
              <a:t>انتشرت الامية بسبب </a:t>
            </a:r>
            <a:r>
              <a:rPr lang="ar-IQ" sz="3200" b="1" dirty="0" smtClean="0">
                <a:solidFill>
                  <a:srgbClr val="FFFFFF"/>
                </a:solidFill>
                <a:ea typeface="Calibri"/>
                <a:cs typeface="Simplified Arabic"/>
              </a:rPr>
              <a:t>ضعف</a:t>
            </a:r>
            <a:r>
              <a:rPr lang="ar-SA" sz="3200" b="1" dirty="0" smtClean="0">
                <a:solidFill>
                  <a:srgbClr val="FFFFFF"/>
                </a:solidFill>
                <a:ea typeface="Calibri"/>
                <a:cs typeface="Simplified Arabic"/>
              </a:rPr>
              <a:t> </a:t>
            </a:r>
            <a:r>
              <a:rPr lang="ar-SA" sz="3200" b="1" dirty="0">
                <a:solidFill>
                  <a:srgbClr val="FFFFFF"/>
                </a:solidFill>
                <a:ea typeface="Calibri"/>
                <a:cs typeface="Simplified Arabic"/>
              </a:rPr>
              <a:t>التعليم ساد الجهل وسيادة الجهل تعني الجهل بالأسس الاخلاقية والسلوك الحسن وبالتالي اصبحت تربية الافراد قائمة على ما مستورد من الخارج والبعيد عن الاصالة والحكمة والاصول العربية القرآنية السليمة </a:t>
            </a:r>
            <a:r>
              <a:rPr lang="ar-IQ" sz="3200" b="1" dirty="0" smtClean="0">
                <a:solidFill>
                  <a:srgbClr val="FFFFFF"/>
                </a:solidFill>
                <a:ea typeface="Calibri"/>
                <a:cs typeface="Simplified Arabic"/>
              </a:rPr>
              <a:t>.لا سيما وانه يوجد في كل مجتمع شواذ فتربى الاولاد على ذلك الشواذ فقط!!!</a:t>
            </a:r>
            <a:endParaRPr lang="ar-SA" dirty="0"/>
          </a:p>
        </p:txBody>
      </p:sp>
    </p:spTree>
    <p:extLst>
      <p:ext uri="{BB962C8B-B14F-4D97-AF65-F5344CB8AC3E}">
        <p14:creationId xmlns:p14="http://schemas.microsoft.com/office/powerpoint/2010/main" val="413744977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332656"/>
            <a:ext cx="8229600" cy="4572000"/>
          </a:xfrm>
        </p:spPr>
        <p:txBody>
          <a:bodyPr>
            <a:normAutofit fontScale="92500" lnSpcReduction="10000"/>
          </a:bodyPr>
          <a:lstStyle/>
          <a:p>
            <a:pPr marL="64008" indent="0" algn="just">
              <a:buNone/>
            </a:pPr>
            <a:r>
              <a:rPr lang="ar-IQ" sz="3200" dirty="0" smtClean="0">
                <a:latin typeface="Simplified Arabic" pitchFamily="18" charset="-78"/>
                <a:cs typeface="Simplified Arabic" pitchFamily="18" charset="-78"/>
              </a:rPr>
              <a:t>الحضرية تعني الرقي والانسان الراقي بالإنكليزية يعني </a:t>
            </a:r>
            <a:r>
              <a:rPr lang="en-US" sz="3200" dirty="0">
                <a:latin typeface="Simplified Arabic" pitchFamily="18" charset="-78"/>
                <a:cs typeface="Simplified Arabic" pitchFamily="18" charset="-78"/>
              </a:rPr>
              <a:t>Elegant</a:t>
            </a:r>
            <a:r>
              <a:rPr lang="ar-IQ" sz="3200" dirty="0" smtClean="0">
                <a:latin typeface="Simplified Arabic" pitchFamily="18" charset="-78"/>
                <a:cs typeface="Simplified Arabic" pitchFamily="18" charset="-78"/>
              </a:rPr>
              <a:t>  أي الانيق –الرائع –الراقي –الممتاز –الكيس –الجميل- الرؤوف رفيع الثقافة – المفضل- المتطور –الاصيل –من الصفوة .</a:t>
            </a:r>
          </a:p>
          <a:p>
            <a:pPr algn="just"/>
            <a:r>
              <a:rPr lang="ar-IQ" sz="3200" dirty="0" smtClean="0">
                <a:latin typeface="Simplified Arabic" pitchFamily="18" charset="-78"/>
                <a:cs typeface="Simplified Arabic" pitchFamily="18" charset="-78"/>
              </a:rPr>
              <a:t>وبهذا فهو الذي يعلو ولا يُعلى عليه  سوى الله سبحانه وتعالى ،بمعنى راق في سلوكه وتصرفه وراق في ملبسه وتعامله وراق في اسلوبه وراق في فكره وما يطرحه من اراء ،وراق في خشيته من الله وهي الاهم أي انه لا يؤذي احدا ابدا وبالتالي يجسد الحديث الشريف ( المسلم من سلم الناس من لسانه ويده) وهذا يعني ان الحضرية منهج اسلامي متكامل .ومن ثم ممكن ان تطرح كإنقاذ للمجتمع !!!!</a:t>
            </a:r>
          </a:p>
          <a:p>
            <a:pPr algn="just"/>
            <a:endParaRPr lang="ar-SA"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10804087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548680"/>
            <a:ext cx="8229600" cy="4572000"/>
          </a:xfrm>
        </p:spPr>
        <p:txBody>
          <a:bodyPr>
            <a:normAutofit/>
          </a:bodyPr>
          <a:lstStyle/>
          <a:p>
            <a:pPr algn="just"/>
            <a:r>
              <a:rPr lang="en-US" sz="3200" b="1" dirty="0">
                <a:solidFill>
                  <a:srgbClr val="FFFFFF"/>
                </a:solidFill>
                <a:latin typeface="Simplified Arabic" pitchFamily="18" charset="-78"/>
                <a:ea typeface="Calibri"/>
                <a:cs typeface="Simplified Arabic" pitchFamily="18" charset="-78"/>
              </a:rPr>
              <a:t>..</a:t>
            </a:r>
            <a:r>
              <a:rPr lang="ar-SA" sz="3200" b="1" dirty="0">
                <a:solidFill>
                  <a:srgbClr val="FFFFFF"/>
                </a:solidFill>
                <a:latin typeface="Simplified Arabic" pitchFamily="18" charset="-78"/>
                <a:ea typeface="Calibri"/>
                <a:cs typeface="Simplified Arabic" pitchFamily="18" charset="-78"/>
              </a:rPr>
              <a:t>. فالأطفال بحاجة الى اب وام سليمين فكريا واخلاقيا وتربويا ومتعلمين وعلى درجة من الثقافة العامة ،وبما ان كل هذه الخصال معدومة لدى الاباء والامهات فان الاطفال استلهموا تربيتهم من الشارع وهكذا دواليك بالنسبة لهؤلاء الاطفال فحينما يكبروا يكبر معهم الجهل والتخلف والامية وانعدام الثقافة فيتركب المجتمع على طبقات متراكمة من الجهالة والتردي الاخلاقي جيل بعد جيل وهذا ما نحن عليه اليوم </a:t>
            </a:r>
            <a:r>
              <a:rPr lang="ar-IQ" sz="3200" b="1" dirty="0" err="1" smtClean="0">
                <a:solidFill>
                  <a:srgbClr val="FFFFFF"/>
                </a:solidFill>
                <a:latin typeface="Simplified Arabic" pitchFamily="18" charset="-78"/>
                <a:ea typeface="Calibri"/>
                <a:cs typeface="Simplified Arabic" pitchFamily="18" charset="-78"/>
              </a:rPr>
              <a:t>للاسف</a:t>
            </a:r>
            <a:r>
              <a:rPr lang="ar-IQ" sz="3200" b="1" dirty="0" smtClean="0">
                <a:solidFill>
                  <a:srgbClr val="FFFFFF"/>
                </a:solidFill>
                <a:latin typeface="Simplified Arabic" pitchFamily="18" charset="-78"/>
                <a:ea typeface="Calibri"/>
                <a:cs typeface="Simplified Arabic" pitchFamily="18" charset="-78"/>
              </a:rPr>
              <a:t>.</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140701373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64704"/>
            <a:ext cx="8229600" cy="4572000"/>
          </a:xfrm>
        </p:spPr>
        <p:txBody>
          <a:bodyPr/>
          <a:lstStyle/>
          <a:p>
            <a:pPr algn="just"/>
            <a:r>
              <a:rPr lang="ar-SA" sz="3200" b="1" dirty="0" smtClean="0">
                <a:solidFill>
                  <a:srgbClr val="FFFFFF"/>
                </a:solidFill>
                <a:ea typeface="Calibri"/>
                <a:cs typeface="Simplified Arabic"/>
              </a:rPr>
              <a:t>تصوروا </a:t>
            </a:r>
            <a:r>
              <a:rPr lang="ar-SA" sz="3200" b="1" dirty="0">
                <a:solidFill>
                  <a:srgbClr val="FFFFFF"/>
                </a:solidFill>
                <a:ea typeface="Calibri"/>
                <a:cs typeface="Simplified Arabic"/>
              </a:rPr>
              <a:t>في غرفة النوم فان الزوجة على اتصال مع عشيقها وهي على فراش الزوجية وزوجها بجانبها والزوج على اتصال بعشيقته وهما يجلسان على سرير واحد ،وهذه الظاهرة اصبحت مستشريه في نسبة مخيفة من الاسر ،وتصور معي حال اطفالهما وان ابويهما بحاجة الى تربية اكثر منهما</a:t>
            </a:r>
            <a:r>
              <a:rPr lang="en-US" sz="3200" b="1" dirty="0">
                <a:solidFill>
                  <a:srgbClr val="FFFFFF"/>
                </a:solidFill>
                <a:latin typeface="Simplified Arabic"/>
                <a:ea typeface="Calibri"/>
              </a:rPr>
              <a:t> . </a:t>
            </a:r>
            <a:endParaRPr lang="ar-SA" dirty="0"/>
          </a:p>
        </p:txBody>
      </p:sp>
    </p:spTree>
    <p:extLst>
      <p:ext uri="{BB962C8B-B14F-4D97-AF65-F5344CB8AC3E}">
        <p14:creationId xmlns:p14="http://schemas.microsoft.com/office/powerpoint/2010/main" val="28327466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29600" cy="4572000"/>
          </a:xfrm>
        </p:spPr>
        <p:txBody>
          <a:bodyPr>
            <a:normAutofit fontScale="92500" lnSpcReduction="10000"/>
          </a:bodyPr>
          <a:lstStyle/>
          <a:p>
            <a:pPr algn="just">
              <a:lnSpc>
                <a:spcPct val="115000"/>
              </a:lnSpc>
              <a:spcAft>
                <a:spcPts val="1000"/>
              </a:spcAft>
            </a:pPr>
            <a:r>
              <a:rPr lang="en-US" sz="3200" b="1" dirty="0">
                <a:solidFill>
                  <a:srgbClr val="FFFFFF"/>
                </a:solidFill>
                <a:latin typeface="Simplified Arabic"/>
                <a:ea typeface="Calibri"/>
                <a:cs typeface="Arial"/>
              </a:rPr>
              <a:t>. </a:t>
            </a:r>
            <a:r>
              <a:rPr lang="ar-SA" sz="3200" b="1" dirty="0">
                <a:solidFill>
                  <a:srgbClr val="FFFFFF"/>
                </a:solidFill>
                <a:latin typeface="Calibri"/>
                <a:ea typeface="Calibri"/>
                <a:cs typeface="Simplified Arabic"/>
              </a:rPr>
              <a:t>واليوم بإمكاننا ان نهنئ اسرائيل والصهيونية العالمية والماسونية المقيتة بنجاحهما الساحق على امة </a:t>
            </a:r>
            <a:r>
              <a:rPr lang="ar-SA" sz="3200" b="1" dirty="0" smtClean="0">
                <a:solidFill>
                  <a:srgbClr val="FFFFFF"/>
                </a:solidFill>
                <a:latin typeface="Calibri"/>
                <a:ea typeface="Calibri"/>
                <a:cs typeface="Simplified Arabic"/>
              </a:rPr>
              <a:t>محمد</a:t>
            </a:r>
            <a:r>
              <a:rPr lang="en-US" sz="3200" dirty="0">
                <a:latin typeface="Times New Roman"/>
                <a:ea typeface="Times New Roman"/>
                <a:cs typeface="Simplified Arabic"/>
                <a:sym typeface="AGA Arabesque"/>
              </a:rPr>
              <a:t></a:t>
            </a:r>
            <a:r>
              <a:rPr lang="en-US" sz="3200" dirty="0">
                <a:latin typeface="Simplified Arabic"/>
                <a:ea typeface="Times New Roman"/>
              </a:rPr>
              <a:t> </a:t>
            </a:r>
            <a:r>
              <a:rPr lang="ar-SA" sz="3200" b="1" dirty="0" smtClean="0">
                <a:solidFill>
                  <a:srgbClr val="FFFFFF"/>
                </a:solidFill>
                <a:latin typeface="Calibri"/>
                <a:ea typeface="Calibri"/>
                <a:cs typeface="Simplified Arabic"/>
              </a:rPr>
              <a:t> سيد </a:t>
            </a:r>
            <a:r>
              <a:rPr lang="ar-SA" sz="3200" b="1" dirty="0">
                <a:solidFill>
                  <a:srgbClr val="FFFFFF"/>
                </a:solidFill>
                <a:latin typeface="Calibri"/>
                <a:ea typeface="Calibri"/>
                <a:cs typeface="Simplified Arabic"/>
              </a:rPr>
              <a:t>البشرية والذي اسس لنا جبل شامخ من الاخلاق الحميدة والسلوك القويم لكننا للأسف ابتعدنا عنهما !! تصور يوم القيامة </a:t>
            </a:r>
            <a:r>
              <a:rPr lang="ar-SA" sz="3200" b="1" dirty="0" smtClean="0">
                <a:solidFill>
                  <a:srgbClr val="FFFFFF"/>
                </a:solidFill>
                <a:latin typeface="Calibri"/>
                <a:ea typeface="Calibri"/>
                <a:cs typeface="Simplified Arabic"/>
              </a:rPr>
              <a:t>ونبيك</a:t>
            </a:r>
            <a:r>
              <a:rPr lang="en-US" sz="3200" b="1" dirty="0" smtClean="0">
                <a:solidFill>
                  <a:srgbClr val="FFFFFF"/>
                </a:solidFill>
                <a:latin typeface="Calibri"/>
                <a:ea typeface="Calibri"/>
                <a:cs typeface="Simplified Arabic"/>
              </a:rPr>
              <a:t> </a:t>
            </a:r>
            <a:r>
              <a:rPr lang="en-US" sz="3200" dirty="0">
                <a:latin typeface="Times New Roman"/>
                <a:ea typeface="Times New Roman"/>
                <a:cs typeface="Simplified Arabic"/>
                <a:sym typeface="AGA Arabesque"/>
              </a:rPr>
              <a:t></a:t>
            </a:r>
            <a:r>
              <a:rPr lang="en-US" sz="3200" dirty="0">
                <a:latin typeface="Simplified Arabic"/>
                <a:ea typeface="Times New Roman"/>
              </a:rPr>
              <a:t> </a:t>
            </a:r>
            <a:r>
              <a:rPr lang="en-US" sz="3200" b="1" dirty="0" smtClean="0">
                <a:solidFill>
                  <a:srgbClr val="FFFFFF"/>
                </a:solidFill>
                <a:latin typeface="Calibri"/>
                <a:ea typeface="Calibri"/>
                <a:cs typeface="Simplified Arabic"/>
              </a:rPr>
              <a:t>  </a:t>
            </a:r>
            <a:r>
              <a:rPr lang="ar-SA" sz="3200" b="1" dirty="0" smtClean="0">
                <a:solidFill>
                  <a:srgbClr val="FFFFFF"/>
                </a:solidFill>
                <a:latin typeface="Calibri"/>
                <a:ea typeface="Calibri"/>
                <a:cs typeface="Simplified Arabic"/>
              </a:rPr>
              <a:t> واقفا ينظر </a:t>
            </a:r>
            <a:r>
              <a:rPr lang="ar-SA" sz="3200" b="1" dirty="0">
                <a:solidFill>
                  <a:srgbClr val="FFFFFF"/>
                </a:solidFill>
                <a:latin typeface="Calibri"/>
                <a:ea typeface="Calibri"/>
                <a:cs typeface="Simplified Arabic"/>
              </a:rPr>
              <a:t>اليك وانت مكبل بقيود ثقيلة بسبب سوء اخلاقك حتى لا يستطيع الدفاع عنك حياء من ربه من ان ينتصر لسيئ الخلق</a:t>
            </a:r>
            <a:r>
              <a:rPr lang="en-US" sz="3200" b="1" dirty="0">
                <a:solidFill>
                  <a:srgbClr val="FFFFFF"/>
                </a:solidFill>
                <a:latin typeface="Simplified Arabic"/>
                <a:ea typeface="Calibri"/>
                <a:cs typeface="Arial"/>
              </a:rPr>
              <a:t> . </a:t>
            </a:r>
            <a:r>
              <a:rPr lang="ar-SA" sz="3200" b="1" dirty="0">
                <a:solidFill>
                  <a:srgbClr val="FFFFFF"/>
                </a:solidFill>
                <a:latin typeface="Calibri"/>
                <a:ea typeface="Calibri"/>
                <a:cs typeface="Simplified Arabic"/>
              </a:rPr>
              <a:t>بسم الله الرحمن الرحيم ﴿ وَاتَّقُواْ يَوْماً تُرْجَعُونَ فِيهِ إِلَى اللّهِ ثُمَّ تُوَفَّى كُلُّ نَفْسٍ مَّا كَسَبَتْ وَهُمْ لاَ يُظْلَمُونَ ﴾</a:t>
            </a:r>
            <a:endParaRPr lang="en-US" sz="2000" dirty="0">
              <a:latin typeface="Calibri"/>
              <a:ea typeface="Calibri"/>
              <a:cs typeface="Arial"/>
            </a:endParaRPr>
          </a:p>
          <a:p>
            <a:endParaRPr lang="ar-SA" dirty="0"/>
          </a:p>
        </p:txBody>
      </p:sp>
    </p:spTree>
    <p:extLst>
      <p:ext uri="{BB962C8B-B14F-4D97-AF65-F5344CB8AC3E}">
        <p14:creationId xmlns:p14="http://schemas.microsoft.com/office/powerpoint/2010/main" val="30960454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20688"/>
            <a:ext cx="8229600" cy="4572000"/>
          </a:xfrm>
        </p:spPr>
        <p:txBody>
          <a:bodyPr/>
          <a:lstStyle/>
          <a:p>
            <a:r>
              <a:rPr lang="ar-IQ" sz="3200" dirty="0">
                <a:cs typeface="Simplified Arabic"/>
              </a:rPr>
              <a:t>ما السبل لاستعادة الحضرية العربية الحقيقية الاصيلة الى مكانتها لدى سكان المدن العربية</a:t>
            </a:r>
            <a:r>
              <a:rPr lang="ar-IQ" sz="3200" dirty="0" smtClean="0">
                <a:cs typeface="Simplified Arabic"/>
              </a:rPr>
              <a:t>؟</a:t>
            </a:r>
          </a:p>
          <a:p>
            <a:r>
              <a:rPr lang="ar-IQ" dirty="0" smtClean="0">
                <a:latin typeface="Simplified Arabic" pitchFamily="18" charset="-78"/>
                <a:cs typeface="Simplified Arabic" pitchFamily="18" charset="-78"/>
              </a:rPr>
              <a:t>الجواب: من خلال البدء بما بدأ به ليكوا ندو !!!!! فقط نعم فقط هو الحل الوحيد .</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111624598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1560" y="836712"/>
            <a:ext cx="8229600" cy="4572000"/>
          </a:xfrm>
        </p:spPr>
        <p:txBody>
          <a:bodyPr>
            <a:normAutofit lnSpcReduction="10000"/>
          </a:bodyPr>
          <a:lstStyle/>
          <a:p>
            <a:pPr marL="64008" indent="0" algn="just">
              <a:buNone/>
            </a:pPr>
            <a:r>
              <a:rPr lang="ar-SA" sz="3200" dirty="0">
                <a:latin typeface="Times New Roman"/>
                <a:ea typeface="Times New Roman"/>
                <a:cs typeface="Simplified Arabic"/>
              </a:rPr>
              <a:t>وقد انطوى على ذلك تأثيرات واضحة في السلوك الاجتماعي والثقافي لسكان المدن العربية من حيث التشبث والتقليد غير العقلاني وتحت ذرائع حضرية غير مقبولة في أن ذلك يمثل الحداثة في التحضر في الوقت الذي تعني فيه الحداثة والتطور في مفهوم التحضر أشياء أخرى كما جاء في تعريف الطهطاوي للتحضر بقوله( تحضر الوطن عبارة عن تحصيل ما يلزم لأهل العمران من الأدوات اللازمة لتحسين أحوالهم حساً ومعنى ،وهو فوق ذلك محفزهم لتحسين الأخلاق والعوائد وكمال التربية وحملهم على الميل نحو الصفات  الحميدة واستجماع الكمالات الحضرية والترقي والرفاهية) </a:t>
            </a:r>
            <a:r>
              <a:rPr lang="ar-IQ" sz="3200" dirty="0" smtClean="0">
                <a:latin typeface="Times New Roman"/>
                <a:ea typeface="Times New Roman"/>
                <a:cs typeface="Simplified Arabic"/>
              </a:rPr>
              <a:t>.</a:t>
            </a:r>
            <a:endParaRPr lang="ar-SA" dirty="0"/>
          </a:p>
        </p:txBody>
      </p:sp>
    </p:spTree>
    <p:extLst>
      <p:ext uri="{BB962C8B-B14F-4D97-AF65-F5344CB8AC3E}">
        <p14:creationId xmlns:p14="http://schemas.microsoft.com/office/powerpoint/2010/main" val="342350989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620688"/>
            <a:ext cx="8229600" cy="4572000"/>
          </a:xfrm>
        </p:spPr>
        <p:txBody>
          <a:bodyPr/>
          <a:lstStyle/>
          <a:p>
            <a:pPr indent="0" algn="justLow">
              <a:buNone/>
            </a:pPr>
            <a:r>
              <a:rPr lang="ar-SA" sz="3200" dirty="0">
                <a:latin typeface="Times New Roman"/>
                <a:ea typeface="Times New Roman"/>
                <a:cs typeface="Simplified Arabic"/>
              </a:rPr>
              <a:t>وبالنظر ما للتحضر من تماس واتصال بالظاهرة الحضرية</a:t>
            </a:r>
            <a:r>
              <a:rPr lang="ar-SA" sz="3200" dirty="0" smtClean="0">
                <a:latin typeface="Times New Roman"/>
                <a:ea typeface="Times New Roman"/>
                <a:cs typeface="Simplified Arabic"/>
              </a:rPr>
              <a:t>،</a:t>
            </a:r>
            <a:r>
              <a:rPr lang="ar-IQ" sz="3200" dirty="0" smtClean="0">
                <a:latin typeface="Times New Roman"/>
                <a:ea typeface="Times New Roman"/>
                <a:cs typeface="Simplified Arabic"/>
              </a:rPr>
              <a:t> </a:t>
            </a:r>
            <a:r>
              <a:rPr lang="ar-SA" sz="3200" dirty="0" smtClean="0">
                <a:latin typeface="Times New Roman"/>
                <a:ea typeface="Times New Roman"/>
                <a:cs typeface="Simplified Arabic"/>
              </a:rPr>
              <a:t>إلا </a:t>
            </a:r>
            <a:r>
              <a:rPr lang="ar-SA" sz="3200" dirty="0">
                <a:latin typeface="Times New Roman"/>
                <a:ea typeface="Times New Roman"/>
                <a:cs typeface="Simplified Arabic"/>
              </a:rPr>
              <a:t>انه اتخذ اتجاهات منافية في اغلبها للأعراف والتقاليد الحضرية العربية بما في ذلك الجانب الديني</a:t>
            </a:r>
            <a:r>
              <a:rPr lang="ar-SA" sz="3200" dirty="0" smtClean="0">
                <a:latin typeface="Times New Roman"/>
                <a:ea typeface="Times New Roman"/>
                <a:cs typeface="Simplified Arabic"/>
              </a:rPr>
              <a:t>.</a:t>
            </a:r>
            <a:r>
              <a:rPr lang="ar-IQ" sz="3200" dirty="0" smtClean="0">
                <a:latin typeface="Times New Roman"/>
                <a:ea typeface="Times New Roman"/>
                <a:cs typeface="Simplified Arabic"/>
              </a:rPr>
              <a:t> </a:t>
            </a:r>
            <a:r>
              <a:rPr lang="ar-SA" sz="3200" dirty="0" smtClean="0">
                <a:latin typeface="Times New Roman"/>
                <a:ea typeface="Times New Roman"/>
                <a:cs typeface="Simplified Arabic"/>
              </a:rPr>
              <a:t>وذلك </a:t>
            </a:r>
            <a:r>
              <a:rPr lang="ar-SA" sz="3200" dirty="0">
                <a:latin typeface="Times New Roman"/>
                <a:ea typeface="Times New Roman"/>
                <a:cs typeface="Simplified Arabic"/>
              </a:rPr>
              <a:t>لارتباك وتخبط الدخلاء على المدينة في تفهم وتطبع الخصوصيات الحضرية ،فضلا من صعوبة التوفيق فيما بين سلوكهم وعاداتهم وتقاليدهم الريفية وبين مظاهر الحياة الحضرية في المدينة.</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390341499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64704"/>
            <a:ext cx="8229600" cy="4572000"/>
          </a:xfrm>
        </p:spPr>
        <p:txBody>
          <a:bodyPr/>
          <a:lstStyle/>
          <a:p>
            <a:pPr marL="64008" indent="0" algn="just">
              <a:buNone/>
            </a:pPr>
            <a:r>
              <a:rPr lang="ar-SA" sz="3200" dirty="0">
                <a:latin typeface="Times New Roman"/>
                <a:ea typeface="Times New Roman"/>
                <a:cs typeface="Simplified Arabic"/>
              </a:rPr>
              <a:t>وضمن سياق الحفاظ على خصوصية الحضرية العربية ،يحمل الأفغاني بشدة على التحولات الحضرية المعاصرة ،إذ يقول عن الحضارة الصناعية بأنها أصل الحروب وان هذا التقدم ليس سوى بربرية ،أما التقدم  الحقيقي فمرهون بالتزام الأخلاق الفاضلة والتمسك بمبادئ الدين وأصوله الروحية ،ويذهب إلى القول" أن ما نراه من حالة ظاهرة حسنة فينا من حيث الرقي والأخذ بأسباب التمدن هي عين التقهقر </a:t>
            </a:r>
            <a:r>
              <a:rPr lang="ar-SA" sz="3200" dirty="0" smtClean="0">
                <a:latin typeface="Times New Roman"/>
                <a:ea typeface="Times New Roman"/>
                <a:cs typeface="Simplified Arabic"/>
              </a:rPr>
              <a:t>والانحطاط</a:t>
            </a:r>
            <a:r>
              <a:rPr lang="ar-IQ" sz="3200" dirty="0" smtClean="0">
                <a:latin typeface="Times New Roman"/>
                <a:ea typeface="Times New Roman"/>
                <a:cs typeface="Simplified Arabic"/>
              </a:rPr>
              <a:t>.</a:t>
            </a:r>
            <a:endParaRPr lang="ar-SA" dirty="0"/>
          </a:p>
        </p:txBody>
      </p:sp>
    </p:spTree>
    <p:extLst>
      <p:ext uri="{BB962C8B-B14F-4D97-AF65-F5344CB8AC3E}">
        <p14:creationId xmlns:p14="http://schemas.microsoft.com/office/powerpoint/2010/main" val="1024931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836712"/>
            <a:ext cx="8229600" cy="4572000"/>
          </a:xfrm>
        </p:spPr>
        <p:txBody>
          <a:bodyPr/>
          <a:lstStyle/>
          <a:p>
            <a:pPr marL="64008" indent="0" algn="just">
              <a:buNone/>
            </a:pPr>
            <a:r>
              <a:rPr lang="ar-SA" sz="3200" dirty="0">
                <a:latin typeface="Times New Roman"/>
                <a:ea typeface="Times New Roman"/>
                <a:cs typeface="Simplified Arabic"/>
              </a:rPr>
              <a:t>وإذا كان ذلك بربرية في زمن الأفغاني فإنها تحولت إلى همجية وإبادة جماعية للشعوب في زمننا هذا بعد أن التقى الغزو الثقافي الأمريكي البغيض للمنطقة العربية مع </a:t>
            </a:r>
            <a:r>
              <a:rPr lang="ar-IQ" sz="3200" dirty="0" smtClean="0">
                <a:latin typeface="Times New Roman"/>
                <a:ea typeface="Times New Roman"/>
                <a:cs typeface="Simplified Arabic"/>
              </a:rPr>
              <a:t>عمالة</a:t>
            </a:r>
            <a:r>
              <a:rPr lang="ar-SA" sz="3200" dirty="0" smtClean="0">
                <a:latin typeface="Times New Roman"/>
                <a:ea typeface="Times New Roman"/>
                <a:cs typeface="Simplified Arabic"/>
              </a:rPr>
              <a:t> </a:t>
            </a:r>
            <a:r>
              <a:rPr lang="ar-SA" sz="3200" dirty="0">
                <a:latin typeface="Times New Roman"/>
                <a:ea typeface="Times New Roman"/>
                <a:cs typeface="Simplified Arabic"/>
              </a:rPr>
              <a:t>حكامها من العرب عشاق الكرسي ليرقصا معا على أشلاء العرب المسلمين وهما يستغيثان </a:t>
            </a:r>
            <a:r>
              <a:rPr lang="ar-IQ" sz="3200" dirty="0" smtClean="0">
                <a:latin typeface="Times New Roman"/>
                <a:ea typeface="Times New Roman"/>
                <a:cs typeface="Simplified Arabic"/>
              </a:rPr>
              <a:t>بالله العظيم.</a:t>
            </a:r>
          </a:p>
          <a:p>
            <a:pPr marL="64008" indent="0" algn="just">
              <a:buNone/>
            </a:pPr>
            <a:r>
              <a:rPr lang="ar-IQ" sz="3200" dirty="0" smtClean="0">
                <a:latin typeface="Times New Roman"/>
                <a:cs typeface="Simplified Arabic"/>
              </a:rPr>
              <a:t>وعلى العكس دعونا نتصور اننا بمستوى تطور الغرب مع تطبيق فعلي لقيم الاسلام!!!! هذا هو الرقي .</a:t>
            </a:r>
            <a:endParaRPr lang="ar-SA" dirty="0"/>
          </a:p>
        </p:txBody>
      </p:sp>
    </p:spTree>
    <p:extLst>
      <p:ext uri="{BB962C8B-B14F-4D97-AF65-F5344CB8AC3E}">
        <p14:creationId xmlns:p14="http://schemas.microsoft.com/office/powerpoint/2010/main" val="42801959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692696"/>
            <a:ext cx="8229600" cy="4572000"/>
          </a:xfrm>
        </p:spPr>
        <p:txBody>
          <a:bodyPr>
            <a:normAutofit lnSpcReduction="10000"/>
          </a:bodyPr>
          <a:lstStyle/>
          <a:p>
            <a:pPr indent="0" algn="justLow">
              <a:buNone/>
            </a:pPr>
            <a:r>
              <a:rPr lang="ar-SA" sz="3200" dirty="0">
                <a:latin typeface="Times New Roman"/>
                <a:ea typeface="Times New Roman"/>
                <a:cs typeface="Simplified Arabic"/>
              </a:rPr>
              <a:t>(والحضرية العربية </a:t>
            </a:r>
            <a:r>
              <a:rPr lang="en-US" sz="3200" dirty="0">
                <a:latin typeface="Simplified Arabic"/>
                <a:ea typeface="Times New Roman"/>
              </a:rPr>
              <a:t>Urbanism</a:t>
            </a:r>
            <a:r>
              <a:rPr lang="en-US" sz="3200" dirty="0">
                <a:latin typeface="Times New Roman"/>
                <a:ea typeface="Times New Roman"/>
                <a:cs typeface="Simplified Arabic"/>
              </a:rPr>
              <a:t> Arabic</a:t>
            </a:r>
            <a:r>
              <a:rPr lang="en-US" sz="3200" dirty="0">
                <a:latin typeface="Simplified Arabic"/>
                <a:ea typeface="Times New Roman"/>
              </a:rPr>
              <a:t> </a:t>
            </a:r>
            <a:r>
              <a:rPr lang="ar-IQ" sz="3200" dirty="0">
                <a:latin typeface="Times New Roman"/>
                <a:ea typeface="Times New Roman"/>
                <a:cs typeface="Simplified Arabic"/>
              </a:rPr>
              <a:t> ) </a:t>
            </a:r>
            <a:r>
              <a:rPr lang="ar-SA" sz="3200" dirty="0">
                <a:latin typeface="Times New Roman"/>
                <a:ea typeface="Times New Roman"/>
                <a:cs typeface="Simplified Arabic"/>
              </a:rPr>
              <a:t>يجب أن تكون بعيدة عن التقليد الذي قد يجرها إلى الإعجاب بالأمم الأخرى ومن ثم الاستكانة والرضا بسلطانهم ،وبذلك تتحول صبغة الإسلام التي من شانها </a:t>
            </a:r>
            <a:r>
              <a:rPr lang="ar-SA" sz="3200" dirty="0" smtClean="0">
                <a:latin typeface="Times New Roman"/>
                <a:ea typeface="Times New Roman"/>
                <a:cs typeface="Simplified Arabic"/>
              </a:rPr>
              <a:t>ر</a:t>
            </a:r>
            <a:r>
              <a:rPr lang="ar-IQ" sz="3200" dirty="0" smtClean="0">
                <a:latin typeface="Times New Roman"/>
                <a:ea typeface="Times New Roman"/>
                <a:cs typeface="Simplified Arabic"/>
              </a:rPr>
              <a:t>ف</a:t>
            </a:r>
            <a:r>
              <a:rPr lang="ar-SA" sz="3200" dirty="0" smtClean="0">
                <a:latin typeface="Times New Roman"/>
                <a:ea typeface="Times New Roman"/>
                <a:cs typeface="Simplified Arabic"/>
              </a:rPr>
              <a:t>ع </a:t>
            </a:r>
            <a:r>
              <a:rPr lang="ar-SA" sz="3200" dirty="0">
                <a:latin typeface="Times New Roman"/>
                <a:ea typeface="Times New Roman"/>
                <a:cs typeface="Simplified Arabic"/>
              </a:rPr>
              <a:t>راية السلطة والغلبة إلى صبغة خمول وضيعة واستئناس( لتقاليد منحرفة</a:t>
            </a:r>
            <a:r>
              <a:rPr lang="ar-SA" sz="3200" dirty="0">
                <a:latin typeface="Times New Roman"/>
                <a:ea typeface="Times New Roman"/>
              </a:rPr>
              <a:t> </a:t>
            </a:r>
            <a:r>
              <a:rPr lang="en-US" sz="3200" dirty="0">
                <a:latin typeface="Times New Roman"/>
                <a:ea typeface="Times New Roman"/>
                <a:cs typeface="Simplified Arabic"/>
              </a:rPr>
              <a:t>Traditions perverted</a:t>
            </a:r>
            <a:r>
              <a:rPr lang="ar-SA" sz="3200" dirty="0">
                <a:latin typeface="Times New Roman"/>
                <a:ea typeface="Times New Roman"/>
                <a:cs typeface="Simplified Arabic"/>
              </a:rPr>
              <a:t>) ، وهذا ما نراه اليوم في المجتمعات العربية</a:t>
            </a:r>
            <a:r>
              <a:rPr lang="ar-SA" sz="3200" dirty="0" smtClean="0">
                <a:latin typeface="Times New Roman"/>
                <a:ea typeface="Times New Roman"/>
                <a:cs typeface="Simplified Arabic"/>
              </a:rPr>
              <a:t>.</a:t>
            </a:r>
            <a:r>
              <a:rPr lang="ar-IQ" sz="3200" dirty="0" smtClean="0">
                <a:latin typeface="Times New Roman"/>
                <a:ea typeface="Times New Roman"/>
                <a:cs typeface="Simplified Arabic"/>
              </a:rPr>
              <a:t> </a:t>
            </a:r>
            <a:r>
              <a:rPr lang="ar-SA" sz="3200" dirty="0" smtClean="0">
                <a:latin typeface="Times New Roman"/>
                <a:ea typeface="Times New Roman"/>
                <a:cs typeface="Simplified Arabic"/>
              </a:rPr>
              <a:t>و </a:t>
            </a:r>
            <a:r>
              <a:rPr lang="ar-SA" sz="3200" dirty="0">
                <a:latin typeface="Times New Roman"/>
                <a:ea typeface="Times New Roman"/>
                <a:cs typeface="Simplified Arabic"/>
              </a:rPr>
              <a:t>نحن هنا لا نعيب على التحضر الغربي بقدر ما نعيب على أنفسنا بنقل قشوره دون روحه لان التحضر الغربي يتسم بحضرية عالية  على الأقل من حيث السلوك( والتصرف</a:t>
            </a:r>
            <a:r>
              <a:rPr lang="en-US" sz="3200" dirty="0">
                <a:latin typeface="Times New Roman"/>
                <a:ea typeface="Times New Roman"/>
                <a:cs typeface="Simplified Arabic"/>
              </a:rPr>
              <a:t>Behavior   </a:t>
            </a:r>
            <a:r>
              <a:rPr lang="ar-SA" sz="3200" dirty="0">
                <a:latin typeface="Times New Roman"/>
                <a:ea typeface="Times New Roman"/>
                <a:cs typeface="Simplified Arabic"/>
              </a:rPr>
              <a:t>) .</a:t>
            </a:r>
            <a:endParaRPr lang="en-US" sz="2400" dirty="0">
              <a:latin typeface="Times New Roman"/>
              <a:ea typeface="Times New Roman"/>
            </a:endParaRPr>
          </a:p>
          <a:p>
            <a:endParaRPr lang="ar-SA" dirty="0"/>
          </a:p>
        </p:txBody>
      </p:sp>
    </p:spTree>
    <p:extLst>
      <p:ext uri="{BB962C8B-B14F-4D97-AF65-F5344CB8AC3E}">
        <p14:creationId xmlns:p14="http://schemas.microsoft.com/office/powerpoint/2010/main" val="273367510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764704"/>
            <a:ext cx="8229600" cy="4572000"/>
          </a:xfrm>
        </p:spPr>
        <p:txBody>
          <a:bodyPr/>
          <a:lstStyle/>
          <a:p>
            <a:pPr algn="just"/>
            <a:r>
              <a:rPr lang="ar-SA" sz="3200" dirty="0">
                <a:latin typeface="Times New Roman"/>
                <a:ea typeface="Times New Roman"/>
                <a:cs typeface="Simplified Arabic"/>
              </a:rPr>
              <a:t>وينبغي التنبيه إلى أن هذا الاتجاه هو ليس ضد الحداثة والتنوير فحسب وإنما الدعوة إلى تأويل التراث لكل قيم الحداثة والتطور من حيث التأكيد للعلاقة وتمجيد للعلم ومحاربة الاستبداد والدعوة إلى الحرية والديمقراطية ،وهذه سمات مهمة ينبغي أن يستلهمها التحضر العربي المعاصر.</a:t>
            </a:r>
            <a:endParaRPr lang="ar-SA" dirty="0"/>
          </a:p>
        </p:txBody>
      </p:sp>
    </p:spTree>
    <p:extLst>
      <p:ext uri="{BB962C8B-B14F-4D97-AF65-F5344CB8AC3E}">
        <p14:creationId xmlns:p14="http://schemas.microsoft.com/office/powerpoint/2010/main" val="258390466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548680"/>
            <a:ext cx="8229600" cy="4572000"/>
          </a:xfrm>
        </p:spPr>
        <p:txBody>
          <a:bodyPr/>
          <a:lstStyle/>
          <a:p>
            <a:r>
              <a:rPr lang="ar-IQ" dirty="0" smtClean="0">
                <a:latin typeface="Simplified Arabic" pitchFamily="18" charset="-78"/>
                <a:cs typeface="Simplified Arabic" pitchFamily="18" charset="-78"/>
              </a:rPr>
              <a:t>السؤال كيف ممكن ان تطرح الحضرية  كإنقاذ للبشرية ؟</a:t>
            </a:r>
          </a:p>
          <a:p>
            <a:endParaRPr lang="ar-IQ" dirty="0" smtClean="0">
              <a:latin typeface="Simplified Arabic" pitchFamily="18" charset="-78"/>
              <a:cs typeface="Simplified Arabic" pitchFamily="18" charset="-78"/>
            </a:endParaRPr>
          </a:p>
          <a:p>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37638408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196752"/>
            <a:ext cx="8229600" cy="4572000"/>
          </a:xfrm>
        </p:spPr>
        <p:txBody>
          <a:bodyPr/>
          <a:lstStyle/>
          <a:p>
            <a:r>
              <a:rPr lang="ar-SA" sz="3200" dirty="0">
                <a:latin typeface="Times New Roman"/>
                <a:ea typeface="Times New Roman"/>
                <a:cs typeface="Simplified Arabic"/>
              </a:rPr>
              <a:t>مشكلات التحضر وانعكاساتها في الظاهرة </a:t>
            </a:r>
            <a:r>
              <a:rPr lang="ar-SA" sz="3200" dirty="0" smtClean="0">
                <a:latin typeface="Times New Roman"/>
                <a:ea typeface="Times New Roman"/>
                <a:cs typeface="Simplified Arabic"/>
              </a:rPr>
              <a:t>الحضرية</a:t>
            </a:r>
            <a:endParaRPr lang="ar-IQ" sz="3200" dirty="0" smtClean="0">
              <a:latin typeface="Times New Roman"/>
              <a:ea typeface="Times New Roman"/>
              <a:cs typeface="Simplified Arabic"/>
            </a:endParaRPr>
          </a:p>
          <a:p>
            <a:r>
              <a:rPr lang="ar-SA" sz="3200" dirty="0" smtClean="0">
                <a:latin typeface="Times New Roman"/>
                <a:ea typeface="Times New Roman"/>
                <a:cs typeface="Simplified Arabic"/>
              </a:rPr>
              <a:t>إن </a:t>
            </a:r>
            <a:r>
              <a:rPr lang="ar-SA" sz="3200" dirty="0">
                <a:latin typeface="Times New Roman"/>
                <a:ea typeface="Times New Roman"/>
                <a:cs typeface="Simplified Arabic"/>
              </a:rPr>
              <a:t>المشكلة الرئيسة في (حركة التمدين </a:t>
            </a:r>
            <a:r>
              <a:rPr lang="en-US" sz="3200" dirty="0">
                <a:latin typeface="Times New Roman"/>
                <a:ea typeface="Times New Roman"/>
                <a:cs typeface="Simplified Arabic"/>
              </a:rPr>
              <a:t>Movement of urbanization</a:t>
            </a:r>
            <a:r>
              <a:rPr lang="ar-SA" sz="3200" dirty="0">
                <a:latin typeface="Times New Roman"/>
                <a:ea typeface="Times New Roman"/>
                <a:cs typeface="Simplified Arabic"/>
              </a:rPr>
              <a:t> )ترجع إلى عدم التوافق بين زيادة سكان المدن وتضخم أحجامها من ناحية ،وهو ما يعرف بزيادة التحضر وأسلوب وطبيعة المعيشة والعلاقات الاجتماعية السائدة في الحياة الحضرية </a:t>
            </a:r>
            <a:r>
              <a:rPr lang="ar-IQ" sz="3200" dirty="0" smtClean="0">
                <a:latin typeface="Times New Roman"/>
                <a:ea typeface="Times New Roman"/>
                <a:cs typeface="Simplified Arabic"/>
              </a:rPr>
              <a:t>.</a:t>
            </a:r>
            <a:endParaRPr lang="ar-SA" dirty="0"/>
          </a:p>
        </p:txBody>
      </p:sp>
    </p:spTree>
    <p:extLst>
      <p:ext uri="{BB962C8B-B14F-4D97-AF65-F5344CB8AC3E}">
        <p14:creationId xmlns:p14="http://schemas.microsoft.com/office/powerpoint/2010/main" val="89142240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908720"/>
            <a:ext cx="8229600" cy="4572000"/>
          </a:xfrm>
        </p:spPr>
        <p:txBody>
          <a:bodyPr/>
          <a:lstStyle/>
          <a:p>
            <a:pPr marL="64008" indent="0" algn="just">
              <a:buNone/>
            </a:pPr>
            <a:r>
              <a:rPr lang="ar-SA" sz="3200" dirty="0">
                <a:latin typeface="Times New Roman"/>
                <a:ea typeface="Times New Roman"/>
                <a:cs typeface="Simplified Arabic"/>
              </a:rPr>
              <a:t>في بغداد </a:t>
            </a:r>
            <a:r>
              <a:rPr lang="ar-IQ" sz="3200" dirty="0" smtClean="0">
                <a:latin typeface="Times New Roman"/>
                <a:ea typeface="Times New Roman"/>
                <a:cs typeface="Simplified Arabic"/>
              </a:rPr>
              <a:t>كما في بيروت والقاهرة </a:t>
            </a:r>
            <a:r>
              <a:rPr lang="ar-SA" sz="3200" dirty="0" smtClean="0">
                <a:latin typeface="Times New Roman"/>
                <a:ea typeface="Times New Roman"/>
                <a:cs typeface="Simplified Arabic"/>
              </a:rPr>
              <a:t>التي </a:t>
            </a:r>
            <a:r>
              <a:rPr lang="ar-SA" sz="3200" dirty="0">
                <a:latin typeface="Times New Roman"/>
                <a:ea typeface="Times New Roman"/>
                <a:cs typeface="Simplified Arabic"/>
              </a:rPr>
              <a:t>تحولت إلى قرية </a:t>
            </a:r>
            <a:r>
              <a:rPr lang="ar-IQ" sz="3200" dirty="0" smtClean="0">
                <a:latin typeface="Times New Roman"/>
                <a:ea typeface="Times New Roman"/>
                <a:cs typeface="Simplified Arabic"/>
              </a:rPr>
              <a:t>خربة </a:t>
            </a:r>
            <a:r>
              <a:rPr lang="ar-SA" sz="3200" dirty="0" smtClean="0">
                <a:latin typeface="Times New Roman"/>
                <a:ea typeface="Times New Roman"/>
                <a:cs typeface="Simplified Arabic"/>
              </a:rPr>
              <a:t>بكل </a:t>
            </a:r>
            <a:r>
              <a:rPr lang="ar-SA" sz="3200" dirty="0">
                <a:latin typeface="Times New Roman"/>
                <a:ea typeface="Times New Roman"/>
                <a:cs typeface="Simplified Arabic"/>
              </a:rPr>
              <a:t>ما تحمله من خصائص وصفات سواء في البناء أو في السلوك في الشارع </a:t>
            </a:r>
            <a:r>
              <a:rPr lang="ar-SA" sz="3200" dirty="0" smtClean="0">
                <a:latin typeface="Times New Roman"/>
                <a:ea typeface="Times New Roman"/>
                <a:cs typeface="Simplified Arabic"/>
              </a:rPr>
              <a:t>أ</a:t>
            </a:r>
            <a:r>
              <a:rPr lang="ar-IQ" sz="3200" dirty="0" smtClean="0">
                <a:latin typeface="Times New Roman"/>
                <a:ea typeface="Times New Roman"/>
                <a:cs typeface="Simplified Arabic"/>
              </a:rPr>
              <a:t>و</a:t>
            </a:r>
            <a:r>
              <a:rPr lang="ar-SA" sz="3200" dirty="0" smtClean="0">
                <a:latin typeface="Times New Roman"/>
                <a:ea typeface="Times New Roman"/>
                <a:cs typeface="Simplified Arabic"/>
              </a:rPr>
              <a:t> </a:t>
            </a:r>
            <a:r>
              <a:rPr lang="ar-IQ" sz="3200" smtClean="0">
                <a:latin typeface="Times New Roman"/>
                <a:ea typeface="Times New Roman"/>
                <a:cs typeface="Simplified Arabic"/>
              </a:rPr>
              <a:t>في </a:t>
            </a:r>
            <a:r>
              <a:rPr lang="ar-SA" sz="3200" smtClean="0">
                <a:latin typeface="Times New Roman"/>
                <a:ea typeface="Times New Roman"/>
                <a:cs typeface="Simplified Arabic"/>
              </a:rPr>
              <a:t>الجامعة </a:t>
            </a:r>
            <a:r>
              <a:rPr lang="ar-SA" sz="3200" dirty="0">
                <a:latin typeface="Times New Roman"/>
                <a:ea typeface="Times New Roman"/>
                <a:cs typeface="Simplified Arabic"/>
              </a:rPr>
              <a:t>أو المعمل أو الدائرة الحكومية الكل سواء في تحمل أعباء التدهور الاجتماعي وطغيان العشائرية والقبلية في التعامل وكأننا نعيش في القرون الوسطى وبهذا صدق الرئيس الأمريكي( سيئ الصيت</a:t>
            </a:r>
            <a:r>
              <a:rPr lang="ar-SA" sz="3200" dirty="0">
                <a:ea typeface="Times New Roman"/>
                <a:cs typeface="Times New Roman"/>
              </a:rPr>
              <a:t> </a:t>
            </a:r>
            <a:r>
              <a:rPr lang="en-US" sz="3200" dirty="0">
                <a:latin typeface="Times New Roman"/>
                <a:ea typeface="Times New Roman"/>
                <a:cs typeface="Simplified Arabic"/>
              </a:rPr>
              <a:t>Notorious</a:t>
            </a:r>
            <a:r>
              <a:rPr lang="ar-SA" sz="3200" dirty="0">
                <a:latin typeface="Times New Roman"/>
                <a:ea typeface="Times New Roman"/>
                <a:cs typeface="Simplified Arabic"/>
              </a:rPr>
              <a:t>) (الملعون بوش</a:t>
            </a:r>
            <a:r>
              <a:rPr lang="ar-SA" sz="3200" dirty="0">
                <a:ea typeface="Times New Roman"/>
                <a:cs typeface="Times New Roman"/>
              </a:rPr>
              <a:t> </a:t>
            </a:r>
            <a:r>
              <a:rPr lang="en-US" sz="3200" dirty="0">
                <a:latin typeface="Times New Roman"/>
                <a:ea typeface="Times New Roman"/>
                <a:cs typeface="Simplified Arabic"/>
              </a:rPr>
              <a:t>Cursed Bush</a:t>
            </a:r>
            <a:r>
              <a:rPr lang="en-US" sz="3200" dirty="0">
                <a:latin typeface="Simplified Arabic"/>
                <a:ea typeface="Times New Roman"/>
              </a:rPr>
              <a:t> </a:t>
            </a:r>
            <a:r>
              <a:rPr lang="ar-SA" sz="3200" dirty="0">
                <a:latin typeface="Simplified Arabic"/>
                <a:ea typeface="Times New Roman"/>
              </a:rPr>
              <a:t>)حينما قال سأعود ببغداد إلى القرون الوسطى (وفعل إبليس ظنه</a:t>
            </a:r>
            <a:r>
              <a:rPr lang="ar-SA" sz="3200" dirty="0">
                <a:ea typeface="Times New Roman"/>
                <a:cs typeface="Times New Roman"/>
              </a:rPr>
              <a:t> </a:t>
            </a:r>
            <a:r>
              <a:rPr lang="en-US" sz="3200" dirty="0">
                <a:latin typeface="Times New Roman"/>
                <a:ea typeface="Times New Roman"/>
                <a:cs typeface="Simplified Arabic"/>
              </a:rPr>
              <a:t>Did the devil thinks  </a:t>
            </a:r>
            <a:r>
              <a:rPr lang="ar-SA" sz="3200" dirty="0">
                <a:latin typeface="Times New Roman"/>
                <a:ea typeface="Times New Roman"/>
                <a:cs typeface="Simplified Arabic"/>
              </a:rPr>
              <a:t>!!!)</a:t>
            </a:r>
            <a:endParaRPr lang="ar-SA" dirty="0"/>
          </a:p>
        </p:txBody>
      </p:sp>
    </p:spTree>
    <p:extLst>
      <p:ext uri="{BB962C8B-B14F-4D97-AF65-F5344CB8AC3E}">
        <p14:creationId xmlns:p14="http://schemas.microsoft.com/office/powerpoint/2010/main" val="278416118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eaLnBrk="0" fontAlgn="base" hangingPunct="0">
              <a:spcAft>
                <a:spcPct val="0"/>
              </a:spcAft>
              <a:buClr>
                <a:srgbClr val="99FF66"/>
              </a:buClr>
              <a:buSzTx/>
              <a:buNone/>
              <a:defRPr/>
            </a:pPr>
            <a:r>
              <a:rPr lang="ar-IQ" dirty="0" smtClean="0"/>
              <a:t>                  </a:t>
            </a:r>
            <a:r>
              <a:rPr lang="en-US" sz="3200" kern="0">
                <a:solidFill>
                  <a:srgbClr val="FFFFFF"/>
                </a:solidFill>
                <a:effectLst>
                  <a:outerShdw blurRad="38100" dist="38100" dir="2700000" algn="tl">
                    <a:srgbClr val="000000"/>
                  </a:outerShdw>
                </a:effectLst>
                <a:latin typeface="Arial"/>
                <a:cs typeface="Arial"/>
              </a:rPr>
              <a:t>Finish  </a:t>
            </a:r>
            <a:r>
              <a:rPr lang="en-US" sz="3200" kern="0" smtClean="0">
                <a:solidFill>
                  <a:srgbClr val="FFFFFF"/>
                </a:solidFill>
                <a:effectLst>
                  <a:outerShdw blurRad="38100" dist="38100" dir="2700000" algn="tl">
                    <a:srgbClr val="000000"/>
                  </a:outerShdw>
                </a:effectLst>
                <a:latin typeface="Arial"/>
                <a:cs typeface="Arial"/>
              </a:rPr>
              <a:t>     </a:t>
            </a:r>
            <a:endParaRPr lang="en-US" sz="3200" kern="0" dirty="0">
              <a:solidFill>
                <a:srgbClr val="FFFFFF"/>
              </a:solidFill>
              <a:effectLst>
                <a:outerShdw blurRad="38100" dist="38100" dir="2700000" algn="tl">
                  <a:srgbClr val="000000"/>
                </a:outerShdw>
              </a:effectLst>
              <a:latin typeface="Arial"/>
              <a:cs typeface="Arial"/>
            </a:endParaRPr>
          </a:p>
          <a:p>
            <a:pPr marL="0" lvl="0" indent="0" eaLnBrk="0" fontAlgn="base" hangingPunct="0">
              <a:spcAft>
                <a:spcPct val="0"/>
              </a:spcAft>
              <a:buClr>
                <a:srgbClr val="99FF66"/>
              </a:buClr>
              <a:buSzTx/>
              <a:buNone/>
              <a:defRPr/>
            </a:pPr>
            <a:r>
              <a:rPr lang="en-US" sz="3200" kern="0" dirty="0">
                <a:solidFill>
                  <a:srgbClr val="FFFFFF"/>
                </a:solidFill>
                <a:effectLst>
                  <a:outerShdw blurRad="38100" dist="38100" dir="2700000" algn="tl">
                    <a:srgbClr val="000000"/>
                  </a:outerShdw>
                </a:effectLst>
                <a:latin typeface="Arial"/>
                <a:cs typeface="Arial"/>
              </a:rPr>
              <a:t>Good bay                         </a:t>
            </a:r>
            <a:r>
              <a:rPr lang="ar-IQ" sz="3200" dirty="0">
                <a:solidFill>
                  <a:prstClr val="white"/>
                </a:solidFill>
                <a:latin typeface="Calibri"/>
                <a:cs typeface="Arial"/>
              </a:rPr>
              <a:t>            </a:t>
            </a:r>
          </a:p>
          <a:p>
            <a:endParaRPr lang="ar-SA" dirty="0"/>
          </a:p>
        </p:txBody>
      </p:sp>
    </p:spTree>
    <p:extLst>
      <p:ext uri="{BB962C8B-B14F-4D97-AF65-F5344CB8AC3E}">
        <p14:creationId xmlns:p14="http://schemas.microsoft.com/office/powerpoint/2010/main" val="28799587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692696"/>
            <a:ext cx="8229600" cy="4572000"/>
          </a:xfrm>
        </p:spPr>
        <p:txBody>
          <a:bodyPr/>
          <a:lstStyle/>
          <a:p>
            <a:pPr marL="64008" indent="0">
              <a:buNone/>
            </a:pPr>
            <a:r>
              <a:rPr lang="ar-IQ" dirty="0" smtClean="0">
                <a:latin typeface="Simplified Arabic" pitchFamily="18" charset="-78"/>
                <a:cs typeface="Simplified Arabic" pitchFamily="18" charset="-78"/>
              </a:rPr>
              <a:t>الجواب :1-اليست الحضرية تجمع بين الدنيا كمنهج والاخرة كأسلوب لرضا الله حينما يسلم الناس من لسانه ويده .</a:t>
            </a:r>
          </a:p>
          <a:p>
            <a:pPr marL="64008" indent="0">
              <a:buNone/>
            </a:pPr>
            <a:r>
              <a:rPr lang="ar-IQ" dirty="0" smtClean="0">
                <a:latin typeface="Simplified Arabic" pitchFamily="18" charset="-78"/>
                <a:cs typeface="Simplified Arabic" pitchFamily="18" charset="-78"/>
              </a:rPr>
              <a:t>2-اليست الحضرية توفر الراحة للناس فيما لو كانوا كلهم مسالمين كالشخص الياباني ؟ </a:t>
            </a:r>
          </a:p>
          <a:p>
            <a:pPr marL="64008" indent="0">
              <a:buNone/>
            </a:pPr>
            <a:r>
              <a:rPr lang="ar-IQ" dirty="0" smtClean="0">
                <a:latin typeface="Simplified Arabic" pitchFamily="18" charset="-78"/>
                <a:cs typeface="Simplified Arabic" pitchFamily="18" charset="-78"/>
              </a:rPr>
              <a:t>3- وحينما تتوفر الراحة الفكرية والبدنية للناس في ظل مجتمع متجانس تتوفر فيه كل سبل العيش الكريم الا يزيد في انتاجيتهم ؟</a:t>
            </a:r>
          </a:p>
          <a:p>
            <a:pPr marL="64008" indent="0">
              <a:buNone/>
            </a:pPr>
            <a:r>
              <a:rPr lang="ar-IQ" dirty="0" smtClean="0">
                <a:latin typeface="Simplified Arabic" pitchFamily="18" charset="-78"/>
                <a:cs typeface="Simplified Arabic" pitchFamily="18" charset="-78"/>
              </a:rPr>
              <a:t>4- وحينما تزيد الانتاجية ويقوى الاقتصاد الا يزيد على اثرها دخل الفرد؟ </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167297097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548680"/>
            <a:ext cx="8229600" cy="4572000"/>
          </a:xfrm>
        </p:spPr>
        <p:txBody>
          <a:bodyPr/>
          <a:lstStyle/>
          <a:p>
            <a:r>
              <a:rPr lang="ar-IQ" dirty="0" smtClean="0">
                <a:latin typeface="Simplified Arabic" pitchFamily="18" charset="-78"/>
                <a:cs typeface="Simplified Arabic" pitchFamily="18" charset="-78"/>
              </a:rPr>
              <a:t>5- وحينما يزيد الدخل الفردي مقرونا بالراحة الا يحقق السعادة ؟ </a:t>
            </a:r>
          </a:p>
          <a:p>
            <a:r>
              <a:rPr lang="ar-IQ" dirty="0" smtClean="0">
                <a:latin typeface="Simplified Arabic" pitchFamily="18" charset="-78"/>
                <a:cs typeface="Simplified Arabic" pitchFamily="18" charset="-78"/>
              </a:rPr>
              <a:t>6- اليس الرضا والسعادة في مجتمع ما مثل السويد والدنمارك والنرويج وهم صفوة البشرية ،وحينما نتخيل العالم كله مثل هذه الدول بكل شيء فهل يوجد مرض مجتمعي آنذاك ؟ </a:t>
            </a:r>
          </a:p>
          <a:p>
            <a:r>
              <a:rPr lang="ar-IQ" dirty="0" smtClean="0">
                <a:latin typeface="Simplified Arabic" pitchFamily="18" charset="-78"/>
                <a:cs typeface="Simplified Arabic" pitchFamily="18" charset="-78"/>
              </a:rPr>
              <a:t>7- اذن هي منقذة للبشرية ام لا؟</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101016357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229600" cy="4572000"/>
          </a:xfrm>
        </p:spPr>
        <p:txBody>
          <a:bodyPr>
            <a:normAutofit lnSpcReduction="10000"/>
          </a:bodyPr>
          <a:lstStyle/>
          <a:p>
            <a:pPr marL="64008" indent="0" algn="just">
              <a:buNone/>
            </a:pPr>
            <a:r>
              <a:rPr lang="ar-IQ" sz="3200" dirty="0" smtClean="0">
                <a:latin typeface="Times New Roman"/>
                <a:ea typeface="Times New Roman"/>
                <a:cs typeface="Simplified Arabic"/>
              </a:rPr>
              <a:t>ويشير</a:t>
            </a:r>
            <a:r>
              <a:rPr lang="ar-IQ" sz="3200" dirty="0">
                <a:latin typeface="Times New Roman"/>
                <a:ea typeface="Times New Roman"/>
                <a:cs typeface="Simplified Arabic"/>
              </a:rPr>
              <a:t>( مفهوم الحضرية </a:t>
            </a:r>
            <a:r>
              <a:rPr lang="en-US" sz="3200" dirty="0">
                <a:latin typeface="Times New Roman"/>
                <a:ea typeface="Times New Roman"/>
                <a:cs typeface="Simplified Arabic"/>
              </a:rPr>
              <a:t>concept</a:t>
            </a:r>
            <a:r>
              <a:rPr lang="en-US" sz="3200" dirty="0">
                <a:latin typeface="Simplified Arabic"/>
                <a:ea typeface="Times New Roman"/>
              </a:rPr>
              <a:t> Urbanism</a:t>
            </a:r>
            <a:r>
              <a:rPr lang="ar-IQ" sz="3200" dirty="0">
                <a:latin typeface="Times New Roman"/>
                <a:ea typeface="Times New Roman"/>
                <a:cs typeface="Simplified Arabic"/>
              </a:rPr>
              <a:t>) إلى قدرة المجتمع الحضري على استثمار الموارد وتوزيع الإنتاج والمحافظة على توازن موارد هذا الإنتاج بحيث يحقق فائضا في الإنتاج يفوق حاجة المجتمع الحضري ويمكن تصديره إلى الأسواق الخارجية </a:t>
            </a:r>
            <a:r>
              <a:rPr lang="ar-IQ" sz="3200" dirty="0" smtClean="0">
                <a:latin typeface="Times New Roman"/>
                <a:ea typeface="Times New Roman"/>
                <a:cs typeface="Simplified Arabic"/>
              </a:rPr>
              <a:t>.</a:t>
            </a:r>
          </a:p>
          <a:p>
            <a:pPr marL="64008" indent="0" algn="just">
              <a:buNone/>
            </a:pPr>
            <a:r>
              <a:rPr lang="ar-IQ" sz="3200" dirty="0" smtClean="0">
                <a:latin typeface="Times New Roman"/>
                <a:ea typeface="Times New Roman"/>
                <a:cs typeface="Simplified Arabic"/>
              </a:rPr>
              <a:t>ومن </a:t>
            </a:r>
            <a:r>
              <a:rPr lang="ar-IQ" sz="3200" dirty="0">
                <a:latin typeface="Times New Roman"/>
                <a:ea typeface="Times New Roman"/>
                <a:cs typeface="Simplified Arabic"/>
              </a:rPr>
              <a:t>ثم استثمار عوائده في مجالات التنمية الحضرية من حيث التطور التقني والبحث العلمي والتدريب والمهارات التي تضاعف الإنتاج وتوسع من قدرة القاعدة الاقتصادية التي تعتمد عليها حياة المدينة </a:t>
            </a:r>
            <a:r>
              <a:rPr lang="ar-IQ" sz="3200" baseline="30000" dirty="0">
                <a:latin typeface="Times New Roman"/>
                <a:ea typeface="Times New Roman"/>
                <a:cs typeface="Simplified Arabic"/>
              </a:rPr>
              <a:t> </a:t>
            </a:r>
            <a:r>
              <a:rPr lang="ar-IQ" sz="3200" dirty="0">
                <a:latin typeface="Times New Roman"/>
                <a:ea typeface="Times New Roman"/>
                <a:cs typeface="Simplified Arabic"/>
              </a:rPr>
              <a:t> .</a:t>
            </a:r>
            <a:endParaRPr lang="ar-SA" dirty="0"/>
          </a:p>
        </p:txBody>
      </p:sp>
    </p:spTree>
    <p:extLst>
      <p:ext uri="{BB962C8B-B14F-4D97-AF65-F5344CB8AC3E}">
        <p14:creationId xmlns:p14="http://schemas.microsoft.com/office/powerpoint/2010/main" val="4225769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229600" cy="4572000"/>
          </a:xfrm>
        </p:spPr>
        <p:txBody>
          <a:bodyPr>
            <a:normAutofit/>
          </a:bodyPr>
          <a:lstStyle/>
          <a:p>
            <a:pPr algn="just">
              <a:lnSpc>
                <a:spcPct val="115000"/>
              </a:lnSpc>
              <a:spcBef>
                <a:spcPts val="600"/>
              </a:spcBef>
              <a:spcAft>
                <a:spcPts val="600"/>
              </a:spcAft>
            </a:pPr>
            <a:r>
              <a:rPr lang="ar-IQ" sz="3200" dirty="0">
                <a:latin typeface="Times New Roman"/>
                <a:ea typeface="Times New Roman"/>
                <a:cs typeface="Simplified Arabic"/>
              </a:rPr>
              <a:t>فالحضرية هي الوعاء الذي تنضوي في جوفه سمات المجتمع الحضري بعد أن يمر هذا المجتمع بتحولات اجتماعية واقتصادية </a:t>
            </a:r>
            <a:r>
              <a:rPr lang="ar-IQ" sz="3200" dirty="0" err="1">
                <a:latin typeface="Times New Roman"/>
                <a:ea typeface="Times New Roman"/>
                <a:cs typeface="Simplified Arabic"/>
              </a:rPr>
              <a:t>وتقانية</a:t>
            </a:r>
            <a:r>
              <a:rPr lang="ar-IQ" sz="3200" dirty="0">
                <a:latin typeface="Times New Roman"/>
                <a:ea typeface="Times New Roman"/>
                <a:cs typeface="Simplified Arabic"/>
              </a:rPr>
              <a:t> ،والتي يجب أن تسير بشكل متوازن فان تعثر احدهما في سلم التطور فانه يؤدي إلى إحداث فجوات بين هذه التحولات ومن ثم خلخلة عملية التطور الحضري. </a:t>
            </a:r>
            <a:endParaRPr lang="ar-SA" dirty="0"/>
          </a:p>
        </p:txBody>
      </p:sp>
    </p:spTree>
    <p:extLst>
      <p:ext uri="{BB962C8B-B14F-4D97-AF65-F5344CB8AC3E}">
        <p14:creationId xmlns:p14="http://schemas.microsoft.com/office/powerpoint/2010/main" val="375098899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052736"/>
            <a:ext cx="8229600" cy="4572000"/>
          </a:xfrm>
        </p:spPr>
        <p:txBody>
          <a:bodyPr>
            <a:normAutofit/>
          </a:bodyPr>
          <a:lstStyle/>
          <a:p>
            <a:pPr marL="64008" indent="0" algn="just">
              <a:buNone/>
            </a:pPr>
            <a:r>
              <a:rPr lang="en-US" sz="3200" dirty="0">
                <a:latin typeface="Simplified Arabic"/>
                <a:ea typeface="Times New Roman"/>
              </a:rPr>
              <a:t> </a:t>
            </a:r>
            <a:r>
              <a:rPr lang="ar-IQ" sz="3200" dirty="0">
                <a:latin typeface="Simplified Arabic" pitchFamily="18" charset="-78"/>
                <a:ea typeface="Times New Roman"/>
                <a:cs typeface="Simplified Arabic" pitchFamily="18" charset="-78"/>
              </a:rPr>
              <a:t>إن كل ذلك يحدث حينما يكتسب الفرد الحضري أسلوب حياة المدينة ،أو انه ينمّي ويطور سلوكه الحضري لأغراض التميز ، والتميز هنا ليس التعالي فحسب ،وإنما لأغراض الرفعة والسمو والرقي الحضاري ،والنابع من شعور الفرد الحضري بما يجري حوله من تطور في العالم ،فيدرك حينئذ دوره الذي ينبغي أن يكون عليه والذي يرتب عليه مسؤولية البحث عن حياة أفضل وسلوك امثل وظواهر حياتية أرقى .</a:t>
            </a:r>
            <a:endParaRPr lang="ar-SA" dirty="0">
              <a:latin typeface="Simplified Arabic" pitchFamily="18" charset="-78"/>
              <a:cs typeface="Simplified Arabic" pitchFamily="18" charset="-78"/>
            </a:endParaRPr>
          </a:p>
        </p:txBody>
      </p:sp>
    </p:spTree>
    <p:extLst>
      <p:ext uri="{BB962C8B-B14F-4D97-AF65-F5344CB8AC3E}">
        <p14:creationId xmlns:p14="http://schemas.microsoft.com/office/powerpoint/2010/main" val="8589186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مخصص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D394"/>
      </a:hlink>
      <a:folHlink>
        <a:srgbClr val="85DFD0"/>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368</TotalTime>
  <Words>2467</Words>
  <Application>Microsoft Office PowerPoint</Application>
  <PresentationFormat>عرض على الشاشة (3:4)‏</PresentationFormat>
  <Paragraphs>69</Paragraphs>
  <Slides>42</Slides>
  <Notes>0</Notes>
  <HiddenSlides>0</HiddenSlides>
  <MMClips>0</MMClips>
  <ScaleCrop>false</ScaleCrop>
  <HeadingPairs>
    <vt:vector size="4" baseType="variant">
      <vt:variant>
        <vt:lpstr>نسق</vt:lpstr>
      </vt:variant>
      <vt:variant>
        <vt:i4>1</vt:i4>
      </vt:variant>
      <vt:variant>
        <vt:lpstr>عناوين الشرائح</vt:lpstr>
      </vt:variant>
      <vt:variant>
        <vt:i4>42</vt:i4>
      </vt:variant>
    </vt:vector>
  </HeadingPairs>
  <TitlesOfParts>
    <vt:vector size="43"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chucha</dc:creator>
  <cp:lastModifiedBy>DR.Ahmed Saker 2o1O</cp:lastModifiedBy>
  <cp:revision>73</cp:revision>
  <dcterms:created xsi:type="dcterms:W3CDTF">2018-02-19T11:17:48Z</dcterms:created>
  <dcterms:modified xsi:type="dcterms:W3CDTF">2023-03-16T14:17:38Z</dcterms:modified>
</cp:coreProperties>
</file>