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86" r:id="rId2"/>
    <p:sldId id="296" r:id="rId3"/>
    <p:sldId id="269" r:id="rId4"/>
    <p:sldId id="257" r:id="rId5"/>
    <p:sldId id="258" r:id="rId6"/>
    <p:sldId id="259" r:id="rId7"/>
    <p:sldId id="260" r:id="rId8"/>
    <p:sldId id="293" r:id="rId9"/>
    <p:sldId id="295" r:id="rId10"/>
    <p:sldId id="261" r:id="rId11"/>
    <p:sldId id="262" r:id="rId12"/>
    <p:sldId id="263" r:id="rId13"/>
    <p:sldId id="264" r:id="rId14"/>
    <p:sldId id="265" r:id="rId15"/>
    <p:sldId id="285" r:id="rId16"/>
    <p:sldId id="267" r:id="rId17"/>
    <p:sldId id="266" r:id="rId18"/>
    <p:sldId id="270" r:id="rId19"/>
    <p:sldId id="271" r:id="rId20"/>
    <p:sldId id="272" r:id="rId21"/>
    <p:sldId id="273" r:id="rId22"/>
    <p:sldId id="274" r:id="rId23"/>
    <p:sldId id="275" r:id="rId24"/>
    <p:sldId id="277" r:id="rId25"/>
    <p:sldId id="294" r:id="rId26"/>
    <p:sldId id="279" r:id="rId27"/>
    <p:sldId id="290" r:id="rId28"/>
    <p:sldId id="291" r:id="rId29"/>
    <p:sldId id="292" r:id="rId30"/>
    <p:sldId id="280" r:id="rId31"/>
    <p:sldId id="281" r:id="rId32"/>
    <p:sldId id="282" r:id="rId33"/>
    <p:sldId id="283" r:id="rId34"/>
    <p:sldId id="288" r:id="rId35"/>
    <p:sldId id="289" r:id="rId36"/>
    <p:sldId id="268"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DAC7C9AA-3FB3-4129-8EE7-14F691A79F81}"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AC7C9AA-3FB3-4129-8EE7-14F691A79F81}"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AC7C9AA-3FB3-4129-8EE7-14F691A79F81}"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AC7C9AA-3FB3-4129-8EE7-14F691A79F81}"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DAC7C9AA-3FB3-4129-8EE7-14F691A79F81}" type="datetimeFigureOut">
              <a:rPr lang="ar-SA" smtClean="0"/>
              <a:t>24/08/1444</a:t>
            </a:fld>
            <a:endParaRPr lang="ar-SA"/>
          </a:p>
        </p:txBody>
      </p:sp>
      <p:sp>
        <p:nvSpPr>
          <p:cNvPr id="8" name="Slide Number Placeholder 7"/>
          <p:cNvSpPr>
            <a:spLocks noGrp="1"/>
          </p:cNvSpPr>
          <p:nvPr>
            <p:ph type="sldNum" sz="quarter" idx="11"/>
          </p:nvPr>
        </p:nvSpPr>
        <p:spPr/>
        <p:txBody>
          <a:bodyPr/>
          <a:lstStyle/>
          <a:p>
            <a:fld id="{245E6A03-B6AB-4893-9D9D-BED3D4BD4072}"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DAC7C9AA-3FB3-4129-8EE7-14F691A79F81}"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DAC7C9AA-3FB3-4129-8EE7-14F691A79F81}" type="datetimeFigureOut">
              <a:rPr lang="ar-SA" smtClean="0"/>
              <a:t>24/08/1444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DAC7C9AA-3FB3-4129-8EE7-14F691A79F81}" type="datetimeFigureOut">
              <a:rPr lang="ar-SA" smtClean="0"/>
              <a:t>24/08/1444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7C9AA-3FB3-4129-8EE7-14F691A79F81}" type="datetimeFigureOut">
              <a:rPr lang="ar-SA" smtClean="0"/>
              <a:t>24/08/1444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45E6A03-B6AB-4893-9D9D-BED3D4BD4072}"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AC7C9AA-3FB3-4129-8EE7-14F691A79F81}"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45E6A03-B6AB-4893-9D9D-BED3D4BD4072}"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AC7C9AA-3FB3-4129-8EE7-14F691A79F81}"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45E6A03-B6AB-4893-9D9D-BED3D4BD4072}" type="slidenum">
              <a:rPr lang="ar-SA" smtClean="0"/>
              <a:t>‹#›</a:t>
            </a:fld>
            <a:endParaRPr lang="ar-S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AC7C9AA-3FB3-4129-8EE7-14F691A79F81}" type="datetimeFigureOut">
              <a:rPr lang="ar-SA" smtClean="0"/>
              <a:t>24/08/1444</a:t>
            </a:fld>
            <a:endParaRPr lang="ar-S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45E6A03-B6AB-4893-9D9D-BED3D4BD4072}" type="slidenum">
              <a:rPr lang="ar-SA" smtClean="0"/>
              <a:t>‹#›</a:t>
            </a:fld>
            <a:endParaRPr lang="ar-S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smtClean="0"/>
              <a:t> </a:t>
            </a:r>
          </a:p>
          <a:p>
            <a:endParaRPr lang="ar-IQ" dirty="0"/>
          </a:p>
          <a:p>
            <a:pPr algn="ctr"/>
            <a:r>
              <a:rPr lang="ar-IQ" sz="3200" dirty="0" smtClean="0"/>
              <a:t>            المدن العشوائية وانعكاساتها الامنية </a:t>
            </a:r>
            <a:endParaRPr lang="ar-IQ" sz="3200" dirty="0" smtClean="0"/>
          </a:p>
          <a:p>
            <a:pPr algn="ctr"/>
            <a:r>
              <a:rPr lang="ar-IQ" sz="3200" dirty="0" smtClean="0"/>
              <a:t>أ.د. محمد صالح ربيع</a:t>
            </a:r>
            <a:endParaRPr lang="ar-IQ" sz="3200" dirty="0" smtClean="0"/>
          </a:p>
          <a:p>
            <a:r>
              <a:rPr lang="ar-IQ" dirty="0" smtClean="0"/>
              <a:t> </a:t>
            </a:r>
            <a:endParaRPr lang="ar-IQ" dirty="0"/>
          </a:p>
        </p:txBody>
      </p:sp>
    </p:spTree>
    <p:extLst>
      <p:ext uri="{BB962C8B-B14F-4D97-AF65-F5344CB8AC3E}">
        <p14:creationId xmlns:p14="http://schemas.microsoft.com/office/powerpoint/2010/main" val="342115838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justLow">
              <a:spcAft>
                <a:spcPts val="0"/>
              </a:spcAft>
            </a:pPr>
            <a:r>
              <a:rPr lang="ar-SA" sz="3600" dirty="0">
                <a:latin typeface="Times New Roman"/>
                <a:ea typeface="Times New Roman"/>
                <a:cs typeface="Simplified Arabic"/>
              </a:rPr>
              <a:t>على الرغم من اعلان الأمم المتحدة عام </a:t>
            </a:r>
            <a:r>
              <a:rPr lang="ar-SA" sz="3600" dirty="0" smtClean="0">
                <a:latin typeface="Times New Roman"/>
                <a:ea typeface="Times New Roman"/>
                <a:cs typeface="Simplified Arabic"/>
              </a:rPr>
              <a:t>1987 </a:t>
            </a:r>
            <a:r>
              <a:rPr lang="ar-SA" sz="3600" dirty="0">
                <a:latin typeface="Times New Roman"/>
                <a:ea typeface="Times New Roman"/>
                <a:cs typeface="Simplified Arabic"/>
              </a:rPr>
              <a:t>كعام دولي لإسكان من لا مأوى لهم، الا أن نسبة كبيرة من المساكن في الدول النامية تشيد قبل الحصول على ترخيص وموافقة الجهات المختصة على </a:t>
            </a:r>
            <a:r>
              <a:rPr lang="ar-SA" sz="3600" dirty="0" smtClean="0">
                <a:latin typeface="Times New Roman"/>
                <a:ea typeface="Times New Roman"/>
                <a:cs typeface="Simplified Arabic"/>
              </a:rPr>
              <a:t>البناء</a:t>
            </a:r>
            <a:r>
              <a:rPr lang="ar-IQ" sz="3600" dirty="0" smtClean="0">
                <a:latin typeface="Times New Roman"/>
                <a:ea typeface="Times New Roman"/>
                <a:cs typeface="Simplified Arabic"/>
              </a:rPr>
              <a:t>.</a:t>
            </a:r>
          </a:p>
          <a:p>
            <a:pPr algn="justLow">
              <a:spcAft>
                <a:spcPts val="0"/>
              </a:spcAft>
            </a:pPr>
            <a:r>
              <a:rPr lang="ar-SA" sz="3600" dirty="0" smtClean="0">
                <a:latin typeface="Times New Roman"/>
                <a:ea typeface="Times New Roman"/>
                <a:cs typeface="Simplified Arabic"/>
              </a:rPr>
              <a:t> </a:t>
            </a:r>
            <a:r>
              <a:rPr lang="ar-SA" sz="3600" dirty="0">
                <a:latin typeface="Times New Roman"/>
                <a:ea typeface="Times New Roman"/>
                <a:cs typeface="Simplified Arabic"/>
              </a:rPr>
              <a:t>وتتراوح نسبة من يسكنون في </a:t>
            </a:r>
            <a:r>
              <a:rPr lang="ar-IQ" sz="3600" dirty="0" smtClean="0">
                <a:latin typeface="Times New Roman"/>
                <a:ea typeface="Times New Roman"/>
                <a:cs typeface="Simplified Arabic"/>
              </a:rPr>
              <a:t>أ</a:t>
            </a:r>
            <a:r>
              <a:rPr lang="ar-SA" sz="3600" dirty="0" smtClean="0">
                <a:latin typeface="Times New Roman"/>
                <a:ea typeface="Times New Roman"/>
                <a:cs typeface="Simplified Arabic"/>
              </a:rPr>
              <a:t>حياء </a:t>
            </a:r>
            <a:r>
              <a:rPr lang="ar-SA" sz="3600" dirty="0">
                <a:latin typeface="Times New Roman"/>
                <a:ea typeface="Times New Roman"/>
                <a:cs typeface="Simplified Arabic"/>
              </a:rPr>
              <a:t>غير مخططة وغير قانونية في معظم المدن العربية بين 30% و 60% </a:t>
            </a:r>
            <a:r>
              <a:rPr lang="ar-IQ" sz="3600" dirty="0" smtClean="0">
                <a:latin typeface="Times New Roman"/>
                <a:ea typeface="Times New Roman"/>
                <a:cs typeface="Simplified Arabic"/>
              </a:rPr>
              <a:t>، هل تتخيلوا ان بعض المدن  اكثر من نصفها غير قانوني!! </a:t>
            </a:r>
          </a:p>
          <a:p>
            <a:pPr algn="justLow">
              <a:spcAft>
                <a:spcPts val="0"/>
              </a:spcAft>
            </a:pPr>
            <a:r>
              <a:rPr lang="ar-IQ" sz="3600" dirty="0" smtClean="0">
                <a:latin typeface="Times New Roman"/>
                <a:ea typeface="Times New Roman"/>
                <a:cs typeface="Simplified Arabic"/>
              </a:rPr>
              <a:t>س: كيف يمكننا ان نتطور ومدننا حبلى بالمشاكل والمتفجرات؟</a:t>
            </a:r>
            <a:endParaRPr lang="ar-SA" sz="3600" dirty="0"/>
          </a:p>
        </p:txBody>
      </p:sp>
    </p:spTree>
    <p:extLst>
      <p:ext uri="{BB962C8B-B14F-4D97-AF65-F5344CB8AC3E}">
        <p14:creationId xmlns:p14="http://schemas.microsoft.com/office/powerpoint/2010/main" val="109738495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124744"/>
            <a:ext cx="7620000" cy="4373563"/>
          </a:xfrm>
        </p:spPr>
        <p:txBody>
          <a:bodyPr>
            <a:normAutofit/>
          </a:bodyPr>
          <a:lstStyle/>
          <a:p>
            <a:pPr algn="justLow">
              <a:spcAft>
                <a:spcPts val="0"/>
              </a:spcAft>
            </a:pPr>
            <a:endParaRPr lang="ar-IQ" sz="2800" dirty="0" smtClean="0">
              <a:latin typeface="Times New Roman"/>
              <a:ea typeface="Times New Roman"/>
              <a:cs typeface="Simplified Arabic"/>
            </a:endParaRPr>
          </a:p>
          <a:p>
            <a:pPr algn="justLow">
              <a:spcAft>
                <a:spcPts val="0"/>
              </a:spcAft>
            </a:pPr>
            <a:r>
              <a:rPr lang="ar-SA" sz="2800" dirty="0" smtClean="0">
                <a:latin typeface="Times New Roman"/>
                <a:ea typeface="Times New Roman"/>
                <a:cs typeface="Simplified Arabic"/>
              </a:rPr>
              <a:t>كما اوضح ال</a:t>
            </a:r>
            <a:r>
              <a:rPr lang="ar-IQ" sz="2800" dirty="0" smtClean="0">
                <a:latin typeface="Times New Roman"/>
                <a:ea typeface="Times New Roman"/>
                <a:cs typeface="Simplified Arabic"/>
              </a:rPr>
              <a:t>بحث</a:t>
            </a:r>
            <a:r>
              <a:rPr lang="ar-SA" sz="2800" dirty="0" smtClean="0">
                <a:latin typeface="Times New Roman"/>
                <a:ea typeface="Times New Roman"/>
                <a:cs typeface="Simplified Arabic"/>
              </a:rPr>
              <a:t> ال</a:t>
            </a:r>
            <a:r>
              <a:rPr lang="ar-IQ" sz="2800" dirty="0" smtClean="0">
                <a:latin typeface="Times New Roman"/>
                <a:ea typeface="Times New Roman"/>
                <a:cs typeface="Simplified Arabic"/>
              </a:rPr>
              <a:t>ذي</a:t>
            </a:r>
            <a:r>
              <a:rPr lang="ar-SA" sz="2800" dirty="0" smtClean="0">
                <a:latin typeface="Times New Roman"/>
                <a:ea typeface="Times New Roman"/>
                <a:cs typeface="Simplified Arabic"/>
              </a:rPr>
              <a:t> أجراه </a:t>
            </a:r>
            <a:r>
              <a:rPr lang="ar-SA" sz="2800" dirty="0">
                <a:latin typeface="Times New Roman"/>
                <a:ea typeface="Times New Roman"/>
                <a:cs typeface="Simplified Arabic"/>
              </a:rPr>
              <a:t>المعهد العربي لإنماء المدن في عام </a:t>
            </a:r>
            <a:r>
              <a:rPr lang="ar-SA" sz="2800" dirty="0" smtClean="0">
                <a:latin typeface="Times New Roman"/>
                <a:ea typeface="Times New Roman"/>
                <a:cs typeface="Simplified Arabic"/>
              </a:rPr>
              <a:t>1997 </a:t>
            </a:r>
            <a:r>
              <a:rPr lang="ar-SA" sz="2800" dirty="0">
                <a:latin typeface="Times New Roman"/>
                <a:ea typeface="Times New Roman"/>
                <a:cs typeface="Simplified Arabic"/>
              </a:rPr>
              <a:t>أن نحو 60% من العشوائيات في المجتمع العربي توجد على أطراف المدن و 30% توجد خارج النطاق العمراني، وتوجد 8% فقط وسط العاصمة. كما </a:t>
            </a:r>
            <a:r>
              <a:rPr lang="ar-IQ" sz="2800" dirty="0" smtClean="0">
                <a:latin typeface="Times New Roman"/>
                <a:ea typeface="Times New Roman"/>
                <a:cs typeface="Simplified Arabic"/>
              </a:rPr>
              <a:t>كشف ذلك البحث م</a:t>
            </a:r>
            <a:r>
              <a:rPr lang="ar-SA" sz="2800" dirty="0" smtClean="0">
                <a:latin typeface="Times New Roman"/>
                <a:ea typeface="Times New Roman"/>
                <a:cs typeface="Simplified Arabic"/>
              </a:rPr>
              <a:t>ن </a:t>
            </a:r>
            <a:r>
              <a:rPr lang="ar-SA" sz="2800" dirty="0">
                <a:latin typeface="Times New Roman"/>
                <a:ea typeface="Times New Roman"/>
                <a:cs typeface="Simplified Arabic"/>
              </a:rPr>
              <a:t>أن 70% من تلك العشوائيات قد شيدت بطريقة فردية و 22% شيدت بطريقة جماعية. </a:t>
            </a:r>
            <a:endParaRPr lang="ar-SA" sz="2800" dirty="0"/>
          </a:p>
        </p:txBody>
      </p:sp>
    </p:spTree>
    <p:extLst>
      <p:ext uri="{BB962C8B-B14F-4D97-AF65-F5344CB8AC3E}">
        <p14:creationId xmlns:p14="http://schemas.microsoft.com/office/powerpoint/2010/main" val="205964222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Low">
              <a:spcAft>
                <a:spcPts val="0"/>
              </a:spcAft>
            </a:pPr>
            <a:r>
              <a:rPr lang="ar-SA" sz="3200" dirty="0">
                <a:latin typeface="Times New Roman"/>
                <a:ea typeface="Times New Roman"/>
                <a:cs typeface="Simplified Arabic"/>
              </a:rPr>
              <a:t>ولا تزيد نسبة المباني المستأجرة في الاحياء العشوائية عن 70% </a:t>
            </a:r>
            <a:r>
              <a:rPr lang="ar-SA" sz="3200" dirty="0" smtClean="0">
                <a:latin typeface="Times New Roman"/>
                <a:ea typeface="Times New Roman"/>
                <a:cs typeface="Simplified Arabic"/>
              </a:rPr>
              <a:t>.</a:t>
            </a:r>
            <a:endParaRPr lang="ar-IQ" sz="3200" dirty="0" smtClean="0">
              <a:latin typeface="Times New Roman"/>
              <a:ea typeface="Times New Roman"/>
              <a:cs typeface="Simplified Arabic"/>
            </a:endParaRPr>
          </a:p>
          <a:p>
            <a:pPr algn="justLow">
              <a:spcAft>
                <a:spcPts val="0"/>
              </a:spcAft>
            </a:pPr>
            <a:r>
              <a:rPr lang="ar-SA" sz="3200" dirty="0" smtClean="0">
                <a:latin typeface="Times New Roman"/>
                <a:ea typeface="Times New Roman"/>
                <a:cs typeface="Simplified Arabic"/>
              </a:rPr>
              <a:t> </a:t>
            </a:r>
            <a:r>
              <a:rPr lang="ar-SA" sz="3200" dirty="0">
                <a:latin typeface="Times New Roman"/>
                <a:ea typeface="Times New Roman"/>
                <a:cs typeface="Simplified Arabic"/>
              </a:rPr>
              <a:t>كما </a:t>
            </a:r>
            <a:r>
              <a:rPr lang="ar-SA" sz="3200" dirty="0" smtClean="0">
                <a:latin typeface="Times New Roman"/>
                <a:ea typeface="Times New Roman"/>
                <a:cs typeface="Simplified Arabic"/>
              </a:rPr>
              <a:t>أوضح </a:t>
            </a:r>
            <a:r>
              <a:rPr lang="ar-IQ" sz="3200" dirty="0" smtClean="0">
                <a:latin typeface="Times New Roman"/>
                <a:ea typeface="Times New Roman"/>
                <a:cs typeface="Simplified Arabic"/>
              </a:rPr>
              <a:t>ذلك البحث </a:t>
            </a:r>
            <a:r>
              <a:rPr lang="ar-SA" sz="3200" dirty="0" smtClean="0">
                <a:latin typeface="Times New Roman"/>
                <a:ea typeface="Times New Roman"/>
                <a:cs typeface="Simplified Arabic"/>
              </a:rPr>
              <a:t>أن </a:t>
            </a:r>
            <a:r>
              <a:rPr lang="ar-SA" sz="3200" dirty="0">
                <a:latin typeface="Times New Roman"/>
                <a:ea typeface="Times New Roman"/>
                <a:cs typeface="Simplified Arabic"/>
              </a:rPr>
              <a:t>معظم العشوائيات في الدول العربية تفتقر لخدمات الصرف </a:t>
            </a:r>
            <a:r>
              <a:rPr lang="ar-SA" sz="3200" dirty="0" smtClean="0">
                <a:latin typeface="Times New Roman"/>
                <a:ea typeface="Times New Roman"/>
                <a:cs typeface="Simplified Arabic"/>
              </a:rPr>
              <a:t>الصحي</a:t>
            </a:r>
            <a:r>
              <a:rPr lang="ar-IQ" sz="3200" dirty="0" smtClean="0">
                <a:latin typeface="Times New Roman"/>
                <a:ea typeface="Times New Roman"/>
                <a:cs typeface="Simplified Arabic"/>
              </a:rPr>
              <a:t>،</a:t>
            </a:r>
            <a:r>
              <a:rPr lang="ar-SA" sz="3200" dirty="0" smtClean="0">
                <a:latin typeface="Times New Roman"/>
                <a:ea typeface="Times New Roman"/>
                <a:cs typeface="Simplified Arabic"/>
              </a:rPr>
              <a:t>ومياه </a:t>
            </a:r>
            <a:r>
              <a:rPr lang="ar-SA" sz="3200" dirty="0">
                <a:latin typeface="Times New Roman"/>
                <a:ea typeface="Times New Roman"/>
                <a:cs typeface="Simplified Arabic"/>
              </a:rPr>
              <a:t>الشرب النقية ونقص المواد الغذائية وتنتشر فيها البطالة والجريمة والمخدرات والاعتداء على </a:t>
            </a:r>
            <a:r>
              <a:rPr lang="ar-SA" sz="3200" dirty="0" smtClean="0">
                <a:latin typeface="Times New Roman"/>
                <a:ea typeface="Times New Roman"/>
                <a:cs typeface="Simplified Arabic"/>
              </a:rPr>
              <a:t>الممتلكات</a:t>
            </a:r>
            <a:r>
              <a:rPr lang="ar-IQ" sz="3200" dirty="0" smtClean="0">
                <a:latin typeface="Times New Roman"/>
                <a:ea typeface="Times New Roman"/>
                <a:cs typeface="Simplified Arabic"/>
              </a:rPr>
              <a:t>.</a:t>
            </a:r>
          </a:p>
          <a:p>
            <a:pPr algn="justLow">
              <a:spcAft>
                <a:spcPts val="0"/>
              </a:spcAft>
            </a:pPr>
            <a:r>
              <a:rPr lang="ar-IQ" sz="3200" b="0" dirty="0" smtClean="0">
                <a:latin typeface="Times New Roman"/>
                <a:cs typeface="Simplified Arabic"/>
              </a:rPr>
              <a:t>س: ما المقصود بالمباني المستأجرة؟</a:t>
            </a:r>
            <a:endParaRPr lang="ar-SA" sz="3200" b="0" dirty="0"/>
          </a:p>
        </p:txBody>
      </p:sp>
    </p:spTree>
    <p:extLst>
      <p:ext uri="{BB962C8B-B14F-4D97-AF65-F5344CB8AC3E}">
        <p14:creationId xmlns:p14="http://schemas.microsoft.com/office/powerpoint/2010/main" val="389486555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24744"/>
            <a:ext cx="7620000" cy="4373563"/>
          </a:xfrm>
        </p:spPr>
        <p:txBody>
          <a:bodyPr>
            <a:normAutofit lnSpcReduction="10000"/>
          </a:bodyPr>
          <a:lstStyle/>
          <a:p>
            <a:pPr algn="justLow">
              <a:spcAft>
                <a:spcPts val="0"/>
              </a:spcAft>
            </a:pPr>
            <a:r>
              <a:rPr lang="ar-SA" sz="2800" dirty="0">
                <a:latin typeface="Times New Roman"/>
                <a:ea typeface="Times New Roman"/>
                <a:cs typeface="Simplified Arabic"/>
              </a:rPr>
              <a:t>ان المساكن العشوائية في الدول العربية تشكل معوقاً للتنمية، وبؤرة للمشاكل الاجتماعية والصحية والامنية </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فقد اصبحت الاحياء العشوائية </a:t>
            </a:r>
            <a:r>
              <a:rPr lang="ar-SA" sz="2800" u="sng" dirty="0">
                <a:latin typeface="Times New Roman"/>
                <a:ea typeface="Times New Roman"/>
                <a:cs typeface="Simplified Arabic"/>
              </a:rPr>
              <a:t>مناطق مغلقة</a:t>
            </a:r>
            <a:r>
              <a:rPr lang="ar-SA" sz="2800" dirty="0">
                <a:latin typeface="Times New Roman"/>
                <a:ea typeface="Times New Roman"/>
                <a:cs typeface="Simplified Arabic"/>
              </a:rPr>
              <a:t>، تصعب السيطرة عليها من قبل الاجهزة الأمنية</a:t>
            </a:r>
            <a:r>
              <a:rPr lang="ar-SA"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algn="justLow">
              <a:spcAft>
                <a:spcPts val="0"/>
              </a:spcAft>
            </a:pPr>
            <a:r>
              <a:rPr lang="ar-SA" sz="2800" dirty="0" smtClean="0">
                <a:latin typeface="Times New Roman"/>
                <a:ea typeface="Times New Roman"/>
                <a:cs typeface="Simplified Arabic"/>
              </a:rPr>
              <a:t> </a:t>
            </a:r>
            <a:r>
              <a:rPr lang="ar-SA" sz="2800" dirty="0">
                <a:latin typeface="Times New Roman"/>
                <a:ea typeface="Times New Roman"/>
                <a:cs typeface="Simplified Arabic"/>
              </a:rPr>
              <a:t>ففي جمهورية مصر العربية على سبيل المثال بدأت العشوائيات تشكل الانطلاق للجماعات المسلحة وكثرت فيها ما يعرف بالزوايا التي تنتشر فيها أفكار التطرف وتنشط فيها الجماعات الارهابية. وأظهرت بيانات أمن الدولة العليا المصرية أن نسبة كبيرة من </a:t>
            </a:r>
            <a:r>
              <a:rPr lang="ar-SA" sz="2800" u="sng" dirty="0">
                <a:latin typeface="Times New Roman"/>
                <a:ea typeface="Times New Roman"/>
                <a:cs typeface="Simplified Arabic"/>
              </a:rPr>
              <a:t>أعضاء التنظيمات المتطرفة والارهابية تأتي من مناطق عشوائية بالقاهرة والجيزة </a:t>
            </a:r>
            <a:r>
              <a:rPr lang="ar-IQ" sz="2800" u="sng" dirty="0" smtClean="0">
                <a:latin typeface="Times New Roman"/>
                <a:ea typeface="Times New Roman"/>
                <a:cs typeface="Simplified Arabic"/>
              </a:rPr>
              <a:t>!!</a:t>
            </a:r>
            <a:endParaRPr lang="ar-IQ" sz="2800" u="sng" dirty="0" smtClean="0">
              <a:solidFill>
                <a:srgbClr val="000000"/>
              </a:solidFill>
              <a:latin typeface="Times New Roman"/>
              <a:ea typeface="Times New Roman"/>
              <a:cs typeface="Simplified Arabic"/>
            </a:endParaRPr>
          </a:p>
        </p:txBody>
      </p:sp>
    </p:spTree>
    <p:extLst>
      <p:ext uri="{BB962C8B-B14F-4D97-AF65-F5344CB8AC3E}">
        <p14:creationId xmlns:p14="http://schemas.microsoft.com/office/powerpoint/2010/main" val="383471415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124744"/>
            <a:ext cx="7620000" cy="4373563"/>
          </a:xfrm>
        </p:spPr>
        <p:txBody>
          <a:bodyPr>
            <a:normAutofit/>
          </a:bodyPr>
          <a:lstStyle/>
          <a:p>
            <a:pPr algn="just"/>
            <a:r>
              <a:rPr lang="ar-SA" sz="2800" dirty="0">
                <a:latin typeface="Times New Roman"/>
                <a:ea typeface="Times New Roman"/>
                <a:cs typeface="Simplified Arabic"/>
              </a:rPr>
              <a:t>ويقدر عدد المناطق العشوائية في القاهرة بنحو 1034 منطقة، منها 903 منطقة مطلوب تطويرها وهنالك 81 منطقة مطلوب إزالتها . ويسكن في تلك الأحياء العشوائية نحو 6ر12 ميلون نسمة، ويشكلون نحو 46% من اجمالي سكان المراكز الحضرية في جمهورية مصر العربية </a:t>
            </a:r>
            <a:r>
              <a:rPr lang="ar-IQ" sz="2800" dirty="0" smtClean="0">
                <a:latin typeface="Times New Roman"/>
                <a:ea typeface="Times New Roman"/>
                <a:cs typeface="Simplified Arabic"/>
              </a:rPr>
              <a:t>.</a:t>
            </a:r>
          </a:p>
          <a:p>
            <a:pPr algn="just"/>
            <a:r>
              <a:rPr lang="ar-IQ" sz="2800" dirty="0" smtClean="0">
                <a:latin typeface="Times New Roman"/>
                <a:cs typeface="Simplified Arabic"/>
              </a:rPr>
              <a:t>لذلك مصر اثقلت بحجم سكاني رهيب ابعدها عن دورها القومي العربي .</a:t>
            </a:r>
          </a:p>
          <a:p>
            <a:pPr algn="just"/>
            <a:r>
              <a:rPr lang="ar-IQ" sz="2800" dirty="0" smtClean="0">
                <a:latin typeface="Times New Roman"/>
                <a:cs typeface="Simplified Arabic"/>
              </a:rPr>
              <a:t> وتم صياغة خطة طرحتها في أحد المؤتمرات في إعادة بناء الامة تنص على ما يأتي :</a:t>
            </a:r>
          </a:p>
          <a:p>
            <a:pPr algn="just"/>
            <a:endParaRPr lang="ar-SA" sz="2800" dirty="0"/>
          </a:p>
        </p:txBody>
      </p:sp>
    </p:spTree>
    <p:extLst>
      <p:ext uri="{BB962C8B-B14F-4D97-AF65-F5344CB8AC3E}">
        <p14:creationId xmlns:p14="http://schemas.microsoft.com/office/powerpoint/2010/main" val="148402947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92696"/>
            <a:ext cx="7620000" cy="4373563"/>
          </a:xfrm>
        </p:spPr>
        <p:txBody>
          <a:bodyPr>
            <a:normAutofit fontScale="92500" lnSpcReduction="20000"/>
          </a:bodyPr>
          <a:lstStyle/>
          <a:p>
            <a:pPr algn="just"/>
            <a:r>
              <a:rPr lang="ar-IQ" sz="4000" dirty="0" smtClean="0">
                <a:latin typeface="Simplified Arabic" pitchFamily="18" charset="-78"/>
                <a:cs typeface="Simplified Arabic" pitchFamily="18" charset="-78"/>
              </a:rPr>
              <a:t>1- تتكفل دول الخليج العربي بالمال </a:t>
            </a:r>
          </a:p>
          <a:p>
            <a:pPr algn="just"/>
            <a:r>
              <a:rPr lang="ar-IQ" sz="4000" dirty="0" smtClean="0">
                <a:latin typeface="Simplified Arabic" pitchFamily="18" charset="-78"/>
                <a:cs typeface="Simplified Arabic" pitchFamily="18" charset="-78"/>
              </a:rPr>
              <a:t>2- تتكفل مصر بالرجال </a:t>
            </a:r>
          </a:p>
          <a:p>
            <a:pPr algn="just"/>
            <a:r>
              <a:rPr lang="ar-IQ" sz="4000" dirty="0" smtClean="0">
                <a:latin typeface="Simplified Arabic" pitchFamily="18" charset="-78"/>
                <a:cs typeface="Simplified Arabic" pitchFamily="18" charset="-78"/>
              </a:rPr>
              <a:t>3- يتكفل العراق والسودان وسوريا بالغذاء</a:t>
            </a:r>
          </a:p>
          <a:p>
            <a:pPr algn="just"/>
            <a:r>
              <a:rPr lang="ar-IQ" sz="4000" dirty="0" smtClean="0">
                <a:latin typeface="Simplified Arabic" pitchFamily="18" charset="-78"/>
                <a:cs typeface="Simplified Arabic" pitchFamily="18" charset="-78"/>
              </a:rPr>
              <a:t>نستطيع بذلك بناء أمة عربية قوية يشار اليها بالبنان . </a:t>
            </a:r>
          </a:p>
          <a:p>
            <a:pPr algn="just"/>
            <a:r>
              <a:rPr lang="ar-IQ" sz="4000" dirty="0" smtClean="0">
                <a:latin typeface="Simplified Arabic" pitchFamily="18" charset="-78"/>
                <a:cs typeface="Simplified Arabic" pitchFamily="18" charset="-78"/>
              </a:rPr>
              <a:t>ولكن ........ من يقرأ ومن يكتب ومن ينفذ !!!</a:t>
            </a:r>
          </a:p>
          <a:p>
            <a:pPr algn="just"/>
            <a:r>
              <a:rPr lang="ar-IQ" sz="4000" dirty="0" smtClean="0">
                <a:latin typeface="Simplified Arabic" pitchFamily="18" charset="-78"/>
                <a:cs typeface="Simplified Arabic" pitchFamily="18" charset="-78"/>
              </a:rPr>
              <a:t>حسب رواية الثعلب والذئب !!!</a:t>
            </a:r>
            <a:endParaRPr lang="ar-SA" sz="4000" dirty="0">
              <a:latin typeface="Simplified Arabic" pitchFamily="18" charset="-78"/>
              <a:cs typeface="Simplified Arabic" pitchFamily="18" charset="-78"/>
            </a:endParaRPr>
          </a:p>
        </p:txBody>
      </p:sp>
    </p:spTree>
    <p:extLst>
      <p:ext uri="{BB962C8B-B14F-4D97-AF65-F5344CB8AC3E}">
        <p14:creationId xmlns:p14="http://schemas.microsoft.com/office/powerpoint/2010/main" val="192034589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836712"/>
            <a:ext cx="7620000" cy="4373563"/>
          </a:xfrm>
        </p:spPr>
        <p:txBody>
          <a:bodyPr>
            <a:normAutofit/>
          </a:bodyPr>
          <a:lstStyle/>
          <a:p>
            <a:pPr algn="justLow">
              <a:spcAft>
                <a:spcPts val="0"/>
              </a:spcAft>
            </a:pPr>
            <a:r>
              <a:rPr lang="ar-SA" sz="3200" dirty="0" smtClean="0">
                <a:latin typeface="Times New Roman"/>
                <a:ea typeface="Times New Roman"/>
                <a:cs typeface="Simplified Arabic"/>
              </a:rPr>
              <a:t>وكشف ال</a:t>
            </a:r>
            <a:r>
              <a:rPr lang="ar-IQ" sz="3200" dirty="0" smtClean="0">
                <a:latin typeface="Times New Roman"/>
                <a:ea typeface="Times New Roman"/>
                <a:cs typeface="Simplified Arabic"/>
              </a:rPr>
              <a:t>بحث</a:t>
            </a:r>
            <a:r>
              <a:rPr lang="ar-SA" sz="3200" dirty="0" smtClean="0">
                <a:latin typeface="Times New Roman"/>
                <a:ea typeface="Times New Roman"/>
                <a:cs typeface="Simplified Arabic"/>
              </a:rPr>
              <a:t> ال</a:t>
            </a:r>
            <a:r>
              <a:rPr lang="ar-IQ" sz="3200" dirty="0" smtClean="0">
                <a:latin typeface="Times New Roman"/>
                <a:ea typeface="Times New Roman"/>
                <a:cs typeface="Simplified Arabic"/>
              </a:rPr>
              <a:t>ذي</a:t>
            </a:r>
            <a:r>
              <a:rPr lang="ar-SA" sz="3200" dirty="0" smtClean="0">
                <a:latin typeface="Times New Roman"/>
                <a:ea typeface="Times New Roman"/>
                <a:cs typeface="Simplified Arabic"/>
              </a:rPr>
              <a:t> اجري </a:t>
            </a:r>
            <a:r>
              <a:rPr lang="ar-SA" sz="3200" dirty="0">
                <a:latin typeface="Times New Roman"/>
                <a:ea typeface="Times New Roman"/>
                <a:cs typeface="Simplified Arabic"/>
              </a:rPr>
              <a:t>في مدينة حلب </a:t>
            </a:r>
            <a:r>
              <a:rPr lang="ar-SA" sz="3200" dirty="0" smtClean="0">
                <a:latin typeface="Times New Roman"/>
                <a:ea typeface="Times New Roman"/>
                <a:cs typeface="Simplified Arabic"/>
              </a:rPr>
              <a:t>أن </a:t>
            </a:r>
            <a:r>
              <a:rPr lang="ar-SA" sz="3200" dirty="0">
                <a:latin typeface="Times New Roman"/>
                <a:ea typeface="Times New Roman"/>
                <a:cs typeface="Simplified Arabic"/>
              </a:rPr>
              <a:t>معظم سكان العشوائيات نازحون من الريف ويمثلون 47% من سكان العشوائيات </a:t>
            </a:r>
            <a:r>
              <a:rPr lang="ar-IQ" sz="3200" dirty="0" smtClean="0">
                <a:latin typeface="Times New Roman"/>
                <a:ea typeface="Times New Roman"/>
                <a:cs typeface="Simplified Arabic"/>
              </a:rPr>
              <a:t>فضلا من </a:t>
            </a:r>
            <a:r>
              <a:rPr lang="ar-SA" sz="3200" dirty="0" smtClean="0">
                <a:latin typeface="Times New Roman"/>
                <a:ea typeface="Times New Roman"/>
                <a:cs typeface="Simplified Arabic"/>
              </a:rPr>
              <a:t>أن </a:t>
            </a:r>
            <a:r>
              <a:rPr lang="ar-SA" sz="3200" dirty="0">
                <a:latin typeface="Times New Roman"/>
                <a:ea typeface="Times New Roman"/>
                <a:cs typeface="Simplified Arabic"/>
              </a:rPr>
              <a:t>34% قد نزحوا من المدن المجاورة أو من وسط المدينة إلى أطرافها ، وتشكل هذه العشوائيات </a:t>
            </a:r>
            <a:r>
              <a:rPr lang="ar-SA" sz="3200" u="sng" dirty="0">
                <a:latin typeface="Times New Roman"/>
                <a:ea typeface="Times New Roman"/>
                <a:cs typeface="Simplified Arabic"/>
              </a:rPr>
              <a:t>حزام فقر حول مدينة حلب</a:t>
            </a:r>
            <a:r>
              <a:rPr lang="ar-SA" sz="3200" dirty="0">
                <a:latin typeface="Times New Roman"/>
                <a:ea typeface="Times New Roman"/>
                <a:cs typeface="Simplified Arabic"/>
              </a:rPr>
              <a:t>، تنتشر وسطها </a:t>
            </a:r>
            <a:r>
              <a:rPr lang="ar-SA" sz="3200" dirty="0" smtClean="0">
                <a:latin typeface="Times New Roman"/>
                <a:ea typeface="Times New Roman"/>
                <a:cs typeface="Simplified Arabic"/>
              </a:rPr>
              <a:t>الجرائم</a:t>
            </a:r>
            <a:r>
              <a:rPr lang="ar-IQ" sz="3200" dirty="0" smtClean="0">
                <a:latin typeface="Times New Roman"/>
                <a:ea typeface="Times New Roman"/>
                <a:cs typeface="Simplified Arabic"/>
              </a:rPr>
              <a:t>،</a:t>
            </a:r>
            <a:r>
              <a:rPr lang="ar-SA" sz="3200" dirty="0" smtClean="0">
                <a:latin typeface="Times New Roman"/>
                <a:ea typeface="Times New Roman"/>
                <a:cs typeface="Simplified Arabic"/>
              </a:rPr>
              <a:t> </a:t>
            </a:r>
            <a:r>
              <a:rPr lang="ar-SA" sz="3200" dirty="0">
                <a:latin typeface="Times New Roman"/>
                <a:ea typeface="Times New Roman"/>
                <a:cs typeface="Simplified Arabic"/>
              </a:rPr>
              <a:t>كما تتصف الاحياء العشوائية بمدينة حلب بارتفاع </a:t>
            </a:r>
            <a:r>
              <a:rPr lang="ar-SA" sz="3200" u="sng" dirty="0">
                <a:latin typeface="Times New Roman"/>
                <a:ea typeface="Times New Roman"/>
                <a:cs typeface="Simplified Arabic"/>
              </a:rPr>
              <a:t>حجم الأسرة الذي يبلغ نحو 2ر7 فرداً </a:t>
            </a:r>
            <a:r>
              <a:rPr lang="ar-IQ" sz="3200" dirty="0" smtClean="0">
                <a:latin typeface="Times New Roman"/>
                <a:ea typeface="Times New Roman"/>
                <a:cs typeface="Simplified Arabic"/>
              </a:rPr>
              <a:t>.</a:t>
            </a:r>
            <a:endParaRPr lang="ar-SA" sz="3200" dirty="0"/>
          </a:p>
        </p:txBody>
      </p:sp>
    </p:spTree>
    <p:extLst>
      <p:ext uri="{BB962C8B-B14F-4D97-AF65-F5344CB8AC3E}">
        <p14:creationId xmlns:p14="http://schemas.microsoft.com/office/powerpoint/2010/main" val="142593408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980728"/>
            <a:ext cx="7620000" cy="4373563"/>
          </a:xfrm>
        </p:spPr>
        <p:txBody>
          <a:bodyPr>
            <a:normAutofit fontScale="92500"/>
          </a:bodyPr>
          <a:lstStyle/>
          <a:p>
            <a:pPr algn="justLow">
              <a:spcAft>
                <a:spcPts val="0"/>
              </a:spcAft>
            </a:pPr>
            <a:r>
              <a:rPr lang="ar-SA" sz="2800" dirty="0">
                <a:latin typeface="Times New Roman"/>
                <a:ea typeface="Times New Roman"/>
                <a:cs typeface="Simplified Arabic"/>
              </a:rPr>
              <a:t>وقد بدأت ظاهرة الاسكان غير الرسمي في مدينة الرياض كرد فعل للعوامل المتعددة كارتفاع الأراضي وارتفاع ايجارات المساكن وازدياد تيارات الهجرة لمدينة الرياض بنوعيها الداخلية والخارجية ونشات معظم الاحياء العشوائية في الأطراف الشرقية لمدينة الرياض. ويعيش في تلك المناطق العشوائية بعض الوافدين الذي يستخدمون من قبل أرباب العمل السعوديين كعمالة رخيصة. هذا </a:t>
            </a:r>
            <a:r>
              <a:rPr lang="ar-IQ" sz="2800" dirty="0" smtClean="0">
                <a:latin typeface="Times New Roman"/>
                <a:ea typeface="Times New Roman"/>
                <a:cs typeface="Simplified Arabic"/>
              </a:rPr>
              <a:t>فضلا من </a:t>
            </a:r>
            <a:r>
              <a:rPr lang="ar-SA" sz="2800" dirty="0" smtClean="0">
                <a:latin typeface="Times New Roman"/>
                <a:ea typeface="Times New Roman"/>
                <a:cs typeface="Simplified Arabic"/>
              </a:rPr>
              <a:t>أن </a:t>
            </a:r>
            <a:r>
              <a:rPr lang="ar-SA" sz="2800" dirty="0">
                <a:latin typeface="Times New Roman"/>
                <a:ea typeface="Times New Roman"/>
                <a:cs typeface="Simplified Arabic"/>
              </a:rPr>
              <a:t>بعض سكان البادية من السعوديين يفضلون الاقامة في أطراف المدينة لكونها بيئة شبيهة ببيئتهم البدوية. ويقيمون هؤلاء السكان في خيام أو مساكن مسورة بمواد الكرتون أو الصفيح أو الاخشاب </a:t>
            </a:r>
            <a:r>
              <a:rPr lang="ar-IQ" sz="2800" dirty="0" smtClean="0">
                <a:latin typeface="Times New Roman"/>
                <a:ea typeface="Times New Roman"/>
                <a:cs typeface="Simplified Arabic"/>
              </a:rPr>
              <a:t>.</a:t>
            </a:r>
          </a:p>
          <a:p>
            <a:pPr algn="justLow">
              <a:spcAft>
                <a:spcPts val="0"/>
              </a:spcAft>
            </a:pPr>
            <a:r>
              <a:rPr lang="ar-IQ" sz="2800" dirty="0" smtClean="0">
                <a:latin typeface="Times New Roman"/>
                <a:cs typeface="Simplified Arabic"/>
              </a:rPr>
              <a:t>س: اليس من الغريب ان تنشا في السعودية الغنية عشوائيات؟</a:t>
            </a:r>
            <a:endParaRPr lang="ar-SA" sz="2800" dirty="0"/>
          </a:p>
        </p:txBody>
      </p:sp>
    </p:spTree>
    <p:extLst>
      <p:ext uri="{BB962C8B-B14F-4D97-AF65-F5344CB8AC3E}">
        <p14:creationId xmlns:p14="http://schemas.microsoft.com/office/powerpoint/2010/main" val="15129079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7620000" cy="4373563"/>
          </a:xfrm>
        </p:spPr>
        <p:txBody>
          <a:bodyPr>
            <a:normAutofit/>
          </a:bodyPr>
          <a:lstStyle/>
          <a:p>
            <a:pPr algn="just"/>
            <a:r>
              <a:rPr lang="ar-SA" sz="2800" dirty="0">
                <a:latin typeface="Times New Roman"/>
                <a:ea typeface="Times New Roman"/>
                <a:cs typeface="Simplified Arabic"/>
              </a:rPr>
              <a:t>كما </a:t>
            </a:r>
            <a:r>
              <a:rPr lang="ar-SA" sz="2800" dirty="0" smtClean="0">
                <a:latin typeface="Times New Roman"/>
                <a:ea typeface="Times New Roman"/>
                <a:cs typeface="Simplified Arabic"/>
              </a:rPr>
              <a:t>اوضح </a:t>
            </a:r>
            <a:r>
              <a:rPr lang="ar-IQ" sz="2800" dirty="0" smtClean="0">
                <a:latin typeface="Times New Roman"/>
                <a:ea typeface="Times New Roman"/>
                <a:cs typeface="Simplified Arabic"/>
              </a:rPr>
              <a:t>احد البحوث </a:t>
            </a:r>
            <a:r>
              <a:rPr lang="ar-SA" sz="2800" dirty="0" smtClean="0">
                <a:latin typeface="Times New Roman"/>
                <a:ea typeface="Times New Roman"/>
                <a:cs typeface="Simplified Arabic"/>
              </a:rPr>
              <a:t>التي </a:t>
            </a:r>
            <a:r>
              <a:rPr lang="ar-SA" sz="2800" dirty="0">
                <a:latin typeface="Times New Roman"/>
                <a:ea typeface="Times New Roman"/>
                <a:cs typeface="Simplified Arabic"/>
              </a:rPr>
              <a:t>أجريت على حي الفيصلية بمدينة الرياض أن هذا الحي يعدُ من الأحياء الفقيرة وغير المخططة والتي ترتفع فيه </a:t>
            </a:r>
            <a:r>
              <a:rPr lang="ar-SA" sz="2800" dirty="0" smtClean="0">
                <a:latin typeface="Times New Roman"/>
                <a:ea typeface="Times New Roman"/>
                <a:cs typeface="Simplified Arabic"/>
              </a:rPr>
              <a:t>نسب</a:t>
            </a:r>
            <a:r>
              <a:rPr lang="ar-IQ" sz="2800" dirty="0" smtClean="0">
                <a:latin typeface="Times New Roman"/>
                <a:ea typeface="Times New Roman"/>
                <a:cs typeface="Simplified Arabic"/>
              </a:rPr>
              <a:t>ة</a:t>
            </a:r>
            <a:r>
              <a:rPr lang="ar-SA" sz="2800" dirty="0" smtClean="0">
                <a:latin typeface="Times New Roman"/>
                <a:ea typeface="Times New Roman"/>
                <a:cs typeface="Simplified Arabic"/>
              </a:rPr>
              <a:t> </a:t>
            </a:r>
            <a:r>
              <a:rPr lang="ar-SA" sz="2800" dirty="0">
                <a:latin typeface="Times New Roman"/>
                <a:ea typeface="Times New Roman"/>
                <a:cs typeface="Simplified Arabic"/>
              </a:rPr>
              <a:t>الأمية وسط </a:t>
            </a:r>
            <a:r>
              <a:rPr lang="ar-IQ" sz="2800" dirty="0" smtClean="0">
                <a:latin typeface="Times New Roman"/>
                <a:ea typeface="Times New Roman"/>
                <a:cs typeface="Simplified Arabic"/>
              </a:rPr>
              <a:t>ال</a:t>
            </a:r>
            <a:r>
              <a:rPr lang="ar-SA" sz="2800" dirty="0" smtClean="0">
                <a:latin typeface="Times New Roman"/>
                <a:ea typeface="Times New Roman"/>
                <a:cs typeface="Simplified Arabic"/>
              </a:rPr>
              <a:t>سكان </a:t>
            </a:r>
            <a:r>
              <a:rPr lang="ar-SA" sz="2800" dirty="0">
                <a:latin typeface="Times New Roman"/>
                <a:ea typeface="Times New Roman"/>
                <a:cs typeface="Simplified Arabic"/>
              </a:rPr>
              <a:t>الذين يمتهنون المهن الهامشية ويتحصلون على مداخيل متدنية لا تفي باحتياجاتهم الاساسية. ويعد عامل القرابة عاملاً اساسياً في استمرار العلاقات والتضامن الأسري بين أفراد حي </a:t>
            </a:r>
            <a:r>
              <a:rPr lang="ar-SA" sz="2800" dirty="0" smtClean="0">
                <a:latin typeface="Times New Roman"/>
                <a:ea typeface="Times New Roman"/>
                <a:cs typeface="Simplified Arabic"/>
              </a:rPr>
              <a:t>الفيصلية</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endParaRPr lang="ar-SA" sz="2800" dirty="0"/>
          </a:p>
        </p:txBody>
      </p:sp>
    </p:spTree>
    <p:extLst>
      <p:ext uri="{BB962C8B-B14F-4D97-AF65-F5344CB8AC3E}">
        <p14:creationId xmlns:p14="http://schemas.microsoft.com/office/powerpoint/2010/main" val="416328036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836712"/>
            <a:ext cx="7620000" cy="4373563"/>
          </a:xfrm>
        </p:spPr>
        <p:txBody>
          <a:bodyPr/>
          <a:lstStyle/>
          <a:p>
            <a:pPr algn="just"/>
            <a:r>
              <a:rPr lang="ar-SA" sz="2800" dirty="0" smtClean="0">
                <a:latin typeface="Times New Roman"/>
                <a:ea typeface="Times New Roman"/>
                <a:cs typeface="Simplified Arabic"/>
              </a:rPr>
              <a:t>و</a:t>
            </a:r>
            <a:r>
              <a:rPr lang="ar-IQ" sz="2800" dirty="0">
                <a:latin typeface="Times New Roman"/>
                <a:ea typeface="Times New Roman"/>
                <a:cs typeface="Simplified Arabic"/>
              </a:rPr>
              <a:t>ي</a:t>
            </a:r>
            <a:r>
              <a:rPr lang="ar-SA" sz="2800" dirty="0" smtClean="0">
                <a:latin typeface="Times New Roman"/>
                <a:ea typeface="Times New Roman"/>
                <a:cs typeface="Simplified Arabic"/>
              </a:rPr>
              <a:t>شير </a:t>
            </a:r>
            <a:r>
              <a:rPr lang="ar-IQ" sz="2800" dirty="0" smtClean="0">
                <a:latin typeface="Times New Roman"/>
                <a:ea typeface="Times New Roman"/>
                <a:cs typeface="Simplified Arabic"/>
              </a:rPr>
              <a:t>البحث</a:t>
            </a:r>
            <a:r>
              <a:rPr lang="ar-SA" sz="2800" dirty="0" smtClean="0">
                <a:latin typeface="Times New Roman"/>
                <a:ea typeface="Times New Roman"/>
                <a:cs typeface="Simplified Arabic"/>
              </a:rPr>
              <a:t> ال</a:t>
            </a:r>
            <a:r>
              <a:rPr lang="ar-IQ" sz="2800" dirty="0" smtClean="0">
                <a:latin typeface="Times New Roman"/>
                <a:ea typeface="Times New Roman"/>
                <a:cs typeface="Simplified Arabic"/>
              </a:rPr>
              <a:t>ذي</a:t>
            </a:r>
            <a:r>
              <a:rPr lang="ar-SA" sz="2800" dirty="0" smtClean="0">
                <a:latin typeface="Times New Roman"/>
                <a:ea typeface="Times New Roman"/>
                <a:cs typeface="Simplified Arabic"/>
              </a:rPr>
              <a:t> أجري </a:t>
            </a:r>
            <a:r>
              <a:rPr lang="ar-SA" sz="2800" dirty="0">
                <a:latin typeface="Times New Roman"/>
                <a:ea typeface="Times New Roman"/>
                <a:cs typeface="Simplified Arabic"/>
              </a:rPr>
              <a:t>في الكويت إلى أنه على الرغم من أن مشكلة انتشار العشوائيات في الكويت لم تصل بعد إلى المستويات الخطيرة التي وصلتها في بلاد أخرى، الا أن هذا لا ينفي وجودها . فقد نشأت بعض الاحياء العشوائية بمنطقتي السالمية وصباح السالم. كما ظهرت مناطق عشوائية على أطراف المناطق السكنية القائمة كمنطقة شرق القرين ومنطقة رأس </a:t>
            </a:r>
            <a:r>
              <a:rPr lang="ar-SA" sz="2800" dirty="0" err="1">
                <a:latin typeface="Times New Roman"/>
                <a:ea typeface="Times New Roman"/>
                <a:cs typeface="Simplified Arabic"/>
              </a:rPr>
              <a:t>عشيرج</a:t>
            </a:r>
            <a:r>
              <a:rPr lang="ar-SA" sz="2800" dirty="0">
                <a:latin typeface="Times New Roman"/>
                <a:ea typeface="Times New Roman"/>
                <a:cs typeface="Simplified Arabic"/>
              </a:rPr>
              <a:t>. كما </a:t>
            </a:r>
            <a:r>
              <a:rPr lang="ar-SA" sz="2800" dirty="0" smtClean="0">
                <a:latin typeface="Times New Roman"/>
                <a:ea typeface="Times New Roman"/>
                <a:cs typeface="Simplified Arabic"/>
              </a:rPr>
              <a:t>أوضح </a:t>
            </a:r>
            <a:r>
              <a:rPr lang="ar-IQ" sz="2800" dirty="0" smtClean="0">
                <a:latin typeface="Times New Roman"/>
                <a:ea typeface="Times New Roman"/>
                <a:cs typeface="Simplified Arabic"/>
              </a:rPr>
              <a:t>ذلك البحث </a:t>
            </a:r>
            <a:r>
              <a:rPr lang="ar-SA" sz="2800" dirty="0" smtClean="0">
                <a:latin typeface="Times New Roman"/>
                <a:ea typeface="Times New Roman"/>
                <a:cs typeface="Simplified Arabic"/>
              </a:rPr>
              <a:t>أن </a:t>
            </a:r>
            <a:r>
              <a:rPr lang="ar-SA" sz="2800" dirty="0">
                <a:latin typeface="Times New Roman"/>
                <a:ea typeface="Times New Roman"/>
                <a:cs typeface="Simplified Arabic"/>
              </a:rPr>
              <a:t>المناطق العشوائية في الكويت تمثل مناخاً ملائماً لانتشار الجريمة وايواء الخارجين على القانون، حيث يصعب على قوات الأمن السيطرة عليها نتيجة لضيق الأزقة وعدم انتظام الطرق وصعوبة معرفة دروبها مسبقاً </a:t>
            </a:r>
            <a:r>
              <a:rPr lang="ar-IQ" sz="2800" dirty="0" smtClean="0">
                <a:latin typeface="Times New Roman"/>
                <a:ea typeface="Times New Roman"/>
                <a:cs typeface="Simplified Arabic"/>
              </a:rPr>
              <a:t>.</a:t>
            </a:r>
            <a:endParaRPr lang="ar-SA" sz="2800" dirty="0"/>
          </a:p>
        </p:txBody>
      </p:sp>
    </p:spTree>
    <p:extLst>
      <p:ext uri="{BB962C8B-B14F-4D97-AF65-F5344CB8AC3E}">
        <p14:creationId xmlns:p14="http://schemas.microsoft.com/office/powerpoint/2010/main" val="218677065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2529681"/>
          <a:ext cx="7620000" cy="2819400"/>
        </p:xfrm>
        <a:graphic>
          <a:graphicData uri="http://schemas.openxmlformats.org/drawingml/2006/table">
            <a:tbl>
              <a:tblPr firstRow="1" firstCol="1" bandRow="1"/>
              <a:tblGrid>
                <a:gridCol w="1270000"/>
                <a:gridCol w="1270000"/>
                <a:gridCol w="1270000"/>
                <a:gridCol w="1270000"/>
                <a:gridCol w="1270000"/>
                <a:gridCol w="1270000"/>
              </a:tblGrid>
              <a:tr h="473710">
                <a:tc gridSpan="6">
                  <a:txBody>
                    <a:bodyPr/>
                    <a:lstStyle/>
                    <a:p>
                      <a:pPr marL="0" marR="0" algn="just" rtl="1">
                        <a:lnSpc>
                          <a:spcPct val="115000"/>
                        </a:lnSpc>
                        <a:spcBef>
                          <a:spcPts val="1200"/>
                        </a:spcBef>
                        <a:spcAft>
                          <a:spcPts val="1200"/>
                        </a:spcAft>
                      </a:pPr>
                      <a:r>
                        <a:rPr lang="ar-SA" sz="2200" b="1">
                          <a:solidFill>
                            <a:srgbClr val="202122"/>
                          </a:solidFill>
                          <a:effectLst/>
                          <a:latin typeface="Calibri"/>
                          <a:ea typeface="Times New Roman"/>
                          <a:cs typeface="Arial"/>
                        </a:rPr>
                        <a:t>عدد ونسبة سكان العشوائيات</a:t>
                      </a:r>
                      <a:r>
                        <a:rPr lang="en-US" sz="2200" b="1">
                          <a:solidFill>
                            <a:srgbClr val="202122"/>
                          </a:solidFill>
                          <a:effectLst/>
                          <a:latin typeface="Arial"/>
                          <a:ea typeface="Times New Roman"/>
                          <a:cs typeface="Arial"/>
                        </a:rPr>
                        <a:t> </a:t>
                      </a:r>
                      <a:r>
                        <a:rPr lang="ar-SA" sz="2200" b="1">
                          <a:solidFill>
                            <a:srgbClr val="202122"/>
                          </a:solidFill>
                          <a:effectLst/>
                          <a:latin typeface="Calibri"/>
                          <a:ea typeface="Times New Roman"/>
                          <a:cs typeface="Arial"/>
                        </a:rPr>
                        <a:t>في العالم بالملايين، أرقام الأمم المتحدة للإسكان 2001</a:t>
                      </a:r>
                      <a:endParaRPr lang="en-US" sz="1100">
                        <a:effectLst/>
                        <a:latin typeface="Calibri"/>
                        <a:ea typeface="Calibri"/>
                        <a:cs typeface="Arial"/>
                      </a:endParaRPr>
                    </a:p>
                  </a:txBody>
                  <a:tcPr marL="60960" marR="60960" marT="30480" marB="30480" anchor="ctr">
                    <a:lnL>
                      <a:noFill/>
                    </a:lnL>
                    <a:lnR>
                      <a:noFill/>
                    </a:lnR>
                    <a:lnT>
                      <a:noFill/>
                    </a:lnT>
                    <a:lnB w="12700" cap="flat" cmpd="sng" algn="ctr">
                      <a:solidFill>
                        <a:srgbClr val="A2A9B1"/>
                      </a:solidFill>
                      <a:prstDash val="solid"/>
                      <a:round/>
                      <a:headEnd type="none" w="med" len="med"/>
                      <a:tailEnd type="none" w="med" len="med"/>
                    </a:lnB>
                    <a:solidFill>
                      <a:srgbClr val="EAECF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0">
                <a:tc rowSpan="2">
                  <a:txBody>
                    <a:bodyPr/>
                    <a:lstStyle/>
                    <a:p>
                      <a:pPr marL="0" marR="0" algn="just" rtl="1">
                        <a:lnSpc>
                          <a:spcPct val="115000"/>
                        </a:lnSpc>
                        <a:spcBef>
                          <a:spcPts val="1200"/>
                        </a:spcBef>
                        <a:spcAft>
                          <a:spcPts val="1200"/>
                        </a:spcAft>
                      </a:pPr>
                      <a:r>
                        <a:rPr lang="ar-SA" sz="1600" b="1">
                          <a:solidFill>
                            <a:srgbClr val="202122"/>
                          </a:solidFill>
                          <a:effectLst/>
                          <a:latin typeface="Calibri"/>
                          <a:ea typeface="Times New Roman"/>
                          <a:cs typeface="Arial"/>
                        </a:rPr>
                        <a:t>منطقة</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rowSpan="2">
                  <a:txBody>
                    <a:bodyPr/>
                    <a:lstStyle/>
                    <a:p>
                      <a:pPr marL="0" marR="0" algn="just" rtl="1">
                        <a:lnSpc>
                          <a:spcPct val="115000"/>
                        </a:lnSpc>
                        <a:spcBef>
                          <a:spcPts val="1200"/>
                        </a:spcBef>
                        <a:spcAft>
                          <a:spcPts val="1200"/>
                        </a:spcAft>
                      </a:pPr>
                      <a:r>
                        <a:rPr lang="ar-SA" sz="1600" b="1">
                          <a:solidFill>
                            <a:srgbClr val="202122"/>
                          </a:solidFill>
                          <a:effectLst/>
                          <a:latin typeface="Calibri"/>
                          <a:ea typeface="Times New Roman"/>
                          <a:cs typeface="Arial"/>
                        </a:rPr>
                        <a:t>سكان</a:t>
                      </a:r>
                      <a:r>
                        <a:rPr lang="en-US" sz="1600" b="1">
                          <a:solidFill>
                            <a:srgbClr val="202122"/>
                          </a:solidFill>
                          <a:effectLst/>
                          <a:latin typeface="Arial"/>
                          <a:ea typeface="Times New Roman"/>
                          <a:cs typeface="Arial"/>
                        </a:rPr>
                        <a:t/>
                      </a:r>
                      <a:br>
                        <a:rPr lang="en-US" sz="1600" b="1">
                          <a:solidFill>
                            <a:srgbClr val="202122"/>
                          </a:solidFill>
                          <a:effectLst/>
                          <a:latin typeface="Arial"/>
                          <a:ea typeface="Times New Roman"/>
                          <a:cs typeface="Arial"/>
                        </a:rPr>
                      </a:br>
                      <a:r>
                        <a:rPr lang="ar-SA" sz="1600" b="1">
                          <a:solidFill>
                            <a:srgbClr val="202122"/>
                          </a:solidFill>
                          <a:effectLst/>
                          <a:latin typeface="Calibri"/>
                          <a:ea typeface="Times New Roman"/>
                          <a:cs typeface="Arial"/>
                        </a:rPr>
                        <a:t>مجموع</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gridSpan="2">
                  <a:txBody>
                    <a:bodyPr/>
                    <a:lstStyle/>
                    <a:p>
                      <a:pPr marL="0" marR="0" algn="just" rtl="1">
                        <a:lnSpc>
                          <a:spcPct val="115000"/>
                        </a:lnSpc>
                        <a:spcBef>
                          <a:spcPts val="1200"/>
                        </a:spcBef>
                        <a:spcAft>
                          <a:spcPts val="1200"/>
                        </a:spcAft>
                      </a:pPr>
                      <a:r>
                        <a:rPr lang="ar-SA" sz="1600" b="1">
                          <a:solidFill>
                            <a:srgbClr val="202122"/>
                          </a:solidFill>
                          <a:effectLst/>
                          <a:latin typeface="Calibri"/>
                          <a:ea typeface="Times New Roman"/>
                          <a:cs typeface="Arial"/>
                        </a:rPr>
                        <a:t>سكان المدن</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hMerge="1">
                  <a:txBody>
                    <a:bodyPr/>
                    <a:lstStyle/>
                    <a:p>
                      <a:pPr rtl="1"/>
                      <a:endParaRPr lang="ar-SA"/>
                    </a:p>
                  </a:txBody>
                  <a:tcPr/>
                </a:tc>
                <a:tc gridSpan="2">
                  <a:txBody>
                    <a:bodyPr/>
                    <a:lstStyle/>
                    <a:p>
                      <a:pPr marL="0" marR="0" algn="just" rtl="1">
                        <a:lnSpc>
                          <a:spcPct val="115000"/>
                        </a:lnSpc>
                        <a:spcBef>
                          <a:spcPts val="1200"/>
                        </a:spcBef>
                        <a:spcAft>
                          <a:spcPts val="1200"/>
                        </a:spcAft>
                      </a:pPr>
                      <a:r>
                        <a:rPr lang="ar-SA" sz="1600" b="1">
                          <a:solidFill>
                            <a:srgbClr val="202122"/>
                          </a:solidFill>
                          <a:effectLst/>
                          <a:latin typeface="Calibri"/>
                          <a:ea typeface="Times New Roman"/>
                          <a:cs typeface="Arial"/>
                        </a:rPr>
                        <a:t>سكان العشوائيات</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hMerge="1">
                  <a:txBody>
                    <a:bodyPr/>
                    <a:lstStyle/>
                    <a:p>
                      <a:pPr rtl="1"/>
                      <a:endParaRPr lang="ar-SA"/>
                    </a:p>
                  </a:txBody>
                  <a:tcPr/>
                </a:tc>
              </a:tr>
              <a:tr h="0">
                <a:tc vMerge="1">
                  <a:txBody>
                    <a:bodyPr/>
                    <a:lstStyle/>
                    <a:p>
                      <a:pPr rtl="1"/>
                      <a:endParaRPr lang="ar-SA"/>
                    </a:p>
                  </a:txBody>
                  <a:tcPr/>
                </a:tc>
                <a:tc vMerge="1">
                  <a:txBody>
                    <a:bodyPr/>
                    <a:lstStyle/>
                    <a:p>
                      <a:pPr rtl="1"/>
                      <a:endParaRPr lang="ar-SA"/>
                    </a:p>
                  </a:txBody>
                  <a:tcPr/>
                </a:tc>
                <a:tc>
                  <a:txBody>
                    <a:bodyPr/>
                    <a:lstStyle/>
                    <a:p>
                      <a:pPr marL="0" marR="0" algn="just" rtl="1">
                        <a:lnSpc>
                          <a:spcPct val="115000"/>
                        </a:lnSpc>
                        <a:spcBef>
                          <a:spcPts val="1200"/>
                        </a:spcBef>
                        <a:spcAft>
                          <a:spcPts val="1200"/>
                        </a:spcAft>
                      </a:pPr>
                      <a:r>
                        <a:rPr lang="ar-SA" sz="1600" b="1">
                          <a:solidFill>
                            <a:srgbClr val="202122"/>
                          </a:solidFill>
                          <a:effectLst/>
                          <a:latin typeface="Calibri"/>
                          <a:ea typeface="Times New Roman"/>
                          <a:cs typeface="Arial"/>
                        </a:rPr>
                        <a:t>مجموع</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rtl="1">
                        <a:lnSpc>
                          <a:spcPct val="115000"/>
                        </a:lnSpc>
                        <a:spcBef>
                          <a:spcPts val="1200"/>
                        </a:spcBef>
                        <a:spcAft>
                          <a:spcPts val="1200"/>
                        </a:spcAft>
                      </a:pPr>
                      <a:r>
                        <a:rPr lang="en-US" sz="1600" b="1">
                          <a:solidFill>
                            <a:srgbClr val="202122"/>
                          </a:solidFill>
                          <a:effectLst/>
                          <a:latin typeface="Arial"/>
                          <a:ea typeface="Times New Roman"/>
                          <a:cs typeface="Arial"/>
                        </a:rPr>
                        <a:t>% </a:t>
                      </a:r>
                      <a:r>
                        <a:rPr lang="ar-SA" sz="1600" b="1">
                          <a:solidFill>
                            <a:srgbClr val="202122"/>
                          </a:solidFill>
                          <a:effectLst/>
                          <a:latin typeface="Calibri"/>
                          <a:ea typeface="Times New Roman"/>
                          <a:cs typeface="Arial"/>
                        </a:rPr>
                        <a:t>من مجموع السكان</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rtl="1">
                        <a:lnSpc>
                          <a:spcPct val="115000"/>
                        </a:lnSpc>
                        <a:spcBef>
                          <a:spcPts val="1200"/>
                        </a:spcBef>
                        <a:spcAft>
                          <a:spcPts val="1200"/>
                        </a:spcAft>
                      </a:pPr>
                      <a:r>
                        <a:rPr lang="ar-SA" sz="1600" b="1">
                          <a:solidFill>
                            <a:srgbClr val="202122"/>
                          </a:solidFill>
                          <a:effectLst/>
                          <a:latin typeface="Calibri"/>
                          <a:ea typeface="Times New Roman"/>
                          <a:cs typeface="Arial"/>
                        </a:rPr>
                        <a:t>مجموع (تقدير)</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rtl="1">
                        <a:lnSpc>
                          <a:spcPct val="115000"/>
                        </a:lnSpc>
                        <a:spcBef>
                          <a:spcPts val="1200"/>
                        </a:spcBef>
                        <a:spcAft>
                          <a:spcPts val="1200"/>
                        </a:spcAft>
                      </a:pPr>
                      <a:r>
                        <a:rPr lang="en-US" sz="1600" b="1">
                          <a:solidFill>
                            <a:srgbClr val="202122"/>
                          </a:solidFill>
                          <a:effectLst/>
                          <a:latin typeface="Arial"/>
                          <a:ea typeface="Times New Roman"/>
                          <a:cs typeface="Arial"/>
                        </a:rPr>
                        <a:t>% </a:t>
                      </a:r>
                      <a:r>
                        <a:rPr lang="ar-SA" sz="1600" b="1">
                          <a:solidFill>
                            <a:srgbClr val="202122"/>
                          </a:solidFill>
                          <a:effectLst/>
                          <a:latin typeface="Calibri"/>
                          <a:ea typeface="Times New Roman"/>
                          <a:cs typeface="Arial"/>
                        </a:rPr>
                        <a:t>من سكان الحضر</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0">
                <a:tc>
                  <a:txBody>
                    <a:bodyPr/>
                    <a:lstStyle/>
                    <a:p>
                      <a:pPr marL="0" marR="0" algn="just" rtl="1">
                        <a:lnSpc>
                          <a:spcPct val="115000"/>
                        </a:lnSpc>
                        <a:spcBef>
                          <a:spcPts val="1200"/>
                        </a:spcBef>
                        <a:spcAft>
                          <a:spcPts val="1200"/>
                        </a:spcAft>
                      </a:pPr>
                      <a:r>
                        <a:rPr lang="ar-SA" sz="1600">
                          <a:solidFill>
                            <a:srgbClr val="202122"/>
                          </a:solidFill>
                          <a:effectLst/>
                          <a:latin typeface="Calibri"/>
                          <a:ea typeface="Times New Roman"/>
                          <a:cs typeface="Arial"/>
                        </a:rPr>
                        <a:t>المناطق المتطورة</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1</a:t>
                      </a:r>
                      <a:r>
                        <a:rPr lang="ar-SA" sz="1600">
                          <a:solidFill>
                            <a:srgbClr val="202122"/>
                          </a:solidFill>
                          <a:effectLst/>
                          <a:latin typeface="Calibri"/>
                          <a:ea typeface="Times New Roman"/>
                          <a:cs typeface="Arial"/>
                        </a:rPr>
                        <a:t>٬</a:t>
                      </a:r>
                      <a:r>
                        <a:rPr lang="en-US" sz="1600">
                          <a:solidFill>
                            <a:srgbClr val="202122"/>
                          </a:solidFill>
                          <a:effectLst/>
                          <a:latin typeface="Arial"/>
                          <a:ea typeface="Times New Roman"/>
                          <a:cs typeface="Arial"/>
                        </a:rPr>
                        <a:t>194</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902</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75,5 %</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54,1</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6,0 %</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rtl="1">
                        <a:lnSpc>
                          <a:spcPct val="115000"/>
                        </a:lnSpc>
                        <a:spcBef>
                          <a:spcPts val="1200"/>
                        </a:spcBef>
                        <a:spcAft>
                          <a:spcPts val="1200"/>
                        </a:spcAft>
                      </a:pPr>
                      <a:r>
                        <a:rPr lang="ar-SA" sz="1600">
                          <a:solidFill>
                            <a:srgbClr val="202122"/>
                          </a:solidFill>
                          <a:effectLst/>
                          <a:latin typeface="Calibri"/>
                          <a:ea typeface="Times New Roman"/>
                          <a:cs typeface="Arial"/>
                        </a:rPr>
                        <a:t>المناطق النامية</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4</a:t>
                      </a:r>
                      <a:r>
                        <a:rPr lang="ar-SA" sz="1600">
                          <a:solidFill>
                            <a:srgbClr val="202122"/>
                          </a:solidFill>
                          <a:effectLst/>
                          <a:latin typeface="Calibri"/>
                          <a:ea typeface="Times New Roman"/>
                          <a:cs typeface="Arial"/>
                        </a:rPr>
                        <a:t>٬</a:t>
                      </a:r>
                      <a:r>
                        <a:rPr lang="en-US" sz="1600">
                          <a:solidFill>
                            <a:srgbClr val="202122"/>
                          </a:solidFill>
                          <a:effectLst/>
                          <a:latin typeface="Arial"/>
                          <a:ea typeface="Times New Roman"/>
                          <a:cs typeface="Arial"/>
                        </a:rPr>
                        <a:t>940</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2</a:t>
                      </a:r>
                      <a:r>
                        <a:rPr lang="ar-SA" sz="1600">
                          <a:solidFill>
                            <a:srgbClr val="202122"/>
                          </a:solidFill>
                          <a:effectLst/>
                          <a:latin typeface="Calibri"/>
                          <a:ea typeface="Times New Roman"/>
                          <a:cs typeface="Arial"/>
                        </a:rPr>
                        <a:t>٬</a:t>
                      </a:r>
                      <a:r>
                        <a:rPr lang="en-US" sz="1600">
                          <a:solidFill>
                            <a:srgbClr val="202122"/>
                          </a:solidFill>
                          <a:effectLst/>
                          <a:latin typeface="Arial"/>
                          <a:ea typeface="Times New Roman"/>
                          <a:cs typeface="Arial"/>
                        </a:rPr>
                        <a:t>022</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40,9 %</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869,9</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43,0 %</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rtl="1">
                        <a:lnSpc>
                          <a:spcPct val="115000"/>
                        </a:lnSpc>
                        <a:spcBef>
                          <a:spcPts val="1200"/>
                        </a:spcBef>
                        <a:spcAft>
                          <a:spcPts val="1200"/>
                        </a:spcAft>
                      </a:pPr>
                      <a:r>
                        <a:rPr lang="ar-SA" sz="1600">
                          <a:solidFill>
                            <a:srgbClr val="202122"/>
                          </a:solidFill>
                          <a:effectLst/>
                          <a:latin typeface="Calibri"/>
                          <a:ea typeface="Times New Roman"/>
                          <a:cs typeface="Arial"/>
                        </a:rPr>
                        <a:t>العالم</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6</a:t>
                      </a:r>
                      <a:r>
                        <a:rPr lang="ar-SA" sz="1600">
                          <a:solidFill>
                            <a:srgbClr val="202122"/>
                          </a:solidFill>
                          <a:effectLst/>
                          <a:latin typeface="Calibri"/>
                          <a:ea typeface="Times New Roman"/>
                          <a:cs typeface="Arial"/>
                        </a:rPr>
                        <a:t>٬</a:t>
                      </a:r>
                      <a:r>
                        <a:rPr lang="en-US" sz="1600">
                          <a:solidFill>
                            <a:srgbClr val="202122"/>
                          </a:solidFill>
                          <a:effectLst/>
                          <a:latin typeface="Arial"/>
                          <a:ea typeface="Times New Roman"/>
                          <a:cs typeface="Arial"/>
                        </a:rPr>
                        <a:t>134</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2</a:t>
                      </a:r>
                      <a:r>
                        <a:rPr lang="ar-SA" sz="1600">
                          <a:solidFill>
                            <a:srgbClr val="202122"/>
                          </a:solidFill>
                          <a:effectLst/>
                          <a:latin typeface="Calibri"/>
                          <a:ea typeface="Times New Roman"/>
                          <a:cs typeface="Arial"/>
                        </a:rPr>
                        <a:t>٬</a:t>
                      </a:r>
                      <a:r>
                        <a:rPr lang="en-US" sz="1600">
                          <a:solidFill>
                            <a:srgbClr val="202122"/>
                          </a:solidFill>
                          <a:effectLst/>
                          <a:latin typeface="Arial"/>
                          <a:ea typeface="Times New Roman"/>
                          <a:cs typeface="Arial"/>
                        </a:rPr>
                        <a:t>923</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47,7 %</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a:solidFill>
                            <a:srgbClr val="202122"/>
                          </a:solidFill>
                          <a:effectLst/>
                          <a:latin typeface="Arial"/>
                          <a:ea typeface="Times New Roman"/>
                          <a:cs typeface="Arial"/>
                        </a:rPr>
                        <a:t>924,0</a:t>
                      </a:r>
                      <a:endParaRPr lang="en-US" sz="110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rtl="1">
                        <a:lnSpc>
                          <a:spcPct val="115000"/>
                        </a:lnSpc>
                        <a:spcBef>
                          <a:spcPts val="1200"/>
                        </a:spcBef>
                        <a:spcAft>
                          <a:spcPts val="1200"/>
                        </a:spcAft>
                      </a:pPr>
                      <a:r>
                        <a:rPr lang="en-US" sz="1600" dirty="0">
                          <a:solidFill>
                            <a:srgbClr val="202122"/>
                          </a:solidFill>
                          <a:effectLst/>
                          <a:latin typeface="Arial"/>
                          <a:ea typeface="Times New Roman"/>
                          <a:cs typeface="Arial"/>
                        </a:rPr>
                        <a:t>31,6 %</a:t>
                      </a:r>
                      <a:endParaRPr lang="en-US" sz="1100" dirty="0">
                        <a:effectLst/>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159824051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836712"/>
            <a:ext cx="7620000" cy="4373563"/>
          </a:xfrm>
        </p:spPr>
        <p:txBody>
          <a:bodyPr/>
          <a:lstStyle/>
          <a:p>
            <a:pPr marL="44450" indent="315595" algn="just">
              <a:spcAft>
                <a:spcPts val="0"/>
              </a:spcAft>
            </a:pPr>
            <a:r>
              <a:rPr lang="ar-SA" sz="2800" b="0" dirty="0">
                <a:latin typeface="Times New Roman"/>
                <a:ea typeface="Times New Roman"/>
                <a:cs typeface="Simplified Arabic"/>
              </a:rPr>
              <a:t>وانتشرت ظاهرة العشوائيات في دول المغرب العربي، حيث اتضح نحو 50% من سكان المناطق الحضرية في المملكة المغربية يقيمون في احياء عشوائية. كما اتضح أن نحو 6% من سكان العاصمة الجزائرية يقيمون في احياء عشوائية تفتقر إلى الخدمات الضرورية لحياة الانسان، وتنتشر فيها الجريمة ويختبأ فيها عصابات الارهاب ومختطفي الرهائن.</a:t>
            </a:r>
            <a:endParaRPr lang="en-US" sz="2800" dirty="0">
              <a:latin typeface="Times New Roman"/>
              <a:ea typeface="Times New Roman"/>
            </a:endParaRPr>
          </a:p>
          <a:p>
            <a:endParaRPr lang="ar-SA" dirty="0"/>
          </a:p>
        </p:txBody>
      </p:sp>
    </p:spTree>
    <p:extLst>
      <p:ext uri="{BB962C8B-B14F-4D97-AF65-F5344CB8AC3E}">
        <p14:creationId xmlns:p14="http://schemas.microsoft.com/office/powerpoint/2010/main" val="386499913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908720"/>
            <a:ext cx="7620000" cy="4373563"/>
          </a:xfrm>
        </p:spPr>
        <p:txBody>
          <a:bodyPr>
            <a:normAutofit/>
          </a:bodyPr>
          <a:lstStyle/>
          <a:p>
            <a:pPr algn="just"/>
            <a:r>
              <a:rPr lang="ar-SA" sz="2800" dirty="0">
                <a:latin typeface="Times New Roman"/>
                <a:ea typeface="Times New Roman"/>
                <a:cs typeface="Simplified Arabic"/>
              </a:rPr>
              <a:t>ويعزي ازدياد عدد العشوائيات في البلاد العربية لعوامل عديدة، اهمها الهجرات المتزايدة نحو المدن والمراكز الحضرية الناتجة عن التنمية غير المتوازنة وعدم الاهتمام بالمناطق الريفية من حيث تحسين الاجور وتحسين </a:t>
            </a:r>
            <a:r>
              <a:rPr lang="ar-SA" sz="2800" dirty="0" smtClean="0">
                <a:latin typeface="Times New Roman"/>
                <a:ea typeface="Times New Roman"/>
                <a:cs typeface="Simplified Arabic"/>
              </a:rPr>
              <a:t>الخدمات</a:t>
            </a:r>
            <a:r>
              <a:rPr lang="ar-IQ" sz="2800" dirty="0" smtClean="0">
                <a:latin typeface="Times New Roman"/>
                <a:ea typeface="Times New Roman"/>
                <a:cs typeface="Simplified Arabic"/>
              </a:rPr>
              <a:t>،.</a:t>
            </a:r>
          </a:p>
          <a:p>
            <a:pPr algn="just"/>
            <a:r>
              <a:rPr lang="ar-SA" sz="2800" dirty="0" smtClean="0">
                <a:latin typeface="Times New Roman"/>
                <a:ea typeface="Times New Roman"/>
                <a:cs typeface="Simplified Arabic"/>
              </a:rPr>
              <a:t> </a:t>
            </a:r>
            <a:r>
              <a:rPr lang="ar-SA" sz="2800" dirty="0">
                <a:latin typeface="Times New Roman"/>
                <a:ea typeface="Times New Roman"/>
                <a:cs typeface="Simplified Arabic"/>
              </a:rPr>
              <a:t>كما ادى ارتفاع قيمة الاراضي وارتفاع ايجارات المنازل في المدن والعواصم لنزوح بعض الأسر الفقيرة لأطراف المدن </a:t>
            </a:r>
            <a:r>
              <a:rPr lang="ar-SA" sz="2800" dirty="0" smtClean="0">
                <a:latin typeface="Times New Roman"/>
                <a:ea typeface="Times New Roman"/>
                <a:cs typeface="Simplified Arabic"/>
              </a:rPr>
              <a:t>و</a:t>
            </a:r>
            <a:r>
              <a:rPr lang="ar-IQ" sz="2800" dirty="0" smtClean="0">
                <a:latin typeface="Times New Roman"/>
                <a:ea typeface="Times New Roman"/>
                <a:cs typeface="Simplified Arabic"/>
              </a:rPr>
              <a:t>الا</a:t>
            </a:r>
            <a:r>
              <a:rPr lang="ar-SA" sz="2800" dirty="0" smtClean="0">
                <a:latin typeface="Times New Roman"/>
                <a:ea typeface="Times New Roman"/>
                <a:cs typeface="Simplified Arabic"/>
              </a:rPr>
              <a:t>قامة </a:t>
            </a:r>
            <a:r>
              <a:rPr lang="ar-SA" sz="2800" dirty="0">
                <a:latin typeface="Times New Roman"/>
                <a:ea typeface="Times New Roman"/>
                <a:cs typeface="Simplified Arabic"/>
              </a:rPr>
              <a:t>في الاحياء العشوائية. هذا </a:t>
            </a:r>
            <a:r>
              <a:rPr lang="ar-IQ" sz="2800" dirty="0" smtClean="0">
                <a:latin typeface="Times New Roman"/>
                <a:ea typeface="Times New Roman"/>
                <a:cs typeface="Simplified Arabic"/>
              </a:rPr>
              <a:t>فضلا عن </a:t>
            </a:r>
            <a:r>
              <a:rPr lang="ar-SA" sz="2800" dirty="0" smtClean="0">
                <a:latin typeface="Times New Roman"/>
                <a:ea typeface="Times New Roman"/>
                <a:cs typeface="Simplified Arabic"/>
              </a:rPr>
              <a:t>عدم </a:t>
            </a:r>
            <a:r>
              <a:rPr lang="ar-SA" sz="2800" dirty="0">
                <a:latin typeface="Times New Roman"/>
                <a:ea typeface="Times New Roman"/>
                <a:cs typeface="Simplified Arabic"/>
              </a:rPr>
              <a:t>تطبيق قوانين ملكية الأراضي والقوانين الخاصة بترخيص المباني </a:t>
            </a:r>
            <a:r>
              <a:rPr lang="ar-IQ" sz="2800" dirty="0" smtClean="0">
                <a:latin typeface="Times New Roman"/>
                <a:ea typeface="Times New Roman"/>
                <a:cs typeface="Simplified Arabic"/>
              </a:rPr>
              <a:t>، يضاف الى كل ذلك خيانة الحكام لشعوبهم .</a:t>
            </a:r>
            <a:endParaRPr lang="ar-SA" sz="2800" dirty="0"/>
          </a:p>
        </p:txBody>
      </p:sp>
    </p:spTree>
    <p:extLst>
      <p:ext uri="{BB962C8B-B14F-4D97-AF65-F5344CB8AC3E}">
        <p14:creationId xmlns:p14="http://schemas.microsoft.com/office/powerpoint/2010/main" val="301027560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052736"/>
            <a:ext cx="7620000" cy="4373563"/>
          </a:xfrm>
        </p:spPr>
        <p:txBody>
          <a:bodyPr>
            <a:normAutofit/>
          </a:bodyPr>
          <a:lstStyle/>
          <a:p>
            <a:pPr indent="16510" algn="just">
              <a:spcAft>
                <a:spcPts val="0"/>
              </a:spcAft>
            </a:pPr>
            <a:r>
              <a:rPr lang="ar-SA" sz="2800" b="0" dirty="0">
                <a:latin typeface="Times New Roman"/>
                <a:cs typeface="Simplified Arabic"/>
              </a:rPr>
              <a:t>العشوائيات وانعكاساتها الأمنية:</a:t>
            </a:r>
            <a:endParaRPr lang="en-US" sz="2800" dirty="0">
              <a:latin typeface="Times New Roman"/>
              <a:cs typeface="PT Bold Heading"/>
            </a:endParaRPr>
          </a:p>
          <a:p>
            <a:pPr algn="just"/>
            <a:r>
              <a:rPr lang="ar-SA" sz="2800" dirty="0">
                <a:latin typeface="Times New Roman"/>
                <a:ea typeface="Times New Roman"/>
                <a:cs typeface="Simplified Arabic"/>
              </a:rPr>
              <a:t>ارتبطت معظم المناطق العشوائية بانتشار الجريمة باعتبارها بيئة مناسبة لتفريخ الاجرام والمجرمين ومركز تصدير للجريمة بمختلف أنواعها. وقد أشارت بعض الدراسات إلى أن عناصر الجماعات المتطرفة في جمهورية مصر العربية كانت تحرص على الاحتماء بالأحياء العشوائية داخل القاهرة الكبرى بعد ارتكابهم لعمليات تخريبية. كما أن أفراد عصابات تهريب المخدرات في كولومبيا كانت تلجأ للاختباء في المستوطنات المحيطة بمدينة (ليما) </a:t>
            </a:r>
            <a:r>
              <a:rPr lang="ar-IQ" sz="2800" dirty="0" smtClean="0">
                <a:latin typeface="Times New Roman"/>
                <a:ea typeface="Times New Roman"/>
                <a:cs typeface="Simplified Arabic"/>
              </a:rPr>
              <a:t>.</a:t>
            </a:r>
            <a:endParaRPr lang="ar-SA" sz="2800" dirty="0"/>
          </a:p>
        </p:txBody>
      </p:sp>
    </p:spTree>
    <p:extLst>
      <p:ext uri="{BB962C8B-B14F-4D97-AF65-F5344CB8AC3E}">
        <p14:creationId xmlns:p14="http://schemas.microsoft.com/office/powerpoint/2010/main" val="212579531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836712"/>
            <a:ext cx="7620000" cy="4373563"/>
          </a:xfrm>
        </p:spPr>
        <p:txBody>
          <a:bodyPr>
            <a:normAutofit/>
          </a:bodyPr>
          <a:lstStyle/>
          <a:p>
            <a:pPr marL="44450" indent="315595" algn="just">
              <a:spcAft>
                <a:spcPts val="0"/>
              </a:spcAft>
            </a:pPr>
            <a:r>
              <a:rPr lang="ar-SA" sz="2800" b="0" dirty="0" smtClean="0">
                <a:latin typeface="Times New Roman"/>
                <a:ea typeface="Times New Roman"/>
                <a:cs typeface="Simplified Arabic"/>
              </a:rPr>
              <a:t>وبدأت </a:t>
            </a:r>
            <a:r>
              <a:rPr lang="ar-SA" sz="2800" b="0" dirty="0">
                <a:latin typeface="Times New Roman"/>
                <a:ea typeface="Times New Roman"/>
                <a:cs typeface="Simplified Arabic"/>
              </a:rPr>
              <a:t>العشوائيات تشكل مشكلة أمنية تحول دون التحكم فيها أو ضبطها من قبل الأجهزة الأمنية، وقد تتحول تلك المناطق إلى جيوب للعنف والتطرف والارهاب.</a:t>
            </a:r>
            <a:endParaRPr lang="en-US" sz="2400" dirty="0">
              <a:latin typeface="Times New Roman"/>
              <a:ea typeface="Times New Roman"/>
            </a:endParaRPr>
          </a:p>
          <a:p>
            <a:pPr marL="44450" indent="315595" algn="just">
              <a:spcAft>
                <a:spcPts val="0"/>
              </a:spcAft>
            </a:pPr>
            <a:endParaRPr lang="en-US" sz="2800" dirty="0">
              <a:latin typeface="Times New Roman"/>
              <a:ea typeface="Times New Roman"/>
            </a:endParaRPr>
          </a:p>
          <a:p>
            <a:endParaRPr lang="ar-SA" dirty="0"/>
          </a:p>
        </p:txBody>
      </p:sp>
    </p:spTree>
    <p:extLst>
      <p:ext uri="{BB962C8B-B14F-4D97-AF65-F5344CB8AC3E}">
        <p14:creationId xmlns:p14="http://schemas.microsoft.com/office/powerpoint/2010/main" val="288983095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052736"/>
            <a:ext cx="7620000" cy="4373563"/>
          </a:xfrm>
        </p:spPr>
        <p:txBody>
          <a:bodyPr>
            <a:normAutofit/>
          </a:bodyPr>
          <a:lstStyle/>
          <a:p>
            <a:pPr algn="just"/>
            <a:r>
              <a:rPr lang="ar-SA" sz="2800" dirty="0" smtClean="0">
                <a:latin typeface="Times New Roman"/>
                <a:ea typeface="Times New Roman"/>
                <a:cs typeface="Simplified Arabic"/>
              </a:rPr>
              <a:t>كما </a:t>
            </a:r>
            <a:r>
              <a:rPr lang="ar-SA" sz="2800" dirty="0">
                <a:latin typeface="Times New Roman"/>
                <a:ea typeface="Times New Roman"/>
                <a:cs typeface="Simplified Arabic"/>
              </a:rPr>
              <a:t>يلاحظ أن الخدمات الأمنية لا تتوفر في معظم المناطق العشوائية بالصورة التي تتفق مع خطورة تلك الأماكن، وفي بعض العشوائيات قد يكون الأمن معدوماً باعتبارها خارج المدينة ، هذا </a:t>
            </a:r>
            <a:r>
              <a:rPr lang="ar-IQ" sz="2800" dirty="0" smtClean="0">
                <a:latin typeface="Times New Roman"/>
                <a:ea typeface="Times New Roman"/>
                <a:cs typeface="Simplified Arabic"/>
              </a:rPr>
              <a:t>فضلا عن </a:t>
            </a:r>
            <a:r>
              <a:rPr lang="ar-SA" sz="2800" dirty="0" smtClean="0">
                <a:latin typeface="Times New Roman"/>
                <a:ea typeface="Times New Roman"/>
                <a:cs typeface="Simplified Arabic"/>
              </a:rPr>
              <a:t>عدم </a:t>
            </a:r>
            <a:r>
              <a:rPr lang="ar-SA" sz="2800" dirty="0">
                <a:latin typeface="Times New Roman"/>
                <a:ea typeface="Times New Roman"/>
                <a:cs typeface="Simplified Arabic"/>
              </a:rPr>
              <a:t>الاعتراف بها من قبل الإدارات المحلية وإدارات </a:t>
            </a:r>
            <a:r>
              <a:rPr lang="ar-SA" sz="2800" dirty="0" smtClean="0">
                <a:latin typeface="Times New Roman"/>
                <a:ea typeface="Times New Roman"/>
                <a:cs typeface="Simplified Arabic"/>
              </a:rPr>
              <a:t>البلديات</a:t>
            </a:r>
            <a:r>
              <a:rPr lang="ar-IQ" sz="2800" dirty="0" smtClean="0">
                <a:latin typeface="Times New Roman"/>
                <a:ea typeface="Times New Roman"/>
                <a:cs typeface="Simplified Arabic"/>
              </a:rPr>
              <a:t>،</a:t>
            </a:r>
            <a:r>
              <a:rPr lang="ar-SA" sz="2800" dirty="0" smtClean="0">
                <a:latin typeface="Times New Roman"/>
                <a:ea typeface="Times New Roman"/>
                <a:cs typeface="Simplified Arabic"/>
              </a:rPr>
              <a:t> </a:t>
            </a:r>
            <a:r>
              <a:rPr lang="ar-SA" sz="2800" dirty="0">
                <a:latin typeface="Times New Roman"/>
                <a:ea typeface="Times New Roman"/>
                <a:cs typeface="Simplified Arabic"/>
              </a:rPr>
              <a:t>وقد يرتكب بعض سكان العشوائيات جرائم داخل المدينة كالسرقة وترويج المخدرات وغيرها ثم يعودون إلى مخابئهم في المناطق العشوائية.</a:t>
            </a:r>
            <a:endParaRPr lang="ar-SA" sz="2800" dirty="0"/>
          </a:p>
        </p:txBody>
      </p:sp>
    </p:spTree>
    <p:extLst>
      <p:ext uri="{BB962C8B-B14F-4D97-AF65-F5344CB8AC3E}">
        <p14:creationId xmlns:p14="http://schemas.microsoft.com/office/powerpoint/2010/main" val="204786504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شيمو\صايم يحجي مع خالته.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1620" y="1752600"/>
            <a:ext cx="4771159"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6037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476672"/>
            <a:ext cx="7620000" cy="4373563"/>
          </a:xfrm>
        </p:spPr>
        <p:txBody>
          <a:bodyPr>
            <a:normAutofit/>
          </a:bodyPr>
          <a:lstStyle/>
          <a:p>
            <a:pPr marL="44450" indent="315595" algn="just">
              <a:spcAft>
                <a:spcPts val="0"/>
              </a:spcAft>
            </a:pPr>
            <a:r>
              <a:rPr lang="ar-SA" sz="3200" b="0" dirty="0">
                <a:latin typeface="Times New Roman"/>
                <a:ea typeface="Times New Roman"/>
                <a:cs typeface="Simplified Arabic"/>
              </a:rPr>
              <a:t>وتجدر الاشارة إلى أن تدني المستوى الأمني بالمناطق العشوائية يعود إلى عدم وجود خطة أمنية فعالة لمكافحة الجريمة في تلك المناطق. ويجب أن تتضمن الخطط الأمنية إجراءات وقائية فعالة تسبقها حملات اعلامية واخرى للتوعية من خلال وسائل الاتصال المتعددة ، مع توفير الامكانيات المادية والبشرية اللازمة لتنفيذ الخطط الأمنية لمكافحة الجريمة في المناطق العشوائية.</a:t>
            </a:r>
            <a:endParaRPr lang="en-US" sz="3200" dirty="0">
              <a:latin typeface="Times New Roman"/>
              <a:ea typeface="Times New Roman"/>
            </a:endParaRPr>
          </a:p>
        </p:txBody>
      </p:sp>
    </p:spTree>
    <p:extLst>
      <p:ext uri="{BB962C8B-B14F-4D97-AF65-F5344CB8AC3E}">
        <p14:creationId xmlns:p14="http://schemas.microsoft.com/office/powerpoint/2010/main" val="155231286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836712"/>
            <a:ext cx="7620000" cy="4373563"/>
          </a:xfrm>
        </p:spPr>
        <p:txBody>
          <a:bodyPr>
            <a:normAutofit lnSpcReduction="10000"/>
          </a:bodyPr>
          <a:lstStyle/>
          <a:p>
            <a:pPr algn="just"/>
            <a:r>
              <a:rPr lang="ar-IQ" sz="3200" dirty="0" smtClean="0"/>
              <a:t>يوجد في مدينة بغداد 319  موقع عشوائي يحتوي على 24836  وحدة سكنية تنتشر على مساحة تقدر 14680 دونم اي 37 كم</a:t>
            </a:r>
            <a:r>
              <a:rPr lang="ar-IQ" sz="3200" baseline="30000" dirty="0" smtClean="0"/>
              <a:t>2</a:t>
            </a:r>
          </a:p>
          <a:p>
            <a:pPr algn="just"/>
            <a:r>
              <a:rPr lang="ar-SA" sz="4800" baseline="30000" dirty="0"/>
              <a:t>مجموع متجاوزي وحدات أمانة بغداد </a:t>
            </a:r>
            <a:r>
              <a:rPr lang="ar-IQ" sz="4800" baseline="30000" dirty="0" smtClean="0"/>
              <a:t> بلغ </a:t>
            </a:r>
            <a:r>
              <a:rPr lang="ar-SA" sz="4800" baseline="30000" dirty="0" smtClean="0"/>
              <a:t>18062</a:t>
            </a:r>
            <a:r>
              <a:rPr lang="ar-IQ" sz="4800" baseline="30000" dirty="0"/>
              <a:t> </a:t>
            </a:r>
            <a:r>
              <a:rPr lang="ar-IQ" sz="4800" baseline="30000" dirty="0" smtClean="0"/>
              <a:t>متجاوزا تأتي وحدة </a:t>
            </a:r>
            <a:r>
              <a:rPr lang="ar-IQ" sz="4800" baseline="30000" dirty="0"/>
              <a:t>الكاظمية المرتبة الأولى </a:t>
            </a:r>
            <a:r>
              <a:rPr lang="ar-IQ" sz="4800" baseline="30000" dirty="0" smtClean="0"/>
              <a:t>تليها </a:t>
            </a:r>
            <a:r>
              <a:rPr lang="ar-IQ" sz="4800" baseline="30000" dirty="0"/>
              <a:t>وحدة </a:t>
            </a:r>
            <a:r>
              <a:rPr lang="ar-IQ" sz="4800" baseline="30000" dirty="0" smtClean="0"/>
              <a:t>9 نيسان بسبب وجود اراضي </a:t>
            </a:r>
            <a:r>
              <a:rPr lang="ar-IQ" sz="4800" baseline="30000" dirty="0"/>
              <a:t>زراعية مجاورة لهما تمنح المتجاوزين الفرصة في التجاوز. </a:t>
            </a:r>
            <a:r>
              <a:rPr lang="ar-IQ" sz="4800" baseline="30000" dirty="0" smtClean="0"/>
              <a:t>تأتي بعدها </a:t>
            </a:r>
            <a:r>
              <a:rPr lang="ar-IQ" sz="4800" baseline="30000" dirty="0" err="1" smtClean="0"/>
              <a:t>بلدیات</a:t>
            </a:r>
            <a:r>
              <a:rPr lang="ar-IQ" sz="4800" baseline="30000" dirty="0" smtClean="0"/>
              <a:t> </a:t>
            </a:r>
            <a:r>
              <a:rPr lang="ar-IQ" sz="4800" baseline="30000" dirty="0" err="1"/>
              <a:t>الغدیر</a:t>
            </a:r>
            <a:r>
              <a:rPr lang="ar-IQ" sz="4800" baseline="30000" dirty="0"/>
              <a:t> والشعب وبغداد </a:t>
            </a:r>
            <a:r>
              <a:rPr lang="ar-IQ" sz="4800" baseline="30000" dirty="0" smtClean="0"/>
              <a:t>الجديدة </a:t>
            </a:r>
            <a:r>
              <a:rPr lang="ar-IQ" sz="4800" baseline="30000" dirty="0"/>
              <a:t>ھي الاكثر احتواء </a:t>
            </a:r>
            <a:r>
              <a:rPr lang="ar-IQ" sz="4800" baseline="30000" dirty="0" err="1"/>
              <a:t>للعشوائیات</a:t>
            </a:r>
            <a:r>
              <a:rPr lang="ar-IQ" sz="4800" baseline="30000" dirty="0"/>
              <a:t> في </a:t>
            </a:r>
            <a:r>
              <a:rPr lang="ar-IQ" sz="4800" baseline="30000" dirty="0" err="1"/>
              <a:t>مدینة</a:t>
            </a:r>
            <a:r>
              <a:rPr lang="ar-IQ" sz="4800" baseline="30000" dirty="0"/>
              <a:t> </a:t>
            </a:r>
            <a:r>
              <a:rPr lang="ar-IQ" sz="4800" baseline="30000" dirty="0" smtClean="0"/>
              <a:t>بغداد.</a:t>
            </a:r>
            <a:endParaRPr lang="ar-SA" sz="4800" baseline="30000" dirty="0"/>
          </a:p>
        </p:txBody>
      </p:sp>
    </p:spTree>
    <p:extLst>
      <p:ext uri="{BB962C8B-B14F-4D97-AF65-F5344CB8AC3E}">
        <p14:creationId xmlns:p14="http://schemas.microsoft.com/office/powerpoint/2010/main" val="90756787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just"/>
            <a:r>
              <a:rPr lang="ar-IQ" sz="4000" dirty="0" smtClean="0">
                <a:latin typeface="Simplified Arabic" pitchFamily="18" charset="-78"/>
                <a:cs typeface="Simplified Arabic" pitchFamily="18" charset="-78"/>
              </a:rPr>
              <a:t>اسباب العشوائيات في مدينة بغداد:</a:t>
            </a:r>
          </a:p>
          <a:p>
            <a:pPr algn="just"/>
            <a:r>
              <a:rPr lang="ar-SA" sz="4000" dirty="0" err="1" smtClean="0">
                <a:latin typeface="Simplified Arabic" pitchFamily="18" charset="-78"/>
                <a:cs typeface="Simplified Arabic" pitchFamily="18" charset="-78"/>
              </a:rPr>
              <a:t>الھجرة</a:t>
            </a:r>
            <a:r>
              <a:rPr lang="ar-SA" sz="4000" dirty="0" smtClean="0">
                <a:latin typeface="Simplified Arabic" pitchFamily="18" charset="-78"/>
                <a:cs typeface="Simplified Arabic" pitchFamily="18" charset="-78"/>
              </a:rPr>
              <a:t> </a:t>
            </a:r>
            <a:r>
              <a:rPr lang="ar-SA" sz="4000" dirty="0" err="1">
                <a:latin typeface="Simplified Arabic" pitchFamily="18" charset="-78"/>
                <a:cs typeface="Simplified Arabic" pitchFamily="18" charset="-78"/>
              </a:rPr>
              <a:t>القسریة</a:t>
            </a:r>
            <a:r>
              <a:rPr lang="ar-SA" sz="4000" dirty="0">
                <a:latin typeface="Simplified Arabic" pitchFamily="18" charset="-78"/>
                <a:cs typeface="Simplified Arabic" pitchFamily="18" charset="-78"/>
              </a:rPr>
              <a:t> والنزوح من المحافظات الاخرى الى </a:t>
            </a:r>
            <a:r>
              <a:rPr lang="ar-SA" sz="4000" dirty="0" err="1">
                <a:latin typeface="Simplified Arabic" pitchFamily="18" charset="-78"/>
                <a:cs typeface="Simplified Arabic" pitchFamily="18" charset="-78"/>
              </a:rPr>
              <a:t>مدینة</a:t>
            </a:r>
            <a:r>
              <a:rPr lang="ar-SA" sz="4000" dirty="0">
                <a:latin typeface="Simplified Arabic" pitchFamily="18" charset="-78"/>
                <a:cs typeface="Simplified Arabic" pitchFamily="18" charset="-78"/>
              </a:rPr>
              <a:t> بغداد، وحسب </a:t>
            </a:r>
            <a:r>
              <a:rPr lang="ar-SA" sz="4000" dirty="0" err="1">
                <a:latin typeface="Simplified Arabic" pitchFamily="18" charset="-78"/>
                <a:cs typeface="Simplified Arabic" pitchFamily="18" charset="-78"/>
              </a:rPr>
              <a:t>تقریر</a:t>
            </a:r>
            <a:r>
              <a:rPr lang="ar-SA" sz="4000" dirty="0">
                <a:latin typeface="Simplified Arabic" pitchFamily="18" charset="-78"/>
                <a:cs typeface="Simplified Arabic" pitchFamily="18" charset="-78"/>
              </a:rPr>
              <a:t> الامم المتحدة </a:t>
            </a:r>
            <a:r>
              <a:rPr lang="ar-SA" sz="4000" dirty="0" smtClean="0">
                <a:latin typeface="Simplified Arabic" pitchFamily="18" charset="-78"/>
                <a:cs typeface="Simplified Arabic" pitchFamily="18" charset="-78"/>
              </a:rPr>
              <a:t>بلغ </a:t>
            </a:r>
            <a:r>
              <a:rPr lang="ar-SA" sz="4000" dirty="0">
                <a:latin typeface="Simplified Arabic" pitchFamily="18" charset="-78"/>
                <a:cs typeface="Simplified Arabic" pitchFamily="18" charset="-78"/>
              </a:rPr>
              <a:t>عدد </a:t>
            </a:r>
            <a:r>
              <a:rPr lang="ar-SA" sz="4000" dirty="0" smtClean="0">
                <a:latin typeface="Simplified Arabic" pitchFamily="18" charset="-78"/>
                <a:cs typeface="Simplified Arabic" pitchFamily="18" charset="-78"/>
              </a:rPr>
              <a:t>السكان</a:t>
            </a:r>
            <a:r>
              <a:rPr lang="ar-IQ" sz="4000" dirty="0" smtClean="0">
                <a:latin typeface="Simplified Arabic" pitchFamily="18" charset="-78"/>
                <a:cs typeface="Simplified Arabic" pitchFamily="18" charset="-78"/>
              </a:rPr>
              <a:t> </a:t>
            </a:r>
            <a:r>
              <a:rPr lang="ar-SA" sz="4000" dirty="0" err="1" smtClean="0">
                <a:latin typeface="Simplified Arabic" pitchFamily="18" charset="-78"/>
                <a:cs typeface="Simplified Arabic" pitchFamily="18" charset="-78"/>
              </a:rPr>
              <a:t>النازحین</a:t>
            </a:r>
            <a:r>
              <a:rPr lang="ar-SA" sz="4000" dirty="0" smtClean="0">
                <a:latin typeface="Simplified Arabic" pitchFamily="18" charset="-78"/>
                <a:cs typeface="Simplified Arabic" pitchFamily="18" charset="-78"/>
              </a:rPr>
              <a:t> الى </a:t>
            </a:r>
            <a:r>
              <a:rPr lang="ar-SA" sz="4000" dirty="0" err="1" smtClean="0">
                <a:latin typeface="Simplified Arabic" pitchFamily="18" charset="-78"/>
                <a:cs typeface="Simplified Arabic" pitchFamily="18" charset="-78"/>
              </a:rPr>
              <a:t>مدینة</a:t>
            </a:r>
            <a:r>
              <a:rPr lang="ar-SA" sz="4000" dirty="0" smtClean="0">
                <a:latin typeface="Simplified Arabic" pitchFamily="18" charset="-78"/>
                <a:cs typeface="Simplified Arabic" pitchFamily="18" charset="-78"/>
              </a:rPr>
              <a:t> بغداد ٢٩٤ الف عائلة</a:t>
            </a:r>
            <a:r>
              <a:rPr lang="ar-IQ" sz="4000" dirty="0" smtClean="0">
                <a:latin typeface="Simplified Arabic" pitchFamily="18" charset="-78"/>
                <a:cs typeface="Simplified Arabic" pitchFamily="18" charset="-78"/>
              </a:rPr>
              <a:t> بعد سنة 2003</a:t>
            </a:r>
            <a:r>
              <a:rPr lang="ar-SA" sz="4000" dirty="0" smtClean="0">
                <a:latin typeface="Simplified Arabic" pitchFamily="18" charset="-78"/>
                <a:cs typeface="Simplified Arabic" pitchFamily="18" charset="-78"/>
              </a:rPr>
              <a:t>، اضافة الى </a:t>
            </a:r>
            <a:r>
              <a:rPr lang="ar-SA" sz="4000" dirty="0" err="1" smtClean="0">
                <a:latin typeface="Simplified Arabic" pitchFamily="18" charset="-78"/>
                <a:cs typeface="Simplified Arabic" pitchFamily="18" charset="-78"/>
              </a:rPr>
              <a:t>ھجرات</a:t>
            </a:r>
            <a:r>
              <a:rPr lang="ar-SA" sz="4000" dirty="0" smtClean="0">
                <a:latin typeface="Simplified Arabic" pitchFamily="18" charset="-78"/>
                <a:cs typeface="Simplified Arabic" pitchFamily="18" charset="-78"/>
              </a:rPr>
              <a:t> </a:t>
            </a:r>
            <a:r>
              <a:rPr lang="ar-SA" sz="4000" dirty="0" err="1" smtClean="0">
                <a:latin typeface="Simplified Arabic" pitchFamily="18" charset="-78"/>
                <a:cs typeface="Simplified Arabic" pitchFamily="18" charset="-78"/>
              </a:rPr>
              <a:t>داخلیة</a:t>
            </a:r>
            <a:r>
              <a:rPr lang="ar-SA" sz="4000" dirty="0" smtClean="0">
                <a:latin typeface="Simplified Arabic" pitchFamily="18" charset="-78"/>
                <a:cs typeface="Simplified Arabic" pitchFamily="18" charset="-78"/>
              </a:rPr>
              <a:t> </a:t>
            </a:r>
            <a:r>
              <a:rPr lang="ar-SA" sz="4000" dirty="0" err="1" smtClean="0">
                <a:latin typeface="Simplified Arabic" pitchFamily="18" charset="-78"/>
                <a:cs typeface="Simplified Arabic" pitchFamily="18" charset="-78"/>
              </a:rPr>
              <a:t>بین</a:t>
            </a:r>
            <a:r>
              <a:rPr lang="ar-SA" sz="4000" dirty="0" smtClean="0">
                <a:latin typeface="Simplified Arabic" pitchFamily="18" charset="-78"/>
                <a:cs typeface="Simplified Arabic" pitchFamily="18" charset="-78"/>
              </a:rPr>
              <a:t> مناطق بغداد والتي بلغت ٥٠ الف عائلة</a:t>
            </a:r>
            <a:r>
              <a:rPr lang="ar-IQ" sz="4000" dirty="0" smtClean="0">
                <a:latin typeface="Simplified Arabic" pitchFamily="18" charset="-78"/>
                <a:cs typeface="Simplified Arabic" pitchFamily="18" charset="-78"/>
              </a:rPr>
              <a:t> </a:t>
            </a:r>
            <a:r>
              <a:rPr lang="ar-SA" sz="4000" dirty="0" smtClean="0">
                <a:latin typeface="Simplified Arabic" pitchFamily="18" charset="-78"/>
                <a:cs typeface="Simplified Arabic" pitchFamily="18" charset="-78"/>
              </a:rPr>
              <a:t>بسبب </a:t>
            </a:r>
            <a:r>
              <a:rPr lang="ar-SA" sz="4000" dirty="0">
                <a:latin typeface="Simplified Arabic" pitchFamily="18" charset="-78"/>
                <a:cs typeface="Simplified Arabic" pitchFamily="18" charset="-78"/>
              </a:rPr>
              <a:t>اعمال العنف </a:t>
            </a:r>
            <a:r>
              <a:rPr lang="ar-SA" sz="4000" dirty="0" err="1" smtClean="0">
                <a:latin typeface="Simplified Arabic" pitchFamily="18" charset="-78"/>
                <a:cs typeface="Simplified Arabic" pitchFamily="18" charset="-78"/>
              </a:rPr>
              <a:t>الطائفیة</a:t>
            </a:r>
            <a:r>
              <a:rPr lang="ar-IQ" sz="4000" dirty="0" smtClean="0">
                <a:latin typeface="Simplified Arabic" pitchFamily="18" charset="-78"/>
                <a:cs typeface="Simplified Arabic" pitchFamily="18" charset="-78"/>
              </a:rPr>
              <a:t>.</a:t>
            </a:r>
            <a:endParaRPr lang="ar-SA" sz="4000" dirty="0">
              <a:latin typeface="Simplified Arabic" pitchFamily="18" charset="-78"/>
              <a:cs typeface="Simplified Arabic" pitchFamily="18" charset="-78"/>
            </a:endParaRPr>
          </a:p>
          <a:p>
            <a:endParaRPr lang="ar-SA" dirty="0"/>
          </a:p>
          <a:p>
            <a:endParaRPr lang="ar-SA" dirty="0"/>
          </a:p>
          <a:p>
            <a:r>
              <a:rPr lang="ar-SA" dirty="0" smtClean="0"/>
              <a:t>[ </a:t>
            </a:r>
            <a:endParaRPr lang="ar-SA" dirty="0"/>
          </a:p>
        </p:txBody>
      </p:sp>
    </p:spTree>
    <p:extLst>
      <p:ext uri="{BB962C8B-B14F-4D97-AF65-F5344CB8AC3E}">
        <p14:creationId xmlns:p14="http://schemas.microsoft.com/office/powerpoint/2010/main" val="161102105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r>
              <a:rPr lang="ar-SA" sz="3200" dirty="0" err="1">
                <a:latin typeface="Simplified Arabic" pitchFamily="18" charset="-78"/>
                <a:cs typeface="Simplified Arabic" pitchFamily="18" charset="-78"/>
              </a:rPr>
              <a:t>الزیادة</a:t>
            </a:r>
            <a:r>
              <a:rPr lang="ar-SA" sz="3200" dirty="0">
                <a:latin typeface="Simplified Arabic" pitchFamily="18" charset="-78"/>
                <a:cs typeface="Simplified Arabic" pitchFamily="18" charset="-78"/>
              </a:rPr>
              <a:t> </a:t>
            </a:r>
            <a:r>
              <a:rPr lang="ar-SA" sz="3200" dirty="0" err="1">
                <a:latin typeface="Simplified Arabic" pitchFamily="18" charset="-78"/>
                <a:cs typeface="Simplified Arabic" pitchFamily="18" charset="-78"/>
              </a:rPr>
              <a:t>الطبیعیة</a:t>
            </a:r>
            <a:r>
              <a:rPr lang="ar-SA" sz="3200" dirty="0">
                <a:latin typeface="Simplified Arabic" pitchFamily="18" charset="-78"/>
                <a:cs typeface="Simplified Arabic" pitchFamily="18" charset="-78"/>
              </a:rPr>
              <a:t> في عدد السكان ، اذ بلغ عدد سكان </a:t>
            </a:r>
            <a:r>
              <a:rPr lang="ar-SA" sz="3200" dirty="0" err="1">
                <a:latin typeface="Simplified Arabic" pitchFamily="18" charset="-78"/>
                <a:cs typeface="Simplified Arabic" pitchFamily="18" charset="-78"/>
              </a:rPr>
              <a:t>مدینة</a:t>
            </a:r>
            <a:r>
              <a:rPr lang="ar-SA" sz="3200" dirty="0">
                <a:latin typeface="Simplified Arabic" pitchFamily="18" charset="-78"/>
                <a:cs typeface="Simplified Arabic" pitchFamily="18" charset="-78"/>
              </a:rPr>
              <a:t> بغداد </a:t>
            </a:r>
            <a:r>
              <a:rPr lang="ar-IQ" sz="3200" dirty="0">
                <a:latin typeface="Simplified Arabic" pitchFamily="18" charset="-78"/>
                <a:cs typeface="Simplified Arabic" pitchFamily="18" charset="-78"/>
              </a:rPr>
              <a:t>5884585</a:t>
            </a:r>
            <a:r>
              <a:rPr lang="ar-SA" sz="3200" dirty="0" smtClean="0">
                <a:latin typeface="Simplified Arabic" pitchFamily="18" charset="-78"/>
                <a:cs typeface="Simplified Arabic" pitchFamily="18" charset="-78"/>
              </a:rPr>
              <a:t> </a:t>
            </a:r>
            <a:r>
              <a:rPr lang="ar-SA" sz="3200" dirty="0">
                <a:latin typeface="Simplified Arabic" pitchFamily="18" charset="-78"/>
                <a:cs typeface="Simplified Arabic" pitchFamily="18" charset="-78"/>
              </a:rPr>
              <a:t>نسمة حسب نتائج الحصر </a:t>
            </a:r>
            <a:r>
              <a:rPr lang="ar-SA" sz="3200" dirty="0" smtClean="0">
                <a:latin typeface="Simplified Arabic" pitchFamily="18" charset="-78"/>
                <a:cs typeface="Simplified Arabic" pitchFamily="18" charset="-78"/>
              </a:rPr>
              <a:t>لعام</a:t>
            </a:r>
            <a:r>
              <a:rPr lang="ar-IQ" sz="3200" dirty="0" smtClean="0">
                <a:latin typeface="Simplified Arabic" pitchFamily="18" charset="-78"/>
                <a:cs typeface="Simplified Arabic" pitchFamily="18" charset="-78"/>
              </a:rPr>
              <a:t>2021 </a:t>
            </a:r>
            <a:r>
              <a:rPr lang="ar-SA" sz="3200" dirty="0" smtClean="0">
                <a:latin typeface="Simplified Arabic" pitchFamily="18" charset="-78"/>
                <a:cs typeface="Simplified Arabic" pitchFamily="18" charset="-78"/>
              </a:rPr>
              <a:t>، </a:t>
            </a:r>
            <a:r>
              <a:rPr lang="ar-SA" sz="3200" dirty="0">
                <a:latin typeface="Simplified Arabic" pitchFamily="18" charset="-78"/>
                <a:cs typeface="Simplified Arabic" pitchFamily="18" charset="-78"/>
              </a:rPr>
              <a:t>مع </a:t>
            </a:r>
            <a:r>
              <a:rPr lang="ar-SA" sz="3200" dirty="0" err="1">
                <a:latin typeface="Simplified Arabic" pitchFamily="18" charset="-78"/>
                <a:cs typeface="Simplified Arabic" pitchFamily="18" charset="-78"/>
              </a:rPr>
              <a:t>ازدیاد</a:t>
            </a:r>
            <a:r>
              <a:rPr lang="ar-SA" sz="3200" dirty="0">
                <a:latin typeface="Simplified Arabic" pitchFamily="18" charset="-78"/>
                <a:cs typeface="Simplified Arabic" pitchFamily="18" charset="-78"/>
              </a:rPr>
              <a:t> عدد العوائل وانشطار العوائل </a:t>
            </a:r>
            <a:r>
              <a:rPr lang="ar-SA" sz="3200" dirty="0" err="1">
                <a:latin typeface="Simplified Arabic" pitchFamily="18" charset="-78"/>
                <a:cs typeface="Simplified Arabic" pitchFamily="18" charset="-78"/>
              </a:rPr>
              <a:t>النوویة</a:t>
            </a:r>
            <a:r>
              <a:rPr lang="ar-SA" sz="3200" dirty="0">
                <a:latin typeface="Simplified Arabic" pitchFamily="18" charset="-78"/>
                <a:cs typeface="Simplified Arabic" pitchFamily="18" charset="-78"/>
              </a:rPr>
              <a:t> الى عوائل </a:t>
            </a:r>
            <a:r>
              <a:rPr lang="ar-SA" sz="3200" dirty="0" err="1">
                <a:latin typeface="Simplified Arabic" pitchFamily="18" charset="-78"/>
                <a:cs typeface="Simplified Arabic" pitchFamily="18" charset="-78"/>
              </a:rPr>
              <a:t>صغیرة</a:t>
            </a:r>
            <a:r>
              <a:rPr lang="ar-SA" sz="3200" dirty="0">
                <a:latin typeface="Simplified Arabic" pitchFamily="18" charset="-78"/>
                <a:cs typeface="Simplified Arabic" pitchFamily="18" charset="-78"/>
              </a:rPr>
              <a:t> لا تمتلك وحدات </a:t>
            </a:r>
            <a:r>
              <a:rPr lang="ar-SA" sz="3200" dirty="0" err="1">
                <a:latin typeface="Simplified Arabic" pitchFamily="18" charset="-78"/>
                <a:cs typeface="Simplified Arabic" pitchFamily="18" charset="-78"/>
              </a:rPr>
              <a:t>سكنیة</a:t>
            </a:r>
            <a:r>
              <a:rPr lang="ar-SA" sz="3200" dirty="0">
                <a:latin typeface="Simplified Arabic" pitchFamily="18" charset="-78"/>
                <a:cs typeface="Simplified Arabic" pitchFamily="18" charset="-78"/>
              </a:rPr>
              <a:t> خاصة </a:t>
            </a:r>
            <a:r>
              <a:rPr lang="ar-SA" sz="3200" dirty="0" err="1">
                <a:latin typeface="Simplified Arabic" pitchFamily="18" charset="-78"/>
                <a:cs typeface="Simplified Arabic" pitchFamily="18" charset="-78"/>
              </a:rPr>
              <a:t>بھا</a:t>
            </a:r>
            <a:r>
              <a:rPr lang="ar-SA" sz="3200" dirty="0" smtClean="0">
                <a:latin typeface="Simplified Arabic" pitchFamily="18" charset="-78"/>
                <a:cs typeface="Simplified Arabic" pitchFamily="18" charset="-78"/>
              </a:rPr>
              <a:t>.</a:t>
            </a:r>
            <a:endParaRPr lang="ar-IQ" sz="3200" dirty="0" smtClean="0">
              <a:latin typeface="Simplified Arabic" pitchFamily="18" charset="-78"/>
              <a:cs typeface="Simplified Arabic" pitchFamily="18" charset="-78"/>
            </a:endParaRPr>
          </a:p>
          <a:p>
            <a:pPr algn="just"/>
            <a:r>
              <a:rPr lang="ar-IQ" sz="3200" dirty="0" smtClean="0">
                <a:latin typeface="Simplified Arabic" pitchFamily="18" charset="-78"/>
                <a:cs typeface="Simplified Arabic" pitchFamily="18" charset="-78"/>
              </a:rPr>
              <a:t>فضلا عن غياب التخطيط الاقليمي وزيادة نسبة الفقر .</a:t>
            </a:r>
            <a:endParaRPr lang="ar-SA" sz="3200" dirty="0">
              <a:latin typeface="Simplified Arabic" pitchFamily="18" charset="-78"/>
              <a:cs typeface="Simplified Arabic" pitchFamily="18" charset="-78"/>
            </a:endParaRPr>
          </a:p>
          <a:p>
            <a:pPr algn="just"/>
            <a:endParaRPr lang="ar-SA"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val="150572275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836712"/>
            <a:ext cx="7620000" cy="4373563"/>
          </a:xfrm>
        </p:spPr>
        <p:txBody>
          <a:bodyPr>
            <a:normAutofit/>
          </a:bodyPr>
          <a:lstStyle/>
          <a:p>
            <a:pPr indent="228600" algn="just">
              <a:lnSpc>
                <a:spcPts val="1825"/>
              </a:lnSpc>
              <a:spcBef>
                <a:spcPts val="600"/>
              </a:spcBef>
            </a:pPr>
            <a:r>
              <a:rPr lang="ar-SA" sz="2800" dirty="0">
                <a:solidFill>
                  <a:srgbClr val="252525"/>
                </a:solidFill>
                <a:latin typeface="Times New Roman"/>
                <a:ea typeface="Times New Roman"/>
                <a:cs typeface="Simplified Arabic"/>
              </a:rPr>
              <a:t>السكن العشوائي   </a:t>
            </a:r>
            <a:r>
              <a:rPr lang="en-US" sz="2800" dirty="0">
                <a:solidFill>
                  <a:srgbClr val="252525"/>
                </a:solidFill>
                <a:latin typeface="Simplified Arabic"/>
                <a:ea typeface="Times New Roman"/>
              </a:rPr>
              <a:t>housing Random</a:t>
            </a:r>
            <a:endParaRPr lang="en-US" sz="2800" dirty="0">
              <a:latin typeface="Times New Roman"/>
              <a:ea typeface="Times New Roman"/>
            </a:endParaRPr>
          </a:p>
          <a:p>
            <a:pPr algn="just">
              <a:lnSpc>
                <a:spcPts val="1825"/>
              </a:lnSpc>
              <a:spcBef>
                <a:spcPts val="600"/>
              </a:spcBef>
            </a:pPr>
            <a:r>
              <a:rPr lang="ar-SA" sz="2800" dirty="0">
                <a:solidFill>
                  <a:srgbClr val="252525"/>
                </a:solidFill>
                <a:latin typeface="Times New Roman"/>
                <a:ea typeface="Times New Roman"/>
                <a:cs typeface="Simplified Arabic"/>
              </a:rPr>
              <a:t>أولا- مفهوم السكن العشوائي </a:t>
            </a:r>
            <a:endParaRPr lang="en-US" sz="2800" dirty="0">
              <a:latin typeface="Times New Roman"/>
              <a:ea typeface="Times New Roman"/>
            </a:endParaRPr>
          </a:p>
          <a:p>
            <a:pPr algn="just"/>
            <a:r>
              <a:rPr lang="ar-SA" sz="2800" dirty="0">
                <a:solidFill>
                  <a:srgbClr val="252525"/>
                </a:solidFill>
                <a:ea typeface="Times New Roman"/>
                <a:cs typeface="Simplified Arabic"/>
              </a:rPr>
              <a:t>يمكن تعريف الإسكان العشوائي على </a:t>
            </a:r>
            <a:r>
              <a:rPr lang="ar-SA" sz="2800" dirty="0" smtClean="0">
                <a:solidFill>
                  <a:srgbClr val="252525"/>
                </a:solidFill>
                <a:ea typeface="Times New Roman"/>
                <a:cs typeface="Simplified Arabic"/>
              </a:rPr>
              <a:t>أن</a:t>
            </a:r>
            <a:r>
              <a:rPr lang="ar-IQ" sz="2800" dirty="0" smtClean="0">
                <a:solidFill>
                  <a:srgbClr val="252525"/>
                </a:solidFill>
                <a:ea typeface="Times New Roman"/>
                <a:cs typeface="Simplified Arabic"/>
              </a:rPr>
              <a:t>ه</a:t>
            </a:r>
            <a:r>
              <a:rPr lang="ar-SA" sz="2800" dirty="0" smtClean="0">
                <a:solidFill>
                  <a:srgbClr val="252525"/>
                </a:solidFill>
                <a:ea typeface="Times New Roman"/>
                <a:cs typeface="Simplified Arabic"/>
              </a:rPr>
              <a:t>  </a:t>
            </a:r>
            <a:r>
              <a:rPr lang="ar-SA" sz="2800" dirty="0">
                <a:solidFill>
                  <a:srgbClr val="252525"/>
                </a:solidFill>
                <a:ea typeface="Times New Roman"/>
                <a:cs typeface="Simplified Arabic"/>
              </a:rPr>
              <a:t>نمو مجتمعات وإنشاء مباني ومناطق لا تتماشى مع النسيج العمراني للمجتمعات التي تنمو بداخلها أو حولها ومتعارضة مع الاتجاهات الطبيعية للنمو والامتداد وهى مخالفة للقوانين المنظمة </a:t>
            </a:r>
            <a:r>
              <a:rPr lang="ar-SA" sz="2800" dirty="0" smtClean="0">
                <a:solidFill>
                  <a:srgbClr val="252525"/>
                </a:solidFill>
                <a:ea typeface="Times New Roman"/>
                <a:cs typeface="Simplified Arabic"/>
              </a:rPr>
              <a:t>للعمران</a:t>
            </a:r>
            <a:r>
              <a:rPr lang="ar-IQ" sz="2800" dirty="0" smtClean="0">
                <a:solidFill>
                  <a:srgbClr val="252525"/>
                </a:solidFill>
                <a:ea typeface="Times New Roman"/>
                <a:cs typeface="Simplified Arabic"/>
              </a:rPr>
              <a:t>.</a:t>
            </a:r>
            <a:endParaRPr lang="ar-SA" sz="2800" dirty="0"/>
          </a:p>
        </p:txBody>
      </p:sp>
    </p:spTree>
    <p:extLst>
      <p:ext uri="{BB962C8B-B14F-4D97-AF65-F5344CB8AC3E}">
        <p14:creationId xmlns:p14="http://schemas.microsoft.com/office/powerpoint/2010/main" val="426652090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548680"/>
            <a:ext cx="7620000" cy="4373563"/>
          </a:xfrm>
        </p:spPr>
        <p:txBody>
          <a:bodyPr>
            <a:noAutofit/>
          </a:bodyPr>
          <a:lstStyle/>
          <a:p>
            <a:pPr indent="16510" algn="just">
              <a:spcAft>
                <a:spcPts val="0"/>
              </a:spcAft>
            </a:pPr>
            <a:r>
              <a:rPr lang="ar-SA" sz="3200" b="0" dirty="0">
                <a:latin typeface="Times New Roman"/>
                <a:cs typeface="Simplified Arabic"/>
              </a:rPr>
              <a:t>ملاحظات ختامية:</a:t>
            </a:r>
            <a:endParaRPr lang="en-US" sz="3200" dirty="0">
              <a:latin typeface="Times New Roman"/>
              <a:cs typeface="PT Bold Heading"/>
            </a:endParaRPr>
          </a:p>
          <a:p>
            <a:pPr algn="just"/>
            <a:r>
              <a:rPr lang="ar-SA" sz="3200" dirty="0">
                <a:latin typeface="Times New Roman"/>
                <a:ea typeface="Times New Roman"/>
                <a:cs typeface="Simplified Arabic"/>
              </a:rPr>
              <a:t>كشفت </a:t>
            </a:r>
            <a:r>
              <a:rPr lang="ar-SA" sz="3200" dirty="0" smtClean="0">
                <a:latin typeface="Times New Roman"/>
                <a:ea typeface="Times New Roman"/>
                <a:cs typeface="Simplified Arabic"/>
              </a:rPr>
              <a:t>الدراس</a:t>
            </a:r>
            <a:r>
              <a:rPr lang="ar-IQ" sz="3200" dirty="0" smtClean="0">
                <a:latin typeface="Times New Roman"/>
                <a:ea typeface="Times New Roman"/>
                <a:cs typeface="Simplified Arabic"/>
              </a:rPr>
              <a:t>ات</a:t>
            </a:r>
            <a:r>
              <a:rPr lang="ar-SA" sz="3200" dirty="0" smtClean="0">
                <a:latin typeface="Times New Roman"/>
                <a:ea typeface="Times New Roman"/>
                <a:cs typeface="Simplified Arabic"/>
              </a:rPr>
              <a:t> عن </a:t>
            </a:r>
            <a:r>
              <a:rPr lang="ar-SA" sz="3200" dirty="0">
                <a:latin typeface="Times New Roman"/>
                <a:ea typeface="Times New Roman"/>
                <a:cs typeface="Simplified Arabic"/>
              </a:rPr>
              <a:t>أن معظم العواصم العربية قد شهدت نمواً سكانياً مضطرداً ما </a:t>
            </a:r>
            <a:r>
              <a:rPr lang="ar-SA" sz="3200" dirty="0" err="1">
                <a:latin typeface="Times New Roman"/>
                <a:ea typeface="Times New Roman"/>
                <a:cs typeface="Simplified Arabic"/>
              </a:rPr>
              <a:t>جلعها</a:t>
            </a:r>
            <a:r>
              <a:rPr lang="ar-SA" sz="3200" dirty="0">
                <a:latin typeface="Times New Roman"/>
                <a:ea typeface="Times New Roman"/>
                <a:cs typeface="Simplified Arabic"/>
              </a:rPr>
              <a:t> مدناً مهيمنة كالقاهرة والدار البيضاء والرياض والخرطوم وبغداد، حيث تتراوح نسبة سكان كل من تلك العواصم بين 20% و 25% من إجمالي سكان </a:t>
            </a:r>
            <a:r>
              <a:rPr lang="ar-SA" sz="3200" dirty="0" smtClean="0">
                <a:latin typeface="Times New Roman"/>
                <a:ea typeface="Times New Roman"/>
                <a:cs typeface="Simplified Arabic"/>
              </a:rPr>
              <a:t>ال</a:t>
            </a:r>
            <a:r>
              <a:rPr lang="ar-IQ" sz="3200" dirty="0" smtClean="0">
                <a:latin typeface="Times New Roman"/>
                <a:ea typeface="Times New Roman"/>
                <a:cs typeface="Simplified Arabic"/>
              </a:rPr>
              <a:t>بلاد</a:t>
            </a:r>
            <a:r>
              <a:rPr lang="ar-SA" sz="3200" dirty="0" smtClean="0">
                <a:latin typeface="Times New Roman"/>
                <a:ea typeface="Times New Roman"/>
                <a:cs typeface="Simplified Arabic"/>
              </a:rPr>
              <a:t>. </a:t>
            </a:r>
            <a:r>
              <a:rPr lang="ar-SA" sz="3200" dirty="0">
                <a:latin typeface="Times New Roman"/>
                <a:ea typeface="Times New Roman"/>
                <a:cs typeface="Simplified Arabic"/>
              </a:rPr>
              <a:t>كما أوضحت </a:t>
            </a:r>
            <a:r>
              <a:rPr lang="ar-SA" sz="3200" dirty="0" smtClean="0">
                <a:latin typeface="Times New Roman"/>
                <a:ea typeface="Times New Roman"/>
                <a:cs typeface="Simplified Arabic"/>
              </a:rPr>
              <a:t>الدراس</a:t>
            </a:r>
            <a:r>
              <a:rPr lang="ar-IQ" sz="3200" dirty="0" smtClean="0">
                <a:latin typeface="Times New Roman"/>
                <a:ea typeface="Times New Roman"/>
                <a:cs typeface="Simplified Arabic"/>
              </a:rPr>
              <a:t>ات </a:t>
            </a:r>
            <a:r>
              <a:rPr lang="ar-SA" sz="3200" dirty="0" smtClean="0">
                <a:latin typeface="Times New Roman"/>
                <a:ea typeface="Times New Roman"/>
                <a:cs typeface="Simplified Arabic"/>
              </a:rPr>
              <a:t>أن </a:t>
            </a:r>
            <a:r>
              <a:rPr lang="ar-SA" sz="3200" dirty="0">
                <a:latin typeface="Times New Roman"/>
                <a:ea typeface="Times New Roman"/>
                <a:cs typeface="Simplified Arabic"/>
              </a:rPr>
              <a:t>هذا النمو الحضري المتسارع قد أدى إلى ظهور العديد من المناطق العشوائية على أطراف المدن العربية وبداخلها. وتفتقر معظم تلك العشوائيات للخدمات الضرورية ، واصبحت بعضها وكراً للجريمة وبؤراً خطرة لتفريخ الاجرام والمجرمين. </a:t>
            </a:r>
            <a:endParaRPr lang="ar-SA" sz="3200" dirty="0"/>
          </a:p>
        </p:txBody>
      </p:sp>
    </p:spTree>
    <p:extLst>
      <p:ext uri="{BB962C8B-B14F-4D97-AF65-F5344CB8AC3E}">
        <p14:creationId xmlns:p14="http://schemas.microsoft.com/office/powerpoint/2010/main" val="280591475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692696"/>
            <a:ext cx="7620000" cy="4373563"/>
          </a:xfrm>
        </p:spPr>
        <p:txBody>
          <a:bodyPr/>
          <a:lstStyle/>
          <a:p>
            <a:pPr marL="44450" indent="315595" algn="just">
              <a:spcAft>
                <a:spcPts val="0"/>
              </a:spcAft>
            </a:pPr>
            <a:r>
              <a:rPr lang="ar-SA" sz="3200" b="0" dirty="0">
                <a:latin typeface="Times New Roman"/>
                <a:ea typeface="Times New Roman"/>
                <a:cs typeface="Simplified Arabic"/>
              </a:rPr>
              <a:t>كما اوضحت </a:t>
            </a:r>
            <a:r>
              <a:rPr lang="ar-SA" sz="3200" b="0" dirty="0" smtClean="0">
                <a:latin typeface="Times New Roman"/>
                <a:ea typeface="Times New Roman"/>
                <a:cs typeface="Simplified Arabic"/>
              </a:rPr>
              <a:t>الدراس</a:t>
            </a:r>
            <a:r>
              <a:rPr lang="ar-IQ" sz="3200" b="0" dirty="0" smtClean="0">
                <a:latin typeface="Times New Roman"/>
                <a:ea typeface="Times New Roman"/>
                <a:cs typeface="Simplified Arabic"/>
              </a:rPr>
              <a:t>ات</a:t>
            </a:r>
            <a:r>
              <a:rPr lang="ar-SA" sz="3200" b="0" dirty="0" smtClean="0">
                <a:latin typeface="Times New Roman"/>
                <a:ea typeface="Times New Roman"/>
                <a:cs typeface="Simplified Arabic"/>
              </a:rPr>
              <a:t> أن </a:t>
            </a:r>
            <a:r>
              <a:rPr lang="ar-SA" sz="3200" b="0" dirty="0">
                <a:latin typeface="Times New Roman"/>
                <a:ea typeface="Times New Roman"/>
                <a:cs typeface="Simplified Arabic"/>
              </a:rPr>
              <a:t>وجود المناطق العشوائية لا </a:t>
            </a:r>
            <a:r>
              <a:rPr lang="ar-SA" sz="3200" b="0" dirty="0" smtClean="0">
                <a:latin typeface="Times New Roman"/>
                <a:ea typeface="Times New Roman"/>
                <a:cs typeface="Simplified Arabic"/>
              </a:rPr>
              <a:t>ي</a:t>
            </a:r>
            <a:r>
              <a:rPr lang="ar-IQ" sz="3200" b="0" dirty="0" smtClean="0">
                <a:latin typeface="Times New Roman"/>
                <a:ea typeface="Times New Roman"/>
                <a:cs typeface="Simplified Arabic"/>
              </a:rPr>
              <a:t>ق</a:t>
            </a:r>
            <a:r>
              <a:rPr lang="ar-SA" sz="3200" b="0" dirty="0" smtClean="0">
                <a:latin typeface="Times New Roman"/>
                <a:ea typeface="Times New Roman"/>
                <a:cs typeface="Simplified Arabic"/>
              </a:rPr>
              <a:t>تصر </a:t>
            </a:r>
            <a:r>
              <a:rPr lang="ar-SA" sz="3200" b="0" dirty="0">
                <a:latin typeface="Times New Roman"/>
                <a:ea typeface="Times New Roman"/>
                <a:cs typeface="Simplified Arabic"/>
              </a:rPr>
              <a:t>فقط على الدول العربية التي تعاني من مشكلات اقتصادية ، وانما ظهرت ايضاً في بعض الدول العربية الغنية، ولكن بصورة أقل خطورة إذا ما قورنت بوضع العشوائيات في الدول العربية الأخرى.</a:t>
            </a:r>
            <a:endParaRPr lang="en-US" sz="3200" dirty="0">
              <a:latin typeface="Times New Roman"/>
              <a:ea typeface="Times New Roman"/>
            </a:endParaRPr>
          </a:p>
          <a:p>
            <a:endParaRPr lang="ar-SA" dirty="0"/>
          </a:p>
        </p:txBody>
      </p:sp>
    </p:spTree>
    <p:extLst>
      <p:ext uri="{BB962C8B-B14F-4D97-AF65-F5344CB8AC3E}">
        <p14:creationId xmlns:p14="http://schemas.microsoft.com/office/powerpoint/2010/main" val="33121736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08720"/>
            <a:ext cx="7620000" cy="4373563"/>
          </a:xfrm>
        </p:spPr>
        <p:txBody>
          <a:bodyPr/>
          <a:lstStyle/>
          <a:p>
            <a:pPr marL="44450" indent="315595" algn="just">
              <a:spcAft>
                <a:spcPts val="0"/>
              </a:spcAft>
            </a:pPr>
            <a:r>
              <a:rPr lang="ar-SA" sz="3200" b="0" dirty="0">
                <a:latin typeface="Times New Roman"/>
                <a:ea typeface="Times New Roman"/>
                <a:cs typeface="Simplified Arabic"/>
              </a:rPr>
              <a:t>والأمل معقود على أن تتصدى الدراسات الميدانية بالبحث والتحليل للمشكلات الأمنية المصاحبة لظهور المناطق العشوائية التي أفرزها النمو الحضري المتسارع في العديد من الدول العربية. إن مثل تلك الدراسات ستساعد في وضع الاستراتيجيات اللازمة لإعادة تخطيط وتطوير بعض المناطق العشوائية وإزالة البعض الآخر، الذي يشكل خطراً على أمن المجتمع واستقراره . </a:t>
            </a:r>
            <a:r>
              <a:rPr lang="ar-IQ" sz="3200" b="0" dirty="0" smtClean="0">
                <a:latin typeface="Times New Roman"/>
                <a:ea typeface="Times New Roman"/>
                <a:cs typeface="Simplified Arabic"/>
              </a:rPr>
              <a:t>و</a:t>
            </a:r>
            <a:r>
              <a:rPr lang="ar-SA" sz="3200" b="0" dirty="0" smtClean="0">
                <a:latin typeface="Times New Roman"/>
                <a:ea typeface="Times New Roman"/>
                <a:cs typeface="Simplified Arabic"/>
              </a:rPr>
              <a:t>توصي بالآتي</a:t>
            </a:r>
            <a:r>
              <a:rPr lang="ar-SA" sz="3200" b="0" dirty="0">
                <a:latin typeface="Times New Roman"/>
                <a:ea typeface="Times New Roman"/>
                <a:cs typeface="Simplified Arabic"/>
              </a:rPr>
              <a:t>:</a:t>
            </a:r>
            <a:endParaRPr lang="en-US" sz="3200" dirty="0">
              <a:latin typeface="Times New Roman"/>
              <a:ea typeface="Times New Roman"/>
            </a:endParaRPr>
          </a:p>
          <a:p>
            <a:endParaRPr lang="ar-SA" dirty="0"/>
          </a:p>
        </p:txBody>
      </p:sp>
    </p:spTree>
    <p:extLst>
      <p:ext uri="{BB962C8B-B14F-4D97-AF65-F5344CB8AC3E}">
        <p14:creationId xmlns:p14="http://schemas.microsoft.com/office/powerpoint/2010/main" val="416249264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20688"/>
            <a:ext cx="7620000" cy="4373563"/>
          </a:xfrm>
        </p:spPr>
        <p:txBody>
          <a:bodyPr>
            <a:normAutofit lnSpcReduction="10000"/>
          </a:bodyPr>
          <a:lstStyle/>
          <a:p>
            <a:pPr marL="342900" lvl="0" indent="-342900" algn="just">
              <a:spcAft>
                <a:spcPts val="0"/>
              </a:spcAft>
              <a:buFont typeface="+mj-lt"/>
              <a:buAutoNum type="arabicPeriod"/>
              <a:tabLst>
                <a:tab pos="588645" algn="l"/>
              </a:tabLst>
            </a:pPr>
            <a:r>
              <a:rPr lang="ar-SA" sz="2400" b="0" dirty="0">
                <a:latin typeface="Times New Roman"/>
                <a:ea typeface="Times New Roman"/>
                <a:cs typeface="Simplified Arabic"/>
              </a:rPr>
              <a:t>إنشاء مشاريع اسكان لذوي الدخل المحدود داخل المدن وتشجيع المشاريع الاسكانية التعاونية.</a:t>
            </a:r>
            <a:endParaRPr lang="en-US" sz="2400" dirty="0">
              <a:latin typeface="Times New Roman"/>
              <a:ea typeface="Times New Roman"/>
            </a:endParaRPr>
          </a:p>
          <a:p>
            <a:pPr marL="342900" lvl="0" indent="-342900" algn="just">
              <a:spcAft>
                <a:spcPts val="0"/>
              </a:spcAft>
              <a:buFont typeface="+mj-lt"/>
              <a:buAutoNum type="arabicPeriod"/>
              <a:tabLst>
                <a:tab pos="588645" algn="l"/>
              </a:tabLst>
            </a:pPr>
            <a:r>
              <a:rPr lang="ar-SA" sz="2400" b="0" dirty="0">
                <a:latin typeface="Times New Roman"/>
                <a:ea typeface="Times New Roman"/>
                <a:cs typeface="Simplified Arabic"/>
              </a:rPr>
              <a:t>توفير الأراضي الصالحة للسكن لفئة ذوي الدخل المحدود.</a:t>
            </a:r>
            <a:endParaRPr lang="en-US" sz="2400" dirty="0">
              <a:latin typeface="Times New Roman"/>
              <a:ea typeface="Times New Roman"/>
            </a:endParaRPr>
          </a:p>
          <a:p>
            <a:pPr marL="342900" lvl="0" indent="-342900" algn="just">
              <a:spcAft>
                <a:spcPts val="0"/>
              </a:spcAft>
              <a:buFont typeface="+mj-lt"/>
              <a:buAutoNum type="arabicPeriod"/>
              <a:tabLst>
                <a:tab pos="588645" algn="l"/>
              </a:tabLst>
            </a:pPr>
            <a:r>
              <a:rPr lang="ar-SA" sz="2400" b="0" dirty="0">
                <a:latin typeface="Times New Roman"/>
                <a:ea typeface="Times New Roman"/>
                <a:cs typeface="Simplified Arabic"/>
              </a:rPr>
              <a:t>تفعيل دور الرقابة البلدية في التشريعات الخاصة بالبناء بحيث تكون اكثر فعالية للحد من الاستمرار في انشاء المباني المخالفة </a:t>
            </a:r>
            <a:r>
              <a:rPr lang="ar-SA" sz="2400" b="0" dirty="0" err="1">
                <a:latin typeface="Times New Roman"/>
                <a:ea typeface="Times New Roman"/>
                <a:cs typeface="Simplified Arabic"/>
              </a:rPr>
              <a:t>لاحكام</a:t>
            </a:r>
            <a:r>
              <a:rPr lang="ar-SA" sz="2400" b="0" dirty="0">
                <a:latin typeface="Times New Roman"/>
                <a:ea typeface="Times New Roman"/>
                <a:cs typeface="Simplified Arabic"/>
              </a:rPr>
              <a:t> التنظيم ومتطلبات تراخيص .</a:t>
            </a:r>
            <a:endParaRPr lang="en-US" sz="2400" dirty="0">
              <a:latin typeface="Times New Roman"/>
              <a:ea typeface="Times New Roman"/>
            </a:endParaRPr>
          </a:p>
          <a:p>
            <a:pPr marL="342900" lvl="0" indent="-342900" algn="just">
              <a:spcAft>
                <a:spcPts val="0"/>
              </a:spcAft>
              <a:buFont typeface="+mj-lt"/>
              <a:buAutoNum type="arabicPeriod"/>
              <a:tabLst>
                <a:tab pos="588645" algn="l"/>
              </a:tabLst>
            </a:pPr>
            <a:r>
              <a:rPr lang="ar-SA" sz="2400" b="0" dirty="0">
                <a:latin typeface="Times New Roman"/>
                <a:ea typeface="Times New Roman"/>
                <a:cs typeface="Simplified Arabic"/>
              </a:rPr>
              <a:t>ضرورة تنفيذ التشريعات القانونية الخاصة بحماية الأراضي من التعديات العشوائية الجديدة.</a:t>
            </a:r>
            <a:endParaRPr lang="en-US" sz="2400" dirty="0">
              <a:latin typeface="Times New Roman"/>
              <a:ea typeface="Times New Roman"/>
            </a:endParaRPr>
          </a:p>
          <a:p>
            <a:pPr marL="342900" lvl="0" indent="-342900" algn="just">
              <a:spcAft>
                <a:spcPts val="0"/>
              </a:spcAft>
              <a:buFont typeface="+mj-lt"/>
              <a:buAutoNum type="arabicPeriod"/>
              <a:tabLst>
                <a:tab pos="588645" algn="l"/>
              </a:tabLst>
            </a:pPr>
            <a:r>
              <a:rPr lang="ar-SA" sz="2400" b="0" dirty="0">
                <a:latin typeface="Times New Roman"/>
                <a:ea typeface="Times New Roman"/>
                <a:cs typeface="Simplified Arabic"/>
              </a:rPr>
              <a:t>قيام جهاز مقتدر لمعالجة ومكافحة السكن العشوائي .</a:t>
            </a:r>
            <a:endParaRPr lang="en-US" sz="2400" dirty="0">
              <a:latin typeface="Times New Roman"/>
              <a:ea typeface="Times New Roman"/>
            </a:endParaRPr>
          </a:p>
          <a:p>
            <a:pPr marL="342900" lvl="0" indent="-342900" algn="just">
              <a:spcAft>
                <a:spcPts val="0"/>
              </a:spcAft>
              <a:buFont typeface="+mj-lt"/>
              <a:buAutoNum type="arabicPeriod"/>
              <a:tabLst>
                <a:tab pos="588645" algn="l"/>
              </a:tabLst>
            </a:pPr>
            <a:r>
              <a:rPr lang="ar-SA" sz="2400" b="0" dirty="0">
                <a:latin typeface="Times New Roman"/>
                <a:ea typeface="Times New Roman"/>
                <a:cs typeface="Simplified Arabic"/>
              </a:rPr>
              <a:t>تشجيع الهجرة العكسية بخلق مشروعات تنموية جاذبة في الاقاليم والمناطق الريفية.</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250060862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95859908"/>
              </p:ext>
            </p:extLst>
          </p:nvPr>
        </p:nvGraphicFramePr>
        <p:xfrm>
          <a:off x="1929458" y="2204864"/>
          <a:ext cx="5363610" cy="2258187"/>
        </p:xfrm>
        <a:graphic>
          <a:graphicData uri="http://schemas.openxmlformats.org/drawingml/2006/table">
            <a:tbl>
              <a:tblPr rtl="1"/>
              <a:tblGrid>
                <a:gridCol w="1756810"/>
                <a:gridCol w="1803400"/>
                <a:gridCol w="1803400"/>
              </a:tblGrid>
              <a:tr h="42648">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السنة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عدد السكان</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معدل النمو</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1947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515459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IQ" sz="1400">
                          <a:effectLst/>
                          <a:latin typeface="Calibri"/>
                          <a:ea typeface="Times New Roman"/>
                          <a:cs typeface="Simplified Arabic"/>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1957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784763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7.2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1965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1626230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6.5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1977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2726818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5.1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1987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3841268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4.8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1997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4483500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IQ" sz="1400">
                          <a:effectLst/>
                          <a:latin typeface="Calibri"/>
                          <a:ea typeface="Times New Roman"/>
                          <a:cs typeface="Simplified Arabic"/>
                        </a:rPr>
                        <a:t>4.7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5">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2004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IQ" sz="1400">
                          <a:effectLst/>
                          <a:latin typeface="Calibri"/>
                          <a:ea typeface="Times New Roman"/>
                          <a:cs typeface="Simplified Arabic"/>
                        </a:rPr>
                        <a:t>5524422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IQ" sz="1400">
                          <a:effectLst/>
                          <a:latin typeface="Calibri"/>
                          <a:ea typeface="Times New Roman"/>
                          <a:cs typeface="Simplified Arabic"/>
                        </a:rPr>
                        <a:t>4.7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lgn="ctr" rtl="1">
                        <a:lnSpc>
                          <a:spcPct val="115000"/>
                        </a:lnSpc>
                        <a:spcBef>
                          <a:spcPts val="0"/>
                        </a:spcBef>
                        <a:spcAft>
                          <a:spcPts val="0"/>
                        </a:spcAft>
                        <a:tabLst>
                          <a:tab pos="413385" algn="l"/>
                        </a:tabLst>
                      </a:pPr>
                      <a:r>
                        <a:rPr lang="ar-SA" sz="1400">
                          <a:effectLst/>
                          <a:latin typeface="Calibri"/>
                          <a:ea typeface="Times New Roman"/>
                          <a:cs typeface="Simplified Arabic"/>
                        </a:rPr>
                        <a:t>2019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IQ" sz="1400">
                          <a:effectLst/>
                          <a:latin typeface="Calibri"/>
                          <a:ea typeface="Times New Roman"/>
                          <a:cs typeface="Simplified Arabic"/>
                        </a:rPr>
                        <a:t>5932154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tabLst>
                          <a:tab pos="413385" algn="l"/>
                        </a:tabLst>
                      </a:pPr>
                      <a:r>
                        <a:rPr lang="ar-IQ" sz="1400" dirty="0">
                          <a:effectLst/>
                          <a:latin typeface="Calibri"/>
                          <a:ea typeface="Times New Roman"/>
                          <a:cs typeface="Simplified Arabic"/>
                        </a:rPr>
                        <a:t>4.7</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38999" y="1412776"/>
            <a:ext cx="61911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12750" algn="l"/>
              </a:tabLst>
            </a:pPr>
            <a:r>
              <a:rPr kumimoji="0" lang="ar-SA" sz="1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جدول 1عدد سكان مدينة بغداد ومعدل نموهم  لسنوات التعداد العام للسكان وتقديرات سنتي 2004و2019.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27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793503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99040950"/>
              </p:ext>
            </p:extLst>
          </p:nvPr>
        </p:nvGraphicFramePr>
        <p:xfrm>
          <a:off x="1907704" y="2132856"/>
          <a:ext cx="5239093" cy="1843024"/>
        </p:xfrm>
        <a:graphic>
          <a:graphicData uri="http://schemas.openxmlformats.org/drawingml/2006/table">
            <a:tbl>
              <a:tblPr rtl="1"/>
              <a:tblGrid>
                <a:gridCol w="1009993"/>
                <a:gridCol w="1028700"/>
                <a:gridCol w="1828800"/>
                <a:gridCol w="1371600"/>
              </a:tblGrid>
              <a:tr h="333375">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السنة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عدد الأسر</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عدد الوحدات السكنية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العجز السكني</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1977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384739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281739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103000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1987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527002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415728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111274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1997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606506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441885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164621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2009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898811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561321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337490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35">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2016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1176919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a:solidFill>
                            <a:srgbClr val="000000"/>
                          </a:solidFill>
                          <a:effectLst/>
                          <a:latin typeface="Calibri"/>
                          <a:ea typeface="Times New Roman"/>
                          <a:cs typeface="Simplified Arabic"/>
                        </a:rPr>
                        <a:t>681853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lnSpc>
                          <a:spcPct val="115000"/>
                        </a:lnSpc>
                        <a:spcBef>
                          <a:spcPts val="0"/>
                        </a:spcBef>
                        <a:spcAft>
                          <a:spcPts val="0"/>
                        </a:spcAft>
                      </a:pPr>
                      <a:r>
                        <a:rPr lang="ar-SA" sz="1400" dirty="0">
                          <a:solidFill>
                            <a:srgbClr val="000000"/>
                          </a:solidFill>
                          <a:effectLst/>
                          <a:latin typeface="Calibri"/>
                          <a:ea typeface="Times New Roman"/>
                          <a:cs typeface="Simplified Arabic"/>
                        </a:rPr>
                        <a:t>495066</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627784" y="1032320"/>
            <a:ext cx="457849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جدول </a:t>
            </a:r>
            <a:r>
              <a:rPr kumimoji="0" lang="ar-IQ" sz="1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العجز السكني في مدينة بغداد لسنوات التعداد والتقديرات لسنة 2009و2016.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3759574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eaLnBrk="0" fontAlgn="base" hangingPunct="0">
              <a:spcAft>
                <a:spcPct val="0"/>
              </a:spcAft>
              <a:buClr>
                <a:srgbClr val="99FF66"/>
              </a:buClr>
              <a:defRPr/>
            </a:pPr>
            <a:r>
              <a:rPr lang="en-US" sz="3200" b="0" dirty="0" smtClean="0">
                <a:solidFill>
                  <a:prstClr val="white"/>
                </a:solidFill>
                <a:latin typeface="Calibri"/>
              </a:rPr>
              <a:t>Good </a:t>
            </a:r>
            <a:r>
              <a:rPr lang="en-US" sz="3200" b="0" dirty="0">
                <a:solidFill>
                  <a:prstClr val="white"/>
                </a:solidFill>
                <a:latin typeface="Calibri"/>
              </a:rPr>
              <a:t>bay </a:t>
            </a:r>
            <a:r>
              <a:rPr lang="ar-IQ" sz="3200" b="0" dirty="0" smtClean="0">
                <a:solidFill>
                  <a:prstClr val="white"/>
                </a:solidFill>
                <a:latin typeface="Calibri"/>
              </a:rPr>
              <a:t>         </a:t>
            </a:r>
            <a:endParaRPr lang="ar-IQ" sz="3200" b="0" dirty="0">
              <a:solidFill>
                <a:prstClr val="white"/>
              </a:solidFill>
              <a:latin typeface="Calibri"/>
            </a:endParaRPr>
          </a:p>
          <a:p>
            <a:pPr lvl="0">
              <a:spcAft>
                <a:spcPts val="0"/>
              </a:spcAft>
            </a:pPr>
            <a:r>
              <a:rPr lang="ar-IQ" sz="3200" b="0" dirty="0">
                <a:solidFill>
                  <a:prstClr val="white"/>
                </a:solidFill>
                <a:latin typeface="Calibri"/>
              </a:rPr>
              <a:t> </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603448"/>
            <a:ext cx="6700837" cy="1191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53625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spcAft>
                <a:spcPts val="0"/>
              </a:spcAft>
            </a:pPr>
            <a:r>
              <a:rPr lang="ar-SA" sz="2800" dirty="0">
                <a:latin typeface="Times New Roman"/>
                <a:ea typeface="Times New Roman"/>
                <a:cs typeface="Simplified Arabic"/>
              </a:rPr>
              <a:t>اهتمت العديد من المؤسسات العلمية </a:t>
            </a:r>
            <a:r>
              <a:rPr lang="ar-IQ" sz="2800" dirty="0" smtClean="0">
                <a:latin typeface="Times New Roman"/>
                <a:ea typeface="Times New Roman"/>
                <a:cs typeface="Simplified Arabic"/>
              </a:rPr>
              <a:t>الكشف </a:t>
            </a:r>
            <a:r>
              <a:rPr lang="ar-SA" sz="2800" dirty="0" smtClean="0">
                <a:latin typeface="Times New Roman"/>
                <a:ea typeface="Times New Roman"/>
                <a:cs typeface="Simplified Arabic"/>
              </a:rPr>
              <a:t>على </a:t>
            </a:r>
            <a:r>
              <a:rPr lang="ar-SA" sz="2800" dirty="0">
                <a:latin typeface="Times New Roman"/>
                <a:ea typeface="Times New Roman"/>
                <a:cs typeface="Simplified Arabic"/>
              </a:rPr>
              <a:t>ظاهرة العشوائيات وانعكاساتها الأمنية </a:t>
            </a:r>
            <a:r>
              <a:rPr lang="ar-IQ" sz="2800" dirty="0" smtClean="0">
                <a:latin typeface="Times New Roman"/>
                <a:ea typeface="Times New Roman"/>
                <a:cs typeface="Simplified Arabic"/>
              </a:rPr>
              <a:t>و</a:t>
            </a:r>
            <a:r>
              <a:rPr lang="ar-SA" sz="2800" dirty="0" smtClean="0">
                <a:latin typeface="Times New Roman"/>
                <a:ea typeface="Times New Roman"/>
                <a:cs typeface="Simplified Arabic"/>
              </a:rPr>
              <a:t>عقد </a:t>
            </a:r>
            <a:r>
              <a:rPr lang="ar-SA" sz="2800" dirty="0">
                <a:latin typeface="Times New Roman"/>
                <a:ea typeface="Times New Roman"/>
                <a:cs typeface="Simplified Arabic"/>
              </a:rPr>
              <a:t>المعهد العربي لإنماء المدن ندوة (( المدينة والسكن العشوائي)) في مدينة مكناس بالمملكة المغربية خلال </a:t>
            </a:r>
            <a:r>
              <a:rPr lang="ar-SA" sz="2800" dirty="0" smtClean="0">
                <a:latin typeface="Times New Roman"/>
                <a:ea typeface="Times New Roman"/>
                <a:cs typeface="Simplified Arabic"/>
              </a:rPr>
              <a:t>ال</a:t>
            </a:r>
            <a:r>
              <a:rPr lang="ar-IQ" sz="2800" dirty="0" smtClean="0">
                <a:latin typeface="Times New Roman"/>
                <a:ea typeface="Times New Roman"/>
                <a:cs typeface="Simplified Arabic"/>
              </a:rPr>
              <a:t>مدة</a:t>
            </a:r>
            <a:r>
              <a:rPr lang="ar-SA" sz="2800" dirty="0" smtClean="0">
                <a:latin typeface="Times New Roman"/>
                <a:ea typeface="Times New Roman"/>
                <a:cs typeface="Simplified Arabic"/>
              </a:rPr>
              <a:t> </a:t>
            </a:r>
            <a:r>
              <a:rPr lang="ar-SA" sz="2800" dirty="0">
                <a:latin typeface="Times New Roman"/>
                <a:ea typeface="Times New Roman"/>
                <a:cs typeface="Simplified Arabic"/>
              </a:rPr>
              <a:t>20 – 22 ابريل </a:t>
            </a:r>
            <a:r>
              <a:rPr lang="ar-IQ" sz="2800" dirty="0" smtClean="0">
                <a:latin typeface="Times New Roman"/>
                <a:ea typeface="Times New Roman"/>
                <a:cs typeface="Simplified Arabic"/>
              </a:rPr>
              <a:t>1998</a:t>
            </a:r>
            <a:r>
              <a:rPr lang="ar-SA" sz="2800" dirty="0" smtClean="0">
                <a:latin typeface="Times New Roman"/>
                <a:ea typeface="Times New Roman"/>
                <a:cs typeface="Simplified Arabic"/>
              </a:rPr>
              <a:t> .</a:t>
            </a:r>
            <a:endParaRPr lang="ar-IQ" sz="2800" dirty="0" smtClean="0">
              <a:latin typeface="Times New Roman"/>
              <a:ea typeface="Times New Roman"/>
              <a:cs typeface="Simplified Arabic"/>
            </a:endParaRPr>
          </a:p>
          <a:p>
            <a:pPr algn="just">
              <a:spcAft>
                <a:spcPts val="0"/>
              </a:spcAft>
            </a:pPr>
            <a:r>
              <a:rPr lang="ar-SA" sz="2800" dirty="0" smtClean="0">
                <a:latin typeface="Times New Roman"/>
                <a:ea typeface="Times New Roman"/>
                <a:cs typeface="Simplified Arabic"/>
              </a:rPr>
              <a:t> </a:t>
            </a:r>
            <a:r>
              <a:rPr lang="ar-SA" sz="2800" dirty="0">
                <a:latin typeface="Times New Roman"/>
                <a:ea typeface="Times New Roman"/>
                <a:cs typeface="Simplified Arabic"/>
              </a:rPr>
              <a:t>وتم التركيز في تلك الندوة على ثلاثة محاور </a:t>
            </a:r>
            <a:r>
              <a:rPr lang="ar-SA" sz="2800" dirty="0" smtClean="0">
                <a:latin typeface="Times New Roman"/>
                <a:ea typeface="Times New Roman"/>
                <a:cs typeface="Simplified Arabic"/>
              </a:rPr>
              <a:t>رئيسة </a:t>
            </a:r>
            <a:r>
              <a:rPr lang="ar-SA" sz="2800" dirty="0">
                <a:latin typeface="Times New Roman"/>
                <a:ea typeface="Times New Roman"/>
                <a:cs typeface="Simplified Arabic"/>
              </a:rPr>
              <a:t>تمثلت في الآتي :</a:t>
            </a:r>
            <a:endParaRPr lang="ar-SA" sz="2800" dirty="0"/>
          </a:p>
        </p:txBody>
      </p:sp>
    </p:spTree>
    <p:extLst>
      <p:ext uri="{BB962C8B-B14F-4D97-AF65-F5344CB8AC3E}">
        <p14:creationId xmlns:p14="http://schemas.microsoft.com/office/powerpoint/2010/main" val="120405172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581660" indent="-221615" algn="just">
              <a:spcAft>
                <a:spcPts val="0"/>
              </a:spcAft>
            </a:pPr>
            <a:r>
              <a:rPr lang="ar-IQ" sz="2800" dirty="0" smtClean="0">
                <a:solidFill>
                  <a:srgbClr val="000000"/>
                </a:solidFill>
                <a:latin typeface="Times New Roman"/>
                <a:ea typeface="Times New Roman"/>
                <a:cs typeface="Simplified Arabic"/>
              </a:rPr>
              <a:t> </a:t>
            </a:r>
            <a:r>
              <a:rPr lang="ar-SA" sz="2800" dirty="0" smtClean="0">
                <a:latin typeface="Times New Roman"/>
                <a:ea typeface="Times New Roman"/>
                <a:cs typeface="Simplified Arabic"/>
              </a:rPr>
              <a:t>أ-طبيعة </a:t>
            </a:r>
            <a:r>
              <a:rPr lang="ar-SA" sz="2800" dirty="0">
                <a:latin typeface="Times New Roman"/>
                <a:ea typeface="Times New Roman"/>
                <a:cs typeface="Simplified Arabic"/>
              </a:rPr>
              <a:t>الاحياء العشوائية وأسبابها والمظاهر العامة والمشاكل المصاحبة لها.</a:t>
            </a:r>
            <a:endParaRPr lang="en-US" sz="2800" dirty="0">
              <a:latin typeface="Times New Roman"/>
              <a:ea typeface="Times New Roman"/>
            </a:endParaRPr>
          </a:p>
          <a:p>
            <a:pPr marL="581660" indent="-221615" algn="just">
              <a:spcAft>
                <a:spcPts val="0"/>
              </a:spcAft>
            </a:pPr>
            <a:r>
              <a:rPr lang="ar-SA" sz="2800" dirty="0" smtClean="0">
                <a:latin typeface="Times New Roman"/>
                <a:ea typeface="Times New Roman"/>
                <a:cs typeface="Simplified Arabic"/>
              </a:rPr>
              <a:t>ب- </a:t>
            </a:r>
            <a:r>
              <a:rPr lang="ar-SA" sz="2800" dirty="0">
                <a:latin typeface="Times New Roman"/>
                <a:ea typeface="Times New Roman"/>
                <a:cs typeface="Simplified Arabic"/>
              </a:rPr>
              <a:t>دراسة أفضل الممارسات وتجارب المدن والمؤسسات في معالجة ظاهرة العشوائيات.</a:t>
            </a:r>
            <a:endParaRPr lang="en-US" sz="2800" dirty="0">
              <a:latin typeface="Times New Roman"/>
              <a:ea typeface="Times New Roman"/>
            </a:endParaRPr>
          </a:p>
          <a:p>
            <a:pPr marL="581660" indent="-221615" algn="just">
              <a:spcAft>
                <a:spcPts val="0"/>
              </a:spcAft>
            </a:pPr>
            <a:r>
              <a:rPr lang="ar-SA" sz="2800" dirty="0">
                <a:latin typeface="Times New Roman"/>
                <a:ea typeface="Times New Roman"/>
                <a:cs typeface="Simplified Arabic"/>
              </a:rPr>
              <a:t>ج- </a:t>
            </a:r>
            <a:r>
              <a:rPr lang="ar-SA" sz="2800" dirty="0" smtClean="0">
                <a:latin typeface="Times New Roman"/>
                <a:ea typeface="Times New Roman"/>
                <a:cs typeface="Simplified Arabic"/>
              </a:rPr>
              <a:t>اقتراح </a:t>
            </a:r>
            <a:r>
              <a:rPr lang="ar-SA" sz="2800" dirty="0">
                <a:latin typeface="Times New Roman"/>
                <a:ea typeface="Times New Roman"/>
                <a:cs typeface="Simplified Arabic"/>
              </a:rPr>
              <a:t>الحلول لظاهرة العشوائيات في ظل قرارات المؤتمرات العالمية والاقليمية </a:t>
            </a:r>
            <a:r>
              <a:rPr lang="ar-SA" sz="2800" dirty="0" smtClean="0">
                <a:latin typeface="Times New Roman"/>
                <a:ea typeface="Times New Roman"/>
                <a:cs typeface="Simplified Arabic"/>
              </a:rPr>
              <a:t>والامكانات </a:t>
            </a:r>
            <a:r>
              <a:rPr lang="ar-SA" sz="2800" dirty="0">
                <a:latin typeface="Times New Roman"/>
                <a:ea typeface="Times New Roman"/>
                <a:cs typeface="Simplified Arabic"/>
              </a:rPr>
              <a:t>المحلية.</a:t>
            </a:r>
            <a:endParaRPr lang="en-US" sz="2800" dirty="0">
              <a:latin typeface="Times New Roman"/>
              <a:ea typeface="Times New Roman"/>
            </a:endParaRPr>
          </a:p>
          <a:p>
            <a:pPr>
              <a:spcAft>
                <a:spcPts val="0"/>
              </a:spcAft>
            </a:pPr>
            <a:r>
              <a:rPr lang="ar-IQ" dirty="0" smtClean="0">
                <a:solidFill>
                  <a:srgbClr val="000000"/>
                </a:solidFill>
                <a:latin typeface="Times New Roman"/>
                <a:ea typeface="Times New Roman"/>
                <a:cs typeface="Simplified Arabic"/>
              </a:rPr>
              <a:t>                  </a:t>
            </a:r>
            <a:endParaRPr lang="ar-SA" dirty="0"/>
          </a:p>
        </p:txBody>
      </p:sp>
    </p:spTree>
    <p:extLst>
      <p:ext uri="{BB962C8B-B14F-4D97-AF65-F5344CB8AC3E}">
        <p14:creationId xmlns:p14="http://schemas.microsoft.com/office/powerpoint/2010/main" val="103510541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052736"/>
            <a:ext cx="7620000" cy="4373563"/>
          </a:xfrm>
        </p:spPr>
        <p:txBody>
          <a:bodyPr>
            <a:normAutofit/>
          </a:bodyPr>
          <a:lstStyle/>
          <a:p>
            <a:pPr algn="just"/>
            <a:endParaRPr lang="ar-IQ" sz="2800" dirty="0" smtClean="0">
              <a:latin typeface="Times New Roman"/>
              <a:ea typeface="Times New Roman"/>
              <a:cs typeface="Simplified Arabic"/>
            </a:endParaRPr>
          </a:p>
          <a:p>
            <a:pPr algn="just"/>
            <a:r>
              <a:rPr lang="ar-IQ" sz="2800" dirty="0" smtClean="0">
                <a:latin typeface="Times New Roman"/>
                <a:ea typeface="Times New Roman"/>
                <a:cs typeface="Simplified Arabic"/>
              </a:rPr>
              <a:t>من الصعب حصر المشاكل الكبيرة الناتجة عن العشوائيات دفعة واحدة</a:t>
            </a:r>
            <a:r>
              <a:rPr lang="ar-SA" sz="2800" dirty="0" smtClean="0">
                <a:latin typeface="Times New Roman"/>
                <a:ea typeface="Times New Roman"/>
                <a:cs typeface="Simplified Arabic"/>
              </a:rPr>
              <a:t>، </a:t>
            </a:r>
            <a:r>
              <a:rPr lang="ar-IQ" sz="2800" dirty="0" smtClean="0">
                <a:latin typeface="Times New Roman"/>
                <a:ea typeface="Times New Roman"/>
                <a:cs typeface="Simplified Arabic"/>
              </a:rPr>
              <a:t>فتم التركيز </a:t>
            </a:r>
            <a:r>
              <a:rPr lang="ar-SA" sz="2800" dirty="0" smtClean="0">
                <a:latin typeface="Times New Roman"/>
                <a:ea typeface="Times New Roman"/>
                <a:cs typeface="Simplified Arabic"/>
              </a:rPr>
              <a:t>على </a:t>
            </a:r>
            <a:r>
              <a:rPr lang="ar-SA" sz="2800" dirty="0">
                <a:latin typeface="Times New Roman"/>
                <a:ea typeface="Times New Roman"/>
                <a:cs typeface="Simplified Arabic"/>
              </a:rPr>
              <a:t>النمو الحضري وظهور المناطق العشوائية وانعكاسات ذلك على المسائل </a:t>
            </a:r>
            <a:r>
              <a:rPr lang="ar-SA" sz="2800" dirty="0" smtClean="0">
                <a:latin typeface="Times New Roman"/>
                <a:ea typeface="Times New Roman"/>
                <a:cs typeface="Simplified Arabic"/>
              </a:rPr>
              <a:t>الأمنية</a:t>
            </a:r>
            <a:r>
              <a:rPr lang="ar-IQ" sz="2800" dirty="0" smtClean="0">
                <a:latin typeface="Times New Roman"/>
                <a:ea typeface="Times New Roman"/>
                <a:cs typeface="Simplified Arabic"/>
              </a:rPr>
              <a:t>.</a:t>
            </a:r>
            <a:endParaRPr lang="ar-SA" sz="2800" dirty="0"/>
          </a:p>
        </p:txBody>
      </p:sp>
    </p:spTree>
    <p:extLst>
      <p:ext uri="{BB962C8B-B14F-4D97-AF65-F5344CB8AC3E}">
        <p14:creationId xmlns:p14="http://schemas.microsoft.com/office/powerpoint/2010/main" val="220710969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340768"/>
            <a:ext cx="7620000" cy="4373563"/>
          </a:xfrm>
        </p:spPr>
        <p:txBody>
          <a:bodyPr>
            <a:normAutofit/>
          </a:bodyPr>
          <a:lstStyle/>
          <a:p>
            <a:pPr marL="44450" indent="315595" algn="just">
              <a:spcAft>
                <a:spcPts val="0"/>
              </a:spcAft>
            </a:pPr>
            <a:r>
              <a:rPr lang="ar-SA" sz="2800" b="0" dirty="0">
                <a:latin typeface="Times New Roman"/>
                <a:ea typeface="Times New Roman"/>
                <a:cs typeface="Simplified Arabic"/>
              </a:rPr>
              <a:t>واستخدمت العديد من المصطلحات للمناطق العشوائية </a:t>
            </a:r>
            <a:r>
              <a:rPr lang="ar-IQ" sz="2800" b="0" dirty="0" smtClean="0">
                <a:latin typeface="Times New Roman"/>
                <a:ea typeface="Times New Roman"/>
                <a:cs typeface="Simplified Arabic"/>
              </a:rPr>
              <a:t>/</a:t>
            </a:r>
          </a:p>
          <a:p>
            <a:pPr marL="44450" indent="315595" algn="just">
              <a:spcAft>
                <a:spcPts val="0"/>
              </a:spcAft>
            </a:pPr>
            <a:r>
              <a:rPr lang="ar-SA" sz="2800" b="0" dirty="0" smtClean="0">
                <a:latin typeface="Times New Roman"/>
                <a:ea typeface="Times New Roman"/>
                <a:cs typeface="Simplified Arabic"/>
              </a:rPr>
              <a:t>كمدن </a:t>
            </a:r>
            <a:r>
              <a:rPr lang="ar-SA" sz="2800" b="0" dirty="0">
                <a:latin typeface="Times New Roman"/>
                <a:ea typeface="Times New Roman"/>
                <a:cs typeface="Simplified Arabic"/>
              </a:rPr>
              <a:t>الكرتون ومدن الصفيح، والاحياء الفقيرة ، والمدن العشوائية ، التي تعرف بأنها مناطق اقيمت مساكنها بدون ترخيص وفي أراضي تملكها الدولة أو يملكها آخرون، وعادة ما تقام هذه المساكن خارج نطاق الخدمات الحكومية ولا تتوفر فيها الخدمات والمرافق الحكومية لعدم </a:t>
            </a:r>
            <a:r>
              <a:rPr lang="ar-SA" sz="2800" b="0" dirty="0" smtClean="0">
                <a:latin typeface="Times New Roman"/>
                <a:ea typeface="Times New Roman"/>
                <a:cs typeface="Simplified Arabic"/>
              </a:rPr>
              <a:t>اعتراف </a:t>
            </a:r>
            <a:r>
              <a:rPr lang="ar-SA" sz="2800" b="0" dirty="0">
                <a:latin typeface="Times New Roman"/>
                <a:ea typeface="Times New Roman"/>
                <a:cs typeface="Simplified Arabic"/>
              </a:rPr>
              <a:t>الدولة بها</a:t>
            </a:r>
            <a:r>
              <a:rPr lang="ar-SA" sz="2800" b="0" dirty="0" smtClean="0">
                <a:latin typeface="Times New Roman"/>
                <a:ea typeface="Times New Roman"/>
                <a:cs typeface="Simplified Arabic"/>
              </a:rPr>
              <a:t>.</a:t>
            </a:r>
            <a:endParaRPr lang="ar-IQ" sz="2800" b="0" dirty="0" smtClean="0">
              <a:latin typeface="Times New Roman"/>
              <a:ea typeface="Times New Roman"/>
              <a:cs typeface="Simplified Arabic"/>
            </a:endParaRPr>
          </a:p>
          <a:p>
            <a:pPr marL="44450" indent="315595" algn="just">
              <a:spcAft>
                <a:spcPts val="0"/>
              </a:spcAft>
            </a:pPr>
            <a:endParaRPr lang="ar-IQ" sz="2800" dirty="0">
              <a:latin typeface="Times New Roman"/>
              <a:ea typeface="Times New Roman"/>
            </a:endParaRPr>
          </a:p>
          <a:p>
            <a:pPr marL="44450" indent="315595" algn="just">
              <a:spcAft>
                <a:spcPts val="0"/>
              </a:spcAft>
            </a:pPr>
            <a:endParaRPr lang="ar-SA" sz="2800" dirty="0">
              <a:latin typeface="Times New Roman"/>
              <a:ea typeface="Times New Roman"/>
            </a:endParaRPr>
          </a:p>
          <a:p>
            <a:endParaRPr lang="ar-SA" dirty="0"/>
          </a:p>
        </p:txBody>
      </p:sp>
    </p:spTree>
    <p:extLst>
      <p:ext uri="{BB962C8B-B14F-4D97-AF65-F5344CB8AC3E}">
        <p14:creationId xmlns:p14="http://schemas.microsoft.com/office/powerpoint/2010/main" val="265162339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a:r>
              <a:rPr lang="ar-SA" sz="2800" dirty="0"/>
              <a:t>يشكل سكان عشوائيات المدن في الدول النامية بحدود مليار نسمه سنة 2005 وهو </a:t>
            </a:r>
            <a:r>
              <a:rPr lang="ar-IQ" sz="2800" dirty="0" smtClean="0"/>
              <a:t>آ</a:t>
            </a:r>
            <a:r>
              <a:rPr lang="ar-SA" sz="2800" dirty="0" smtClean="0"/>
              <a:t>خذ بالتزايد</a:t>
            </a:r>
            <a:r>
              <a:rPr lang="ar-IQ" sz="2800" dirty="0" smtClean="0"/>
              <a:t>،إذ </a:t>
            </a:r>
            <a:r>
              <a:rPr lang="ar-SA" sz="2800" dirty="0" smtClean="0"/>
              <a:t> </a:t>
            </a:r>
            <a:r>
              <a:rPr lang="ar-SA" sz="2800" dirty="0"/>
              <a:t>إن 58%من سكان جنوب ووسط أسيا و72%من سكان المدن في أفريقيا يعيشون في </a:t>
            </a:r>
            <a:r>
              <a:rPr lang="ar-SA" sz="2800" dirty="0" smtClean="0"/>
              <a:t>عشوائيات</a:t>
            </a:r>
            <a:r>
              <a:rPr lang="ar-IQ" sz="2800" dirty="0" smtClean="0"/>
              <a:t>،</a:t>
            </a:r>
            <a:r>
              <a:rPr lang="ar-SA" sz="2800" dirty="0" smtClean="0"/>
              <a:t> </a:t>
            </a:r>
            <a:r>
              <a:rPr lang="ar-SA" sz="2800" dirty="0"/>
              <a:t>كما لا </a:t>
            </a:r>
            <a:r>
              <a:rPr lang="ar-SA" sz="2800" dirty="0" smtClean="0"/>
              <a:t>تخلو</a:t>
            </a:r>
            <a:r>
              <a:rPr lang="ar-IQ" sz="2800" dirty="0" smtClean="0"/>
              <a:t> </a:t>
            </a:r>
            <a:r>
              <a:rPr lang="ar-SA" sz="2800" dirty="0" smtClean="0"/>
              <a:t>الدول </a:t>
            </a:r>
            <a:r>
              <a:rPr lang="ar-SA" sz="2800" dirty="0"/>
              <a:t>المتقدمـة كباريـس وبريطانيا وأميركا منها</a:t>
            </a:r>
            <a:r>
              <a:rPr lang="ar-SA" sz="2800" dirty="0" smtClean="0"/>
              <a:t>.</a:t>
            </a:r>
            <a:r>
              <a:rPr lang="ar-IQ" sz="2800" dirty="0" smtClean="0"/>
              <a:t> </a:t>
            </a:r>
          </a:p>
          <a:p>
            <a:pPr algn="just"/>
            <a:r>
              <a:rPr lang="ar-IQ" sz="2800" dirty="0" smtClean="0"/>
              <a:t>س: ما حقيقة العشوائيات في الدول المتقدمة؟</a:t>
            </a:r>
            <a:endParaRPr lang="ar-SA" dirty="0"/>
          </a:p>
        </p:txBody>
      </p:sp>
    </p:spTree>
    <p:extLst>
      <p:ext uri="{BB962C8B-B14F-4D97-AF65-F5344CB8AC3E}">
        <p14:creationId xmlns:p14="http://schemas.microsoft.com/office/powerpoint/2010/main" val="101421264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6733" y="1752600"/>
            <a:ext cx="4480933"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37768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315</TotalTime>
  <Words>1910</Words>
  <Application>Microsoft Office PowerPoint</Application>
  <PresentationFormat>عرض على الشاشة (3:4)‏</PresentationFormat>
  <Paragraphs>155</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chucha</dc:creator>
  <cp:lastModifiedBy>DR.Ahmed Saker 2o1O</cp:lastModifiedBy>
  <cp:revision>82</cp:revision>
  <dcterms:created xsi:type="dcterms:W3CDTF">2018-02-17T16:55:33Z</dcterms:created>
  <dcterms:modified xsi:type="dcterms:W3CDTF">2023-03-16T14:16:37Z</dcterms:modified>
</cp:coreProperties>
</file>