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7" r:id="rId2"/>
    <p:sldId id="258" r:id="rId3"/>
    <p:sldId id="290" r:id="rId4"/>
    <p:sldId id="259" r:id="rId5"/>
    <p:sldId id="291" r:id="rId6"/>
    <p:sldId id="292" r:id="rId7"/>
    <p:sldId id="260" r:id="rId8"/>
    <p:sldId id="261" r:id="rId9"/>
    <p:sldId id="262" r:id="rId10"/>
    <p:sldId id="264" r:id="rId11"/>
    <p:sldId id="265" r:id="rId12"/>
    <p:sldId id="266" r:id="rId13"/>
    <p:sldId id="269" r:id="rId14"/>
    <p:sldId id="270" r:id="rId15"/>
    <p:sldId id="271" r:id="rId16"/>
    <p:sldId id="272" r:id="rId17"/>
    <p:sldId id="273" r:id="rId18"/>
    <p:sldId id="274" r:id="rId19"/>
    <p:sldId id="275" r:id="rId20"/>
    <p:sldId id="276" r:id="rId21"/>
    <p:sldId id="287" r:id="rId22"/>
    <p:sldId id="288" r:id="rId23"/>
    <p:sldId id="289" r:id="rId24"/>
    <p:sldId id="285" r:id="rId25"/>
    <p:sldId id="286" r:id="rId26"/>
    <p:sldId id="280" r:id="rId27"/>
    <p:sldId id="281" r:id="rId28"/>
    <p:sldId id="282" r:id="rId29"/>
    <p:sldId id="283" r:id="rId30"/>
    <p:sldId id="284" r:id="rId31"/>
    <p:sldId id="268"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D38A9E92-9F24-4BE9-BC41-E758BBDC719F}" type="datetimeFigureOut">
              <a:rPr lang="ar-SA" smtClean="0"/>
              <a:t>24/08/1444</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38A9E92-9F24-4BE9-BC41-E758BBDC719F}" type="datetimeFigureOut">
              <a:rPr lang="ar-SA" smtClean="0"/>
              <a:t>24/08/1444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38A9E92-9F24-4BE9-BC41-E758BBDC719F}" type="datetimeFigureOut">
              <a:rPr lang="ar-SA" smtClean="0"/>
              <a:t>24/08/1444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38A9E92-9F24-4BE9-BC41-E758BBDC719F}" type="datetimeFigureOut">
              <a:rPr lang="ar-SA" smtClean="0"/>
              <a:t>24/08/1444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D38A9E92-9F24-4BE9-BC41-E758BBDC719F}" type="datetimeFigureOut">
              <a:rPr lang="ar-SA" smtClean="0"/>
              <a:t>24/08/1444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D38A9E92-9F24-4BE9-BC41-E758BBDC719F}" type="datetimeFigureOut">
              <a:rPr lang="ar-SA" smtClean="0"/>
              <a:t>24/08/1444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D38A9E92-9F24-4BE9-BC41-E758BBDC719F}" type="datetimeFigureOut">
              <a:rPr lang="ar-SA" smtClean="0"/>
              <a:t>24/08/1444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D38A9E92-9F24-4BE9-BC41-E758BBDC719F}" type="datetimeFigureOut">
              <a:rPr lang="ar-SA" smtClean="0"/>
              <a:t>24/08/1444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A9E92-9F24-4BE9-BC41-E758BBDC719F}" type="datetimeFigureOut">
              <a:rPr lang="ar-SA" smtClean="0"/>
              <a:t>24/08/1444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D38A9E92-9F24-4BE9-BC41-E758BBDC719F}" type="datetimeFigureOut">
              <a:rPr lang="ar-SA" smtClean="0"/>
              <a:t>24/08/1444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A39D742-3014-4645-B6AE-EB80B91AF900}" type="slidenum">
              <a:rPr lang="ar-SA" smtClean="0"/>
              <a:t>‹#›</a:t>
            </a:fld>
            <a:endParaRPr lang="ar-SA"/>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D38A9E92-9F24-4BE9-BC41-E758BBDC719F}" type="datetimeFigureOut">
              <a:rPr lang="ar-SA" smtClean="0"/>
              <a:t>24/08/1444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5A39D742-3014-4645-B6AE-EB80B91AF900}"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38A9E92-9F24-4BE9-BC41-E758BBDC719F}" type="datetimeFigureOut">
              <a:rPr lang="ar-SA" smtClean="0"/>
              <a:t>24/08/1444</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39D742-3014-4645-B6AE-EB80B91AF900}"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ctr">
              <a:buNone/>
            </a:pPr>
            <a:r>
              <a:rPr lang="ar-IQ" kern="0" dirty="0" smtClean="0">
                <a:solidFill>
                  <a:srgbClr val="FFFFFF"/>
                </a:solidFill>
                <a:latin typeface="Times New Roman" pitchFamily="18" charset="0"/>
                <a:ea typeface="Times New Roman" pitchFamily="18" charset="0"/>
                <a:cs typeface="Simplified Arabic" pitchFamily="18" charset="-78"/>
              </a:rPr>
              <a:t>                          </a:t>
            </a:r>
            <a:r>
              <a:rPr lang="ar-IQ" sz="2800" b="1" kern="0" dirty="0">
                <a:solidFill>
                  <a:srgbClr val="FFFFFF"/>
                </a:solidFill>
                <a:latin typeface="Times New Roman" pitchFamily="18" charset="0"/>
                <a:ea typeface="Times New Roman" pitchFamily="18" charset="0"/>
                <a:cs typeface="Simplified Arabic" pitchFamily="18" charset="-78"/>
              </a:rPr>
              <a:t> المدن الديناميكية </a:t>
            </a:r>
            <a:r>
              <a:rPr lang="en-US" sz="2800" b="1" kern="0" dirty="0">
                <a:solidFill>
                  <a:srgbClr val="FFFFFF"/>
                </a:solidFill>
                <a:latin typeface="Times New Roman" pitchFamily="18" charset="0"/>
                <a:ea typeface="Times New Roman" pitchFamily="18" charset="0"/>
                <a:cs typeface="Simplified Arabic" pitchFamily="18" charset="-78"/>
              </a:rPr>
              <a:t>Dynamic </a:t>
            </a:r>
            <a:r>
              <a:rPr lang="en-US" sz="3200" kern="0" dirty="0">
                <a:solidFill>
                  <a:srgbClr val="FFFFFF"/>
                </a:solidFill>
                <a:latin typeface="Times New Roman" pitchFamily="18" charset="0"/>
                <a:ea typeface="Times New Roman" pitchFamily="18" charset="0"/>
                <a:cs typeface="Simplified Arabic" pitchFamily="18" charset="-78"/>
              </a:rPr>
              <a:t>cities</a:t>
            </a:r>
            <a:r>
              <a:rPr lang="ar-IQ" kern="0" dirty="0">
                <a:solidFill>
                  <a:srgbClr val="FFFFFF"/>
                </a:solidFill>
                <a:latin typeface="Times New Roman" pitchFamily="18" charset="0"/>
                <a:ea typeface="Times New Roman" pitchFamily="18" charset="0"/>
                <a:cs typeface="Simplified Arabic" pitchFamily="18" charset="-78"/>
              </a:rPr>
              <a:t>  </a:t>
            </a:r>
            <a:endParaRPr lang="ar-IQ" kern="0" dirty="0" smtClean="0">
              <a:solidFill>
                <a:srgbClr val="FFFFFF"/>
              </a:solidFill>
              <a:latin typeface="Times New Roman" pitchFamily="18" charset="0"/>
              <a:ea typeface="Times New Roman" pitchFamily="18" charset="0"/>
              <a:cs typeface="Simplified Arabic" pitchFamily="18" charset="-78"/>
            </a:endParaRPr>
          </a:p>
          <a:p>
            <a:pPr marL="0" indent="0" algn="ctr">
              <a:buNone/>
            </a:pPr>
            <a:r>
              <a:rPr lang="ar-IQ" kern="0" dirty="0" err="1" smtClean="0">
                <a:solidFill>
                  <a:srgbClr val="FFFFFF"/>
                </a:solidFill>
                <a:latin typeface="Times New Roman" pitchFamily="18" charset="0"/>
                <a:ea typeface="Times New Roman" pitchFamily="18" charset="0"/>
                <a:cs typeface="Simplified Arabic" pitchFamily="18" charset="-78"/>
              </a:rPr>
              <a:t>أ.د</a:t>
            </a:r>
            <a:r>
              <a:rPr lang="ar-IQ" kern="0" dirty="0" smtClean="0">
                <a:solidFill>
                  <a:srgbClr val="FFFFFF"/>
                </a:solidFill>
                <a:latin typeface="Times New Roman" pitchFamily="18" charset="0"/>
                <a:ea typeface="Times New Roman" pitchFamily="18" charset="0"/>
                <a:cs typeface="Simplified Arabic" pitchFamily="18" charset="-78"/>
              </a:rPr>
              <a:t>. محمد صالح ربيع</a:t>
            </a:r>
            <a:endParaRPr lang="ar-IQ" kern="0" dirty="0">
              <a:solidFill>
                <a:srgbClr val="FFFFFF"/>
              </a:solidFill>
              <a:latin typeface="Times New Roman" pitchFamily="18" charset="0"/>
              <a:ea typeface="Times New Roman" pitchFamily="18" charset="0"/>
              <a:cs typeface="Simplified Arabic" pitchFamily="18" charset="-78"/>
            </a:endParaRPr>
          </a:p>
        </p:txBody>
      </p:sp>
    </p:spTree>
    <p:extLst>
      <p:ext uri="{BB962C8B-B14F-4D97-AF65-F5344CB8AC3E}">
        <p14:creationId xmlns:p14="http://schemas.microsoft.com/office/powerpoint/2010/main" val="351668420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IQ" sz="3600" kern="0" dirty="0" smtClean="0">
                <a:solidFill>
                  <a:srgbClr val="FFFFFF"/>
                </a:solidFill>
                <a:effectLst>
                  <a:outerShdw blurRad="38100" dist="38100" dir="2700000" algn="tl">
                    <a:srgbClr val="000000"/>
                  </a:outerShdw>
                </a:effectLst>
                <a:latin typeface="Arial"/>
              </a:rPr>
              <a:t>بمعنى آخر إن العالم </a:t>
            </a:r>
            <a:r>
              <a:rPr lang="ar-IQ" sz="3600" kern="0" dirty="0">
                <a:solidFill>
                  <a:srgbClr val="FFFFFF"/>
                </a:solidFill>
                <a:effectLst>
                  <a:outerShdw blurRad="38100" dist="38100" dir="2700000" algn="tl">
                    <a:srgbClr val="000000"/>
                  </a:outerShdw>
                </a:effectLst>
                <a:latin typeface="Arial"/>
              </a:rPr>
              <a:t>اليوم وفي المستقبل يسير وفق معادلة اقتصادية صماء </a:t>
            </a:r>
            <a:r>
              <a:rPr lang="en-US" sz="3600" kern="0" dirty="0">
                <a:solidFill>
                  <a:srgbClr val="FFFFFF"/>
                </a:solidFill>
                <a:effectLst>
                  <a:outerShdw blurRad="38100" dist="38100" dir="2700000" algn="tl">
                    <a:srgbClr val="000000"/>
                  </a:outerShdw>
                </a:effectLst>
                <a:latin typeface="Arial"/>
              </a:rPr>
              <a:t>Deaf </a:t>
            </a:r>
            <a:r>
              <a:rPr lang="en-US" sz="3600" kern="0" dirty="0" smtClean="0">
                <a:solidFill>
                  <a:srgbClr val="FFFFFF"/>
                </a:solidFill>
                <a:effectLst>
                  <a:outerShdw blurRad="38100" dist="38100" dir="2700000" algn="tl">
                    <a:srgbClr val="000000"/>
                  </a:outerShdw>
                </a:effectLst>
                <a:latin typeface="Arial"/>
              </a:rPr>
              <a:t>economical</a:t>
            </a:r>
            <a:r>
              <a:rPr lang="ar-IQ" sz="3600" kern="0" dirty="0" smtClean="0">
                <a:solidFill>
                  <a:srgbClr val="FFFFFF"/>
                </a:solidFill>
                <a:effectLst>
                  <a:outerShdw blurRad="38100" dist="38100" dir="2700000" algn="tl">
                    <a:srgbClr val="000000"/>
                  </a:outerShdw>
                </a:effectLst>
                <a:latin typeface="Arial"/>
              </a:rPr>
              <a:t> وليس </a:t>
            </a:r>
            <a:r>
              <a:rPr lang="ar-IQ" sz="3600" kern="0" dirty="0">
                <a:solidFill>
                  <a:srgbClr val="FFFFFF"/>
                </a:solidFill>
                <a:effectLst>
                  <a:outerShdw blurRad="38100" dist="38100" dir="2700000" algn="tl">
                    <a:srgbClr val="000000"/>
                  </a:outerShdw>
                </a:effectLst>
                <a:latin typeface="Arial"/>
              </a:rPr>
              <a:t>وفق </a:t>
            </a:r>
            <a:r>
              <a:rPr lang="ar-IQ" sz="3600" kern="0" dirty="0" smtClean="0">
                <a:solidFill>
                  <a:srgbClr val="FFFFFF"/>
                </a:solidFill>
                <a:effectLst>
                  <a:outerShdw blurRad="38100" dist="38100" dir="2700000" algn="tl">
                    <a:srgbClr val="000000"/>
                  </a:outerShdw>
                </a:effectLst>
                <a:latin typeface="Arial"/>
              </a:rPr>
              <a:t>أسس </a:t>
            </a:r>
            <a:r>
              <a:rPr lang="ar-IQ" sz="3600" kern="0" dirty="0">
                <a:solidFill>
                  <a:srgbClr val="FFFFFF"/>
                </a:solidFill>
                <a:effectLst>
                  <a:outerShdw blurRad="38100" dist="38100" dir="2700000" algn="tl">
                    <a:srgbClr val="000000"/>
                  </a:outerShdw>
                </a:effectLst>
                <a:latin typeface="Arial"/>
              </a:rPr>
              <a:t>ومعايير </a:t>
            </a:r>
            <a:r>
              <a:rPr lang="ar-IQ" sz="3600" kern="0" dirty="0" smtClean="0">
                <a:solidFill>
                  <a:srgbClr val="FFFFFF"/>
                </a:solidFill>
                <a:effectLst>
                  <a:outerShdw blurRad="38100" dist="38100" dir="2700000" algn="tl">
                    <a:srgbClr val="000000"/>
                  </a:outerShdw>
                </a:effectLst>
                <a:latin typeface="Arial"/>
              </a:rPr>
              <a:t>غيرها!!! </a:t>
            </a:r>
            <a:r>
              <a:rPr lang="ar-IQ" sz="3600" kern="0" dirty="0">
                <a:solidFill>
                  <a:srgbClr val="FFFFFF"/>
                </a:solidFill>
                <a:effectLst>
                  <a:outerShdw blurRad="38100" dist="38100" dir="2700000" algn="tl">
                    <a:srgbClr val="000000"/>
                  </a:outerShdw>
                </a:effectLst>
                <a:latin typeface="Arial"/>
              </a:rPr>
              <a:t>فالغلبة لمن يمتلك المال وليس أي شيء </a:t>
            </a:r>
            <a:r>
              <a:rPr lang="ar-IQ" sz="3600" kern="0" dirty="0" smtClean="0">
                <a:solidFill>
                  <a:srgbClr val="FFFFFF"/>
                </a:solidFill>
                <a:effectLst>
                  <a:outerShdw blurRad="38100" dist="38100" dir="2700000" algn="tl">
                    <a:srgbClr val="000000"/>
                  </a:outerShdw>
                </a:effectLst>
                <a:latin typeface="Arial"/>
              </a:rPr>
              <a:t>آخر.</a:t>
            </a:r>
          </a:p>
          <a:p>
            <a:pPr marL="0" lvl="0" indent="0" algn="just" eaLnBrk="0" fontAlgn="base" hangingPunct="0">
              <a:spcAft>
                <a:spcPct val="0"/>
              </a:spcAft>
              <a:buClr>
                <a:srgbClr val="99FF66"/>
              </a:buClr>
              <a:buNone/>
              <a:defRPr/>
            </a:pPr>
            <a:r>
              <a:rPr lang="ar-IQ" sz="3600" u="sng" kern="0" dirty="0" smtClean="0">
                <a:solidFill>
                  <a:srgbClr val="FFFFFF"/>
                </a:solidFill>
                <a:effectLst>
                  <a:outerShdw blurRad="38100" dist="38100" dir="2700000" algn="tl">
                    <a:srgbClr val="000000"/>
                  </a:outerShdw>
                </a:effectLst>
                <a:latin typeface="Arial"/>
              </a:rPr>
              <a:t>وفي مثل هذا الحال فان الدول الفقيرة تسير نحو العبودية من جديد </a:t>
            </a:r>
            <a:r>
              <a:rPr lang="ar-IQ" sz="3600" kern="0" dirty="0" smtClean="0">
                <a:solidFill>
                  <a:srgbClr val="FFFFFF"/>
                </a:solidFill>
                <a:effectLst>
                  <a:outerShdw blurRad="38100" dist="38100" dir="2700000" algn="tl">
                    <a:srgbClr val="000000"/>
                  </a:outerShdw>
                </a:effectLst>
                <a:latin typeface="Arial"/>
              </a:rPr>
              <a:t>!!!!</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357421235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kern="0" dirty="0">
                <a:solidFill>
                  <a:srgbClr val="FFFFFF"/>
                </a:solidFill>
                <a:latin typeface="Times New Roman"/>
                <a:ea typeface="Times New Roman"/>
                <a:cs typeface="Simplified Arabic"/>
              </a:rPr>
              <a:t>جاءت العاصمة السعودية الرياض أول مدينة عربية في التصنيف العالمي بالمركز </a:t>
            </a:r>
            <a:r>
              <a:rPr lang="ar-SA" sz="3600" kern="0" dirty="0" smtClean="0">
                <a:solidFill>
                  <a:srgbClr val="FFFFFF"/>
                </a:solidFill>
                <a:latin typeface="Times New Roman"/>
                <a:ea typeface="Times New Roman"/>
                <a:cs typeface="Simplified Arabic"/>
              </a:rPr>
              <a:t>29</a:t>
            </a:r>
            <a:r>
              <a:rPr lang="ar-IQ" sz="3600" kern="0" dirty="0" smtClean="0">
                <a:solidFill>
                  <a:srgbClr val="FFFFFF"/>
                </a:solidFill>
                <a:latin typeface="Times New Roman"/>
                <a:ea typeface="Times New Roman"/>
                <a:cs typeface="Simplified Arabic"/>
              </a:rPr>
              <a:t>،</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وتوقعت الدراسة ارتفاع عدد سكان المدينة إلى أكثر من ثمانية ملايين نسمة في عام 2025 مقابل 5.2 مليون في عام 2010، وأن ينمو ناتجها المحلي الإجمالي خلال تلك المدة بنسبة 165% ليصل لنحو 325 مليار دولار.</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3558161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kern="0" dirty="0">
                <a:solidFill>
                  <a:srgbClr val="FFFFFF"/>
                </a:solidFill>
                <a:latin typeface="Times New Roman"/>
                <a:ea typeface="Times New Roman"/>
                <a:cs typeface="Simplified Arabic"/>
              </a:rPr>
              <a:t>وتأتي العاصمة القطرية الدوحة، المدينة الأعلى دخلا للفرد في العالم، في </a:t>
            </a:r>
            <a:r>
              <a:rPr lang="ar-SA" sz="3600" kern="0" dirty="0" smtClean="0">
                <a:solidFill>
                  <a:srgbClr val="FFFFFF"/>
                </a:solidFill>
                <a:latin typeface="Times New Roman"/>
                <a:ea typeface="Times New Roman"/>
                <a:cs typeface="Simplified Arabic"/>
              </a:rPr>
              <a:t>المركز</a:t>
            </a:r>
            <a:r>
              <a:rPr lang="ar-IQ" sz="3600" kern="0" dirty="0" smtClean="0">
                <a:solidFill>
                  <a:srgbClr val="FFFFFF"/>
                </a:solidFill>
                <a:latin typeface="Times New Roman"/>
                <a:ea typeface="Times New Roman"/>
                <a:cs typeface="Simplified Arabic"/>
              </a:rPr>
              <a:t> </a:t>
            </a:r>
            <a:r>
              <a:rPr lang="ar-SA" sz="3600" kern="0" dirty="0" smtClean="0">
                <a:solidFill>
                  <a:srgbClr val="FFFFFF"/>
                </a:solidFill>
                <a:latin typeface="Times New Roman"/>
                <a:ea typeface="Times New Roman"/>
                <a:cs typeface="Simplified Arabic"/>
              </a:rPr>
              <a:t>الثالث </a:t>
            </a:r>
            <a:r>
              <a:rPr lang="ar-SA" sz="3600" kern="0" dirty="0">
                <a:solidFill>
                  <a:srgbClr val="FFFFFF"/>
                </a:solidFill>
                <a:latin typeface="Times New Roman"/>
                <a:ea typeface="Times New Roman"/>
                <a:cs typeface="Simplified Arabic"/>
              </a:rPr>
              <a:t>والثلاثين</a:t>
            </a:r>
            <a:br>
              <a:rPr lang="ar-SA" sz="3600" kern="0" dirty="0">
                <a:solidFill>
                  <a:srgbClr val="FFFFFF"/>
                </a:solidFill>
                <a:latin typeface="Times New Roman"/>
                <a:ea typeface="Times New Roman"/>
                <a:cs typeface="Simplified Arabic"/>
              </a:rPr>
            </a:br>
            <a:r>
              <a:rPr lang="ar-IQ" sz="3600" kern="0" dirty="0" smtClean="0">
                <a:solidFill>
                  <a:srgbClr val="FFFFFF"/>
                </a:solidFill>
                <a:latin typeface="Times New Roman"/>
                <a:ea typeface="Times New Roman"/>
                <a:cs typeface="Simplified Arabic"/>
              </a:rPr>
              <a:t>،</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ولا تتميز المدينة بقاعدتها السكانية حيث </a:t>
            </a:r>
            <a:r>
              <a:rPr lang="ar-SA" sz="3600" kern="0" dirty="0" smtClean="0">
                <a:solidFill>
                  <a:srgbClr val="FFFFFF"/>
                </a:solidFill>
                <a:latin typeface="Times New Roman"/>
                <a:ea typeface="Times New Roman"/>
                <a:cs typeface="Simplified Arabic"/>
              </a:rPr>
              <a:t>ل</a:t>
            </a:r>
            <a:r>
              <a:rPr lang="ar-IQ" sz="3600" kern="0" dirty="0">
                <a:solidFill>
                  <a:srgbClr val="FFFFFF"/>
                </a:solidFill>
                <a:latin typeface="Times New Roman"/>
                <a:ea typeface="Times New Roman"/>
                <a:cs typeface="Simplified Arabic"/>
              </a:rPr>
              <a:t>ن</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يتعدى تعدادها السكاني المليون و600 ألف ساكن في العام 2025 ولكنها تشهد نموا اقتصاديا </a:t>
            </a:r>
            <a:r>
              <a:rPr lang="ar-SA" sz="3600" kern="0" dirty="0" smtClean="0">
                <a:solidFill>
                  <a:srgbClr val="FFFFFF"/>
                </a:solidFill>
                <a:latin typeface="Times New Roman"/>
                <a:ea typeface="Times New Roman"/>
                <a:cs typeface="Simplified Arabic"/>
              </a:rPr>
              <a:t>لافتا</a:t>
            </a:r>
            <a:r>
              <a:rPr lang="ar-IQ" sz="3600" kern="0" dirty="0" smtClean="0">
                <a:solidFill>
                  <a:srgbClr val="FFFFFF"/>
                </a:solidFill>
                <a:latin typeface="Times New Roman"/>
                <a:ea typeface="Times New Roman"/>
                <a:cs typeface="Simplified Arabic"/>
              </a:rPr>
              <a:t>،</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وتشير التقديرات إلى نمو ناتجها القومي بنسبة تقارب 200% ليصل لنحو 275 مليار دولار.</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353731817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Low" eaLnBrk="0" fontAlgn="base" hangingPunct="0">
              <a:buClr>
                <a:srgbClr val="99FF66"/>
              </a:buClr>
              <a:buNone/>
              <a:defRPr/>
            </a:pPr>
            <a:r>
              <a:rPr lang="ar-SA" sz="3600" kern="0" dirty="0">
                <a:solidFill>
                  <a:srgbClr val="FFFFFF"/>
                </a:solidFill>
                <a:latin typeface="Times New Roman"/>
                <a:ea typeface="Times New Roman"/>
                <a:cs typeface="Simplified Arabic"/>
              </a:rPr>
              <a:t>وتقل تلك النسبة في مدينة الكويت التي تشغل المركز الخامس والأربعين على اللائحة، حيث ينتظر أن ينمو ناتجها المحلي بنسبة 123% ليصل لنحو 262 مليار دولار عام 2025.</a:t>
            </a:r>
            <a:endParaRPr lang="ar-IQ" sz="3600" kern="0" dirty="0">
              <a:solidFill>
                <a:srgbClr val="FFFFFF"/>
              </a:solidFill>
              <a:latin typeface="Times New Roman"/>
              <a:ea typeface="Times New Roman"/>
              <a:cs typeface="Simplified Arabic"/>
            </a:endParaRPr>
          </a:p>
          <a:p>
            <a:pPr lvl="0" algn="justLow" eaLnBrk="0" fontAlgn="base" hangingPunct="0">
              <a:buClr>
                <a:srgbClr val="99FF66"/>
              </a:buClr>
              <a:buFont typeface="Wingdings" pitchFamily="2" charset="2"/>
              <a:buChar char="§"/>
              <a:defRPr/>
            </a:pPr>
            <a:r>
              <a:rPr lang="ar-SA" sz="3600" kern="0" dirty="0" smtClean="0">
                <a:solidFill>
                  <a:srgbClr val="FFFFFF"/>
                </a:solidFill>
                <a:latin typeface="Times New Roman"/>
                <a:ea typeface="Times New Roman"/>
                <a:cs typeface="Simplified Arabic"/>
              </a:rPr>
              <a:t>وتع</a:t>
            </a:r>
            <a:r>
              <a:rPr lang="ar-IQ" sz="3600" kern="0" dirty="0" smtClean="0">
                <a:solidFill>
                  <a:srgbClr val="FFFFFF"/>
                </a:solidFill>
                <a:latin typeface="Times New Roman"/>
                <a:ea typeface="Times New Roman"/>
                <a:cs typeface="Simplified Arabic"/>
              </a:rPr>
              <a:t>د</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تلك المستويات مرتفعة نسبيا عند مقارنتها بعدد سكان المدينة الذي </a:t>
            </a:r>
            <a:r>
              <a:rPr lang="ar-IQ" sz="3600" kern="0" dirty="0" smtClean="0">
                <a:solidFill>
                  <a:srgbClr val="FFFFFF"/>
                </a:solidFill>
                <a:latin typeface="Times New Roman"/>
                <a:ea typeface="Times New Roman"/>
                <a:cs typeface="Simplified Arabic"/>
              </a:rPr>
              <a:t>وصل</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إلى 3.2 مليون نسمة عام </a:t>
            </a:r>
            <a:r>
              <a:rPr lang="ar-SA" sz="3600" kern="0" dirty="0" smtClean="0">
                <a:solidFill>
                  <a:srgbClr val="FFFFFF"/>
                </a:solidFill>
                <a:latin typeface="Times New Roman"/>
                <a:ea typeface="Times New Roman"/>
                <a:cs typeface="Simplified Arabic"/>
              </a:rPr>
              <a:t>20</a:t>
            </a:r>
            <a:r>
              <a:rPr lang="ar-IQ" sz="3600" kern="0" dirty="0" smtClean="0">
                <a:solidFill>
                  <a:srgbClr val="FFFFFF"/>
                </a:solidFill>
                <a:latin typeface="Times New Roman"/>
                <a:ea typeface="Times New Roman"/>
                <a:cs typeface="Simplified Arabic"/>
              </a:rPr>
              <a:t>2</a:t>
            </a:r>
            <a:r>
              <a:rPr lang="ar-SA" sz="3600" kern="0" dirty="0" smtClean="0">
                <a:solidFill>
                  <a:srgbClr val="FFFFFF"/>
                </a:solidFill>
                <a:latin typeface="Times New Roman"/>
                <a:ea typeface="Times New Roman"/>
                <a:cs typeface="Simplified Arabic"/>
              </a:rPr>
              <a:t>0</a:t>
            </a:r>
            <a:r>
              <a:rPr lang="ar-SA" sz="3600" kern="0" dirty="0">
                <a:solidFill>
                  <a:srgbClr val="FFFFFF"/>
                </a:solidFill>
                <a:latin typeface="Times New Roman"/>
                <a:ea typeface="Times New Roman"/>
                <a:cs typeface="Simplified Arabic"/>
              </a:rPr>
              <a:t>.</a:t>
            </a:r>
            <a:endParaRPr lang="en-US" sz="3600" kern="0" dirty="0">
              <a:solidFill>
                <a:srgbClr val="FFFFFF"/>
              </a:solidFill>
              <a:latin typeface="Times New Roman"/>
              <a:ea typeface="Times New Roman"/>
              <a:cs typeface="Arial"/>
            </a:endParaRPr>
          </a:p>
          <a:p>
            <a:endParaRPr lang="ar-SA" dirty="0"/>
          </a:p>
        </p:txBody>
      </p:sp>
    </p:spTree>
    <p:extLst>
      <p:ext uri="{BB962C8B-B14F-4D97-AF65-F5344CB8AC3E}">
        <p14:creationId xmlns:p14="http://schemas.microsoft.com/office/powerpoint/2010/main" val="314010992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kern="0" dirty="0">
                <a:solidFill>
                  <a:srgbClr val="FFFFFF"/>
                </a:solidFill>
                <a:latin typeface="Times New Roman"/>
                <a:ea typeface="Times New Roman"/>
                <a:cs typeface="Simplified Arabic"/>
              </a:rPr>
              <a:t>وجاءت جدة، المدينة السعودية الثانية، في المركز 59 حيث يُنتظر أن ينمو عدد سكانها من 3.5 مليون نسمة إلى أكثر من 5 </a:t>
            </a:r>
            <a:r>
              <a:rPr lang="ar-SA" sz="3600" kern="0" dirty="0" smtClean="0">
                <a:solidFill>
                  <a:srgbClr val="FFFFFF"/>
                </a:solidFill>
                <a:latin typeface="Times New Roman"/>
                <a:ea typeface="Times New Roman"/>
                <a:cs typeface="Simplified Arabic"/>
              </a:rPr>
              <a:t>ملايين</a:t>
            </a:r>
            <a:r>
              <a:rPr lang="ar-IQ" sz="3600" kern="0" dirty="0" smtClean="0">
                <a:solidFill>
                  <a:srgbClr val="FFFFFF"/>
                </a:solidFill>
                <a:latin typeface="Times New Roman"/>
                <a:ea typeface="Times New Roman"/>
                <a:cs typeface="Simplified Arabic"/>
              </a:rPr>
              <a:t>،</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ويرتفع ناتجها المحلي</a:t>
            </a:r>
            <a:r>
              <a:rPr lang="ar-IQ" sz="3600" kern="0" dirty="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الاجمالي بنسبة 159% ليصل لنحو 197 مليار دولار بحلول عام 2025.</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406826993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kern="0" dirty="0">
                <a:solidFill>
                  <a:srgbClr val="FFFFFF"/>
                </a:solidFill>
                <a:latin typeface="Times New Roman"/>
                <a:ea typeface="Times New Roman"/>
                <a:cs typeface="Simplified Arabic"/>
              </a:rPr>
              <a:t>وجاءت مدينة أبو ظبي في المرتبة 65 بين أكثر المدن العالمية ديناميكية </a:t>
            </a:r>
            <a:r>
              <a:rPr lang="ar-SA" sz="3600" kern="0" dirty="0" smtClean="0">
                <a:solidFill>
                  <a:srgbClr val="FFFFFF"/>
                </a:solidFill>
                <a:latin typeface="Times New Roman"/>
                <a:ea typeface="Times New Roman"/>
                <a:cs typeface="Simplified Arabic"/>
              </a:rPr>
              <a:t>وحيوية</a:t>
            </a:r>
            <a:r>
              <a:rPr lang="ar-IQ" sz="3600" kern="0" dirty="0" smtClean="0">
                <a:solidFill>
                  <a:srgbClr val="FFFFFF"/>
                </a:solidFill>
                <a:latin typeface="Times New Roman"/>
                <a:ea typeface="Times New Roman"/>
                <a:cs typeface="Simplified Arabic"/>
              </a:rPr>
              <a:t>،</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وتوقعت الدراسة أن يبلغ تعداد سكانها عام 2025 نحو 1.6 مليون نسمة، وأن ينمو ناتجها المحلي الإجمالي بنسبة 162% ليصل لنحو 176 مليار دولار.</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100502551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kern="0" dirty="0">
                <a:solidFill>
                  <a:srgbClr val="FFFFFF"/>
                </a:solidFill>
                <a:latin typeface="Times New Roman"/>
                <a:ea typeface="Times New Roman"/>
                <a:cs typeface="Simplified Arabic"/>
              </a:rPr>
              <a:t>ولا يمكن مقارنة بيانات تلك المدن العربية، بأي حال، مع المدينة الأولى في الترتيب العالمي، مدينة شنغهاي الصينية ذات الثقل السكاني والصناعي </a:t>
            </a:r>
            <a:r>
              <a:rPr lang="ar-SA" sz="3600" kern="0" dirty="0" smtClean="0">
                <a:solidFill>
                  <a:srgbClr val="FFFFFF"/>
                </a:solidFill>
                <a:latin typeface="Times New Roman"/>
                <a:ea typeface="Times New Roman"/>
                <a:cs typeface="Simplified Arabic"/>
              </a:rPr>
              <a:t>العالميين</a:t>
            </a:r>
            <a:r>
              <a:rPr lang="ar-IQ" sz="3600" kern="0" dirty="0" smtClean="0">
                <a:solidFill>
                  <a:srgbClr val="FFFFFF"/>
                </a:solidFill>
                <a:latin typeface="Times New Roman"/>
                <a:ea typeface="Times New Roman"/>
                <a:cs typeface="Simplified Arabic"/>
              </a:rPr>
              <a:t>،</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حيث بلغ عدد سكانها عام 2010 أكثر من 22 مليونا، مع ناتج محلي بلغ نحو 250 مليار دولار.</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198753046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Low" eaLnBrk="0" fontAlgn="base" hangingPunct="0">
              <a:buClr>
                <a:srgbClr val="99FF66"/>
              </a:buClr>
              <a:buNone/>
              <a:defRPr/>
            </a:pPr>
            <a:r>
              <a:rPr lang="ar-SA" sz="3600" kern="0" dirty="0">
                <a:solidFill>
                  <a:srgbClr val="FFFFFF"/>
                </a:solidFill>
                <a:latin typeface="Times New Roman"/>
                <a:ea typeface="Times New Roman"/>
                <a:cs typeface="Simplified Arabic"/>
              </a:rPr>
              <a:t>وتشير التقديرات </a:t>
            </a:r>
            <a:r>
              <a:rPr lang="ar-SA" sz="3600" kern="0" dirty="0" smtClean="0">
                <a:solidFill>
                  <a:srgbClr val="FFFFFF"/>
                </a:solidFill>
                <a:latin typeface="Times New Roman"/>
                <a:ea typeface="Times New Roman"/>
                <a:cs typeface="Simplified Arabic"/>
              </a:rPr>
              <a:t>إلى</a:t>
            </a:r>
            <a:r>
              <a:rPr lang="ar-IQ" sz="3600" kern="0" dirty="0" smtClean="0">
                <a:solidFill>
                  <a:srgbClr val="FFFFFF"/>
                </a:solidFill>
                <a:latin typeface="Times New Roman"/>
                <a:ea typeface="Times New Roman"/>
                <a:cs typeface="Simplified Arabic"/>
              </a:rPr>
              <a:t> ان</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عدد سكان شنغهاي سيصل إلى 30 مليون نسمة عام 2025، وأن ينمو ناتجها المحلي بنحو 344% ليصل لنحو تريليون و112 مليار دولار بحلول عام 2025.</a:t>
            </a:r>
            <a:endParaRPr lang="en-US" sz="3600" kern="0" dirty="0">
              <a:solidFill>
                <a:srgbClr val="FFFFFF"/>
              </a:solidFill>
              <a:latin typeface="Times New Roman"/>
              <a:ea typeface="Times New Roman"/>
              <a:cs typeface="Arial"/>
            </a:endParaRPr>
          </a:p>
          <a:p>
            <a:endParaRPr lang="ar-SA" dirty="0"/>
          </a:p>
        </p:txBody>
      </p:sp>
    </p:spTree>
    <p:extLst>
      <p:ext uri="{BB962C8B-B14F-4D97-AF65-F5344CB8AC3E}">
        <p14:creationId xmlns:p14="http://schemas.microsoft.com/office/powerpoint/2010/main" val="156309889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IQ" sz="3600" kern="0" dirty="0">
                <a:solidFill>
                  <a:srgbClr val="FFFFFF"/>
                </a:solidFill>
                <a:effectLst>
                  <a:outerShdw blurRad="38100" dist="38100" dir="2700000" algn="tl">
                    <a:srgbClr val="000000"/>
                  </a:outerShdw>
                </a:effectLst>
                <a:latin typeface="Arial"/>
              </a:rPr>
              <a:t>لابد من ان نشير هنا ان عدد سكان شنغهاي يمثل سكان المدينة دون </a:t>
            </a:r>
            <a:r>
              <a:rPr lang="ar-IQ" sz="3600" kern="0" dirty="0" smtClean="0">
                <a:solidFill>
                  <a:srgbClr val="FFFFFF"/>
                </a:solidFill>
                <a:effectLst>
                  <a:outerShdw blurRad="38100" dist="38100" dir="2700000" algn="tl">
                    <a:srgbClr val="000000"/>
                  </a:outerShdw>
                </a:effectLst>
                <a:latin typeface="Arial"/>
              </a:rPr>
              <a:t>اقليمها، </a:t>
            </a:r>
            <a:r>
              <a:rPr lang="ar-IQ" sz="3600" kern="0" dirty="0">
                <a:solidFill>
                  <a:srgbClr val="FFFFFF"/>
                </a:solidFill>
                <a:effectLst>
                  <a:outerShdw blurRad="38100" dist="38100" dir="2700000" algn="tl">
                    <a:srgbClr val="000000"/>
                  </a:outerShdw>
                </a:effectLst>
                <a:latin typeface="Arial"/>
              </a:rPr>
              <a:t>وجاء ذلك من خلال عملية الاندماج الحضري بين المدينة الام وضواحيها مكونه مدينة </a:t>
            </a:r>
            <a:r>
              <a:rPr lang="ar-IQ" sz="3600" kern="0" dirty="0" err="1" smtClean="0">
                <a:solidFill>
                  <a:srgbClr val="FFFFFF"/>
                </a:solidFill>
                <a:effectLst>
                  <a:outerShdw blurRad="38100" dist="38100" dir="2700000" algn="tl">
                    <a:srgbClr val="000000"/>
                  </a:outerShdw>
                </a:effectLst>
                <a:latin typeface="Arial"/>
              </a:rPr>
              <a:t>ميكابولتيان</a:t>
            </a:r>
            <a:r>
              <a:rPr lang="ar-IQ" sz="3600" kern="0" dirty="0" smtClean="0">
                <a:solidFill>
                  <a:srgbClr val="FFFFFF"/>
                </a:solidFill>
                <a:effectLst>
                  <a:outerShdw blurRad="38100" dist="38100" dir="2700000" algn="tl">
                    <a:srgbClr val="000000"/>
                  </a:outerShdw>
                </a:effectLst>
                <a:latin typeface="Arial"/>
              </a:rPr>
              <a:t> </a:t>
            </a:r>
            <a:r>
              <a:rPr lang="ar-IQ" sz="3600" kern="0" dirty="0">
                <a:solidFill>
                  <a:srgbClr val="FFFFFF"/>
                </a:solidFill>
                <a:effectLst>
                  <a:outerShdw blurRad="38100" dist="38100" dir="2700000" algn="tl">
                    <a:srgbClr val="000000"/>
                  </a:outerShdw>
                </a:effectLst>
                <a:latin typeface="Arial"/>
              </a:rPr>
              <a:t>كبيرة ،بعد ان زاد عدد سكانها وامتدت لتلتهم اطرافها ، وتسمى مثل هذه المدن بالمدن </a:t>
            </a:r>
            <a:r>
              <a:rPr lang="ar-IQ" sz="3600" kern="0" dirty="0" smtClean="0">
                <a:solidFill>
                  <a:srgbClr val="FFFFFF"/>
                </a:solidFill>
                <a:effectLst>
                  <a:outerShdw blurRad="38100" dist="38100" dir="2700000" algn="tl">
                    <a:srgbClr val="000000"/>
                  </a:outerShdw>
                </a:effectLst>
                <a:latin typeface="Arial"/>
              </a:rPr>
              <a:t>الجائعة </a:t>
            </a:r>
            <a:r>
              <a:rPr lang="en-US" sz="3600" kern="0" dirty="0" smtClean="0">
                <a:solidFill>
                  <a:srgbClr val="FFFFFF"/>
                </a:solidFill>
                <a:effectLst>
                  <a:outerShdw blurRad="38100" dist="38100" dir="2700000" algn="tl">
                    <a:srgbClr val="000000"/>
                  </a:outerShdw>
                </a:effectLst>
                <a:latin typeface="Arial"/>
              </a:rPr>
              <a:t>hungry cities</a:t>
            </a:r>
            <a:r>
              <a:rPr lang="ar-IQ" sz="3600" kern="0" dirty="0" smtClean="0">
                <a:solidFill>
                  <a:srgbClr val="FFFFFF"/>
                </a:solidFill>
                <a:effectLst>
                  <a:outerShdw blurRad="38100" dist="38100" dir="2700000" algn="tl">
                    <a:srgbClr val="000000"/>
                  </a:outerShdw>
                </a:effectLst>
                <a:latin typeface="Arial"/>
              </a:rPr>
              <a:t>  </a:t>
            </a:r>
            <a:r>
              <a:rPr lang="ar-IQ" sz="3600" kern="0" dirty="0">
                <a:solidFill>
                  <a:srgbClr val="FFFFFF"/>
                </a:solidFill>
                <a:effectLst>
                  <a:outerShdw blurRad="38100" dist="38100" dir="2700000" algn="tl">
                    <a:srgbClr val="000000"/>
                  </a:outerShdw>
                </a:effectLst>
                <a:latin typeface="Arial"/>
              </a:rPr>
              <a:t>تلك التي </a:t>
            </a:r>
            <a:r>
              <a:rPr lang="ar-IQ" sz="3600" kern="0" dirty="0" smtClean="0">
                <a:solidFill>
                  <a:srgbClr val="FFFFFF"/>
                </a:solidFill>
                <a:effectLst>
                  <a:outerShdw blurRad="38100" dist="38100" dir="2700000" algn="tl">
                    <a:srgbClr val="000000"/>
                  </a:outerShdw>
                </a:effectLst>
                <a:latin typeface="Arial"/>
              </a:rPr>
              <a:t>تلتهم اطرافها ليكبر </a:t>
            </a:r>
            <a:r>
              <a:rPr lang="ar-IQ" sz="3600" kern="0" dirty="0">
                <a:solidFill>
                  <a:srgbClr val="FFFFFF"/>
                </a:solidFill>
                <a:effectLst>
                  <a:outerShdw blurRad="38100" dist="38100" dir="2700000" algn="tl">
                    <a:srgbClr val="000000"/>
                  </a:outerShdw>
                </a:effectLst>
                <a:latin typeface="Arial"/>
              </a:rPr>
              <a:t>حجمها.</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119531940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kern="0" dirty="0">
                <a:solidFill>
                  <a:srgbClr val="FFFFFF"/>
                </a:solidFill>
                <a:latin typeface="Times New Roman"/>
                <a:ea typeface="Times New Roman"/>
                <a:cs typeface="Simplified Arabic"/>
              </a:rPr>
              <a:t>ويمكن ان ترتفع تلك النسبة إلى أكثر من أربعة أضعاف في مدن صينية أخرى، مثل </a:t>
            </a:r>
            <a:r>
              <a:rPr lang="ar-SA" sz="3600" kern="0" dirty="0" err="1">
                <a:solidFill>
                  <a:srgbClr val="FFFFFF"/>
                </a:solidFill>
                <a:latin typeface="Times New Roman"/>
                <a:ea typeface="Times New Roman"/>
                <a:cs typeface="Simplified Arabic"/>
              </a:rPr>
              <a:t>شونغكينغ</a:t>
            </a:r>
            <a:r>
              <a:rPr lang="ar-SA" sz="3600" kern="0" dirty="0">
                <a:solidFill>
                  <a:srgbClr val="FFFFFF"/>
                </a:solidFill>
                <a:latin typeface="Times New Roman"/>
                <a:ea typeface="Times New Roman"/>
                <a:cs typeface="Simplified Arabic"/>
              </a:rPr>
              <a:t> ويوهان </a:t>
            </a:r>
            <a:r>
              <a:rPr lang="ar-SA" sz="3600" kern="0" dirty="0" err="1">
                <a:solidFill>
                  <a:srgbClr val="FFFFFF"/>
                </a:solidFill>
                <a:latin typeface="Times New Roman"/>
                <a:ea typeface="Times New Roman"/>
                <a:cs typeface="Simplified Arabic"/>
              </a:rPr>
              <a:t>وشانغدو</a:t>
            </a:r>
            <a:r>
              <a:rPr lang="ar-SA" sz="3600" kern="0" dirty="0">
                <a:solidFill>
                  <a:srgbClr val="FFFFFF"/>
                </a:solidFill>
                <a:latin typeface="Times New Roman"/>
                <a:ea typeface="Times New Roman"/>
                <a:cs typeface="Simplified Arabic"/>
              </a:rPr>
              <a:t> </a:t>
            </a:r>
            <a:r>
              <a:rPr lang="ar-SA" sz="3600" kern="0" dirty="0" err="1">
                <a:solidFill>
                  <a:srgbClr val="FFFFFF"/>
                </a:solidFill>
                <a:latin typeface="Times New Roman"/>
                <a:ea typeface="Times New Roman"/>
                <a:cs typeface="Simplified Arabic"/>
              </a:rPr>
              <a:t>ونانغينغ</a:t>
            </a:r>
            <a:r>
              <a:rPr lang="ar-SA" sz="3600" kern="0" dirty="0">
                <a:solidFill>
                  <a:srgbClr val="FFFFFF"/>
                </a:solidFill>
                <a:latin typeface="Times New Roman"/>
                <a:ea typeface="Times New Roman"/>
                <a:cs typeface="Simplified Arabic"/>
              </a:rPr>
              <a:t>، وأكثر من خمسة أضعاف في مدينة </a:t>
            </a:r>
            <a:r>
              <a:rPr lang="ar-SA" sz="3600" kern="0" dirty="0" err="1">
                <a:solidFill>
                  <a:srgbClr val="FFFFFF"/>
                </a:solidFill>
                <a:latin typeface="Times New Roman"/>
                <a:ea typeface="Times New Roman"/>
                <a:cs typeface="Simplified Arabic"/>
              </a:rPr>
              <a:t>ايشيان</a:t>
            </a:r>
            <a:r>
              <a:rPr lang="ar-SA" sz="3600" kern="0" dirty="0">
                <a:solidFill>
                  <a:srgbClr val="FFFFFF"/>
                </a:solidFill>
                <a:latin typeface="Times New Roman"/>
                <a:ea typeface="Times New Roman"/>
                <a:cs typeface="Simplified Arabic"/>
              </a:rPr>
              <a:t>، وهي أرقام لا تضاهيها أي مدن أخرى في العالم.</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194216187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b="1" kern="0" dirty="0">
                <a:solidFill>
                  <a:srgbClr val="FFFFFF"/>
                </a:solidFill>
                <a:latin typeface="Times New Roman"/>
                <a:ea typeface="Times New Roman"/>
                <a:cs typeface="Simplified Arabic"/>
              </a:rPr>
              <a:t>تصدرت</a:t>
            </a:r>
            <a:r>
              <a:rPr lang="ar-IQ" sz="3600" b="1" kern="0" dirty="0">
                <a:solidFill>
                  <a:srgbClr val="FFFFFF"/>
                </a:solidFill>
                <a:latin typeface="Times New Roman"/>
                <a:ea typeface="Times New Roman"/>
                <a:cs typeface="Simplified Arabic"/>
              </a:rPr>
              <a:t> </a:t>
            </a:r>
            <a:r>
              <a:rPr lang="ar-SA" sz="3600" b="1" kern="0" dirty="0">
                <a:solidFill>
                  <a:srgbClr val="FFFFFF"/>
                </a:solidFill>
                <a:latin typeface="Times New Roman"/>
                <a:ea typeface="Times New Roman"/>
                <a:cs typeface="Simplified Arabic"/>
              </a:rPr>
              <a:t>المدن الصينية المراتب الثلاث </a:t>
            </a:r>
            <a:r>
              <a:rPr lang="ar-SA" sz="3600" b="1" kern="0" dirty="0" smtClean="0">
                <a:solidFill>
                  <a:srgbClr val="FFFFFF"/>
                </a:solidFill>
                <a:latin typeface="Times New Roman"/>
                <a:ea typeface="Times New Roman"/>
                <a:cs typeface="Simplified Arabic"/>
              </a:rPr>
              <a:t>الأولى</a:t>
            </a:r>
            <a:r>
              <a:rPr lang="ar-IQ" sz="3600" b="1" kern="0" dirty="0" smtClean="0">
                <a:solidFill>
                  <a:srgbClr val="FFFFFF"/>
                </a:solidFill>
                <a:latin typeface="Times New Roman"/>
                <a:ea typeface="Times New Roman"/>
                <a:cs typeface="Simplified Arabic"/>
              </a:rPr>
              <a:t> على مستوى مدن العالم أجمع</a:t>
            </a:r>
            <a:r>
              <a:rPr lang="ar-SA" sz="3600" b="1" kern="0" dirty="0" smtClean="0">
                <a:solidFill>
                  <a:srgbClr val="FFFFFF"/>
                </a:solidFill>
                <a:latin typeface="Times New Roman"/>
                <a:ea typeface="Times New Roman"/>
                <a:cs typeface="Simplified Arabic"/>
              </a:rPr>
              <a:t>، </a:t>
            </a:r>
            <a:r>
              <a:rPr lang="ar-IQ" sz="3600" b="1" kern="0" dirty="0" smtClean="0">
                <a:solidFill>
                  <a:srgbClr val="FFFFFF"/>
                </a:solidFill>
                <a:latin typeface="Times New Roman"/>
                <a:ea typeface="Times New Roman"/>
                <a:cs typeface="Simplified Arabic"/>
              </a:rPr>
              <a:t>وهي بهذا صنعت</a:t>
            </a:r>
            <a:r>
              <a:rPr lang="ar-SA" sz="3600" b="1" kern="0" dirty="0" smtClean="0">
                <a:solidFill>
                  <a:srgbClr val="FFFFFF"/>
                </a:solidFill>
                <a:latin typeface="Times New Roman"/>
                <a:ea typeface="Times New Roman"/>
                <a:cs typeface="Simplified Arabic"/>
              </a:rPr>
              <a:t> </a:t>
            </a:r>
            <a:r>
              <a:rPr lang="ar-IQ" sz="3600" b="1" kern="0" dirty="0" smtClean="0">
                <a:solidFill>
                  <a:srgbClr val="FFFFFF"/>
                </a:solidFill>
                <a:latin typeface="Times New Roman"/>
                <a:ea typeface="Times New Roman"/>
                <a:cs typeface="Simplified Arabic"/>
              </a:rPr>
              <a:t>لنفسها </a:t>
            </a:r>
            <a:r>
              <a:rPr lang="ar-SA" sz="3600" b="1" kern="0" dirty="0" smtClean="0">
                <a:solidFill>
                  <a:srgbClr val="FFFFFF"/>
                </a:solidFill>
                <a:latin typeface="Times New Roman"/>
                <a:ea typeface="Times New Roman"/>
                <a:cs typeface="Simplified Arabic"/>
              </a:rPr>
              <a:t>عالما </a:t>
            </a:r>
            <a:r>
              <a:rPr lang="ar-SA" sz="3600" b="1" kern="0" dirty="0">
                <a:solidFill>
                  <a:srgbClr val="FFFFFF"/>
                </a:solidFill>
                <a:latin typeface="Times New Roman"/>
                <a:ea typeface="Times New Roman"/>
                <a:cs typeface="Simplified Arabic"/>
              </a:rPr>
              <a:t>تهيمن عليه </a:t>
            </a:r>
            <a:r>
              <a:rPr lang="ar-SA" sz="3600" b="1" kern="0" dirty="0" smtClean="0">
                <a:solidFill>
                  <a:srgbClr val="FFFFFF"/>
                </a:solidFill>
                <a:latin typeface="Times New Roman"/>
                <a:ea typeface="Times New Roman"/>
                <a:cs typeface="Simplified Arabic"/>
              </a:rPr>
              <a:t>بـ </a:t>
            </a:r>
            <a:r>
              <a:rPr lang="ar-SA" sz="3600" b="1" kern="0" dirty="0">
                <a:solidFill>
                  <a:srgbClr val="FFFFFF"/>
                </a:solidFill>
                <a:latin typeface="Times New Roman"/>
                <a:ea typeface="Times New Roman"/>
                <a:cs typeface="Simplified Arabic"/>
              </a:rPr>
              <a:t>29 مدينة بين أكثر المدن ديناميكية وحيوية في العالم. </a:t>
            </a:r>
            <a:endParaRPr lang="ar-IQ" sz="3600" b="1" kern="0" dirty="0" smtClean="0">
              <a:solidFill>
                <a:srgbClr val="FFFFFF"/>
              </a:solidFill>
              <a:latin typeface="Times New Roman"/>
              <a:ea typeface="Times New Roman"/>
              <a:cs typeface="Simplified Arabic"/>
            </a:endParaRPr>
          </a:p>
          <a:p>
            <a:pPr marL="0" lvl="0" indent="0" algn="just" eaLnBrk="0" fontAlgn="base" hangingPunct="0">
              <a:spcAft>
                <a:spcPct val="0"/>
              </a:spcAft>
              <a:buClr>
                <a:srgbClr val="99FF66"/>
              </a:buClr>
              <a:buNone/>
              <a:defRPr/>
            </a:pPr>
            <a:r>
              <a:rPr lang="ar-IQ" sz="3600" b="1" kern="0" dirty="0" smtClean="0">
                <a:solidFill>
                  <a:srgbClr val="FFFFFF"/>
                </a:solidFill>
                <a:effectLst>
                  <a:outerShdw blurRad="38100" dist="38100" dir="2700000" algn="tl">
                    <a:srgbClr val="000000"/>
                  </a:outerShdw>
                </a:effectLst>
                <a:latin typeface="Times New Roman"/>
                <a:cs typeface="Simplified Arabic"/>
              </a:rPr>
              <a:t>س: لماذا الصين تتصدر غيرها في هذا المجال الى جانب عدد سكانها الكبير؟</a:t>
            </a:r>
            <a:endParaRPr lang="ar-SA" sz="3600" b="1"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240043198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kern="0" dirty="0">
                <a:solidFill>
                  <a:srgbClr val="FFFFFF"/>
                </a:solidFill>
                <a:latin typeface="Times New Roman"/>
                <a:ea typeface="Times New Roman"/>
                <a:cs typeface="Simplified Arabic"/>
              </a:rPr>
              <a:t>وتعد الصين أكثر دول العالم، التي تشهد نزوحا كثيفا من الأرياف إلى </a:t>
            </a:r>
            <a:r>
              <a:rPr lang="ar-SA" sz="3600" kern="0" dirty="0" smtClean="0">
                <a:solidFill>
                  <a:srgbClr val="FFFFFF"/>
                </a:solidFill>
                <a:latin typeface="Times New Roman"/>
                <a:ea typeface="Times New Roman"/>
                <a:cs typeface="Simplified Arabic"/>
              </a:rPr>
              <a:t>المدن</a:t>
            </a:r>
            <a:r>
              <a:rPr lang="ar-IQ" sz="3600" kern="0" dirty="0" smtClean="0">
                <a:solidFill>
                  <a:srgbClr val="FFFFFF"/>
                </a:solidFill>
                <a:latin typeface="Times New Roman"/>
                <a:ea typeface="Times New Roman"/>
                <a:cs typeface="Simplified Arabic"/>
              </a:rPr>
              <a:t>،</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وإذا استمرت معدلات النزوح الحالية، فإن التقديرات تشير إلى أن الصين ستضم في</a:t>
            </a:r>
            <a:br>
              <a:rPr lang="ar-SA" sz="3600" kern="0" dirty="0">
                <a:solidFill>
                  <a:srgbClr val="FFFFFF"/>
                </a:solidFill>
                <a:latin typeface="Times New Roman"/>
                <a:ea typeface="Times New Roman"/>
                <a:cs typeface="Simplified Arabic"/>
              </a:rPr>
            </a:br>
            <a:r>
              <a:rPr lang="ar-SA" sz="3600" kern="0" dirty="0">
                <a:solidFill>
                  <a:srgbClr val="FFFFFF"/>
                </a:solidFill>
                <a:latin typeface="Times New Roman"/>
                <a:ea typeface="Times New Roman"/>
                <a:cs typeface="Simplified Arabic"/>
              </a:rPr>
              <a:t>عام 2025 نحو مليار نسمة في المناطق الحضرية وحدها، يتوزعون على 221 مدينة لا يقل تعداد كل منها عن مليون نسمة.</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269829643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SA" sz="3600" dirty="0"/>
              <a:t>لكن أهمية الصين لا ترتبط بعنصري الحجم والكثافة السكانية فحسب، وإنما أساسا بالثقل الاقتصادي، حيث ستصبح زعامة الصين للعالم أمراً </a:t>
            </a:r>
            <a:r>
              <a:rPr lang="ar-SA" sz="3600" dirty="0" smtClean="0"/>
              <a:t>واقعاً</a:t>
            </a:r>
            <a:r>
              <a:rPr lang="ar-IQ" sz="3600" dirty="0" smtClean="0"/>
              <a:t> ، وهذا امر غاية في القلق بالنسبة للولايات المتحدة .</a:t>
            </a:r>
            <a:endParaRPr lang="ar-SA" sz="3600" dirty="0"/>
          </a:p>
          <a:p>
            <a:pPr marL="0" indent="0">
              <a:buNone/>
            </a:pPr>
            <a:endParaRPr lang="ar-SA" dirty="0"/>
          </a:p>
        </p:txBody>
      </p:sp>
    </p:spTree>
    <p:extLst>
      <p:ext uri="{BB962C8B-B14F-4D97-AF65-F5344CB8AC3E}">
        <p14:creationId xmlns:p14="http://schemas.microsoft.com/office/powerpoint/2010/main" val="101610332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SA" sz="3600" dirty="0"/>
              <a:t>ويمكن أن نفهم هذا التحول من خلال اللائحة المشتركة لصحيفة فورين بوليس ومعهد </a:t>
            </a:r>
            <a:r>
              <a:rPr lang="ar-SA" sz="3600" dirty="0" err="1"/>
              <a:t>ماكنساي</a:t>
            </a:r>
            <a:r>
              <a:rPr lang="ar-SA" sz="3600" dirty="0"/>
              <a:t> العالمي للإحصاء، حيث تضم 29 مدينة صينية، مقابل 13 مدينة أمريكية و3 مدن أوروبية، ضمن الـ 75 مدينة الأكثر ديناميكية وحيوية في العالم سنة 2025.</a:t>
            </a:r>
          </a:p>
          <a:p>
            <a:pPr marL="0" indent="0">
              <a:buNone/>
            </a:pPr>
            <a:endParaRPr lang="ar-SA" dirty="0"/>
          </a:p>
        </p:txBody>
      </p:sp>
    </p:spTree>
    <p:extLst>
      <p:ext uri="{BB962C8B-B14F-4D97-AF65-F5344CB8AC3E}">
        <p14:creationId xmlns:p14="http://schemas.microsoft.com/office/powerpoint/2010/main" val="290511297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SA" sz="3600" dirty="0"/>
              <a:t>وتعد بعض تلك المدن أقطابا عالمية الآن، مثل المدينة الصناعية العظمى شنغهاي والعاصمة بكين ومدينة تيانجين، وهي تشغل المراتب الثلاثة الأولى على التوالي بشأن المدن الأكثر ديناميكية في العالم </a:t>
            </a:r>
            <a:r>
              <a:rPr lang="ar-SA" sz="3600" dirty="0" smtClean="0"/>
              <a:t>انظر </a:t>
            </a:r>
            <a:r>
              <a:rPr lang="ar-SA" sz="3600" dirty="0"/>
              <a:t>الجدول </a:t>
            </a:r>
            <a:r>
              <a:rPr lang="ar-IQ" sz="3600" dirty="0" smtClean="0"/>
              <a:t>1</a:t>
            </a:r>
            <a:r>
              <a:rPr lang="ar-SA" sz="3600" dirty="0" smtClean="0"/>
              <a:t>.</a:t>
            </a:r>
            <a:endParaRPr lang="ar-SA" sz="3600" dirty="0"/>
          </a:p>
          <a:p>
            <a:pPr marL="0" indent="0">
              <a:buNone/>
            </a:pPr>
            <a:endParaRPr lang="ar-SA" dirty="0"/>
          </a:p>
        </p:txBody>
      </p:sp>
    </p:spTree>
    <p:extLst>
      <p:ext uri="{BB962C8B-B14F-4D97-AF65-F5344CB8AC3E}">
        <p14:creationId xmlns:p14="http://schemas.microsoft.com/office/powerpoint/2010/main" val="154283436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457285999"/>
              </p:ext>
            </p:extLst>
          </p:nvPr>
        </p:nvGraphicFramePr>
        <p:xfrm>
          <a:off x="2953399" y="1916833"/>
          <a:ext cx="3237202" cy="4322439"/>
        </p:xfrm>
        <a:graphic>
          <a:graphicData uri="http://schemas.openxmlformats.org/drawingml/2006/table">
            <a:tbl>
              <a:tblPr rtl="1"/>
              <a:tblGrid>
                <a:gridCol w="1818977"/>
                <a:gridCol w="1418225"/>
              </a:tblGrid>
              <a:tr h="360039">
                <a:tc>
                  <a:txBody>
                    <a:bodyPr/>
                    <a:lstStyle/>
                    <a:p>
                      <a:pPr marL="0" marR="0" algn="r" rtl="1">
                        <a:lnSpc>
                          <a:spcPct val="115000"/>
                        </a:lnSpc>
                        <a:spcBef>
                          <a:spcPts val="0"/>
                        </a:spcBef>
                        <a:spcAft>
                          <a:spcPts val="1000"/>
                        </a:spcAft>
                      </a:pPr>
                      <a:r>
                        <a:rPr lang="ar-IQ" sz="1500" dirty="0">
                          <a:effectLst/>
                          <a:latin typeface="Times New Roman"/>
                          <a:ea typeface="Calibri"/>
                          <a:cs typeface="Simplified Arabic"/>
                        </a:rPr>
                        <a:t>المدينة </a:t>
                      </a:r>
                      <a:endParaRPr lang="en-US" sz="1100" dirty="0">
                        <a:effectLst/>
                        <a:latin typeface="Times New Roman"/>
                        <a:ea typeface="Times New Roman"/>
                      </a:endParaRPr>
                    </a:p>
                  </a:txBody>
                  <a:tcPr marL="63555" marR="635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1000"/>
                        </a:spcAft>
                      </a:pPr>
                      <a:r>
                        <a:rPr lang="ar-IQ" sz="1500">
                          <a:effectLst/>
                          <a:latin typeface="Times New Roman"/>
                          <a:ea typeface="Calibri"/>
                          <a:cs typeface="Simplified Arabic"/>
                        </a:rPr>
                        <a:t>عدد السكان </a:t>
                      </a:r>
                      <a:endParaRPr lang="en-US" sz="1100">
                        <a:effectLst/>
                        <a:latin typeface="Times New Roman"/>
                        <a:ea typeface="Times New Roman"/>
                      </a:endParaRPr>
                    </a:p>
                  </a:txBody>
                  <a:tcPr marL="63555" marR="635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3197">
                <a:tc>
                  <a:txBody>
                    <a:bodyPr/>
                    <a:lstStyle/>
                    <a:p>
                      <a:pPr marL="0" marR="0" algn="r" rtl="1">
                        <a:spcBef>
                          <a:spcPts val="0"/>
                        </a:spcBef>
                        <a:spcAft>
                          <a:spcPts val="0"/>
                        </a:spcAft>
                      </a:pPr>
                      <a:r>
                        <a:rPr lang="ar-IQ" sz="1300" dirty="0">
                          <a:effectLst/>
                          <a:latin typeface="Calibri"/>
                          <a:ea typeface="Calibri"/>
                          <a:cs typeface="Arial"/>
                        </a:rPr>
                        <a:t>1- طوكيو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2- مكسيكو سيتي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3- </a:t>
                      </a:r>
                      <a:r>
                        <a:rPr lang="ar-IQ" sz="1300" dirty="0" err="1">
                          <a:effectLst/>
                          <a:latin typeface="Calibri"/>
                          <a:ea typeface="Calibri"/>
                          <a:cs typeface="Arial"/>
                        </a:rPr>
                        <a:t>مومبي</a:t>
                      </a:r>
                      <a:r>
                        <a:rPr lang="ar-IQ" sz="1300" dirty="0">
                          <a:effectLst/>
                          <a:latin typeface="Calibri"/>
                          <a:ea typeface="Calibri"/>
                          <a:cs typeface="Arial"/>
                        </a:rPr>
                        <a:t>  - الهند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4-ساوباولو البرازيل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5- نيويورك الولايات المتحدة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6- شنغهاي الصين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7- لاغوس نيجريا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8- لوس انجلوس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9- </a:t>
                      </a:r>
                      <a:r>
                        <a:rPr lang="ar-IQ" sz="1300" dirty="0" err="1">
                          <a:effectLst/>
                          <a:latin typeface="Calibri"/>
                          <a:ea typeface="Calibri"/>
                          <a:cs typeface="Arial"/>
                        </a:rPr>
                        <a:t>كلكتا</a:t>
                      </a:r>
                      <a:r>
                        <a:rPr lang="ar-IQ" sz="1300" dirty="0">
                          <a:effectLst/>
                          <a:latin typeface="Calibri"/>
                          <a:ea typeface="Calibri"/>
                          <a:cs typeface="Arial"/>
                        </a:rPr>
                        <a:t> الهند-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10- بوينس </a:t>
                      </a:r>
                      <a:r>
                        <a:rPr lang="ar-IQ" sz="1300" dirty="0" err="1">
                          <a:effectLst/>
                          <a:latin typeface="Calibri"/>
                          <a:ea typeface="Calibri"/>
                          <a:cs typeface="Arial"/>
                        </a:rPr>
                        <a:t>ايرس</a:t>
                      </a:r>
                      <a:r>
                        <a:rPr lang="ar-IQ" sz="1300" dirty="0">
                          <a:effectLst/>
                          <a:latin typeface="Calibri"/>
                          <a:ea typeface="Calibri"/>
                          <a:cs typeface="Arial"/>
                        </a:rPr>
                        <a:t> الأرجنتين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11-سيول كوريا الجنوبية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12-بكين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13- كراجي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14-دلهي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15 -دكا بنغلاديش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16 -مانيلا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17-القاهرة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18-اوساكا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 19-ريودي جانيرو البرازيل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20- تيانجين  الصين </a:t>
                      </a:r>
                      <a:endParaRPr lang="en-US" sz="1100" dirty="0">
                        <a:effectLst/>
                        <a:latin typeface="Times New Roman"/>
                        <a:ea typeface="Times New Roman"/>
                      </a:endParaRPr>
                    </a:p>
                  </a:txBody>
                  <a:tcPr marL="63555" marR="635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IQ" sz="1300" dirty="0">
                          <a:effectLst/>
                          <a:latin typeface="Calibri"/>
                          <a:ea typeface="Calibri"/>
                          <a:cs typeface="Arial"/>
                        </a:rPr>
                        <a:t>28,025,000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18,131,000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18,042,000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711,000 ,17   </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  16,626,000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14,173,000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13,488,000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13,129,000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12,900,000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12,431,000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12,215,000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12,033,000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11,774,000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11,680,000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10,979,000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10,818,000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10,772,000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10,609,000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10,556,000</a:t>
                      </a:r>
                      <a:endParaRPr lang="en-US" sz="1100" dirty="0">
                        <a:effectLst/>
                        <a:latin typeface="Times New Roman"/>
                        <a:ea typeface="Times New Roman"/>
                      </a:endParaRPr>
                    </a:p>
                    <a:p>
                      <a:pPr marL="0" marR="0" algn="r" rtl="1">
                        <a:spcBef>
                          <a:spcPts val="0"/>
                        </a:spcBef>
                        <a:spcAft>
                          <a:spcPts val="0"/>
                        </a:spcAft>
                      </a:pPr>
                      <a:r>
                        <a:rPr lang="ar-IQ" sz="1300" dirty="0">
                          <a:effectLst/>
                          <a:latin typeface="Calibri"/>
                          <a:ea typeface="Calibri"/>
                          <a:cs typeface="Arial"/>
                        </a:rPr>
                        <a:t>10,239,000                </a:t>
                      </a:r>
                      <a:endParaRPr lang="en-US" sz="1100" dirty="0">
                        <a:effectLst/>
                        <a:latin typeface="Times New Roman"/>
                        <a:ea typeface="Times New Roman"/>
                      </a:endParaRPr>
                    </a:p>
                  </a:txBody>
                  <a:tcPr marL="63555" marR="635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987824" y="1343385"/>
            <a:ext cx="319350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جدول 1: المدن الكبرى في العالم لسنة 2022.</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6568017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2914650" y="2711609"/>
          <a:ext cx="3314700" cy="2836545"/>
        </p:xfrm>
        <a:graphic>
          <a:graphicData uri="http://schemas.openxmlformats.org/drawingml/2006/table">
            <a:tbl>
              <a:tblPr rtl="1"/>
              <a:tblGrid>
                <a:gridCol w="1600200"/>
                <a:gridCol w="1714500"/>
              </a:tblGrid>
              <a:tr h="416560">
                <a:tc>
                  <a:txBody>
                    <a:bodyPr/>
                    <a:lstStyle/>
                    <a:p>
                      <a:pPr marL="0" marR="0" algn="r" rtl="1">
                        <a:spcBef>
                          <a:spcPts val="0"/>
                        </a:spcBef>
                        <a:spcAft>
                          <a:spcPts val="0"/>
                        </a:spcAft>
                      </a:pPr>
                      <a:r>
                        <a:rPr lang="ar-SA" sz="1600">
                          <a:effectLst/>
                          <a:latin typeface="Times New Roman"/>
                          <a:ea typeface="Times New Roman"/>
                          <a:cs typeface="Simplified Arabic"/>
                        </a:rPr>
                        <a:t>السنة</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a:effectLst/>
                          <a:latin typeface="Times New Roman"/>
                          <a:ea typeface="Times New Roman"/>
                          <a:cs typeface="Simplified Arabic"/>
                        </a:rPr>
                        <a:t>عدد المدن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9985">
                <a:tc>
                  <a:txBody>
                    <a:bodyPr/>
                    <a:lstStyle/>
                    <a:p>
                      <a:pPr marL="0" marR="0" algn="r" rtl="1">
                        <a:spcBef>
                          <a:spcPts val="0"/>
                        </a:spcBef>
                        <a:spcAft>
                          <a:spcPts val="0"/>
                        </a:spcAft>
                      </a:pPr>
                      <a:r>
                        <a:rPr lang="ar-SA" sz="800">
                          <a:effectLst/>
                          <a:latin typeface="Times New Roman"/>
                          <a:ea typeface="Times New Roman"/>
                          <a:cs typeface="Simplified Arabic"/>
                        </a:rPr>
                        <a:t> </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1870</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1900</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1920</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1939</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1951</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1964</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1979</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1990</a:t>
                      </a:r>
                      <a:endParaRPr lang="en-US" sz="1200">
                        <a:effectLst/>
                        <a:latin typeface="Times New Roman"/>
                        <a:ea typeface="Times New Roman"/>
                      </a:endParaRPr>
                    </a:p>
                    <a:p>
                      <a:pPr marL="0" marR="0" algn="r" rtl="1">
                        <a:spcBef>
                          <a:spcPts val="0"/>
                        </a:spcBef>
                        <a:spcAft>
                          <a:spcPts val="0"/>
                        </a:spcAft>
                      </a:pPr>
                      <a:r>
                        <a:rPr lang="ar-SA" sz="1600">
                          <a:effectLst/>
                          <a:latin typeface="Times New Roman"/>
                          <a:ea typeface="Times New Roman"/>
                          <a:cs typeface="Simplified Arabic"/>
                        </a:rPr>
                        <a:t>2015</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800" dirty="0">
                          <a:effectLst/>
                          <a:latin typeface="Times New Roman"/>
                          <a:ea typeface="Times New Roman"/>
                          <a:cs typeface="Simplified Arabic"/>
                        </a:rPr>
                        <a:t> </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7</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20</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30</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57</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95</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140</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213</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257</a:t>
                      </a:r>
                      <a:endParaRPr lang="en-US" sz="1200" dirty="0">
                        <a:effectLst/>
                        <a:latin typeface="Times New Roman"/>
                        <a:ea typeface="Times New Roman"/>
                      </a:endParaRPr>
                    </a:p>
                    <a:p>
                      <a:pPr marL="0" marR="0" algn="r" rtl="1">
                        <a:spcBef>
                          <a:spcPts val="0"/>
                        </a:spcBef>
                        <a:spcAft>
                          <a:spcPts val="0"/>
                        </a:spcAft>
                      </a:pPr>
                      <a:r>
                        <a:rPr lang="ar-SA" sz="1600" dirty="0">
                          <a:effectLst/>
                          <a:latin typeface="Times New Roman"/>
                          <a:ea typeface="Times New Roman"/>
                          <a:cs typeface="Simplified Arabic"/>
                        </a:rPr>
                        <a:t>450</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914650" y="2016721"/>
            <a:ext cx="282962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جدول 2: عدد المدن </a:t>
            </a:r>
            <a:r>
              <a:rPr kumimoji="0" lang="ar-IQ" sz="1600" b="0"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المليونية</a:t>
            </a:r>
            <a:r>
              <a:rPr kumimoji="0" lang="ar-IQ"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في العالم.</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960804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indent="0" algn="justLow" eaLnBrk="0" fontAlgn="base" hangingPunct="0">
              <a:buClr>
                <a:srgbClr val="99FF66"/>
              </a:buClr>
              <a:buNone/>
              <a:defRPr/>
            </a:pPr>
            <a:r>
              <a:rPr lang="ar-SA" sz="3600" kern="0" dirty="0">
                <a:solidFill>
                  <a:srgbClr val="FFFFFF"/>
                </a:solidFill>
                <a:latin typeface="Times New Roman"/>
                <a:ea typeface="Times New Roman"/>
                <a:cs typeface="Simplified Arabic"/>
              </a:rPr>
              <a:t>وفاجأت ساو باولو المراقبين وشغلت المرتبة </a:t>
            </a:r>
            <a:r>
              <a:rPr lang="ar-SA" sz="3600" kern="0" dirty="0" smtClean="0">
                <a:solidFill>
                  <a:srgbClr val="FFFFFF"/>
                </a:solidFill>
                <a:latin typeface="Times New Roman"/>
                <a:ea typeface="Times New Roman"/>
                <a:cs typeface="Simplified Arabic"/>
              </a:rPr>
              <a:t>الرابعة</a:t>
            </a:r>
            <a:r>
              <a:rPr lang="ar-IQ" sz="3600" kern="0" dirty="0" smtClean="0">
                <a:solidFill>
                  <a:srgbClr val="FFFFFF"/>
                </a:solidFill>
                <a:latin typeface="Times New Roman"/>
                <a:ea typeface="Times New Roman"/>
                <a:cs typeface="Simplified Arabic"/>
              </a:rPr>
              <a:t>،</a:t>
            </a:r>
            <a:r>
              <a:rPr lang="ar-SA" sz="3600" kern="0" dirty="0" smtClean="0">
                <a:solidFill>
                  <a:srgbClr val="FFFFFF"/>
                </a:solidFill>
                <a:latin typeface="Times New Roman"/>
                <a:ea typeface="Times New Roman"/>
                <a:cs typeface="Simplified Arabic"/>
              </a:rPr>
              <a:t> </a:t>
            </a:r>
            <a:r>
              <a:rPr lang="ar-SA" sz="3600" kern="0" dirty="0">
                <a:solidFill>
                  <a:srgbClr val="FFFFFF"/>
                </a:solidFill>
                <a:latin typeface="Times New Roman"/>
                <a:ea typeface="Times New Roman"/>
                <a:cs typeface="Simplified Arabic"/>
              </a:rPr>
              <a:t>وكانت نيويورك، أول مدينة أمريكية على اللائحة، في المركز السابع، فيما جاءت العاصمة البريطانية لندن في المركز الحادي والعشرين خلف مدينة اسطنبول التركية في المركز الرابع عشر.</a:t>
            </a:r>
            <a:endParaRPr lang="en-US" sz="3600" kern="0" dirty="0">
              <a:solidFill>
                <a:srgbClr val="FFFFFF"/>
              </a:solidFill>
              <a:latin typeface="Times New Roman"/>
              <a:ea typeface="Times New Roman"/>
              <a:cs typeface="Arial"/>
            </a:endParaRPr>
          </a:p>
          <a:p>
            <a:endParaRPr lang="ar-SA" dirty="0"/>
          </a:p>
        </p:txBody>
      </p:sp>
    </p:spTree>
    <p:extLst>
      <p:ext uri="{BB962C8B-B14F-4D97-AF65-F5344CB8AC3E}">
        <p14:creationId xmlns:p14="http://schemas.microsoft.com/office/powerpoint/2010/main" val="130381528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628800"/>
            <a:ext cx="8229600" cy="4389120"/>
          </a:xfrm>
        </p:spPr>
        <p:txBody>
          <a:bodyPr/>
          <a:lstStyle/>
          <a:p>
            <a:pPr marL="0" lvl="0" indent="0" algn="just" eaLnBrk="0" fontAlgn="base" hangingPunct="0">
              <a:spcAft>
                <a:spcPct val="0"/>
              </a:spcAft>
              <a:buClr>
                <a:srgbClr val="99FF66"/>
              </a:buClr>
              <a:buNone/>
              <a:defRPr/>
            </a:pPr>
            <a:r>
              <a:rPr lang="ar-IQ" sz="3200" kern="0" dirty="0">
                <a:solidFill>
                  <a:srgbClr val="FFFFFF"/>
                </a:solidFill>
                <a:effectLst>
                  <a:outerShdw blurRad="38100" dist="38100" dir="2700000" algn="tl">
                    <a:srgbClr val="000000"/>
                  </a:outerShdw>
                </a:effectLst>
                <a:latin typeface="Arial"/>
              </a:rPr>
              <a:t> نستنتج من ذلك ما يأتي :</a:t>
            </a:r>
          </a:p>
          <a:p>
            <a:pPr marL="0" lvl="0" indent="0" algn="just" eaLnBrk="0" fontAlgn="base" hangingPunct="0">
              <a:spcAft>
                <a:spcPct val="0"/>
              </a:spcAft>
              <a:buClr>
                <a:srgbClr val="99FF66"/>
              </a:buClr>
              <a:buNone/>
              <a:defRPr/>
            </a:pPr>
            <a:r>
              <a:rPr lang="ar-IQ" sz="3200" kern="0" dirty="0">
                <a:solidFill>
                  <a:srgbClr val="FFFFFF"/>
                </a:solidFill>
                <a:effectLst>
                  <a:outerShdw blurRad="38100" dist="38100" dir="2700000" algn="tl">
                    <a:srgbClr val="000000"/>
                  </a:outerShdw>
                </a:effectLst>
                <a:latin typeface="Arial"/>
              </a:rPr>
              <a:t>1- ان معدل النمو الحضري اخذ بالزيادة مقارنة بالريف وعلى مستوى العالم .</a:t>
            </a:r>
          </a:p>
          <a:p>
            <a:pPr marL="0" lvl="0" indent="0" algn="just" eaLnBrk="0" fontAlgn="base" hangingPunct="0">
              <a:spcAft>
                <a:spcPct val="0"/>
              </a:spcAft>
              <a:buClr>
                <a:srgbClr val="99FF66"/>
              </a:buClr>
              <a:buNone/>
              <a:defRPr/>
            </a:pPr>
            <a:r>
              <a:rPr lang="ar-IQ" sz="3200" kern="0" dirty="0">
                <a:solidFill>
                  <a:srgbClr val="FFFFFF"/>
                </a:solidFill>
                <a:effectLst>
                  <a:outerShdw blurRad="38100" dist="38100" dir="2700000" algn="tl">
                    <a:srgbClr val="000000"/>
                  </a:outerShdw>
                </a:effectLst>
                <a:latin typeface="Arial"/>
              </a:rPr>
              <a:t>2- ان معظم النمو الحضري يتركز في مدن العالم النامي كالصين والبرازيل وتركيا والوطن العربي .</a:t>
            </a:r>
          </a:p>
          <a:p>
            <a:pPr marL="0" lvl="0" indent="0" algn="just" eaLnBrk="0" fontAlgn="base" hangingPunct="0">
              <a:spcAft>
                <a:spcPct val="0"/>
              </a:spcAft>
              <a:buClr>
                <a:srgbClr val="99FF66"/>
              </a:buClr>
              <a:buNone/>
              <a:defRPr/>
            </a:pPr>
            <a:r>
              <a:rPr lang="ar-IQ" sz="3200" kern="0" dirty="0">
                <a:solidFill>
                  <a:srgbClr val="FFFFFF"/>
                </a:solidFill>
                <a:effectLst>
                  <a:outerShdw blurRad="38100" dist="38100" dir="2700000" algn="tl">
                    <a:srgbClr val="000000"/>
                  </a:outerShdw>
                </a:effectLst>
                <a:latin typeface="Arial"/>
              </a:rPr>
              <a:t>3- ان الاقتصاد يشكل الفيصل والحاسم على مستوى تدرج ديناميكية المدن ويعد اساس نموها.</a:t>
            </a:r>
          </a:p>
          <a:p>
            <a:endParaRPr lang="ar-SA" dirty="0"/>
          </a:p>
        </p:txBody>
      </p:sp>
    </p:spTree>
    <p:extLst>
      <p:ext uri="{BB962C8B-B14F-4D97-AF65-F5344CB8AC3E}">
        <p14:creationId xmlns:p14="http://schemas.microsoft.com/office/powerpoint/2010/main" val="128400388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lvl="0" indent="0" algn="just" eaLnBrk="0" fontAlgn="base" hangingPunct="0">
              <a:spcAft>
                <a:spcPct val="0"/>
              </a:spcAft>
              <a:buClr>
                <a:srgbClr val="99FF66"/>
              </a:buClr>
              <a:buNone/>
              <a:defRPr/>
            </a:pPr>
            <a:r>
              <a:rPr lang="ar-IQ" sz="3600" kern="0" dirty="0">
                <a:solidFill>
                  <a:srgbClr val="FFFFFF"/>
                </a:solidFill>
                <a:effectLst>
                  <a:outerShdw blurRad="38100" dist="38100" dir="2700000" algn="tl">
                    <a:srgbClr val="000000"/>
                  </a:outerShdw>
                </a:effectLst>
                <a:latin typeface="Arial"/>
              </a:rPr>
              <a:t>4-وهذا يعني ان التحضر يسير باتجاه انخفاض المستوى المعاشي لسكان المدن وذلك لعدم وجود التوازن بين النمو السكاني والنمو الاقتصادي  </a:t>
            </a:r>
            <a:r>
              <a:rPr lang="ar-IQ" sz="3600" kern="0" dirty="0" smtClean="0">
                <a:solidFill>
                  <a:srgbClr val="FFFFFF"/>
                </a:solidFill>
                <a:effectLst>
                  <a:outerShdw blurRad="38100" dist="38100" dir="2700000" algn="tl">
                    <a:srgbClr val="000000"/>
                  </a:outerShdw>
                </a:effectLst>
                <a:latin typeface="Arial"/>
              </a:rPr>
              <a:t>ولا </a:t>
            </a:r>
            <a:r>
              <a:rPr lang="ar-IQ" sz="3600" kern="0" dirty="0">
                <a:solidFill>
                  <a:srgbClr val="FFFFFF"/>
                </a:solidFill>
                <a:effectLst>
                  <a:outerShdw blurRad="38100" dist="38100" dir="2700000" algn="tl">
                    <a:srgbClr val="000000"/>
                  </a:outerShdw>
                </a:effectLst>
                <a:latin typeface="Arial"/>
              </a:rPr>
              <a:t>سيما في الدول النامية مع بعض الاستثناءات في الصين لأنها ستتعدى عتبة الدول النامية الى المتقدمة.</a:t>
            </a:r>
          </a:p>
          <a:p>
            <a:pPr marL="0" lvl="0" indent="0" algn="just" eaLnBrk="0" fontAlgn="base" hangingPunct="0">
              <a:spcAft>
                <a:spcPct val="0"/>
              </a:spcAft>
              <a:buClr>
                <a:srgbClr val="99FF66"/>
              </a:buClr>
              <a:buNone/>
              <a:defRPr/>
            </a:pPr>
            <a:r>
              <a:rPr lang="ar-IQ" sz="3600" kern="0" dirty="0">
                <a:solidFill>
                  <a:srgbClr val="FFFFFF"/>
                </a:solidFill>
                <a:effectLst>
                  <a:outerShdw blurRad="38100" dist="38100" dir="2700000" algn="tl">
                    <a:srgbClr val="000000"/>
                  </a:outerShdw>
                </a:effectLst>
                <a:latin typeface="Arial"/>
              </a:rPr>
              <a:t>5- ستتولد مشاكل كثيرة بالنسبة للدول العربية الاربع السعودية والامارات وقطر والكويت ان لم يتم ارتفاع المستوى الاجتماعي لينسجم مع التطور الحاصل .</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158998965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412776"/>
            <a:ext cx="8229600" cy="4389120"/>
          </a:xfrm>
        </p:spPr>
        <p:txBody>
          <a:bodyPr>
            <a:normAutofit lnSpcReduction="10000"/>
          </a:bodyPr>
          <a:lstStyle/>
          <a:p>
            <a:pPr marL="0" lvl="0" indent="0" algn="just" eaLnBrk="0" fontAlgn="base" hangingPunct="0">
              <a:spcAft>
                <a:spcPct val="0"/>
              </a:spcAft>
              <a:buClr>
                <a:srgbClr val="99FF66"/>
              </a:buClr>
              <a:buNone/>
              <a:defRPr/>
            </a:pPr>
            <a:r>
              <a:rPr lang="ar-IQ" sz="3600" kern="0" dirty="0">
                <a:solidFill>
                  <a:srgbClr val="FFFFFF"/>
                </a:solidFill>
                <a:effectLst>
                  <a:outerShdw blurRad="38100" dist="38100" dir="2700000" algn="tl">
                    <a:srgbClr val="000000"/>
                  </a:outerShdw>
                </a:effectLst>
                <a:latin typeface="Arial"/>
              </a:rPr>
              <a:t>أي تحقيق التوازن بين النمو السكاني وزيادة مستويات التعليم والخدمات والصحة والثقافة </a:t>
            </a:r>
            <a:r>
              <a:rPr lang="ar-IQ" sz="3600" kern="0" dirty="0" smtClean="0">
                <a:solidFill>
                  <a:srgbClr val="FFFFFF"/>
                </a:solidFill>
                <a:effectLst>
                  <a:outerShdw blurRad="38100" dist="38100" dir="2700000" algn="tl">
                    <a:srgbClr val="000000"/>
                  </a:outerShdw>
                </a:effectLst>
                <a:latin typeface="Arial"/>
              </a:rPr>
              <a:t>،لان </a:t>
            </a:r>
            <a:r>
              <a:rPr lang="ar-IQ" sz="3600" kern="0" dirty="0">
                <a:solidFill>
                  <a:srgbClr val="FFFFFF"/>
                </a:solidFill>
                <a:effectLst>
                  <a:outerShdw blurRad="38100" dist="38100" dir="2700000" algn="tl">
                    <a:srgbClr val="000000"/>
                  </a:outerShdw>
                </a:effectLst>
                <a:latin typeface="Arial"/>
              </a:rPr>
              <a:t>الديناميكية وزيادة حركة المدن اقتصاديا يصاحبها تطورات ستؤدي الى مشاكل ان لم يتم ضبطها.</a:t>
            </a:r>
          </a:p>
          <a:p>
            <a:pPr marL="0" lvl="0" indent="0" algn="just" eaLnBrk="0" fontAlgn="base" hangingPunct="0">
              <a:spcAft>
                <a:spcPct val="0"/>
              </a:spcAft>
              <a:buClr>
                <a:srgbClr val="99FF66"/>
              </a:buClr>
              <a:buNone/>
              <a:defRPr/>
            </a:pPr>
            <a:r>
              <a:rPr lang="ar-IQ" sz="3600" kern="0" dirty="0">
                <a:solidFill>
                  <a:srgbClr val="FFFFFF"/>
                </a:solidFill>
                <a:effectLst>
                  <a:outerShdw blurRad="38100" dist="38100" dir="2700000" algn="tl">
                    <a:srgbClr val="000000"/>
                  </a:outerShdw>
                </a:effectLst>
                <a:latin typeface="Arial"/>
              </a:rPr>
              <a:t>6- يلاحظ ان اكبر مدينتين في الوطن العربي هما القاهرة وبغداد لم تندرج ضمن </a:t>
            </a:r>
            <a:r>
              <a:rPr lang="ar-IQ" sz="3600" kern="0" dirty="0" smtClean="0">
                <a:solidFill>
                  <a:srgbClr val="FFFFFF"/>
                </a:solidFill>
                <a:effectLst>
                  <a:outerShdw blurRad="38100" dist="38100" dir="2700000" algn="tl">
                    <a:srgbClr val="000000"/>
                  </a:outerShdw>
                </a:effectLst>
                <a:latin typeface="Arial"/>
              </a:rPr>
              <a:t>المدن </a:t>
            </a:r>
            <a:r>
              <a:rPr lang="ar-IQ" sz="3600" kern="0" dirty="0">
                <a:solidFill>
                  <a:srgbClr val="FFFFFF"/>
                </a:solidFill>
                <a:effectLst>
                  <a:outerShdw blurRad="38100" dist="38100" dir="2700000" algn="tl">
                    <a:srgbClr val="000000"/>
                  </a:outerShdw>
                </a:effectLst>
                <a:latin typeface="Arial"/>
              </a:rPr>
              <a:t>ذات الديناميكية بسبب ضعف الاقتصاد في الاولى وضعف التنمية والتخطيط في الثانية فضلا عن تدهور الامن والفساد.</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46303477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Autofit/>
          </a:bodyPr>
          <a:lstStyle/>
          <a:p>
            <a:pPr marL="0" indent="0" algn="just">
              <a:buNone/>
            </a:pPr>
            <a:r>
              <a:rPr lang="ar-IQ" sz="3600" dirty="0"/>
              <a:t>ج/تعد التجربة التنموية الصينية واحدة من أهم التجارب العملاقة في القرن </a:t>
            </a:r>
            <a:r>
              <a:rPr lang="ar-IQ" sz="3600" dirty="0" smtClean="0"/>
              <a:t>الحالي، </a:t>
            </a:r>
            <a:r>
              <a:rPr lang="ar-IQ" sz="3600" dirty="0"/>
              <a:t>فقد تركت بصماتها القوية على مسيرة العالم بعد أن أحدثت تحولات جذرية وعميقة في حياة شعب وصل تعداده إلى حواِلى خمس سكان العالم. وبعد مرور 30 عاما على الإصلاحات الاقتصادية والاجتماعية وانفتاح الصين على الاقتصاد العالمي، أصبح للصين تجربتها الفريدة التي قدمت بريقا من الأمل </a:t>
            </a:r>
            <a:r>
              <a:rPr lang="ar-IQ" sz="3600" dirty="0" smtClean="0"/>
              <a:t>للدول النامية.</a:t>
            </a:r>
            <a:endParaRPr lang="ar-SA" sz="3600" dirty="0"/>
          </a:p>
        </p:txBody>
      </p:sp>
    </p:spTree>
    <p:extLst>
      <p:ext uri="{BB962C8B-B14F-4D97-AF65-F5344CB8AC3E}">
        <p14:creationId xmlns:p14="http://schemas.microsoft.com/office/powerpoint/2010/main" val="64197777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IQ" sz="3600" kern="0" dirty="0" smtClean="0">
                <a:solidFill>
                  <a:srgbClr val="FFFFFF"/>
                </a:solidFill>
                <a:effectLst>
                  <a:outerShdw blurRad="38100" dist="38100" dir="2700000" algn="tl">
                    <a:srgbClr val="000000"/>
                  </a:outerShdw>
                </a:effectLst>
                <a:latin typeface="Arial"/>
              </a:rPr>
              <a:t>7- </a:t>
            </a:r>
            <a:r>
              <a:rPr lang="ar-IQ" sz="3600" kern="0" dirty="0">
                <a:solidFill>
                  <a:srgbClr val="FFFFFF"/>
                </a:solidFill>
                <a:effectLst>
                  <a:outerShdw blurRad="38100" dist="38100" dir="2700000" algn="tl">
                    <a:srgbClr val="000000"/>
                  </a:outerShdw>
                </a:effectLst>
                <a:latin typeface="Arial"/>
              </a:rPr>
              <a:t>اخيرا ان البلاد العربية بحاجة الى اعادة جدولة نفسها لكي تستطيع ان تشغل مكانا مقبولا في المجتمع الدولي، من حيث التنمية والانفتاح </a:t>
            </a:r>
            <a:r>
              <a:rPr lang="ar-IQ" sz="3600" kern="0" dirty="0" smtClean="0">
                <a:solidFill>
                  <a:srgbClr val="FFFFFF"/>
                </a:solidFill>
                <a:effectLst>
                  <a:outerShdw blurRad="38100" dist="38100" dir="2700000" algn="tl">
                    <a:srgbClr val="000000"/>
                  </a:outerShdw>
                </a:effectLst>
                <a:latin typeface="Arial"/>
              </a:rPr>
              <a:t>والاستثمار </a:t>
            </a:r>
            <a:r>
              <a:rPr lang="ar-IQ" sz="3600" kern="0" dirty="0">
                <a:solidFill>
                  <a:srgbClr val="FFFFFF"/>
                </a:solidFill>
                <a:effectLst>
                  <a:outerShdw blurRad="38100" dist="38100" dir="2700000" algn="tl">
                    <a:srgbClr val="000000"/>
                  </a:outerShdw>
                </a:effectLst>
                <a:latin typeface="Arial"/>
              </a:rPr>
              <a:t>والتعليم والخدمات.</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206575054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ar-IQ" dirty="0" smtClean="0"/>
              <a:t>                                انتهى</a:t>
            </a:r>
          </a:p>
          <a:p>
            <a:pPr marL="0" indent="0">
              <a:buNone/>
            </a:pPr>
            <a:r>
              <a:rPr lang="ar-IQ" dirty="0"/>
              <a:t> </a:t>
            </a:r>
            <a:r>
              <a:rPr lang="ar-IQ" dirty="0" smtClean="0"/>
              <a:t>                         شكرا لإصغائكم </a:t>
            </a:r>
            <a:endParaRPr lang="ar-SA" dirty="0"/>
          </a:p>
        </p:txBody>
      </p:sp>
    </p:spTree>
    <p:extLst>
      <p:ext uri="{BB962C8B-B14F-4D97-AF65-F5344CB8AC3E}">
        <p14:creationId xmlns:p14="http://schemas.microsoft.com/office/powerpoint/2010/main" val="389711998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200" b="1" kern="0" dirty="0">
                <a:solidFill>
                  <a:srgbClr val="FFFFFF"/>
                </a:solidFill>
                <a:latin typeface="Times New Roman"/>
                <a:ea typeface="Times New Roman"/>
                <a:cs typeface="Simplified Arabic"/>
              </a:rPr>
              <a:t>بعد أكثر من عقد من الآن ستوضع المدن العالمية على محك جديد في تصنيفها</a:t>
            </a:r>
            <a:r>
              <a:rPr lang="ar-IQ" sz="3200" b="1" kern="0" dirty="0">
                <a:solidFill>
                  <a:srgbClr val="FFFFFF"/>
                </a:solidFill>
                <a:latin typeface="Times New Roman"/>
                <a:ea typeface="Times New Roman"/>
                <a:cs typeface="Simplified Arabic"/>
              </a:rPr>
              <a:t>،</a:t>
            </a:r>
            <a:r>
              <a:rPr lang="ar-SA" sz="3200" b="1" kern="0" dirty="0">
                <a:solidFill>
                  <a:srgbClr val="FFFFFF"/>
                </a:solidFill>
                <a:latin typeface="Times New Roman"/>
                <a:ea typeface="Times New Roman"/>
                <a:cs typeface="Simplified Arabic"/>
              </a:rPr>
              <a:t> لا يتعلق الأمر بطيب العيش فيها ولا بمدى جاذبيتها للسياح والاستثمارات فحسب، وإنما بمقياس ديناميكيتها وحيويتها الاقتصادية</a:t>
            </a:r>
            <a:r>
              <a:rPr lang="ar-SA" sz="3200" b="1" kern="0" dirty="0" smtClean="0">
                <a:solidFill>
                  <a:srgbClr val="FFFFFF"/>
                </a:solidFill>
                <a:latin typeface="Times New Roman"/>
                <a:ea typeface="Times New Roman"/>
                <a:cs typeface="Simplified Arabic"/>
              </a:rPr>
              <a:t>.</a:t>
            </a:r>
            <a:endParaRPr lang="ar-IQ" sz="3200" b="1" kern="0" dirty="0" smtClean="0">
              <a:solidFill>
                <a:srgbClr val="FFFFFF"/>
              </a:solidFill>
              <a:latin typeface="Times New Roman"/>
              <a:ea typeface="Times New Roman"/>
              <a:cs typeface="Simplified Arabic"/>
            </a:endParaRPr>
          </a:p>
          <a:p>
            <a:pPr marL="0" lvl="0" indent="0" algn="just" eaLnBrk="0" fontAlgn="base" hangingPunct="0">
              <a:spcAft>
                <a:spcPct val="0"/>
              </a:spcAft>
              <a:buClr>
                <a:srgbClr val="99FF66"/>
              </a:buClr>
              <a:buNone/>
              <a:defRPr/>
            </a:pPr>
            <a:r>
              <a:rPr lang="ar-IQ" sz="3200" b="1" kern="0" dirty="0" smtClean="0">
                <a:solidFill>
                  <a:srgbClr val="FFFFFF"/>
                </a:solidFill>
                <a:effectLst>
                  <a:outerShdw blurRad="38100" dist="38100" dir="2700000" algn="tl">
                    <a:srgbClr val="000000"/>
                  </a:outerShdw>
                </a:effectLst>
                <a:latin typeface="Times New Roman"/>
                <a:cs typeface="Simplified Arabic"/>
              </a:rPr>
              <a:t>س: هل هذا يعني التخلي عن الجوانب الاخرى ؟</a:t>
            </a:r>
          </a:p>
          <a:p>
            <a:pPr marL="0" lvl="0" indent="0" algn="just" eaLnBrk="0" fontAlgn="base" hangingPunct="0">
              <a:spcAft>
                <a:spcPct val="0"/>
              </a:spcAft>
              <a:buClr>
                <a:srgbClr val="99FF66"/>
              </a:buClr>
              <a:buNone/>
              <a:defRPr/>
            </a:pPr>
            <a:r>
              <a:rPr lang="ar-IQ" sz="3200" b="1" kern="0" dirty="0" smtClean="0">
                <a:solidFill>
                  <a:srgbClr val="FFFFFF"/>
                </a:solidFill>
                <a:effectLst>
                  <a:outerShdw blurRad="38100" dist="38100" dir="2700000" algn="tl">
                    <a:srgbClr val="000000"/>
                  </a:outerShdw>
                </a:effectLst>
                <a:latin typeface="Times New Roman"/>
                <a:cs typeface="Simplified Arabic"/>
              </a:rPr>
              <a:t>ج/ كلا انما تندرج الجوانب الاجتماعية والعلمية والسياسية ضمن جنح هذه الديناميكية.</a:t>
            </a:r>
            <a:endParaRPr lang="ar-SA" sz="3200" b="1" kern="0" dirty="0">
              <a:solidFill>
                <a:srgbClr val="FFFFFF"/>
              </a:solidFill>
              <a:effectLst>
                <a:outerShdw blurRad="38100" dist="38100" dir="2700000" algn="tl">
                  <a:srgbClr val="000000"/>
                </a:outerShdw>
              </a:effectLst>
              <a:latin typeface="Arial"/>
            </a:endParaRPr>
          </a:p>
          <a:p>
            <a:pPr marL="0" indent="0" algn="just">
              <a:lnSpc>
                <a:spcPct val="115000"/>
              </a:lnSpc>
              <a:spcAft>
                <a:spcPts val="1000"/>
              </a:spcAft>
              <a:buNone/>
            </a:pPr>
            <a:endParaRPr lang="ar-SA" dirty="0"/>
          </a:p>
        </p:txBody>
      </p:sp>
    </p:spTree>
    <p:extLst>
      <p:ext uri="{BB962C8B-B14F-4D97-AF65-F5344CB8AC3E}">
        <p14:creationId xmlns:p14="http://schemas.microsoft.com/office/powerpoint/2010/main" val="6909733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SA" sz="3200" dirty="0"/>
              <a:t>في بداية القرن </a:t>
            </a:r>
            <a:r>
              <a:rPr lang="ar-SA" sz="3200" dirty="0" smtClean="0"/>
              <a:t>ال</a:t>
            </a:r>
            <a:r>
              <a:rPr lang="ar-IQ" sz="3200" dirty="0" smtClean="0"/>
              <a:t>حادي</a:t>
            </a:r>
            <a:r>
              <a:rPr lang="ar-SA" sz="3200" dirty="0" smtClean="0"/>
              <a:t> </a:t>
            </a:r>
            <a:r>
              <a:rPr lang="ar-SA" sz="3200" dirty="0"/>
              <a:t>والعشرين ظهرت الصين </a:t>
            </a:r>
            <a:r>
              <a:rPr lang="ar-SA" sz="3200" dirty="0" err="1"/>
              <a:t>کقوة</a:t>
            </a:r>
            <a:r>
              <a:rPr lang="ar-SA" sz="3200" dirty="0"/>
              <a:t> اقتصادية </a:t>
            </a:r>
            <a:r>
              <a:rPr lang="ar-SA" sz="3200" dirty="0" err="1"/>
              <a:t>کبري</a:t>
            </a:r>
            <a:r>
              <a:rPr lang="ar-SA" sz="3200" dirty="0"/>
              <a:t> عالمياً ، وقد شهدت منذ نهاية السبعينات تجربة تنموية رائدة ، من اقتصاد يقوم في الأساس </a:t>
            </a:r>
            <a:r>
              <a:rPr lang="ar-SA" sz="3200" dirty="0" smtClean="0"/>
              <a:t>عل</a:t>
            </a:r>
            <a:r>
              <a:rPr lang="ar-IQ" sz="3200" dirty="0" smtClean="0"/>
              <a:t>ى</a:t>
            </a:r>
            <a:r>
              <a:rPr lang="ar-SA" sz="3200" dirty="0" smtClean="0"/>
              <a:t> </a:t>
            </a:r>
            <a:r>
              <a:rPr lang="ar-SA" sz="3200" dirty="0"/>
              <a:t>الزراعة </a:t>
            </a:r>
            <a:r>
              <a:rPr lang="ar-SA" sz="3200" dirty="0" smtClean="0"/>
              <a:t>إل</a:t>
            </a:r>
            <a:r>
              <a:rPr lang="ar-IQ" sz="3200" dirty="0" smtClean="0"/>
              <a:t>ى</a:t>
            </a:r>
            <a:r>
              <a:rPr lang="ar-SA" sz="3200" dirty="0" smtClean="0"/>
              <a:t> </a:t>
            </a:r>
            <a:r>
              <a:rPr lang="ar-SA" sz="3200" dirty="0"/>
              <a:t>مصنع العالم ، لتنتشل </a:t>
            </a:r>
            <a:r>
              <a:rPr lang="ar-SA" sz="3200" dirty="0" err="1"/>
              <a:t>بذلک</a:t>
            </a:r>
            <a:r>
              <a:rPr lang="ar-SA" sz="3200" dirty="0"/>
              <a:t> نحو 700 مليون شخص من الفقر ، وهي حالياً </a:t>
            </a:r>
            <a:r>
              <a:rPr lang="ar-SA" sz="3200" dirty="0" err="1"/>
              <a:t>أکبر</a:t>
            </a:r>
            <a:r>
              <a:rPr lang="ar-SA" sz="3200" dirty="0"/>
              <a:t> بلاد العالم </a:t>
            </a:r>
            <a:r>
              <a:rPr lang="ar-SA" sz="3200" dirty="0" err="1"/>
              <a:t>سکاناً</a:t>
            </a:r>
            <a:r>
              <a:rPr lang="ar-SA" sz="3200" dirty="0"/>
              <a:t> </a:t>
            </a:r>
            <a:r>
              <a:rPr lang="ar-SA" sz="3200" dirty="0" smtClean="0"/>
              <a:t>(</a:t>
            </a:r>
            <a:r>
              <a:rPr lang="ar-IQ" sz="3200" dirty="0" smtClean="0"/>
              <a:t>1.45</a:t>
            </a:r>
            <a:r>
              <a:rPr lang="ar-SA" sz="3200" dirty="0" smtClean="0"/>
              <a:t> </a:t>
            </a:r>
            <a:r>
              <a:rPr lang="ar-SA" sz="3200" dirty="0"/>
              <a:t>مليار نسمة ) ، </a:t>
            </a:r>
            <a:r>
              <a:rPr lang="ar-SA" sz="3200" dirty="0" err="1"/>
              <a:t>وأکبر</a:t>
            </a:r>
            <a:r>
              <a:rPr lang="ar-SA" sz="3200" dirty="0"/>
              <a:t> مساهم في النمو العالمي ، </a:t>
            </a:r>
            <a:r>
              <a:rPr lang="ar-SA" sz="3200" dirty="0" err="1"/>
              <a:t>وأکبر</a:t>
            </a:r>
            <a:r>
              <a:rPr lang="ar-SA" sz="3200" dirty="0"/>
              <a:t> دولة مصدرة في العالم ، وثاني </a:t>
            </a:r>
            <a:r>
              <a:rPr lang="ar-SA" sz="3200" dirty="0" err="1"/>
              <a:t>أکبر</a:t>
            </a:r>
            <a:r>
              <a:rPr lang="ar-SA" sz="3200" dirty="0"/>
              <a:t> اقتصاد في العالم بعد الولايات </a:t>
            </a:r>
            <a:r>
              <a:rPr lang="ar-SA" sz="3200" dirty="0" smtClean="0"/>
              <a:t>المتحدة</a:t>
            </a:r>
            <a:r>
              <a:rPr lang="ar-IQ" sz="3200" dirty="0" smtClean="0"/>
              <a:t>.</a:t>
            </a:r>
            <a:endParaRPr lang="ar-SA" sz="3200" dirty="0"/>
          </a:p>
        </p:txBody>
      </p:sp>
    </p:spTree>
    <p:extLst>
      <p:ext uri="{BB962C8B-B14F-4D97-AF65-F5344CB8AC3E}">
        <p14:creationId xmlns:p14="http://schemas.microsoft.com/office/powerpoint/2010/main" val="244495124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smtClean="0"/>
              <a:t>س/ وماذا عن العرب ؟ سواء في التنمية أم التحضر أم فرص النهوض؟</a:t>
            </a:r>
            <a:endParaRPr lang="ar-SA" sz="3600" dirty="0"/>
          </a:p>
        </p:txBody>
      </p:sp>
    </p:spTree>
    <p:extLst>
      <p:ext uri="{BB962C8B-B14F-4D97-AF65-F5344CB8AC3E}">
        <p14:creationId xmlns:p14="http://schemas.microsoft.com/office/powerpoint/2010/main" val="234381320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 eaLnBrk="0" fontAlgn="base" hangingPunct="0">
              <a:spcAft>
                <a:spcPct val="0"/>
              </a:spcAft>
              <a:buClr>
                <a:srgbClr val="99FF66"/>
              </a:buClr>
              <a:buNone/>
              <a:defRPr/>
            </a:pPr>
            <a:r>
              <a:rPr lang="ar-SA" sz="3600" kern="0" dirty="0">
                <a:solidFill>
                  <a:srgbClr val="FFFFFF"/>
                </a:solidFill>
                <a:latin typeface="Times New Roman"/>
                <a:ea typeface="Times New Roman"/>
                <a:cs typeface="Simplified Arabic"/>
              </a:rPr>
              <a:t>أظهرت دراسة إحصائية لمجلة فورين بوليسي الأمريكية بالتعاون مع معهد </a:t>
            </a:r>
            <a:r>
              <a:rPr lang="ar-SA" sz="3600" kern="0" dirty="0" err="1">
                <a:solidFill>
                  <a:srgbClr val="FFFFFF"/>
                </a:solidFill>
                <a:latin typeface="Times New Roman"/>
                <a:ea typeface="Times New Roman"/>
                <a:cs typeface="Simplified Arabic"/>
              </a:rPr>
              <a:t>ماكنساي</a:t>
            </a:r>
            <a:r>
              <a:rPr lang="ar-SA" sz="3600" kern="0" dirty="0">
                <a:solidFill>
                  <a:srgbClr val="FFFFFF"/>
                </a:solidFill>
                <a:latin typeface="Times New Roman"/>
                <a:ea typeface="Times New Roman"/>
                <a:cs typeface="Simplified Arabic"/>
              </a:rPr>
              <a:t> العالمي للإحصاء، أن السيناريو المحتمل للتطور الحضري في العالم يقوم على فكرة تجميع المساحات المندمجة والمتكاملة مع المدن المجاورة لها لتصبح مركزا حضريا واحدا.</a:t>
            </a:r>
            <a:endParaRPr lang="ar-SA" sz="3600" kern="0" dirty="0">
              <a:solidFill>
                <a:srgbClr val="FFFFFF"/>
              </a:solidFill>
              <a:effectLst>
                <a:outerShdw blurRad="38100" dist="38100" dir="2700000" algn="tl">
                  <a:srgbClr val="000000"/>
                </a:outerShdw>
              </a:effectLst>
              <a:latin typeface="Arial"/>
            </a:endParaRPr>
          </a:p>
          <a:p>
            <a:endParaRPr lang="ar-SA" dirty="0"/>
          </a:p>
        </p:txBody>
      </p:sp>
    </p:spTree>
    <p:extLst>
      <p:ext uri="{BB962C8B-B14F-4D97-AF65-F5344CB8AC3E}">
        <p14:creationId xmlns:p14="http://schemas.microsoft.com/office/powerpoint/2010/main" val="351634917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484784"/>
            <a:ext cx="8229600" cy="4389120"/>
          </a:xfrm>
        </p:spPr>
        <p:txBody>
          <a:bodyPr/>
          <a:lstStyle/>
          <a:p>
            <a:pPr marL="0" lvl="0" indent="0" algn="justLow" eaLnBrk="0" fontAlgn="base" hangingPunct="0">
              <a:buClr>
                <a:srgbClr val="99FF66"/>
              </a:buClr>
              <a:buNone/>
              <a:defRPr/>
            </a:pPr>
            <a:r>
              <a:rPr lang="ar-SA" sz="3200" kern="0" dirty="0">
                <a:solidFill>
                  <a:srgbClr val="FFFFFF"/>
                </a:solidFill>
                <a:latin typeface="Times New Roman"/>
                <a:ea typeface="Times New Roman"/>
                <a:cs typeface="Simplified Arabic"/>
              </a:rPr>
              <a:t>وتستند الدراسة التي شملت 2600 مدينة، إلى جملة من المعايير الموضوعية، أساسها </a:t>
            </a:r>
            <a:r>
              <a:rPr lang="ar-SA" sz="3200" u="sng" kern="0" dirty="0">
                <a:solidFill>
                  <a:srgbClr val="FFFFFF"/>
                </a:solidFill>
                <a:latin typeface="Times New Roman"/>
                <a:ea typeface="Times New Roman"/>
                <a:cs typeface="Simplified Arabic"/>
              </a:rPr>
              <a:t>التطور الديموغرافي والناتج القومي</a:t>
            </a:r>
            <a:r>
              <a:rPr lang="ar-SA" sz="3200" kern="0" dirty="0">
                <a:solidFill>
                  <a:srgbClr val="FFFFFF"/>
                </a:solidFill>
                <a:latin typeface="Times New Roman"/>
                <a:ea typeface="Times New Roman"/>
                <a:cs typeface="Simplified Arabic"/>
              </a:rPr>
              <a:t> </a:t>
            </a:r>
            <a:r>
              <a:rPr lang="ar-SA" sz="3200" u="sng" kern="0" dirty="0">
                <a:solidFill>
                  <a:srgbClr val="FFFFFF"/>
                </a:solidFill>
                <a:latin typeface="Times New Roman"/>
                <a:ea typeface="Times New Roman"/>
                <a:cs typeface="Simplified Arabic"/>
              </a:rPr>
              <a:t>وحركة النزوح </a:t>
            </a:r>
            <a:r>
              <a:rPr lang="ar-SA" sz="3200" kern="0" dirty="0">
                <a:solidFill>
                  <a:srgbClr val="FFFFFF"/>
                </a:solidFill>
                <a:latin typeface="Times New Roman"/>
                <a:ea typeface="Times New Roman"/>
                <a:cs typeface="Simplified Arabic"/>
              </a:rPr>
              <a:t>من الأرياف باتجاه </a:t>
            </a:r>
            <a:r>
              <a:rPr lang="ar-SA" sz="3200" kern="0" dirty="0" smtClean="0">
                <a:solidFill>
                  <a:srgbClr val="FFFFFF"/>
                </a:solidFill>
                <a:latin typeface="Times New Roman"/>
                <a:ea typeface="Times New Roman"/>
                <a:cs typeface="Simplified Arabic"/>
              </a:rPr>
              <a:t>المدن</a:t>
            </a:r>
            <a:r>
              <a:rPr lang="ar-IQ" sz="3200" kern="0" dirty="0">
                <a:solidFill>
                  <a:srgbClr val="FFFFFF"/>
                </a:solidFill>
                <a:latin typeface="Times New Roman"/>
                <a:ea typeface="Times New Roman"/>
                <a:cs typeface="Simplified Arabic"/>
              </a:rPr>
              <a:t>،</a:t>
            </a:r>
            <a:r>
              <a:rPr lang="ar-SA" sz="3200" kern="0" dirty="0" smtClean="0">
                <a:solidFill>
                  <a:srgbClr val="FFFFFF"/>
                </a:solidFill>
                <a:latin typeface="Times New Roman"/>
                <a:ea typeface="Times New Roman"/>
                <a:cs typeface="Simplified Arabic"/>
              </a:rPr>
              <a:t> </a:t>
            </a:r>
            <a:r>
              <a:rPr lang="ar-SA" sz="3200" kern="0" dirty="0">
                <a:solidFill>
                  <a:srgbClr val="FFFFFF"/>
                </a:solidFill>
                <a:latin typeface="Times New Roman"/>
                <a:ea typeface="Times New Roman"/>
                <a:cs typeface="Simplified Arabic"/>
              </a:rPr>
              <a:t>ووفق هذه المعايير تم تحديد 75 مدينة عالمية، ستكون الأكثر ديناميكية وحيوية في المستقبل </a:t>
            </a:r>
            <a:r>
              <a:rPr lang="ar-SA" sz="3200" kern="0" dirty="0" smtClean="0">
                <a:solidFill>
                  <a:srgbClr val="FFFFFF"/>
                </a:solidFill>
                <a:latin typeface="Times New Roman"/>
                <a:ea typeface="Times New Roman"/>
                <a:cs typeface="Simplified Arabic"/>
              </a:rPr>
              <a:t>القريب.</a:t>
            </a:r>
            <a:endParaRPr lang="ar-IQ" sz="3200" kern="0" dirty="0">
              <a:solidFill>
                <a:srgbClr val="FFFFFF"/>
              </a:solidFill>
              <a:latin typeface="Times New Roman"/>
              <a:ea typeface="Times New Roman"/>
              <a:cs typeface="Simplified Arabic"/>
            </a:endParaRPr>
          </a:p>
          <a:p>
            <a:pPr marL="0" lvl="0" indent="0" algn="justLow" eaLnBrk="0" fontAlgn="base" hangingPunct="0">
              <a:buClr>
                <a:srgbClr val="99FF66"/>
              </a:buClr>
              <a:buNone/>
              <a:defRPr/>
            </a:pPr>
            <a:r>
              <a:rPr lang="ar-IQ" sz="3200" kern="0" dirty="0" smtClean="0">
                <a:solidFill>
                  <a:srgbClr val="FFFFFF"/>
                </a:solidFill>
                <a:latin typeface="Times New Roman"/>
                <a:ea typeface="Times New Roman"/>
                <a:cs typeface="Simplified Arabic"/>
              </a:rPr>
              <a:t>س: لماذا هذا الاهتمام بالمدن وتصنيفها ؟ </a:t>
            </a:r>
            <a:endParaRPr lang="en-US" sz="3200" kern="0" dirty="0">
              <a:solidFill>
                <a:srgbClr val="FFFFFF"/>
              </a:solidFill>
              <a:latin typeface="Times New Roman"/>
              <a:ea typeface="Times New Roman"/>
              <a:cs typeface="Arial"/>
            </a:endParaRPr>
          </a:p>
          <a:p>
            <a:endParaRPr lang="ar-SA" dirty="0"/>
          </a:p>
        </p:txBody>
      </p:sp>
    </p:spTree>
    <p:extLst>
      <p:ext uri="{BB962C8B-B14F-4D97-AF65-F5344CB8AC3E}">
        <p14:creationId xmlns:p14="http://schemas.microsoft.com/office/powerpoint/2010/main" val="265706604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lvl="0" indent="0" algn="justLow" eaLnBrk="0" fontAlgn="base" hangingPunct="0">
              <a:buClr>
                <a:srgbClr val="99FF66"/>
              </a:buClr>
              <a:buNone/>
              <a:defRPr/>
            </a:pPr>
            <a:r>
              <a:rPr lang="ar-SA" sz="3200" kern="0" dirty="0">
                <a:solidFill>
                  <a:srgbClr val="FFFFFF"/>
                </a:solidFill>
                <a:latin typeface="Times New Roman"/>
                <a:ea typeface="Times New Roman"/>
                <a:cs typeface="Simplified Arabic"/>
              </a:rPr>
              <a:t>ولا يتعدى التمثيل العربي في اللائحة خمسة مدن جميعها من منطقة الخليج العربي، رغم ضعف القاعدة السكانية لمعظمها، لكنها تتميز بعوائدها النفطية </a:t>
            </a:r>
            <a:r>
              <a:rPr lang="ar-SA" sz="3200" kern="0" dirty="0" smtClean="0">
                <a:solidFill>
                  <a:srgbClr val="FFFFFF"/>
                </a:solidFill>
                <a:latin typeface="Times New Roman"/>
                <a:ea typeface="Times New Roman"/>
                <a:cs typeface="Simplified Arabic"/>
              </a:rPr>
              <a:t>ال</a:t>
            </a:r>
            <a:r>
              <a:rPr lang="ar-IQ" sz="3200" kern="0" dirty="0" smtClean="0">
                <a:solidFill>
                  <a:srgbClr val="FFFFFF"/>
                </a:solidFill>
                <a:latin typeface="Times New Roman"/>
                <a:ea typeface="Times New Roman"/>
                <a:cs typeface="Simplified Arabic"/>
              </a:rPr>
              <a:t>كبيرة</a:t>
            </a:r>
            <a:r>
              <a:rPr lang="ar-SA" sz="3200" kern="0" dirty="0" smtClean="0">
                <a:solidFill>
                  <a:srgbClr val="FFFFFF"/>
                </a:solidFill>
                <a:latin typeface="Times New Roman"/>
                <a:ea typeface="Times New Roman"/>
                <a:cs typeface="Simplified Arabic"/>
              </a:rPr>
              <a:t> </a:t>
            </a:r>
            <a:r>
              <a:rPr lang="ar-SA" sz="3200" kern="0" dirty="0">
                <a:solidFill>
                  <a:srgbClr val="FFFFFF"/>
                </a:solidFill>
                <a:latin typeface="Times New Roman"/>
                <a:ea typeface="Times New Roman"/>
                <a:cs typeface="Simplified Arabic"/>
              </a:rPr>
              <a:t>وارتفاع الدخل الفردي ونموها الحضري المطرد بفعل تمدد مراكز المال</a:t>
            </a:r>
            <a:br>
              <a:rPr lang="ar-SA" sz="3200" kern="0" dirty="0">
                <a:solidFill>
                  <a:srgbClr val="FFFFFF"/>
                </a:solidFill>
                <a:latin typeface="Times New Roman"/>
                <a:ea typeface="Times New Roman"/>
                <a:cs typeface="Simplified Arabic"/>
              </a:rPr>
            </a:br>
            <a:r>
              <a:rPr lang="ar-SA" sz="3200" kern="0" dirty="0" smtClean="0">
                <a:solidFill>
                  <a:srgbClr val="FFFFFF"/>
                </a:solidFill>
                <a:latin typeface="Times New Roman"/>
                <a:ea typeface="Times New Roman"/>
                <a:cs typeface="Simplified Arabic"/>
              </a:rPr>
              <a:t>والأعمال</a:t>
            </a:r>
            <a:r>
              <a:rPr lang="ar-IQ" sz="3200" kern="0" dirty="0" smtClean="0">
                <a:solidFill>
                  <a:srgbClr val="FFFFFF"/>
                </a:solidFill>
                <a:latin typeface="Times New Roman"/>
                <a:ea typeface="Times New Roman"/>
                <a:cs typeface="Simplified Arabic"/>
              </a:rPr>
              <a:t> ، لا بل ارتباطها الوثيق بالشركات العالمية .</a:t>
            </a:r>
            <a:endParaRPr lang="en-US" sz="3200" kern="0" dirty="0">
              <a:solidFill>
                <a:srgbClr val="FFFFFF"/>
              </a:solidFill>
              <a:latin typeface="Times New Roman"/>
              <a:ea typeface="Times New Roman"/>
              <a:cs typeface="Arial"/>
            </a:endParaRPr>
          </a:p>
          <a:p>
            <a:pPr marL="0" indent="0">
              <a:buNone/>
            </a:pPr>
            <a:endParaRPr lang="ar-SA" dirty="0"/>
          </a:p>
        </p:txBody>
      </p:sp>
    </p:spTree>
    <p:extLst>
      <p:ext uri="{BB962C8B-B14F-4D97-AF65-F5344CB8AC3E}">
        <p14:creationId xmlns:p14="http://schemas.microsoft.com/office/powerpoint/2010/main" val="351472034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TotalTime>
  <Words>1298</Words>
  <Application>Microsoft Office PowerPoint</Application>
  <PresentationFormat>عرض على الشاشة (3:4)‏</PresentationFormat>
  <Paragraphs>108</Paragraphs>
  <Slides>31</Slides>
  <Notes>0</Notes>
  <HiddenSlides>0</HiddenSlides>
  <MMClips>0</MMClips>
  <ScaleCrop>false</ScaleCrop>
  <HeadingPairs>
    <vt:vector size="4" baseType="variant">
      <vt:variant>
        <vt:lpstr>نسق</vt:lpstr>
      </vt:variant>
      <vt:variant>
        <vt:i4>1</vt:i4>
      </vt:variant>
      <vt:variant>
        <vt:lpstr>عناوين الشرائح</vt:lpstr>
      </vt:variant>
      <vt:variant>
        <vt:i4>31</vt:i4>
      </vt:variant>
    </vt:vector>
  </HeadingPairs>
  <TitlesOfParts>
    <vt:vector size="32"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chucha</dc:creator>
  <cp:lastModifiedBy>DR.Ahmed Saker 2o1O</cp:lastModifiedBy>
  <cp:revision>35</cp:revision>
  <dcterms:created xsi:type="dcterms:W3CDTF">2018-03-16T14:23:13Z</dcterms:created>
  <dcterms:modified xsi:type="dcterms:W3CDTF">2023-03-16T14:15:49Z</dcterms:modified>
</cp:coreProperties>
</file>