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7" r:id="rId2"/>
    <p:sldId id="316" r:id="rId3"/>
    <p:sldId id="258" r:id="rId4"/>
    <p:sldId id="259" r:id="rId5"/>
    <p:sldId id="260" r:id="rId6"/>
    <p:sldId id="308" r:id="rId7"/>
    <p:sldId id="304" r:id="rId8"/>
    <p:sldId id="306" r:id="rId9"/>
    <p:sldId id="309" r:id="rId10"/>
    <p:sldId id="261" r:id="rId11"/>
    <p:sldId id="262" r:id="rId12"/>
    <p:sldId id="315" r:id="rId13"/>
    <p:sldId id="263" r:id="rId14"/>
    <p:sldId id="305" r:id="rId15"/>
    <p:sldId id="314" r:id="rId16"/>
    <p:sldId id="264" r:id="rId17"/>
    <p:sldId id="265" r:id="rId18"/>
    <p:sldId id="266" r:id="rId19"/>
    <p:sldId id="267" r:id="rId20"/>
    <p:sldId id="268" r:id="rId21"/>
    <p:sldId id="269" r:id="rId22"/>
    <p:sldId id="293" r:id="rId23"/>
    <p:sldId id="294" r:id="rId24"/>
    <p:sldId id="295" r:id="rId25"/>
    <p:sldId id="270" r:id="rId26"/>
    <p:sldId id="271" r:id="rId27"/>
    <p:sldId id="310" r:id="rId28"/>
    <p:sldId id="296" r:id="rId29"/>
    <p:sldId id="312" r:id="rId30"/>
    <p:sldId id="311" r:id="rId31"/>
    <p:sldId id="272" r:id="rId32"/>
    <p:sldId id="273" r:id="rId33"/>
    <p:sldId id="274" r:id="rId34"/>
    <p:sldId id="297" r:id="rId35"/>
    <p:sldId id="298" r:id="rId36"/>
    <p:sldId id="307" r:id="rId37"/>
    <p:sldId id="275" r:id="rId38"/>
    <p:sldId id="276" r:id="rId39"/>
    <p:sldId id="277" r:id="rId40"/>
    <p:sldId id="278" r:id="rId41"/>
    <p:sldId id="292" r:id="rId42"/>
    <p:sldId id="279" r:id="rId43"/>
    <p:sldId id="299" r:id="rId44"/>
    <p:sldId id="280" r:id="rId45"/>
    <p:sldId id="281" r:id="rId46"/>
    <p:sldId id="282" r:id="rId47"/>
    <p:sldId id="283" r:id="rId48"/>
    <p:sldId id="284" r:id="rId49"/>
    <p:sldId id="301" r:id="rId50"/>
    <p:sldId id="285" r:id="rId51"/>
    <p:sldId id="286" r:id="rId52"/>
    <p:sldId id="302" r:id="rId53"/>
    <p:sldId id="287" r:id="rId54"/>
    <p:sldId id="288" r:id="rId55"/>
    <p:sldId id="289" r:id="rId56"/>
    <p:sldId id="313" r:id="rId57"/>
    <p:sldId id="303" r:id="rId58"/>
    <p:sldId id="290" r:id="rId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9AA152F1-6D27-4FBC-93AC-61C0A57959F8}" type="datetimeFigureOut">
              <a:rPr lang="ar-SA" smtClean="0"/>
              <a:t>24/08/1444</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9AA152F1-6D27-4FBC-93AC-61C0A57959F8}"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9AA152F1-6D27-4FBC-93AC-61C0A57959F8}"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9AA152F1-6D27-4FBC-93AC-61C0A57959F8}"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9AA152F1-6D27-4FBC-93AC-61C0A57959F8}"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9AA152F1-6D27-4FBC-93AC-61C0A57959F8}"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9AA152F1-6D27-4FBC-93AC-61C0A57959F8}" type="datetimeFigureOut">
              <a:rPr lang="ar-SA" smtClean="0"/>
              <a:t>24/08/1444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9AA152F1-6D27-4FBC-93AC-61C0A57959F8}" type="datetimeFigureOut">
              <a:rPr lang="ar-SA" smtClean="0"/>
              <a:t>24/08/1444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152F1-6D27-4FBC-93AC-61C0A57959F8}" type="datetimeFigureOut">
              <a:rPr lang="ar-SA" smtClean="0"/>
              <a:t>24/08/1444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9AA152F1-6D27-4FBC-93AC-61C0A57959F8}"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76AFDE1-E6C7-4F17-852B-513496CE8DB1}"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9AA152F1-6D27-4FBC-93AC-61C0A57959F8}"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876AFDE1-E6C7-4F17-852B-513496CE8DB1}"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A152F1-6D27-4FBC-93AC-61C0A57959F8}" type="datetimeFigureOut">
              <a:rPr lang="ar-SA" smtClean="0"/>
              <a:t>24/08/1444</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6AFDE1-E6C7-4F17-852B-513496CE8DB1}"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ar.wikipedia.org/wiki/%D8%AF%D8%A8%D9%8A" TargetMode="External"/><Relationship Id="rId13" Type="http://schemas.openxmlformats.org/officeDocument/2006/relationships/hyperlink" Target="https://ar.wikipedia.org/wiki/%D8%A8%D8%B1%D9%88%D9%83%D8%B3%D9%84" TargetMode="External"/><Relationship Id="rId3" Type="http://schemas.openxmlformats.org/officeDocument/2006/relationships/hyperlink" Target="https://ar.wikipedia.org/wiki/%D8%B3%D9%86%D8%BA%D8%A7%D9%81%D9%88%D8%B1%D8%A9" TargetMode="External"/><Relationship Id="rId7" Type="http://schemas.openxmlformats.org/officeDocument/2006/relationships/hyperlink" Target="https://ar.wikipedia.org/wiki/%D8%A8%D9%83%D9%8A%D9%86" TargetMode="External"/><Relationship Id="rId12" Type="http://schemas.openxmlformats.org/officeDocument/2006/relationships/hyperlink" Target="https://ar.wikipedia.org/wiki/%D9%85%D9%88%D8%B3%D9%83%D9%88" TargetMode="External"/><Relationship Id="rId17" Type="http://schemas.openxmlformats.org/officeDocument/2006/relationships/hyperlink" Target="https://ar.wikipedia.org/wiki/%D9%83%D9%88%D8%A7%D9%84%D8%A7_%D9%84%D8%A7%D9%85%D8%A8%D9%88%D8%B1" TargetMode="External"/><Relationship Id="rId2" Type="http://schemas.openxmlformats.org/officeDocument/2006/relationships/hyperlink" Target="https://ar.wikipedia.org/wiki/%D8%A8%D8%A7%D8%B1%D9%8A%D8%B3" TargetMode="External"/><Relationship Id="rId16" Type="http://schemas.openxmlformats.org/officeDocument/2006/relationships/hyperlink" Target="https://ar.wikipedia.org/wiki/%D8%A8%D9%88%D9%8A%D9%86%D8%B3_%D8%A2%D9%8A%D8%B1%D8%B3" TargetMode="External"/><Relationship Id="rId1" Type="http://schemas.openxmlformats.org/officeDocument/2006/relationships/slideLayout" Target="../slideLayouts/slideLayout2.xml"/><Relationship Id="rId6" Type="http://schemas.openxmlformats.org/officeDocument/2006/relationships/hyperlink" Target="https://ar.wikipedia.org/wiki/%D8%B4%D8%A7%D9%86%D8%BA%D9%87%D8%A7%D9%8A" TargetMode="External"/><Relationship Id="rId11" Type="http://schemas.openxmlformats.org/officeDocument/2006/relationships/hyperlink" Target="https://ar.wikipedia.org/wiki/%D8%B3%D9%8A%D9%88%D9%84" TargetMode="External"/><Relationship Id="rId5" Type="http://schemas.openxmlformats.org/officeDocument/2006/relationships/hyperlink" Target="https://ar.wikipedia.org/wiki/%D8%B7%D9%88%D9%83%D9%8A%D9%88" TargetMode="External"/><Relationship Id="rId15" Type="http://schemas.openxmlformats.org/officeDocument/2006/relationships/hyperlink" Target="https://ar.wikipedia.org/wiki/%D9%85%D9%88%D9%85%D8%A8%D8%A7%D9%8A" TargetMode="External"/><Relationship Id="rId10" Type="http://schemas.openxmlformats.org/officeDocument/2006/relationships/hyperlink" Target="https://ar.wikipedia.org/wiki/%D9%85%D8%AF%D8%B1%D9%8A%D8%AF" TargetMode="External"/><Relationship Id="rId4" Type="http://schemas.openxmlformats.org/officeDocument/2006/relationships/hyperlink" Target="https://ar.wikipedia.org/wiki/%D8%B3%D9%8A%D8%AF%D9%86%D9%8A" TargetMode="External"/><Relationship Id="rId9" Type="http://schemas.openxmlformats.org/officeDocument/2006/relationships/hyperlink" Target="https://ar.wikipedia.org/wiki/%D9%85%D9%8A%D9%84%D8%A7%D9%86" TargetMode="External"/><Relationship Id="rId14" Type="http://schemas.openxmlformats.org/officeDocument/2006/relationships/hyperlink" Target="https://ar.wikipedia.org/wiki/%D8%AA%D9%88%D8%B1%D9%86%D8%AA%D9%8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ar.wikipedia.org/wiki/%D8%A7%D9%85%D8%B3%D8%AA%D8%B1%D8%AF%D8%A7%D9%85" TargetMode="External"/><Relationship Id="rId13" Type="http://schemas.openxmlformats.org/officeDocument/2006/relationships/hyperlink" Target="https://ar.wikipedia.org/wiki/%D9%84%D8%B4%D8%A8%D9%88%D9%86%D8%A9" TargetMode="External"/><Relationship Id="rId18" Type="http://schemas.openxmlformats.org/officeDocument/2006/relationships/hyperlink" Target="https://ar.wikipedia.org/wiki/%D8%A8%D9%88%D8%AF%D8%A7%D8%A8%D8%B3%D8%AA" TargetMode="External"/><Relationship Id="rId3" Type="http://schemas.openxmlformats.org/officeDocument/2006/relationships/hyperlink" Target="https://ar.wikipedia.org/wiki/%D8%B3%D8%A7%D9%88_%D8%A8%D8%A7%D9%88%D9%84%D9%88" TargetMode="External"/><Relationship Id="rId21" Type="http://schemas.openxmlformats.org/officeDocument/2006/relationships/hyperlink" Target="https://ar.wikipedia.org/wiki/%D9%83%D8%B1%D8%A7%D9%83%D8%A7%D8%B3" TargetMode="External"/><Relationship Id="rId7" Type="http://schemas.openxmlformats.org/officeDocument/2006/relationships/hyperlink" Target="https://ar.wikipedia.org/wiki/%D8%AF%D8%A8%D9%84%D9%86" TargetMode="External"/><Relationship Id="rId12" Type="http://schemas.openxmlformats.org/officeDocument/2006/relationships/hyperlink" Target="https://ar.wikipedia.org/wiki/%D8%A5%D8%B3%D8%B7%D9%86%D8%A8%D9%88%D9%84" TargetMode="External"/><Relationship Id="rId17" Type="http://schemas.openxmlformats.org/officeDocument/2006/relationships/hyperlink" Target="https://ar.wikipedia.org/wiki/%D9%81%D9%8A%D9%8A%D9%86%D8%A7" TargetMode="External"/><Relationship Id="rId2" Type="http://schemas.openxmlformats.org/officeDocument/2006/relationships/hyperlink" Target="https://ar.wikipedia.org/wiki/%D9%88%D8%A7%D8%B1%D8%B3%D9%88" TargetMode="External"/><Relationship Id="rId16" Type="http://schemas.openxmlformats.org/officeDocument/2006/relationships/hyperlink" Target="https://ar.wikipedia.org/wiki/%D8%A7%D8%B3%D8%AA%D9%88%D9%83%D9%87%D9%88%D9%84%D9%85" TargetMode="External"/><Relationship Id="rId20" Type="http://schemas.openxmlformats.org/officeDocument/2006/relationships/hyperlink" Target="https://ar.wikipedia.org/wiki/%D8%A8%D8%B1%D8%A7%D8%BA" TargetMode="External"/><Relationship Id="rId1" Type="http://schemas.openxmlformats.org/officeDocument/2006/relationships/slideLayout" Target="../slideLayouts/slideLayout2.xml"/><Relationship Id="rId6" Type="http://schemas.openxmlformats.org/officeDocument/2006/relationships/hyperlink" Target="https://ar.wikipedia.org/wiki/%D9%85%D9%83%D8%B3%D9%8A%D9%83%D9%88" TargetMode="External"/><Relationship Id="rId11" Type="http://schemas.openxmlformats.org/officeDocument/2006/relationships/hyperlink" Target="https://ar.wikipedia.org/wiki/%D8%B1%D9%88%D9%85%D8%A7" TargetMode="External"/><Relationship Id="rId5" Type="http://schemas.openxmlformats.org/officeDocument/2006/relationships/hyperlink" Target="https://ar.wikipedia.org/wiki/%D8%B2%D9%8A%D9%88%D8%B1%D8%AE" TargetMode="External"/><Relationship Id="rId15" Type="http://schemas.openxmlformats.org/officeDocument/2006/relationships/hyperlink" Target="https://ar.wikipedia.org/wiki/%D9%81%D8%B1%D8%A7%D9%86%D9%83%D9%81%D9%88%D8%B1%D8%AA" TargetMode="External"/><Relationship Id="rId23" Type="http://schemas.openxmlformats.org/officeDocument/2006/relationships/hyperlink" Target="https://ar.wikipedia.org/wiki/%D8%B3%D8%A7%D9%86%D8%AA%D9%8A%D8%A7%D8%BA%D9%88" TargetMode="External"/><Relationship Id="rId10" Type="http://schemas.openxmlformats.org/officeDocument/2006/relationships/hyperlink" Target="https://ar.wikipedia.org/wiki/%D8%AA%D8%A7%D9%8A%D8%A8%D9%8A%D9%87" TargetMode="External"/><Relationship Id="rId19" Type="http://schemas.openxmlformats.org/officeDocument/2006/relationships/hyperlink" Target="https://ar.wikipedia.org/wiki/%D8%A3%D8%AB%D9%8A%D9%86%D8%A7" TargetMode="External"/><Relationship Id="rId4" Type="http://schemas.openxmlformats.org/officeDocument/2006/relationships/hyperlink" Target="https://ar.wikipedia.org/wiki/%D8%AC%D8%A7%D9%83%D8%B1%D8%AA%D8%A7" TargetMode="External"/><Relationship Id="rId9" Type="http://schemas.openxmlformats.org/officeDocument/2006/relationships/hyperlink" Target="https://ar.wikipedia.org/wiki/%D8%A8%D8%A7%D9%86%D9%83%D9%88%D9%83" TargetMode="External"/><Relationship Id="rId14" Type="http://schemas.openxmlformats.org/officeDocument/2006/relationships/hyperlink" Target="https://ar.wikipedia.org/wiki/%D8%B4%D9%8A%D9%83%D8%A7%D8%BA%D9%88" TargetMode="External"/><Relationship Id="rId22" Type="http://schemas.openxmlformats.org/officeDocument/2006/relationships/hyperlink" Target="https://ar.wikipedia.org/wiki/%D8%A3%D9%88%D9%83%D9%84%D8%A7%D9%86%D8%AF%D8%8C_%D9%86%D9%8A%D9%88%D8%B2%D9%8A%D9%84%D9%86%D8%AF%D8%A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ar.wikipedia.org/wiki/%D9%86%D9%8A%D9%88_%D8%AF%D9%84%D9%87%D9%8A" TargetMode="External"/><Relationship Id="rId13" Type="http://schemas.openxmlformats.org/officeDocument/2006/relationships/hyperlink" Target="https://ar.wikipedia.org/wiki/%D8%B3%D8%A7%D9%86_%D9%81%D8%B1%D8%A7%D9%86%D8%B3%D9%8A%D8%B3%D9%83%D9%88" TargetMode="External"/><Relationship Id="rId18" Type="http://schemas.openxmlformats.org/officeDocument/2006/relationships/hyperlink" Target="https://ar.wikipedia.org/wiki/%D8%A7%D9%84%D8%B1%D9%8A%D8%A7%D8%B6" TargetMode="External"/><Relationship Id="rId3" Type="http://schemas.openxmlformats.org/officeDocument/2006/relationships/hyperlink" Target="https://ar.wikipedia.org/wiki/%D8%A8%D8%B1%D8%B4%D9%84%D9%88%D9%86%D8%A9" TargetMode="External"/><Relationship Id="rId7" Type="http://schemas.openxmlformats.org/officeDocument/2006/relationships/hyperlink" Target="https://ar.wikipedia.org/wiki/%D8%A8%D9%88%D8%AC%D9%88%D8%AA%D8%A7" TargetMode="External"/><Relationship Id="rId12" Type="http://schemas.openxmlformats.org/officeDocument/2006/relationships/hyperlink" Target="https://ar.wikipedia.org/wiki/%D8%A8%D9%88%D8%AE%D8%A7%D8%B1%D8%B3%D8%AA" TargetMode="External"/><Relationship Id="rId17" Type="http://schemas.openxmlformats.org/officeDocument/2006/relationships/hyperlink" Target="https://ar.wikipedia.org/wiki/%D8%AC%D9%86%D9%8A%D9%81" TargetMode="External"/><Relationship Id="rId2" Type="http://schemas.openxmlformats.org/officeDocument/2006/relationships/hyperlink" Target="https://ar.wikipedia.org/wiki/%D9%85%D9%84%D8%A8%D9%88%D8%B1%D9%86" TargetMode="External"/><Relationship Id="rId16" Type="http://schemas.openxmlformats.org/officeDocument/2006/relationships/hyperlink" Target="https://ar.wikipedia.org/wiki/%D8%A3%D9%88%D8%B3%D9%84%D9%88" TargetMode="External"/><Relationship Id="rId20" Type="http://schemas.openxmlformats.org/officeDocument/2006/relationships/hyperlink" Target="https://ar.wikipedia.org/wiki/%D9%87%D8%A7%D9%85%D8%A8%D9%88%D8%B1%D8%AC" TargetMode="External"/><Relationship Id="rId1" Type="http://schemas.openxmlformats.org/officeDocument/2006/relationships/slideLayout" Target="../slideLayouts/slideLayout2.xml"/><Relationship Id="rId6" Type="http://schemas.openxmlformats.org/officeDocument/2006/relationships/hyperlink" Target="https://ar.wikipedia.org/wiki/%D9%85%D8%A7%D9%86%D9%8A%D9%84%D8%A7" TargetMode="External"/><Relationship Id="rId11" Type="http://schemas.openxmlformats.org/officeDocument/2006/relationships/hyperlink" Target="https://ar.wikipedia.org/wiki/%D8%AA%D9%84_%D8%A3%D8%A8%D9%8A%D8%A8" TargetMode="External"/><Relationship Id="rId5" Type="http://schemas.openxmlformats.org/officeDocument/2006/relationships/hyperlink" Target="https://ar.wikipedia.org/wiki/%D8%AC%D9%88%D9%87%D8%A7%D9%86%D8%B3%D8%A8%D8%B1%D8%AC" TargetMode="External"/><Relationship Id="rId15" Type="http://schemas.openxmlformats.org/officeDocument/2006/relationships/hyperlink" Target="https://ar.wikipedia.org/wiki/%D8%A8%D8%B1%D9%84%D9%8A%D9%86" TargetMode="External"/><Relationship Id="rId10" Type="http://schemas.openxmlformats.org/officeDocument/2006/relationships/hyperlink" Target="https://ar.wikipedia.org/wiki/%D9%88%D8%A7%D8%B4%D9%86%D8%B7%D9%86_%D8%A7%D9%84%D8%B9%D8%A7%D8%B5%D9%85%D8%A9" TargetMode="External"/><Relationship Id="rId19" Type="http://schemas.openxmlformats.org/officeDocument/2006/relationships/hyperlink" Target="https://ar.wikipedia.org/wiki/%D9%83%D9%88%D8%A8%D9%86%D9%87%D8%A7%D8%AC%D9%86" TargetMode="External"/><Relationship Id="rId4" Type="http://schemas.openxmlformats.org/officeDocument/2006/relationships/hyperlink" Target="https://ar.wikipedia.org/wiki/%D9%84%D9%88%D8%B3_%D8%A3%D9%86%D8%AC%D9%84%D9%88%D8%B3" TargetMode="External"/><Relationship Id="rId9" Type="http://schemas.openxmlformats.org/officeDocument/2006/relationships/hyperlink" Target="https://ar.wikipedia.org/wiki/%D8%A3%D8%AA%D9%84%D8%A7%D9%86%D8%AA%D8%A7%D8%8C_%D8%AC%D9%88%D8%B1%D8%AC%D9%8A%D8%A7" TargetMode="External"/><Relationship Id="rId14" Type="http://schemas.openxmlformats.org/officeDocument/2006/relationships/hyperlink" Target="https://ar.wikipedia.org/wiki/%D9%87%D9%84%D8%B3%D9%86%D9%83%D9%8A"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r.wikipedia.org/wiki/%D8%AF%D8%A7%D9%84%D8%A7%D8%B3" TargetMode="External"/><Relationship Id="rId3" Type="http://schemas.openxmlformats.org/officeDocument/2006/relationships/hyperlink" Target="https://ar.wikipedia.org/wiki/%D8%AC%D8%AF%D8%A9" TargetMode="External"/><Relationship Id="rId7" Type="http://schemas.openxmlformats.org/officeDocument/2006/relationships/hyperlink" Target="https://ar.wikipedia.org/wiki/%D9%83%D9%8A%D9%8A%D9%81" TargetMode="External"/><Relationship Id="rId2" Type="http://schemas.openxmlformats.org/officeDocument/2006/relationships/hyperlink" Target="https://ar.wikipedia.org/wiki/%D8%A8%D9%86%D8%BA%D8%A7%D9%84%D9%88%D8%B1" TargetMode="External"/><Relationship Id="rId1" Type="http://schemas.openxmlformats.org/officeDocument/2006/relationships/slideLayout" Target="../slideLayouts/slideLayout2.xml"/><Relationship Id="rId6" Type="http://schemas.openxmlformats.org/officeDocument/2006/relationships/hyperlink" Target="https://ar.wikipedia.org/wiki/%D9%85%D9%8A%D9%88%D9%86%D8%AE" TargetMode="External"/><Relationship Id="rId11" Type="http://schemas.openxmlformats.org/officeDocument/2006/relationships/hyperlink" Target="https://ar.wikipedia.org/wiki/%D9%85%D9%8A%D8%A7%D9%85%D9%8A" TargetMode="External"/><Relationship Id="rId5" Type="http://schemas.openxmlformats.org/officeDocument/2006/relationships/hyperlink" Target="https://ar.wikipedia.org/wiki/%D9%84%D9%88%D9%83%D8%B3%D9%85%D8%A8%D9%88%D8%B1%D8%BA" TargetMode="External"/><Relationship Id="rId10" Type="http://schemas.openxmlformats.org/officeDocument/2006/relationships/hyperlink" Target="https://ar.wikipedia.org/wiki/%D8%A8%D9%88%D8%B3%D8%B7%D9%86" TargetMode="External"/><Relationship Id="rId4" Type="http://schemas.openxmlformats.org/officeDocument/2006/relationships/hyperlink" Target="https://ar.wikipedia.org/wiki/%D9%85%D8%AF%D9%8A%D9%86%D8%A9_%D8%A7%D9%84%D9%83%D9%88%D9%8A%D8%AA" TargetMode="External"/><Relationship Id="rId9" Type="http://schemas.openxmlformats.org/officeDocument/2006/relationships/hyperlink" Target="https://ar.wikipedia.org/wiki/%D9%84%D9%8A%D9%85%D8%A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r.wikipedia.org/wiki/%D9%83%D8%B1%D8%A7%D8%AA%D8%B4%D9%8A" TargetMode="External"/><Relationship Id="rId13" Type="http://schemas.openxmlformats.org/officeDocument/2006/relationships/hyperlink" Target="https://ar.wikipedia.org/wiki/%D9%85%D9%88%D9%86%D8%AA%D8%B1%D9%8A%D8%A7%D9%84" TargetMode="External"/><Relationship Id="rId3" Type="http://schemas.openxmlformats.org/officeDocument/2006/relationships/hyperlink" Target="https://ar.wikipedia.org/wiki/%D8%AF%D9%88%D8%B3%D9%84%D8%AF%D9%88%D8%B1%D9%81" TargetMode="External"/><Relationship Id="rId7" Type="http://schemas.openxmlformats.org/officeDocument/2006/relationships/hyperlink" Target="https://ar.wikipedia.org/wiki/%D9%86%D9%8A%D9%82%D9%88%D8%B3%D9%8A%D8%A7" TargetMode="External"/><Relationship Id="rId12" Type="http://schemas.openxmlformats.org/officeDocument/2006/relationships/hyperlink" Target="https://ar.wikipedia.org/wiki/%D8%A8%D8%B1%D8%A7%D8%AA%D8%B3%D9%84%D8%A7%D9%81%D8%A7" TargetMode="External"/><Relationship Id="rId2" Type="http://schemas.openxmlformats.org/officeDocument/2006/relationships/hyperlink" Target="https://ar.wikipedia.org/wiki/%D8%B5%D9%88%D9%81%D9%8A%D8%A7" TargetMode="External"/><Relationship Id="rId16" Type="http://schemas.openxmlformats.org/officeDocument/2006/relationships/hyperlink" Target="https://ar.wikipedia.org/wiki/%D8%A7%D9%84%D9%82%D8%A7%D9%87%D8%B1%D8%A9" TargetMode="External"/><Relationship Id="rId1" Type="http://schemas.openxmlformats.org/officeDocument/2006/relationships/slideLayout" Target="../slideLayouts/slideLayout2.xml"/><Relationship Id="rId6" Type="http://schemas.openxmlformats.org/officeDocument/2006/relationships/hyperlink" Target="https://ar.wikipedia.org/wiki/%D9%82%D9%88%D8%A7%D9%86%D8%BA%D8%AA%D8%B4%D9%88" TargetMode="External"/><Relationship Id="rId11" Type="http://schemas.openxmlformats.org/officeDocument/2006/relationships/hyperlink" Target="https://ar.wikipedia.org/wiki/%D9%86%D9%8A%D8%B1%D9%88%D8%A8%D9%8A" TargetMode="External"/><Relationship Id="rId5" Type="http://schemas.openxmlformats.org/officeDocument/2006/relationships/hyperlink" Target="https://ar.wikipedia.org/wiki/%D8%A8%D9%8A%D8%B1%D9%88%D8%AA" TargetMode="External"/><Relationship Id="rId15" Type="http://schemas.openxmlformats.org/officeDocument/2006/relationships/hyperlink" Target="https://ar.wikipedia.org/wiki/%D8%AF%D8%A8%D9%8A" TargetMode="External"/><Relationship Id="rId10" Type="http://schemas.openxmlformats.org/officeDocument/2006/relationships/hyperlink" Target="https://ar.wikipedia.org/wiki/%D8%B1%D9%8A%D9%88_%D8%AF%D9%8A_%D8%AC%D8%A7%D9%86%D9%8A%D8%B1%D9%88" TargetMode="External"/><Relationship Id="rId4" Type="http://schemas.openxmlformats.org/officeDocument/2006/relationships/hyperlink" Target="https://ar.wikipedia.org/wiki/%D9%87%D9%8A%D9%88%D8%B3%D8%AA%D9%86" TargetMode="External"/><Relationship Id="rId9" Type="http://schemas.openxmlformats.org/officeDocument/2006/relationships/hyperlink" Target="https://ar.wikipedia.org/wiki/%D9%85%D9%88%D9%86%D8%AA%D9%8A%D9%81%D9%8A%D8%AF%D9%8A%D9%88" TargetMode="External"/><Relationship Id="rId14" Type="http://schemas.openxmlformats.org/officeDocument/2006/relationships/hyperlink" Target="https://ar.wikipedia.org/wiki/%D9%87%D9%88_%D8%AA%D8%B4%D9%8A_%D9%85%D9%86%D9%87_(%D9%85%D8%AF%D9%8A%D9%86%D8%A9)"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r.wikipedia.org/wiki/%D8%AF%D9%86%D9%81%D8%B1%D8%8C_%D9%83%D9%88%D9%84%D9%88%D8%B1%D8%A7%D8%AF%D9%88" TargetMode="External"/><Relationship Id="rId13" Type="http://schemas.openxmlformats.org/officeDocument/2006/relationships/hyperlink" Target="https://ar.wikipedia.org/wiki/%D8%B3%D8%A7%D9%86_%D9%87%D9%88%D8%B2%D9%8A%D9%87,_%D9%83%D9%88%D8%B3%D8%AA%D8%A7%D8%B1%D9%8A%D9%83%D8%A7" TargetMode="External"/><Relationship Id="rId18" Type="http://schemas.openxmlformats.org/officeDocument/2006/relationships/hyperlink" Target="https://ar.wikipedia.org/wiki/%D8%A7%D9%84%D9%85%D9%86%D8%A7%D9%85%D8%A9" TargetMode="External"/><Relationship Id="rId3" Type="http://schemas.openxmlformats.org/officeDocument/2006/relationships/hyperlink" Target="https://ar.wikipedia.org/wiki/%D8%A7%D9%84%D8%AF%D8%A7%D8%B1_%D8%A7%D9%84%D8%A8%D9%8A%D8%B6%D8%A7%D8%A1" TargetMode="External"/><Relationship Id="rId7" Type="http://schemas.openxmlformats.org/officeDocument/2006/relationships/hyperlink" Target="https://ar.wikipedia.org/wiki/%D8%B4%D8%AA%D9%88%D8%AA%D8%AC%D8%A7%D8%B1%D8%AA" TargetMode="External"/><Relationship Id="rId12" Type="http://schemas.openxmlformats.org/officeDocument/2006/relationships/hyperlink" Target="https://ar.wikipedia.org/wiki/%D9%83%D9%8A%D8%A8_%D8%AA%D8%A7%D9%88%D9%86" TargetMode="External"/><Relationship Id="rId17" Type="http://schemas.openxmlformats.org/officeDocument/2006/relationships/hyperlink" Target="https://ar.wikipedia.org/wiki/%D8%B3%D9%8A%D8%A7%D8%AA%D9%84" TargetMode="External"/><Relationship Id="rId2" Type="http://schemas.openxmlformats.org/officeDocument/2006/relationships/hyperlink" Target="https://ar.wikipedia.org/wiki/%D8%A8%D9%86%D9%85%D8%A7_(%D9%85%D8%AF%D9%8A%D9%86%D8%A9)" TargetMode="External"/><Relationship Id="rId16" Type="http://schemas.openxmlformats.org/officeDocument/2006/relationships/hyperlink" Target="https://ar.wikipedia.org/wiki/%D8%B3%D8%A7%D9%86%D8%AA%D9%88_%D8%AF%D9%88%D9%85%D9%8A%D9%86%D8%AC%D9%88" TargetMode="External"/><Relationship Id="rId1" Type="http://schemas.openxmlformats.org/officeDocument/2006/relationships/slideLayout" Target="../slideLayouts/slideLayout2.xml"/><Relationship Id="rId6" Type="http://schemas.openxmlformats.org/officeDocument/2006/relationships/hyperlink" Target="https://ar.wikipedia.org/wiki/%D9%83%D9%8A%D9%88%D8%AA%D9%88" TargetMode="External"/><Relationship Id="rId11" Type="http://schemas.openxmlformats.org/officeDocument/2006/relationships/hyperlink" Target="https://ar.wikipedia.org/wiki/%D9%85%D8%AF%D9%8A%D9%86%D8%A9_%D8%BA%D9%88%D8%A7%D8%AA%D9%8A%D9%85%D8%A7%D9%84%D8%A7" TargetMode="External"/><Relationship Id="rId5" Type="http://schemas.openxmlformats.org/officeDocument/2006/relationships/hyperlink" Target="https://ar.wikipedia.org/wiki/%D8%A8%D8%B1%D9%8A%D8%B2%D8%A8%D9%8A%D9%86" TargetMode="External"/><Relationship Id="rId15" Type="http://schemas.openxmlformats.org/officeDocument/2006/relationships/hyperlink" Target="https://ar.wikipedia.org/wiki/%D9%85%D9%8A%D9%86%D9%8A%D8%A7%D8%A8%D9%88%D9%84%D8%B3%D8%8C_%D9%85%D9%8A%D9%86%D9%8A%D8%B3%D9%88%D8%AA%D8%A7" TargetMode="External"/><Relationship Id="rId10" Type="http://schemas.openxmlformats.org/officeDocument/2006/relationships/hyperlink" Target="https://ar.wikipedia.org/wiki/%D8%B2%D8%BA%D8%B1%D8%A8" TargetMode="External"/><Relationship Id="rId19" Type="http://schemas.openxmlformats.org/officeDocument/2006/relationships/hyperlink" Target="https://ar.wikipedia.org/wiki/%D8%B4%D9%8A%D9%86%D8%AA%D8%B4%D9%8A%D9%86" TargetMode="External"/><Relationship Id="rId4" Type="http://schemas.openxmlformats.org/officeDocument/2006/relationships/hyperlink" Target="https://ar.wikipedia.org/wiki/%D8%AA%D8%B4%D9%8A%D9%86%D8%A7%D9%8A" TargetMode="External"/><Relationship Id="rId9" Type="http://schemas.openxmlformats.org/officeDocument/2006/relationships/hyperlink" Target="https://ar.wikipedia.org/wiki/%D9%81%D8%A7%D9%86%D9%83%D9%88%D9%81%D8%B1" TargetMode="External"/><Relationship Id="rId14" Type="http://schemas.openxmlformats.org/officeDocument/2006/relationships/hyperlink" Target="https://ar.wikipedia.org/wiki/%D9%84%D9%88%D8%A8%D9%84%D8%A7%D9%86%D8%A7"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______________Microsoft_PowerPoint1.pptx"/></Relationships>
</file>

<file path=ppt/slides/_rels/slide20.xml.rels><?xml version="1.0" encoding="UTF-8" standalone="yes"?>
<Relationships xmlns="http://schemas.openxmlformats.org/package/2006/relationships"><Relationship Id="rId8" Type="http://schemas.openxmlformats.org/officeDocument/2006/relationships/hyperlink" Target="https://ar.wikipedia.org/wiki/%D8%A8%D9%8A%D8%B1%D8%AB" TargetMode="External"/><Relationship Id="rId13" Type="http://schemas.openxmlformats.org/officeDocument/2006/relationships/hyperlink" Target="https://ar.wikipedia.org/wiki/%D8%BA%D9%88%D8%A7%D9%8A%D8%A7%D9%83%D9%8A%D9%88%D9%84" TargetMode="External"/><Relationship Id="rId3" Type="http://schemas.openxmlformats.org/officeDocument/2006/relationships/hyperlink" Target="https://ar.wikipedia.org/wiki/%D8%A3%D9%86%D8%AA%D9%88%D8%B1%D8%A8" TargetMode="External"/><Relationship Id="rId7" Type="http://schemas.openxmlformats.org/officeDocument/2006/relationships/hyperlink" Target="https://ar.wikipedia.org/wiki/%D9%81%D9%8A%D9%84%D8%A7%D8%AF%D9%84%D9%81%D9%8A%D8%A7" TargetMode="External"/><Relationship Id="rId12" Type="http://schemas.openxmlformats.org/officeDocument/2006/relationships/hyperlink" Target="https://ar.wikipedia.org/wiki/%D8%AF%D9%8A%D8%AA%D8%B1%D9%88%D9%8A%D8%AA" TargetMode="External"/><Relationship Id="rId2" Type="http://schemas.openxmlformats.org/officeDocument/2006/relationships/hyperlink" Target="https://ar.wikipedia.org/w/index.php?title=%D8%BA%D9%88%D8%A7%D8%AF%D8%A7_%D9%84%D8%A7%D8%AE%D8%A7%D8%B1%D8%A7&amp;action=edit&amp;redlink=1" TargetMode="External"/><Relationship Id="rId1" Type="http://schemas.openxmlformats.org/officeDocument/2006/relationships/slideLayout" Target="../slideLayouts/slideLayout2.xml"/><Relationship Id="rId6" Type="http://schemas.openxmlformats.org/officeDocument/2006/relationships/hyperlink" Target="https://ar.wikipedia.org/wiki/%D9%84%D8%A7%D8%AC%D9%88%D8%B3" TargetMode="External"/><Relationship Id="rId11" Type="http://schemas.openxmlformats.org/officeDocument/2006/relationships/hyperlink" Target="https://ar.wikipedia.org/wiki/%D8%B1%D9%8A%D8%AC%D8%A7" TargetMode="External"/><Relationship Id="rId5" Type="http://schemas.openxmlformats.org/officeDocument/2006/relationships/hyperlink" Target="https://ar.wikipedia.org/wiki/%D8%B1%D9%88%D8%AA%D8%B1%D8%AF%D8%A7%D9%85" TargetMode="External"/><Relationship Id="rId15" Type="http://schemas.openxmlformats.org/officeDocument/2006/relationships/hyperlink" Target="https://ar.wikipedia.org/wiki/%D8%A8%D9%88%D8%B1%D8%AA%D9%84%D8%A7%D9%86%D8%AF%D8%8C_%D8%A3%D9%88%D8%B1%D9%8A%D8%BA%D9%88%D9%86" TargetMode="External"/><Relationship Id="rId10" Type="http://schemas.openxmlformats.org/officeDocument/2006/relationships/hyperlink" Target="https://ar.wikipedia.org/wiki/%D9%85%D8%A7%D9%86%D8%B4%D8%B3%D8%AA%D8%B1" TargetMode="External"/><Relationship Id="rId4" Type="http://schemas.openxmlformats.org/officeDocument/2006/relationships/hyperlink" Target="https://ar.wikipedia.org/wiki/%D9%83%D9%84%D9%83%D8%AA%D8%A7" TargetMode="External"/><Relationship Id="rId9" Type="http://schemas.openxmlformats.org/officeDocument/2006/relationships/hyperlink" Target="https://ar.wikipedia.org/wiki/%D8%B9%D9%85%D8%A7%D9%86_(%D9%85%D8%AF%D9%8A%D9%86%D8%A9)" TargetMode="External"/><Relationship Id="rId14" Type="http://schemas.openxmlformats.org/officeDocument/2006/relationships/hyperlink" Target="https://ar.wikipedia.org/wiki/%D9%88%D9%84%D9%86%D8%AC%D8%AA%D9%88%D9%86"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ar.wikipedia.org/wiki/%D8%B3%D8%A7%D9%86_%D8%AF%D9%8A%D9%8A%D8%BA%D9%88%D8%8C_%D9%83%D8%A7%D9%84%D9%8A%D9%81%D9%88%D8%B1%D9%86%D9%8A%D8%A7" TargetMode="External"/><Relationship Id="rId13" Type="http://schemas.openxmlformats.org/officeDocument/2006/relationships/hyperlink" Target="https://ar.wikipedia.org/wiki/%D8%A7%D9%84%D8%AF%D9%88%D8%AD%D8%A9" TargetMode="External"/><Relationship Id="rId3" Type="http://schemas.openxmlformats.org/officeDocument/2006/relationships/hyperlink" Target="https://ar.wikipedia.org/wiki/%D8%A8%D9%88%D8%B1%D8%AA%D9%88" TargetMode="External"/><Relationship Id="rId7" Type="http://schemas.openxmlformats.org/officeDocument/2006/relationships/hyperlink" Target="https://ar.wikipedia.org/wiki/%D8%A8%D9%88%D8%B1_%D9%84%D9%88%D9%8A%D8%B3" TargetMode="External"/><Relationship Id="rId12" Type="http://schemas.openxmlformats.org/officeDocument/2006/relationships/hyperlink" Target="https://ar.wikipedia.org/wiki/%D8%A5%D8%B3%D9%84%D8%A7%D9%85_%D8%A3%D8%A8%D8%A7%D8%AF" TargetMode="External"/><Relationship Id="rId2" Type="http://schemas.openxmlformats.org/officeDocument/2006/relationships/hyperlink" Target="https://ar.wikipedia.org/wiki/%D8%A5%D8%AF%D9%86%D8%A8%D8%B1%D9%87" TargetMode="External"/><Relationship Id="rId1" Type="http://schemas.openxmlformats.org/officeDocument/2006/relationships/slideLayout" Target="../slideLayouts/slideLayout2.xml"/><Relationship Id="rId6" Type="http://schemas.openxmlformats.org/officeDocument/2006/relationships/hyperlink" Target="https://ar.wikipedia.org/wiki/%D8%B3%D8%A7%D9%86%D8%AA_%D8%A8%D8%B7%D8%B1%D8%B3%D8%A8%D8%B1%D8%BA" TargetMode="External"/><Relationship Id="rId11" Type="http://schemas.openxmlformats.org/officeDocument/2006/relationships/hyperlink" Target="https://ar.wikipedia.org/wiki/%D8%A8%D8%B1%D9%85%D9%86%D8%BA%D9%87%D8%A7%D9%85" TargetMode="External"/><Relationship Id="rId5" Type="http://schemas.openxmlformats.org/officeDocument/2006/relationships/hyperlink" Target="https://ar.wikipedia.org/wiki/%D8%B3%D8%A7%D9%86_%D8%B3%D9%84%D9%81%D8%A7%D8%AF%D9%88%D8%B1" TargetMode="External"/><Relationship Id="rId15" Type="http://schemas.openxmlformats.org/officeDocument/2006/relationships/hyperlink" Target="https://ar.wikipedia.org/wiki/%D9%83%D9%88%D9%84%D9%88%D9%85%D8%A8%D9%88" TargetMode="External"/><Relationship Id="rId10" Type="http://schemas.openxmlformats.org/officeDocument/2006/relationships/hyperlink" Target="https://ar.wikipedia.org/wiki/%D8%A3%D9%84%D9%85%D8%A7%D8%AA%D9%8A" TargetMode="External"/><Relationship Id="rId4" Type="http://schemas.openxmlformats.org/officeDocument/2006/relationships/hyperlink" Target="https://ar.wikipedia.org/wiki/%D8%AA%D8%A7%D9%84%D9%8A%D9%86" TargetMode="External"/><Relationship Id="rId9" Type="http://schemas.openxmlformats.org/officeDocument/2006/relationships/hyperlink" Target="https://ar.wikipedia.org/wiki/%D9%83%D8%A7%D9%84%D8%BA%D8%A7%D8%B1%D9%8A" TargetMode="External"/><Relationship Id="rId14" Type="http://schemas.openxmlformats.org/officeDocument/2006/relationships/hyperlink" Target="https://ar.wikipedia.org/wiki/%D9%81%D9%8A%D9%84%D9%86%D9%8A%D9%88%D8%B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ar-IQ" b="1" dirty="0" smtClean="0">
                <a:effectLst/>
                <a:latin typeface="Times New Roman"/>
                <a:ea typeface="Times New Roman"/>
                <a:cs typeface="Simplified Arabic"/>
              </a:rPr>
              <a:t>                     </a:t>
            </a:r>
            <a:r>
              <a:rPr lang="ar-SA" b="1" dirty="0" smtClean="0">
                <a:effectLst/>
                <a:latin typeface="Times New Roman"/>
                <a:ea typeface="Times New Roman"/>
                <a:cs typeface="Simplified Arabic"/>
              </a:rPr>
              <a:t>المدينة العالمية</a:t>
            </a:r>
            <a:r>
              <a:rPr lang="ar-SA" dirty="0" smtClean="0">
                <a:effectLst/>
                <a:ea typeface="Times New Roman"/>
                <a:cs typeface="Times New Roman"/>
              </a:rPr>
              <a:t> </a:t>
            </a:r>
            <a:endParaRPr lang="en-US" dirty="0" smtClean="0">
              <a:effectLst/>
              <a:latin typeface="Times New Roman"/>
              <a:ea typeface="Times New Roman"/>
              <a:cs typeface="Simplified Arabic"/>
            </a:endParaRPr>
          </a:p>
          <a:p>
            <a:pPr marL="0" indent="0" algn="ctr">
              <a:buNone/>
            </a:pPr>
            <a:r>
              <a:rPr lang="en-US" dirty="0" smtClean="0">
                <a:effectLst/>
                <a:latin typeface="Times New Roman"/>
                <a:ea typeface="Times New Roman"/>
                <a:cs typeface="Simplified Arabic"/>
              </a:rPr>
              <a:t>global city</a:t>
            </a:r>
          </a:p>
          <a:p>
            <a:pPr marL="0" indent="0">
              <a:buNone/>
            </a:pPr>
            <a:r>
              <a:rPr lang="ar-IQ" dirty="0" smtClean="0">
                <a:latin typeface="Times New Roman"/>
                <a:ea typeface="Times New Roman"/>
                <a:cs typeface="Simplified Arabic"/>
              </a:rPr>
              <a:t>   </a:t>
            </a:r>
            <a:r>
              <a:rPr lang="ar-IQ" dirty="0" err="1" smtClean="0">
                <a:latin typeface="Times New Roman"/>
                <a:ea typeface="Times New Roman"/>
                <a:cs typeface="Simplified Arabic"/>
              </a:rPr>
              <a:t>أ.د</a:t>
            </a:r>
            <a:r>
              <a:rPr lang="ar-IQ" dirty="0" smtClean="0">
                <a:latin typeface="Times New Roman"/>
                <a:ea typeface="Times New Roman"/>
                <a:cs typeface="Simplified Arabic"/>
              </a:rPr>
              <a:t>. </a:t>
            </a:r>
            <a:r>
              <a:rPr lang="ar-IQ" smtClean="0">
                <a:latin typeface="Times New Roman"/>
                <a:ea typeface="Times New Roman"/>
                <a:cs typeface="Simplified Arabic"/>
              </a:rPr>
              <a:t>محمد صالح ربيع</a:t>
            </a:r>
            <a:endParaRPr lang="en-US" dirty="0">
              <a:latin typeface="Times New Roman"/>
              <a:ea typeface="Times New Roman"/>
              <a:cs typeface="Simplified Arabic"/>
            </a:endParaRPr>
          </a:p>
          <a:p>
            <a:pPr marL="0" indent="0">
              <a:buNone/>
            </a:pPr>
            <a:r>
              <a:rPr lang="en-US" dirty="0" smtClean="0">
                <a:effectLst/>
                <a:latin typeface="Times New Roman"/>
                <a:ea typeface="Times New Roman"/>
                <a:cs typeface="Simplified Arabic"/>
              </a:rPr>
              <a:t> </a:t>
            </a:r>
          </a:p>
          <a:p>
            <a:pPr marL="0" indent="0">
              <a:buNone/>
            </a:pPr>
            <a:endParaRPr lang="en-US" dirty="0">
              <a:latin typeface="Times New Roman"/>
              <a:ea typeface="Times New Roman"/>
              <a:cs typeface="Simplified Arabic"/>
            </a:endParaRPr>
          </a:p>
          <a:p>
            <a:pPr marL="0" indent="0">
              <a:buNone/>
            </a:pPr>
            <a:r>
              <a:rPr lang="en-US" dirty="0" smtClean="0">
                <a:effectLst/>
                <a:latin typeface="Times New Roman"/>
                <a:ea typeface="Times New Roman"/>
                <a:cs typeface="Simplified Arabic"/>
              </a:rPr>
              <a:t>                           </a:t>
            </a:r>
            <a:endParaRPr lang="ar-SA" dirty="0"/>
          </a:p>
        </p:txBody>
      </p:sp>
    </p:spTree>
    <p:extLst>
      <p:ext uri="{BB962C8B-B14F-4D97-AF65-F5344CB8AC3E}">
        <p14:creationId xmlns:p14="http://schemas.microsoft.com/office/powerpoint/2010/main" val="233554930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08720"/>
            <a:ext cx="8229600" cy="4389120"/>
          </a:xfrm>
        </p:spPr>
        <p:txBody>
          <a:bodyPr/>
          <a:lstStyle/>
          <a:p>
            <a:pPr marL="0" indent="0" algn="justLow">
              <a:buNone/>
            </a:pPr>
            <a:r>
              <a:rPr lang="ar-SA" sz="2800" dirty="0">
                <a:latin typeface="Times New Roman"/>
                <a:ea typeface="Times New Roman"/>
                <a:cs typeface="Simplified Arabic"/>
              </a:rPr>
              <a:t>تقوم المجموعة بعمل ترتيب دوري كل أربع </a:t>
            </a:r>
            <a:r>
              <a:rPr lang="ar-SA" sz="2800" dirty="0" smtClean="0">
                <a:latin typeface="Times New Roman"/>
                <a:ea typeface="Times New Roman"/>
                <a:cs typeface="Simplified Arabic"/>
              </a:rPr>
              <a:t>سنوات</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التصنيف العالمي لعام</a:t>
            </a:r>
            <a:r>
              <a:rPr lang="en-US" sz="2800" dirty="0">
                <a:latin typeface="Times New Roman"/>
                <a:ea typeface="Times New Roman"/>
                <a:cs typeface="Simplified Arabic"/>
              </a:rPr>
              <a:t> 2004</a:t>
            </a:r>
            <a:r>
              <a:rPr lang="ar-SA" sz="2800" dirty="0">
                <a:latin typeface="Times New Roman"/>
                <a:ea typeface="Times New Roman"/>
                <a:cs typeface="Simplified Arabic"/>
              </a:rPr>
              <a:t>، أدخل العديد من المؤشرات الجديدة وأن كان يعتمد أكثر على الجوانب الاقتصادية أكثر من العوامل السياسية أو </a:t>
            </a:r>
            <a:r>
              <a:rPr lang="ar-SA" sz="2800" dirty="0" smtClean="0">
                <a:latin typeface="Times New Roman"/>
                <a:ea typeface="Times New Roman"/>
                <a:cs typeface="Simplified Arabic"/>
              </a:rPr>
              <a:t>الثقافية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و</a:t>
            </a:r>
            <a:r>
              <a:rPr lang="ar-IQ" sz="2800" dirty="0" smtClean="0">
                <a:latin typeface="Times New Roman"/>
                <a:ea typeface="Times New Roman"/>
                <a:cs typeface="Simplified Arabic"/>
              </a:rPr>
              <a:t>في </a:t>
            </a:r>
            <a:r>
              <a:rPr lang="ar-SA" sz="2800" dirty="0" smtClean="0">
                <a:latin typeface="Times New Roman"/>
                <a:ea typeface="Times New Roman"/>
                <a:cs typeface="Simplified Arabic"/>
              </a:rPr>
              <a:t>عام 2008 </a:t>
            </a:r>
            <a:r>
              <a:rPr lang="ar-SA" sz="2800" dirty="0">
                <a:latin typeface="Times New Roman"/>
                <a:ea typeface="Times New Roman"/>
                <a:cs typeface="Simplified Arabic"/>
              </a:rPr>
              <a:t>استخدم المزيد من البيانات التي تم جمعها بواسطة الأكاديمية الصينية للعلوم الاجتماعية مع المحافظة على معايير عامي 2000 </a:t>
            </a:r>
            <a:r>
              <a:rPr lang="ar-SA" sz="2800" dirty="0" smtClean="0">
                <a:latin typeface="Times New Roman"/>
                <a:ea typeface="Times New Roman"/>
                <a:cs typeface="Simplified Arabic"/>
              </a:rPr>
              <a:t>و2004</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في عام 2008 تم فرز المدن المرشحة إلى</a:t>
            </a:r>
            <a:r>
              <a:rPr lang="en-US" sz="2800" dirty="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297690897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052736"/>
            <a:ext cx="8229600" cy="4389120"/>
          </a:xfrm>
        </p:spPr>
        <p:txBody>
          <a:bodyPr/>
          <a:lstStyle/>
          <a:p>
            <a:pPr marL="0" indent="0" algn="justLow">
              <a:buNone/>
            </a:pPr>
            <a:r>
              <a:rPr lang="ar-SA" sz="2800" b="1" dirty="0">
                <a:latin typeface="Times New Roman"/>
                <a:ea typeface="Times New Roman"/>
                <a:cs typeface="Simplified Arabic"/>
              </a:rPr>
              <a:t>تصنيف ألفا</a:t>
            </a:r>
            <a:r>
              <a:rPr lang="ar-SA" sz="2800" dirty="0">
                <a:latin typeface="Times New Roman"/>
                <a:ea typeface="Times New Roman"/>
                <a:cs typeface="Simplified Arabic"/>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marL="0" indent="0" algn="justLow">
              <a:buNone/>
            </a:pPr>
            <a:r>
              <a:rPr lang="ar-IQ" sz="2800" dirty="0" smtClean="0">
                <a:latin typeface="Times New Roman"/>
                <a:ea typeface="Times New Roman"/>
                <a:cs typeface="Simplified Arabic"/>
              </a:rPr>
              <a:t>نيويورك - لندن</a:t>
            </a:r>
            <a:endParaRPr lang="en-US" sz="2000" dirty="0">
              <a:latin typeface="Times New Roman"/>
              <a:ea typeface="Times New Roman"/>
            </a:endParaRPr>
          </a:p>
          <a:p>
            <a:pPr algn="justLow"/>
            <a:r>
              <a:rPr lang="ar-SA" sz="2000" b="1" dirty="0">
                <a:latin typeface="Times New Roman"/>
                <a:ea typeface="Times New Roman"/>
              </a:rPr>
              <a:t>تصنيف ألفا</a:t>
            </a:r>
            <a:r>
              <a:rPr lang="ar-SA" sz="2000" dirty="0">
                <a:latin typeface="Times New Roman"/>
                <a:ea typeface="Times New Roman"/>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marL="0" indent="0" algn="justLow">
              <a:buNone/>
            </a:pPr>
            <a:r>
              <a:rPr lang="en-US" sz="2800" dirty="0" smtClean="0">
                <a:latin typeface="Times New Roman"/>
                <a:ea typeface="Times New Roman"/>
                <a:cs typeface="Simplified Arabic"/>
                <a:hlinkClick r:id="rId2" tooltip="باريس"/>
              </a:rPr>
              <a:t>I</a:t>
            </a:r>
            <a:r>
              <a:rPr lang="ar-IQ" sz="2800" dirty="0" smtClean="0">
                <a:latin typeface="Times New Roman"/>
                <a:ea typeface="Times New Roman"/>
                <a:cs typeface="Simplified Arabic"/>
                <a:hlinkClick r:id="rId2" tooltip="باريس"/>
              </a:rPr>
              <a:t>هونك كونك </a:t>
            </a:r>
            <a:r>
              <a:rPr lang="ar-SA" sz="2800" dirty="0" smtClean="0">
                <a:latin typeface="Times New Roman"/>
                <a:ea typeface="Times New Roman"/>
                <a:cs typeface="Simplified Arabic"/>
                <a:hlinkClick r:id="rId2" tooltip="باريس"/>
              </a:rPr>
              <a:t>باريس</a:t>
            </a:r>
            <a:r>
              <a:rPr lang="en-US" sz="2800" dirty="0" smtClean="0">
                <a:latin typeface="Times New Roman"/>
                <a:ea typeface="Times New Roman"/>
                <a:cs typeface="Simplified Arabic"/>
              </a:rPr>
              <a:t> </a:t>
            </a:r>
            <a:r>
              <a:rPr lang="en-US" sz="2800" dirty="0">
                <a:latin typeface="Times New Roman"/>
                <a:ea typeface="Times New Roman"/>
                <a:cs typeface="Simplified Arabic"/>
              </a:rPr>
              <a:t>- </a:t>
            </a:r>
            <a:r>
              <a:rPr lang="ar-SA" sz="2800" dirty="0">
                <a:latin typeface="Times New Roman"/>
                <a:ea typeface="Times New Roman"/>
                <a:cs typeface="Simplified Arabic"/>
                <a:hlinkClick r:id="rId3" tooltip="سنغافورة"/>
              </a:rPr>
              <a:t>سنغافورة</a:t>
            </a:r>
            <a:r>
              <a:rPr lang="en-US" sz="2800" dirty="0">
                <a:latin typeface="Times New Roman"/>
                <a:ea typeface="Times New Roman"/>
                <a:cs typeface="Simplified Arabic"/>
              </a:rPr>
              <a:t> - </a:t>
            </a:r>
            <a:r>
              <a:rPr lang="ar-SA" sz="2800" dirty="0">
                <a:latin typeface="Times New Roman"/>
                <a:ea typeface="Times New Roman"/>
                <a:cs typeface="Simplified Arabic"/>
                <a:hlinkClick r:id="rId4" tooltip="سيدني"/>
              </a:rPr>
              <a:t>سيدني</a:t>
            </a:r>
            <a:r>
              <a:rPr lang="en-US" sz="2800" dirty="0">
                <a:latin typeface="Times New Roman"/>
                <a:ea typeface="Times New Roman"/>
                <a:cs typeface="Simplified Arabic"/>
              </a:rPr>
              <a:t> - </a:t>
            </a:r>
            <a:r>
              <a:rPr lang="ar-SA" sz="2800" dirty="0">
                <a:latin typeface="Times New Roman"/>
                <a:ea typeface="Times New Roman"/>
                <a:cs typeface="Simplified Arabic"/>
                <a:hlinkClick r:id="rId5" tooltip="طوكيو"/>
              </a:rPr>
              <a:t>طوكيو</a:t>
            </a:r>
            <a:r>
              <a:rPr lang="en-US" sz="2800" dirty="0">
                <a:latin typeface="Times New Roman"/>
                <a:ea typeface="Times New Roman"/>
                <a:cs typeface="Simplified Arabic"/>
              </a:rPr>
              <a:t> - </a:t>
            </a:r>
            <a:r>
              <a:rPr lang="ar-SA" sz="2800" dirty="0">
                <a:latin typeface="Times New Roman"/>
                <a:ea typeface="Times New Roman"/>
                <a:cs typeface="Simplified Arabic"/>
                <a:hlinkClick r:id="rId6" tooltip="شانغهاي"/>
              </a:rPr>
              <a:t>شانغهاي</a:t>
            </a:r>
            <a:r>
              <a:rPr lang="en-US" sz="2800" dirty="0">
                <a:latin typeface="Times New Roman"/>
                <a:ea typeface="Times New Roman"/>
                <a:cs typeface="Simplified Arabic"/>
              </a:rPr>
              <a:t> - </a:t>
            </a:r>
            <a:r>
              <a:rPr lang="ar-SA" sz="2800" dirty="0">
                <a:latin typeface="Times New Roman"/>
                <a:ea typeface="Times New Roman"/>
                <a:cs typeface="Simplified Arabic"/>
                <a:hlinkClick r:id="rId7" tooltip="بكين"/>
              </a:rPr>
              <a:t>بكين</a:t>
            </a:r>
            <a:r>
              <a:rPr lang="en-US" sz="2800" dirty="0">
                <a:latin typeface="Times New Roman"/>
                <a:ea typeface="Times New Roman"/>
                <a:cs typeface="Simplified Arabic"/>
              </a:rPr>
              <a:t> - </a:t>
            </a:r>
            <a:r>
              <a:rPr lang="ar-SA" sz="2800" dirty="0">
                <a:latin typeface="Times New Roman"/>
                <a:ea typeface="Times New Roman"/>
                <a:cs typeface="Simplified Arabic"/>
                <a:hlinkClick r:id="rId8" tooltip="دبي"/>
              </a:rPr>
              <a:t>دبي</a:t>
            </a:r>
            <a:endParaRPr lang="en-US" sz="2000" dirty="0">
              <a:latin typeface="Times New Roman"/>
              <a:ea typeface="Times New Roman"/>
            </a:endParaRPr>
          </a:p>
          <a:p>
            <a:pPr algn="justLow"/>
            <a:r>
              <a:rPr lang="ar-SA" sz="2800" b="1" dirty="0">
                <a:latin typeface="Times New Roman"/>
                <a:ea typeface="Times New Roman"/>
                <a:cs typeface="Simplified Arabic"/>
              </a:rPr>
              <a:t>تصنيف ألفا</a:t>
            </a:r>
            <a:r>
              <a:rPr lang="en-US" sz="2800" dirty="0">
                <a:latin typeface="Times New Roman"/>
                <a:ea typeface="Times New Roman"/>
                <a:cs typeface="Simplified Arabic"/>
              </a:rPr>
              <a:t>:</a:t>
            </a:r>
            <a:endParaRPr lang="en-US" sz="2000" dirty="0">
              <a:latin typeface="Times New Roman"/>
              <a:ea typeface="Times New Roman"/>
            </a:endParaRPr>
          </a:p>
          <a:p>
            <a:pPr marL="0" indent="0">
              <a:buNone/>
            </a:pPr>
            <a:r>
              <a:rPr lang="ar-SA" sz="2800" dirty="0">
                <a:latin typeface="Times New Roman"/>
                <a:ea typeface="Times New Roman"/>
                <a:cs typeface="Simplified Arabic"/>
                <a:hlinkClick r:id="rId9" tooltip="ميلان"/>
              </a:rPr>
              <a:t>ميلان</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0" tooltip="مدريد"/>
              </a:rPr>
              <a:t>مدريد</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1" tooltip="سيول"/>
              </a:rPr>
              <a:t>سيول</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2" tooltip="موسكو"/>
              </a:rPr>
              <a:t>موسكو</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3" tooltip="بروكسل"/>
              </a:rPr>
              <a:t>بروكسل</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4" tooltip="تورنتو"/>
              </a:rPr>
              <a:t>تورنتو</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5" tooltip="مومباي"/>
              </a:rPr>
              <a:t>مومباي</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6" tooltip="بوينس آيرس"/>
              </a:rPr>
              <a:t>بوينس آيرس</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7" tooltip="كوالا لامبور"/>
              </a:rPr>
              <a:t>كوالا لامبور</a:t>
            </a:r>
            <a:endParaRPr lang="ar-SA" dirty="0"/>
          </a:p>
        </p:txBody>
      </p:sp>
    </p:spTree>
    <p:extLst>
      <p:ext uri="{BB962C8B-B14F-4D97-AF65-F5344CB8AC3E}">
        <p14:creationId xmlns:p14="http://schemas.microsoft.com/office/powerpoint/2010/main" val="14128017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764704"/>
            <a:ext cx="8229600" cy="4389120"/>
          </a:xfrm>
        </p:spPr>
        <p:txBody>
          <a:bodyPr/>
          <a:lstStyle/>
          <a:p>
            <a:pPr marL="0" indent="0">
              <a:buNone/>
            </a:pPr>
            <a:r>
              <a:rPr lang="ar-IQ" dirty="0" smtClean="0"/>
              <a:t>هونك كونك</a:t>
            </a:r>
          </a:p>
          <a:p>
            <a:pPr marL="0" indent="0">
              <a:buNone/>
            </a:pP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949" y="1196752"/>
            <a:ext cx="18288000" cy="782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6060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IQ" sz="2800" b="1" dirty="0" smtClean="0">
                <a:latin typeface="Times New Roman"/>
                <a:ea typeface="Times New Roman"/>
                <a:cs typeface="Simplified Arabic"/>
              </a:rPr>
              <a:t>تابع ل</a:t>
            </a:r>
            <a:r>
              <a:rPr lang="ar-SA" sz="2800" b="1" dirty="0" smtClean="0">
                <a:latin typeface="Times New Roman"/>
                <a:ea typeface="Times New Roman"/>
                <a:cs typeface="Simplified Arabic"/>
              </a:rPr>
              <a:t>تصنيف </a:t>
            </a:r>
            <a:r>
              <a:rPr lang="ar-SA" sz="2800" b="1" dirty="0">
                <a:latin typeface="Times New Roman"/>
                <a:ea typeface="Times New Roman"/>
                <a:cs typeface="Simplified Arabic"/>
              </a:rPr>
              <a:t>ألفا</a:t>
            </a:r>
            <a:r>
              <a:rPr lang="ar-SA" sz="2800" dirty="0">
                <a:latin typeface="Times New Roman"/>
                <a:ea typeface="Times New Roman"/>
                <a:cs typeface="Simplified Arabic"/>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marL="0" indent="0" algn="justLow">
              <a:buNone/>
            </a:pPr>
            <a:r>
              <a:rPr lang="ar-SA" sz="2800" dirty="0">
                <a:latin typeface="Times New Roman"/>
                <a:ea typeface="Times New Roman"/>
                <a:cs typeface="Simplified Arabic"/>
                <a:hlinkClick r:id="rId2" tooltip="وارسو"/>
              </a:rPr>
              <a:t>وارسو</a:t>
            </a:r>
            <a:r>
              <a:rPr lang="en-US" sz="2800" dirty="0">
                <a:latin typeface="Times New Roman"/>
                <a:ea typeface="Times New Roman"/>
                <a:cs typeface="Simplified Arabic"/>
              </a:rPr>
              <a:t> - </a:t>
            </a:r>
            <a:r>
              <a:rPr lang="ar-SA" sz="2800" dirty="0">
                <a:latin typeface="Times New Roman"/>
                <a:ea typeface="Times New Roman"/>
                <a:cs typeface="Simplified Arabic"/>
                <a:hlinkClick r:id="rId3" tooltip="ساو باولو"/>
              </a:rPr>
              <a:t>ساو باولو</a:t>
            </a:r>
            <a:r>
              <a:rPr lang="en-US" sz="2800" dirty="0">
                <a:latin typeface="Times New Roman"/>
                <a:ea typeface="Times New Roman"/>
                <a:cs typeface="Simplified Arabic"/>
              </a:rPr>
              <a:t> - </a:t>
            </a:r>
            <a:r>
              <a:rPr lang="ar-SA" sz="2800" dirty="0">
                <a:latin typeface="Times New Roman"/>
                <a:ea typeface="Times New Roman"/>
                <a:cs typeface="Simplified Arabic"/>
                <a:hlinkClick r:id="rId4" tooltip="جاكرتا"/>
              </a:rPr>
              <a:t>جاكرتا</a:t>
            </a:r>
            <a:r>
              <a:rPr lang="en-US" sz="2800" dirty="0">
                <a:latin typeface="Times New Roman"/>
                <a:ea typeface="Times New Roman"/>
                <a:cs typeface="Simplified Arabic"/>
              </a:rPr>
              <a:t> - </a:t>
            </a:r>
            <a:r>
              <a:rPr lang="ar-SA" sz="2800" dirty="0">
                <a:latin typeface="Times New Roman"/>
                <a:ea typeface="Times New Roman"/>
                <a:cs typeface="Simplified Arabic"/>
                <a:hlinkClick r:id="rId5" tooltip="زيورخ"/>
              </a:rPr>
              <a:t>زيورخ</a:t>
            </a:r>
            <a:r>
              <a:rPr lang="en-US" sz="2800" dirty="0">
                <a:latin typeface="Times New Roman"/>
                <a:ea typeface="Times New Roman"/>
                <a:cs typeface="Simplified Arabic"/>
              </a:rPr>
              <a:t> - </a:t>
            </a:r>
            <a:r>
              <a:rPr lang="ar-SA" sz="2800" dirty="0">
                <a:latin typeface="Times New Roman"/>
                <a:ea typeface="Times New Roman"/>
                <a:cs typeface="Simplified Arabic"/>
                <a:hlinkClick r:id="rId6" tooltip="مكسيكو"/>
              </a:rPr>
              <a:t>مكسيكو</a:t>
            </a:r>
            <a:r>
              <a:rPr lang="en-US" sz="2800" dirty="0">
                <a:latin typeface="Times New Roman"/>
                <a:ea typeface="Times New Roman"/>
                <a:cs typeface="Simplified Arabic"/>
              </a:rPr>
              <a:t> - </a:t>
            </a:r>
            <a:r>
              <a:rPr lang="en-US" sz="2800" dirty="0" smtClean="0">
                <a:latin typeface="Times New Roman"/>
                <a:ea typeface="Times New Roman"/>
                <a:cs typeface="Simplified Arabic"/>
              </a:rPr>
              <a:t> </a:t>
            </a:r>
            <a:r>
              <a:rPr lang="ar-IQ" sz="2800" dirty="0" smtClean="0">
                <a:latin typeface="Times New Roman"/>
                <a:ea typeface="Times New Roman"/>
                <a:cs typeface="Simplified Arabic"/>
              </a:rPr>
              <a:t>سيتي </a:t>
            </a:r>
            <a:r>
              <a:rPr lang="ar-SA" sz="2800" dirty="0" smtClean="0">
                <a:latin typeface="Times New Roman"/>
                <a:ea typeface="Times New Roman"/>
                <a:cs typeface="Simplified Arabic"/>
                <a:hlinkClick r:id="rId7" tooltip="دبلن"/>
              </a:rPr>
              <a:t>دبلن</a:t>
            </a:r>
            <a:r>
              <a:rPr lang="en-US" sz="2800" dirty="0" smtClean="0">
                <a:latin typeface="Times New Roman"/>
                <a:ea typeface="Times New Roman"/>
                <a:cs typeface="Simplified Arabic"/>
              </a:rPr>
              <a:t> </a:t>
            </a:r>
            <a:r>
              <a:rPr lang="en-US" sz="2800" dirty="0">
                <a:latin typeface="Times New Roman"/>
                <a:ea typeface="Times New Roman"/>
                <a:cs typeface="Simplified Arabic"/>
              </a:rPr>
              <a:t>- </a:t>
            </a:r>
            <a:r>
              <a:rPr lang="ar-SA" sz="2800" dirty="0">
                <a:latin typeface="Times New Roman"/>
                <a:ea typeface="Times New Roman"/>
                <a:cs typeface="Simplified Arabic"/>
                <a:hlinkClick r:id="rId8" tooltip="امستردام"/>
              </a:rPr>
              <a:t>امستردام</a:t>
            </a:r>
            <a:r>
              <a:rPr lang="en-US" sz="2800" dirty="0">
                <a:latin typeface="Times New Roman"/>
                <a:ea typeface="Times New Roman"/>
                <a:cs typeface="Simplified Arabic"/>
              </a:rPr>
              <a:t> - </a:t>
            </a:r>
            <a:r>
              <a:rPr lang="ar-SA" sz="2800" dirty="0">
                <a:latin typeface="Times New Roman"/>
                <a:ea typeface="Times New Roman"/>
                <a:cs typeface="Simplified Arabic"/>
                <a:hlinkClick r:id="rId9" tooltip="بانكوك"/>
              </a:rPr>
              <a:t>بانكوك</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0" tooltip="تايبيه"/>
              </a:rPr>
              <a:t>تايبيه</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1" tooltip="روما"/>
              </a:rPr>
              <a:t>روما</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2" tooltip="إسطنبول"/>
              </a:rPr>
              <a:t>إسطنبول</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3" tooltip="لشبونة"/>
              </a:rPr>
              <a:t>لشبونة</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4" tooltip="شيكاغو"/>
              </a:rPr>
              <a:t>شيكاغو</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5" tooltip="فرانكفورت"/>
              </a:rPr>
              <a:t>فرانكفورت</a:t>
            </a:r>
            <a:r>
              <a:rPr lang="en-US" sz="2800" dirty="0">
                <a:latin typeface="Times New Roman"/>
                <a:ea typeface="Times New Roman"/>
                <a:cs typeface="Simplified Arabic"/>
              </a:rPr>
              <a:t> - </a:t>
            </a:r>
            <a:r>
              <a:rPr lang="ar-SA" sz="2800" dirty="0" err="1">
                <a:latin typeface="Times New Roman"/>
                <a:ea typeface="Times New Roman"/>
                <a:cs typeface="Simplified Arabic"/>
                <a:hlinkClick r:id="rId16" tooltip="استوكهولم"/>
              </a:rPr>
              <a:t>استوكهولم</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7" tooltip="فيينا"/>
              </a:rPr>
              <a:t>فيينا</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8" tooltip="بودابست"/>
              </a:rPr>
              <a:t>بودابست</a:t>
            </a:r>
            <a:r>
              <a:rPr lang="en-US" sz="2800" dirty="0">
                <a:latin typeface="Times New Roman"/>
                <a:ea typeface="Times New Roman"/>
                <a:cs typeface="Simplified Arabic"/>
              </a:rPr>
              <a:t> - </a:t>
            </a:r>
            <a:r>
              <a:rPr lang="ar-SA" sz="2800" dirty="0">
                <a:latin typeface="Times New Roman"/>
                <a:ea typeface="Times New Roman"/>
                <a:cs typeface="Simplified Arabic"/>
                <a:hlinkClick r:id="rId19" tooltip="أثينا"/>
              </a:rPr>
              <a:t>أثينا</a:t>
            </a:r>
            <a:r>
              <a:rPr lang="en-US" sz="2800" dirty="0">
                <a:latin typeface="Times New Roman"/>
                <a:ea typeface="Times New Roman"/>
                <a:cs typeface="Simplified Arabic"/>
              </a:rPr>
              <a:t> - </a:t>
            </a:r>
            <a:r>
              <a:rPr lang="ar-SA" sz="2800" dirty="0">
                <a:latin typeface="Times New Roman"/>
                <a:ea typeface="Times New Roman"/>
                <a:cs typeface="Simplified Arabic"/>
                <a:hlinkClick r:id="rId20" tooltip="براغ"/>
              </a:rPr>
              <a:t>براغ</a:t>
            </a:r>
            <a:r>
              <a:rPr lang="en-US" sz="2800" dirty="0">
                <a:latin typeface="Times New Roman"/>
                <a:ea typeface="Times New Roman"/>
                <a:cs typeface="Simplified Arabic"/>
              </a:rPr>
              <a:t> - </a:t>
            </a:r>
            <a:r>
              <a:rPr lang="ar-SA" sz="2800" dirty="0">
                <a:latin typeface="Times New Roman"/>
                <a:ea typeface="Times New Roman"/>
                <a:cs typeface="Simplified Arabic"/>
                <a:hlinkClick r:id="rId21" tooltip="كراكاس"/>
              </a:rPr>
              <a:t>كراكاس</a:t>
            </a:r>
            <a:r>
              <a:rPr lang="en-US" sz="2800" dirty="0">
                <a:latin typeface="Times New Roman"/>
                <a:ea typeface="Times New Roman"/>
                <a:cs typeface="Simplified Arabic"/>
              </a:rPr>
              <a:t> - </a:t>
            </a:r>
            <a:r>
              <a:rPr lang="ar-SA" sz="2800" dirty="0" err="1">
                <a:latin typeface="Times New Roman"/>
                <a:ea typeface="Times New Roman"/>
                <a:cs typeface="Simplified Arabic"/>
                <a:hlinkClick r:id="rId22" tooltip="أوكلاند، نيوزيلندا"/>
              </a:rPr>
              <a:t>أوكلاند</a:t>
            </a:r>
            <a:r>
              <a:rPr lang="en-US" sz="2800" dirty="0">
                <a:latin typeface="Times New Roman"/>
                <a:ea typeface="Times New Roman"/>
                <a:cs typeface="Simplified Arabic"/>
              </a:rPr>
              <a:t> </a:t>
            </a:r>
            <a:r>
              <a:rPr lang="en-US" sz="2800" dirty="0" smtClean="0">
                <a:latin typeface="Times New Roman"/>
                <a:ea typeface="Times New Roman"/>
                <a:cs typeface="Simplified Arabic"/>
              </a:rPr>
              <a:t>– </a:t>
            </a:r>
            <a:r>
              <a:rPr lang="ar-SA" sz="2800" dirty="0" smtClean="0">
                <a:latin typeface="Times New Roman"/>
                <a:ea typeface="Times New Roman"/>
                <a:cs typeface="Simplified Arabic"/>
                <a:hlinkClick r:id="rId23" tooltip="سانتياغو"/>
              </a:rPr>
              <a:t>سانتياغو</a:t>
            </a:r>
            <a:r>
              <a:rPr lang="ar-IQ" sz="2800" dirty="0" smtClean="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196981204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lfaworldciti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8229600" cy="360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0497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8234" y="1052736"/>
            <a:ext cx="8229600" cy="4389120"/>
          </a:xfrm>
        </p:spPr>
        <p:txBody>
          <a:bodyPr/>
          <a:lstStyle/>
          <a:p>
            <a:pPr marL="0" indent="0">
              <a:buNone/>
            </a:pPr>
            <a:r>
              <a:rPr lang="ar-IQ" dirty="0" err="1" smtClean="0"/>
              <a:t>ساوباولو</a:t>
            </a:r>
            <a:r>
              <a:rPr lang="ar-IQ" dirty="0" smtClean="0"/>
              <a:t> – </a:t>
            </a:r>
            <a:r>
              <a:rPr lang="ar-IQ" dirty="0" err="1" smtClean="0"/>
              <a:t>الرازيل</a:t>
            </a:r>
            <a:endParaRPr lang="ar-IQ" dirty="0" smtClean="0"/>
          </a:p>
          <a:p>
            <a:pPr marL="0" indent="0">
              <a:buNone/>
            </a:pPr>
            <a:endParaRPr lang="ar-IQ" dirty="0" smtClean="0"/>
          </a:p>
          <a:p>
            <a:pPr marL="0" indent="0">
              <a:buNone/>
            </a:pPr>
            <a:endParaRPr lang="ar-SA"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6" y="1484784"/>
            <a:ext cx="975360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16328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b="1" dirty="0">
                <a:latin typeface="Times New Roman"/>
                <a:ea typeface="Times New Roman"/>
                <a:cs typeface="Simplified Arabic"/>
              </a:rPr>
              <a:t>تصنيف بيتا</a:t>
            </a:r>
            <a:r>
              <a:rPr lang="ar-SA" sz="2800" dirty="0">
                <a:latin typeface="Times New Roman"/>
                <a:ea typeface="Times New Roman"/>
                <a:cs typeface="Simplified Arabic"/>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algn="justLow"/>
            <a:r>
              <a:rPr lang="ar-SA" sz="2800" dirty="0">
                <a:solidFill>
                  <a:srgbClr val="0000FF"/>
                </a:solidFill>
                <a:latin typeface="Times New Roman"/>
                <a:ea typeface="Times New Roman"/>
                <a:cs typeface="Simplified Arabic"/>
                <a:hlinkClick r:id="rId2" tooltip="ملبورن"/>
              </a:rPr>
              <a:t>ملبورن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3" tooltip="برشلونة"/>
              </a:rPr>
              <a:t>برشلونة</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4" tooltip="لوس أنجلوس"/>
              </a:rPr>
              <a:t>لوس أنجلوس</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5" tooltip="جوهانسبرج"/>
              </a:rPr>
              <a:t>جوهانسبرج</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6" tooltip="مانيلا"/>
              </a:rPr>
              <a:t>مانيلا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7" tooltip="بوجوتا"/>
              </a:rPr>
              <a:t>بوجوتا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8" tooltip="نيو دلهي"/>
              </a:rPr>
              <a:t>نيو دلهي</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9" tooltip="أتلانتا، جورجيا"/>
              </a:rPr>
              <a:t>أتلانتا</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10" tooltip="واشنطن العاصمة"/>
              </a:rPr>
              <a:t>واشنطون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1" tooltip="تل أبيب"/>
              </a:rPr>
              <a:t>تل أبيب</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2" tooltip="بوخارست"/>
              </a:rPr>
              <a:t>بوخارست</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3" tooltip="سان فرانسيسكو"/>
              </a:rPr>
              <a:t>سان فرانسيسكو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4" tooltip="هلسنكي"/>
              </a:rPr>
              <a:t>هلسنكي</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5" tooltip="برلين"/>
              </a:rPr>
              <a:t>برلين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6" tooltip="أوسلو"/>
              </a:rPr>
              <a:t>أوسلو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7" tooltip="جنيف"/>
              </a:rPr>
              <a:t>جنيف</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8" tooltip="الرياض"/>
              </a:rPr>
              <a:t>الرياض</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9" tooltip="كوبنهاجن"/>
              </a:rPr>
              <a:t>كوبنهاجن</a:t>
            </a:r>
            <a:r>
              <a:rPr lang="en-US" sz="2800" dirty="0">
                <a:latin typeface="Times New Roman"/>
                <a:ea typeface="Times New Roman"/>
                <a:cs typeface="Simplified Arabic"/>
              </a:rPr>
              <a:t> </a:t>
            </a:r>
            <a:r>
              <a:rPr lang="en-US" sz="2800" dirty="0" smtClean="0">
                <a:latin typeface="Times New Roman"/>
                <a:ea typeface="Times New Roman"/>
                <a:cs typeface="Simplified Arabic"/>
              </a:rPr>
              <a:t>– </a:t>
            </a:r>
            <a:r>
              <a:rPr lang="ar-SA" sz="2800" dirty="0" smtClean="0">
                <a:solidFill>
                  <a:srgbClr val="0000FF"/>
                </a:solidFill>
                <a:latin typeface="Times New Roman"/>
                <a:ea typeface="Times New Roman"/>
                <a:cs typeface="Simplified Arabic"/>
                <a:hlinkClick r:id="rId20" tooltip="هامبورج"/>
              </a:rPr>
              <a:t>هامبورج</a:t>
            </a:r>
            <a:r>
              <a:rPr lang="ar-IQ" sz="2800" dirty="0" smtClean="0">
                <a:solidFill>
                  <a:srgbClr val="0000FF"/>
                </a:solidFill>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299889340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b="1" dirty="0">
                <a:latin typeface="Times New Roman"/>
                <a:ea typeface="Times New Roman"/>
                <a:cs typeface="Simplified Arabic"/>
              </a:rPr>
              <a:t>تصنيف بيتا</a:t>
            </a:r>
            <a:r>
              <a:rPr lang="en-US" sz="2800" dirty="0">
                <a:latin typeface="Times New Roman"/>
                <a:ea typeface="Times New Roman"/>
                <a:cs typeface="Simplified Arabic"/>
              </a:rPr>
              <a:t>:</a:t>
            </a:r>
            <a:endParaRPr lang="en-US" sz="2000" dirty="0">
              <a:latin typeface="Times New Roman"/>
              <a:ea typeface="Times New Roman"/>
            </a:endParaRPr>
          </a:p>
          <a:p>
            <a:pPr algn="justLow"/>
            <a:r>
              <a:rPr lang="ar-SA" sz="2800" dirty="0" err="1" smtClean="0">
                <a:solidFill>
                  <a:srgbClr val="0000FF"/>
                </a:solidFill>
                <a:latin typeface="Times New Roman"/>
                <a:ea typeface="Times New Roman"/>
                <a:cs typeface="Simplified Arabic"/>
                <a:hlinkClick r:id="rId2" tooltip="بنغالور"/>
              </a:rPr>
              <a:t>بنغالور</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3" tooltip="جدة"/>
              </a:rPr>
              <a:t>جدة</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4" tooltip="مدينة الكويت"/>
              </a:rPr>
              <a:t>الكويت</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5" tooltip="لوكسمبورغ"/>
              </a:rPr>
              <a:t>لوكسمبورغ</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6" tooltip="ميونخ"/>
              </a:rPr>
              <a:t>ميونخ</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7" tooltip="كييف"/>
              </a:rPr>
              <a:t>كييف</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8" tooltip="دالاس"/>
              </a:rPr>
              <a:t>دالاس</a:t>
            </a:r>
            <a:r>
              <a:rPr lang="ar-IQ" sz="2800" dirty="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9" tooltip="ليما"/>
              </a:rPr>
              <a:t>ليما</a:t>
            </a:r>
            <a:r>
              <a:rPr lang="ar-IQ" sz="2800" dirty="0" smtClean="0">
                <a:latin typeface="Times New Roman"/>
                <a:ea typeface="Times New Roman"/>
                <a:cs typeface="Simplified Arabic"/>
              </a:rPr>
              <a:t>،</a:t>
            </a:r>
            <a:r>
              <a:rPr lang="ar-SA" sz="2800" dirty="0" smtClean="0">
                <a:solidFill>
                  <a:srgbClr val="0000FF"/>
                </a:solidFill>
                <a:latin typeface="Times New Roman"/>
                <a:ea typeface="Times New Roman"/>
                <a:cs typeface="Simplified Arabic"/>
                <a:hlinkClick r:id="rId10" tooltip="بوسطن"/>
              </a:rPr>
              <a:t>بوسطن</a:t>
            </a:r>
            <a:r>
              <a:rPr lang="ar-IQ" sz="2800" dirty="0">
                <a:latin typeface="Times New Roman"/>
                <a:ea typeface="Times New Roman"/>
                <a:cs typeface="Simplified Arabic"/>
              </a:rPr>
              <a:t>،</a:t>
            </a:r>
            <a:r>
              <a:rPr lang="en-US" sz="2800" dirty="0" smtClean="0">
                <a:latin typeface="Times New Roman"/>
                <a:ea typeface="Times New Roman"/>
                <a:cs typeface="Simplified Arabic"/>
              </a:rPr>
              <a:t> </a:t>
            </a:r>
            <a:r>
              <a:rPr lang="ar-SA" sz="2800" dirty="0" smtClean="0">
                <a:solidFill>
                  <a:srgbClr val="0000FF"/>
                </a:solidFill>
                <a:latin typeface="Times New Roman"/>
                <a:ea typeface="Times New Roman"/>
                <a:cs typeface="Simplified Arabic"/>
                <a:hlinkClick r:id="rId11" tooltip="ميامي"/>
              </a:rPr>
              <a:t>ميامي</a:t>
            </a:r>
            <a:r>
              <a:rPr lang="ar-IQ" sz="2800" dirty="0" smtClean="0">
                <a:solidFill>
                  <a:srgbClr val="0000FF"/>
                </a:solidFill>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5079566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b="1" dirty="0">
                <a:latin typeface="Times New Roman"/>
                <a:ea typeface="Times New Roman"/>
                <a:cs typeface="Simplified Arabic"/>
              </a:rPr>
              <a:t>تصنيف بيتا</a:t>
            </a:r>
            <a:r>
              <a:rPr lang="ar-SA" sz="2800" dirty="0">
                <a:latin typeface="Times New Roman"/>
                <a:ea typeface="Times New Roman"/>
                <a:cs typeface="Simplified Arabic"/>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algn="justLow"/>
            <a:r>
              <a:rPr lang="ar-SA" sz="2800" dirty="0">
                <a:solidFill>
                  <a:srgbClr val="0000FF"/>
                </a:solidFill>
                <a:latin typeface="Times New Roman"/>
                <a:ea typeface="Times New Roman"/>
                <a:cs typeface="Simplified Arabic"/>
                <a:hlinkClick r:id="rId2" tooltip="صوفيا"/>
              </a:rPr>
              <a:t>صوفيا</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3" tooltip="دوسلدورف"/>
              </a:rPr>
              <a:t>دوسلدورف</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4" tooltip="هيوستن"/>
              </a:rPr>
              <a:t>هيوستن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5" tooltip="بيروت"/>
              </a:rPr>
              <a:t>بيروت</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6" tooltip="قوانغتشو"/>
              </a:rPr>
              <a:t>قوانغتشو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7" tooltip="نيقوسيا"/>
              </a:rPr>
              <a:t>نيقوسيا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8" tooltip="كراتشي"/>
              </a:rPr>
              <a:t>كراتشي</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9" tooltip="مونتيفيديو"/>
              </a:rPr>
              <a:t>مونتيفيديو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0" tooltip="ريو دي جانيرو"/>
              </a:rPr>
              <a:t>ريو دي جانيرو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1" tooltip="نيروبي"/>
              </a:rPr>
              <a:t>نيروبي</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2" tooltip="براتسلافا"/>
              </a:rPr>
              <a:t>براتسلافا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3" tooltip="مونتريال"/>
              </a:rPr>
              <a:t>مونتريال</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4" tooltip="هو تشي منه (مدينة)"/>
              </a:rPr>
              <a:t>هو تشي منه</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5" tooltip="دبي"/>
              </a:rPr>
              <a:t>دبي</a:t>
            </a:r>
            <a:r>
              <a:rPr lang="en-US" sz="2800" dirty="0">
                <a:latin typeface="Times New Roman"/>
                <a:ea typeface="Times New Roman"/>
                <a:cs typeface="Simplified Arabic"/>
              </a:rPr>
              <a:t> </a:t>
            </a:r>
            <a:r>
              <a:rPr lang="en-US" sz="2800" dirty="0" smtClean="0">
                <a:latin typeface="Times New Roman"/>
                <a:ea typeface="Times New Roman"/>
                <a:cs typeface="Simplified Arabic"/>
              </a:rPr>
              <a:t>– </a:t>
            </a:r>
            <a:r>
              <a:rPr lang="ar-SA" sz="2800" dirty="0" smtClean="0">
                <a:solidFill>
                  <a:srgbClr val="0000FF"/>
                </a:solidFill>
                <a:latin typeface="Times New Roman"/>
                <a:ea typeface="Times New Roman"/>
                <a:cs typeface="Simplified Arabic"/>
                <a:hlinkClick r:id="rId16" tooltip="القاهرة"/>
              </a:rPr>
              <a:t>القاهرة</a:t>
            </a:r>
            <a:r>
              <a:rPr lang="ar-IQ" sz="2800" dirty="0" smtClean="0">
                <a:solidFill>
                  <a:srgbClr val="0000FF"/>
                </a:solidFill>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32697601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4389120"/>
          </a:xfrm>
        </p:spPr>
        <p:txBody>
          <a:bodyPr/>
          <a:lstStyle/>
          <a:p>
            <a:pPr marL="0" indent="0" algn="justLow">
              <a:buNone/>
            </a:pPr>
            <a:r>
              <a:rPr lang="ar-SA" sz="2800" b="1" dirty="0">
                <a:latin typeface="Times New Roman"/>
                <a:ea typeface="Times New Roman"/>
                <a:cs typeface="Simplified Arabic"/>
              </a:rPr>
              <a:t>تصنيف </a:t>
            </a:r>
            <a:r>
              <a:rPr lang="ar-IQ" sz="2800" b="1" dirty="0" smtClean="0">
                <a:latin typeface="Times New Roman"/>
                <a:ea typeface="Times New Roman"/>
                <a:cs typeface="Simplified Arabic"/>
              </a:rPr>
              <a:t>ك</a:t>
            </a:r>
            <a:r>
              <a:rPr lang="ar-SA" sz="2800" b="1" dirty="0" smtClean="0">
                <a:latin typeface="Times New Roman"/>
                <a:ea typeface="Times New Roman"/>
                <a:cs typeface="Simplified Arabic"/>
              </a:rPr>
              <a:t>اما</a:t>
            </a:r>
            <a:r>
              <a:rPr lang="ar-SA" sz="2800" dirty="0" smtClean="0">
                <a:latin typeface="Times New Roman"/>
                <a:ea typeface="Times New Roman"/>
                <a:cs typeface="Simplified Arabic"/>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algn="justLow"/>
            <a:r>
              <a:rPr lang="ar-SA" sz="2800" dirty="0">
                <a:solidFill>
                  <a:srgbClr val="0000FF"/>
                </a:solidFill>
                <a:latin typeface="Times New Roman"/>
                <a:ea typeface="Times New Roman"/>
                <a:cs typeface="Simplified Arabic"/>
                <a:hlinkClick r:id="rId2" tooltip="بنما (مدينة)"/>
              </a:rPr>
              <a:t>بنما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3" tooltip="الدار البيضاء"/>
              </a:rPr>
              <a:t>الدار البيضاء</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4" tooltip="تشيناي"/>
              </a:rPr>
              <a:t>تشيناي</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5" tooltip="بريزبين"/>
              </a:rPr>
              <a:t>بريزبين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6" tooltip="كيوتو"/>
              </a:rPr>
              <a:t>كيوتو</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7" tooltip="شتوتجارت"/>
              </a:rPr>
              <a:t>شتوتجارت</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8" tooltip="دنفر، كولورادو"/>
              </a:rPr>
              <a:t>دنفر</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9" tooltip="فانكوفر"/>
              </a:rPr>
              <a:t>فانكوفر</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0" tooltip="زغرب"/>
              </a:rPr>
              <a:t>زغرب</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1" tooltip="مدينة غواتيمالا"/>
              </a:rPr>
              <a:t>جواتيمالا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2" tooltip="كيب تاون"/>
              </a:rPr>
              <a:t>كيب تاون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3" tooltip="سان هوزيه, كوستاريكا"/>
              </a:rPr>
              <a:t>سان خوسيه</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14" tooltip="لوبلانا"/>
              </a:rPr>
              <a:t>لوبلانا</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15" tooltip="مينيابولس، مينيسوتا"/>
              </a:rPr>
              <a:t>مينيابولس</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6" tooltip="سانتو دومينجو"/>
              </a:rPr>
              <a:t>سانتو دومينجو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7" tooltip="سياتل"/>
              </a:rPr>
              <a:t>سياتل</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8" tooltip="المنامة"/>
              </a:rPr>
              <a:t>المنامة</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19" tooltip="شينتشين"/>
              </a:rPr>
              <a:t>شينتشين</a:t>
            </a:r>
            <a:r>
              <a:rPr lang="ar-SA" sz="2800" dirty="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257830493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noChangeAspect="1"/>
          </p:cNvGraphicFramePr>
          <p:nvPr>
            <p:extLst>
              <p:ext uri="{D42A27DB-BD31-4B8C-83A1-F6EECF244321}">
                <p14:modId xmlns:p14="http://schemas.microsoft.com/office/powerpoint/2010/main" val="2452370402"/>
              </p:ext>
            </p:extLst>
          </p:nvPr>
        </p:nvGraphicFramePr>
        <p:xfrm>
          <a:off x="2286000" y="1714500"/>
          <a:ext cx="4570413" cy="3427413"/>
        </p:xfrm>
        <a:graphic>
          <a:graphicData uri="http://schemas.openxmlformats.org/presentationml/2006/ole">
            <mc:AlternateContent xmlns:mc="http://schemas.openxmlformats.org/markup-compatibility/2006">
              <mc:Choice xmlns:v="urn:schemas-microsoft-com:vml" Requires="v">
                <p:oleObj spid="_x0000_s1037" name="عرض تقديمي" r:id="rId4" imgW="4570610" imgH="3427576" progId="PowerPoint.Show.12">
                  <p:embed/>
                </p:oleObj>
              </mc:Choice>
              <mc:Fallback>
                <p:oleObj name="عرض تقديمي" r:id="rId4" imgW="4570610" imgH="3427576" progId="PowerPoint.Show.12">
                  <p:embed/>
                  <p:pic>
                    <p:nvPicPr>
                      <p:cNvPr id="0" name=""/>
                      <p:cNvPicPr/>
                      <p:nvPr/>
                    </p:nvPicPr>
                    <p:blipFill>
                      <a:blip r:embed="rId5"/>
                      <a:stretch>
                        <a:fillRect/>
                      </a:stretch>
                    </p:blipFill>
                    <p:spPr>
                      <a:xfrm>
                        <a:off x="2286000" y="1714500"/>
                        <a:ext cx="4570413" cy="3427413"/>
                      </a:xfrm>
                      <a:prstGeom prst="rect">
                        <a:avLst/>
                      </a:prstGeom>
                    </p:spPr>
                  </p:pic>
                </p:oleObj>
              </mc:Fallback>
            </mc:AlternateContent>
          </a:graphicData>
        </a:graphic>
      </p:graphicFrame>
    </p:spTree>
    <p:extLst>
      <p:ext uri="{BB962C8B-B14F-4D97-AF65-F5344CB8AC3E}">
        <p14:creationId xmlns:p14="http://schemas.microsoft.com/office/powerpoint/2010/main" val="2743014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b="1" dirty="0">
                <a:latin typeface="Times New Roman"/>
                <a:ea typeface="Times New Roman"/>
                <a:cs typeface="Simplified Arabic"/>
              </a:rPr>
              <a:t>تصنيف </a:t>
            </a:r>
            <a:r>
              <a:rPr lang="ar-IQ" sz="2800" b="1" dirty="0" smtClean="0">
                <a:latin typeface="Times New Roman"/>
                <a:ea typeface="Times New Roman"/>
                <a:cs typeface="Simplified Arabic"/>
              </a:rPr>
              <a:t>ك</a:t>
            </a:r>
            <a:r>
              <a:rPr lang="ar-SA" sz="2800" b="1" dirty="0" smtClean="0">
                <a:latin typeface="Times New Roman"/>
                <a:ea typeface="Times New Roman"/>
                <a:cs typeface="Simplified Arabic"/>
              </a:rPr>
              <a:t>اما</a:t>
            </a:r>
            <a:r>
              <a:rPr lang="en-US" sz="2800" dirty="0">
                <a:latin typeface="Times New Roman"/>
                <a:ea typeface="Times New Roman"/>
                <a:cs typeface="Simplified Arabic"/>
              </a:rPr>
              <a:t>:</a:t>
            </a:r>
            <a:endParaRPr lang="en-US" sz="2000" dirty="0">
              <a:latin typeface="Times New Roman"/>
              <a:ea typeface="Times New Roman"/>
            </a:endParaRPr>
          </a:p>
          <a:p>
            <a:pPr marL="0" indent="0">
              <a:buNone/>
            </a:pPr>
            <a:r>
              <a:rPr lang="ar-SA" sz="2800" dirty="0">
                <a:solidFill>
                  <a:srgbClr val="0000FF"/>
                </a:solidFill>
                <a:latin typeface="Times New Roman"/>
                <a:ea typeface="Times New Roman"/>
                <a:cs typeface="Simplified Arabic"/>
                <a:hlinkClick r:id="rId2" tooltip="غوادا لاخارا (الصفحة غير موجودة)"/>
              </a:rPr>
              <a:t>غوادا </a:t>
            </a:r>
            <a:r>
              <a:rPr lang="ar-SA" sz="2800" dirty="0" err="1">
                <a:solidFill>
                  <a:srgbClr val="0000FF"/>
                </a:solidFill>
                <a:latin typeface="Times New Roman"/>
                <a:ea typeface="Times New Roman"/>
                <a:cs typeface="Simplified Arabic"/>
                <a:hlinkClick r:id="rId2" tooltip="غوادا لاخارا (الصفحة غير موجودة)"/>
              </a:rPr>
              <a:t>لاخارا</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3" tooltip="أنتورب"/>
              </a:rPr>
              <a:t>أنتورب</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4" tooltip="كلكتا"/>
              </a:rPr>
              <a:t>كلكتا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5" tooltip="روتردام"/>
              </a:rPr>
              <a:t>روتردام</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6" tooltip="لاجوس"/>
              </a:rPr>
              <a:t>لاجوس</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7" tooltip="فيلادلفيا"/>
              </a:rPr>
              <a:t>فيلادلفيا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8" tooltip="بيرث"/>
              </a:rPr>
              <a:t>بيرث</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9" tooltip="عمان (مدينة)"/>
              </a:rPr>
              <a:t>عمان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0" tooltip="مانشستر"/>
              </a:rPr>
              <a:t>مانشستر</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1" tooltip="ريجا"/>
              </a:rPr>
              <a:t>ريجا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2" tooltip="ديترويت"/>
              </a:rPr>
              <a:t>ديترويت</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13" tooltip="غواياكيول"/>
              </a:rPr>
              <a:t>غواياكيول</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4" tooltip="ولنجتون"/>
              </a:rPr>
              <a:t>ولنجتون</a:t>
            </a:r>
            <a:r>
              <a:rPr lang="en-US" sz="2800" dirty="0">
                <a:latin typeface="Times New Roman"/>
                <a:ea typeface="Times New Roman"/>
                <a:cs typeface="Simplified Arabic"/>
              </a:rPr>
              <a:t> </a:t>
            </a:r>
            <a:r>
              <a:rPr lang="en-US" sz="2800" dirty="0" smtClean="0">
                <a:latin typeface="Times New Roman"/>
                <a:ea typeface="Times New Roman"/>
                <a:cs typeface="Simplified Arabic"/>
              </a:rPr>
              <a:t>– </a:t>
            </a:r>
            <a:r>
              <a:rPr lang="ar-SA" sz="2800" dirty="0" smtClean="0">
                <a:solidFill>
                  <a:srgbClr val="0000FF"/>
                </a:solidFill>
                <a:latin typeface="Times New Roman"/>
                <a:ea typeface="Times New Roman"/>
                <a:cs typeface="Simplified Arabic"/>
                <a:hlinkClick r:id="rId15" tooltip="بورتلاند، أوريغون"/>
              </a:rPr>
              <a:t>بورتلاند</a:t>
            </a:r>
            <a:r>
              <a:rPr lang="ar-IQ" sz="2800" dirty="0" smtClean="0">
                <a:solidFill>
                  <a:srgbClr val="0000FF"/>
                </a:solidFill>
                <a:latin typeface="Times New Roman"/>
                <a:ea typeface="Times New Roman"/>
                <a:cs typeface="Simplified Arabic"/>
              </a:rPr>
              <a:t>.</a:t>
            </a:r>
            <a:endParaRPr lang="ar-SA" dirty="0"/>
          </a:p>
        </p:txBody>
      </p:sp>
    </p:spTree>
    <p:extLst>
      <p:ext uri="{BB962C8B-B14F-4D97-AF65-F5344CB8AC3E}">
        <p14:creationId xmlns:p14="http://schemas.microsoft.com/office/powerpoint/2010/main" val="344908249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b="1" dirty="0">
                <a:latin typeface="Times New Roman"/>
                <a:ea typeface="Times New Roman"/>
                <a:cs typeface="Simplified Arabic"/>
              </a:rPr>
              <a:t>تصنيف جاما</a:t>
            </a:r>
            <a:r>
              <a:rPr lang="ar-SA" sz="2800" dirty="0">
                <a:latin typeface="Times New Roman"/>
                <a:ea typeface="Times New Roman"/>
                <a:cs typeface="Simplified Arabic"/>
              </a:rPr>
              <a:t> </a:t>
            </a:r>
            <a:r>
              <a:rPr lang="en-US" sz="2800" b="1" dirty="0">
                <a:latin typeface="Times New Roman"/>
                <a:ea typeface="Times New Roman"/>
                <a:cs typeface="Simplified Arabic"/>
              </a:rPr>
              <a:t>–</a:t>
            </a:r>
            <a:r>
              <a:rPr lang="en-US" sz="2800" dirty="0">
                <a:latin typeface="Times New Roman"/>
                <a:ea typeface="Times New Roman"/>
                <a:cs typeface="Simplified Arabic"/>
              </a:rPr>
              <a:t>:</a:t>
            </a:r>
            <a:endParaRPr lang="en-US" sz="2000" dirty="0">
              <a:latin typeface="Times New Roman"/>
              <a:ea typeface="Times New Roman"/>
            </a:endParaRPr>
          </a:p>
          <a:p>
            <a:pPr marL="0" indent="0" algn="justLow">
              <a:buNone/>
            </a:pPr>
            <a:r>
              <a:rPr lang="ar-SA" sz="2800" dirty="0" err="1">
                <a:solidFill>
                  <a:srgbClr val="0000FF"/>
                </a:solidFill>
                <a:latin typeface="Times New Roman"/>
                <a:ea typeface="Times New Roman"/>
                <a:cs typeface="Simplified Arabic"/>
                <a:hlinkClick r:id="rId2" tooltip="إدنبره"/>
              </a:rPr>
              <a:t>إدنبره</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3" tooltip="بورتو"/>
              </a:rPr>
              <a:t>بورتو</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4" tooltip="تالين"/>
              </a:rPr>
              <a:t>تالين</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5" tooltip="سان سلفادور"/>
              </a:rPr>
              <a:t>سان سلفادور</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6" tooltip="سانت بطرسبرغ"/>
              </a:rPr>
              <a:t>سانت بطرسبرغ</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7" tooltip="بور لويس"/>
              </a:rPr>
              <a:t>بور لويس</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8" tooltip="سان دييغو، كاليفورنيا"/>
              </a:rPr>
              <a:t>سان دييجو</a:t>
            </a:r>
            <a:r>
              <a:rPr lang="en-US" sz="2800" dirty="0">
                <a:latin typeface="Times New Roman"/>
                <a:ea typeface="Times New Roman"/>
                <a:cs typeface="Simplified Arabic"/>
              </a:rPr>
              <a:t> - </a:t>
            </a:r>
            <a:r>
              <a:rPr lang="ar-SA" sz="2800" dirty="0" err="1">
                <a:solidFill>
                  <a:srgbClr val="0000FF"/>
                </a:solidFill>
                <a:latin typeface="Times New Roman"/>
                <a:ea typeface="Times New Roman"/>
                <a:cs typeface="Simplified Arabic"/>
                <a:hlinkClick r:id="rId9" tooltip="كالغاري"/>
              </a:rPr>
              <a:t>كالغاري</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0" tooltip="ألماتي"/>
              </a:rPr>
              <a:t>ألما آتا</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1" tooltip="برمنغهام"/>
              </a:rPr>
              <a:t>برمنغهام</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2" tooltip="إسلام أباد"/>
              </a:rPr>
              <a:t>إسلام أباد</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3" tooltip="الدوحة"/>
              </a:rPr>
              <a:t>الدوحة</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4" tooltip="فيلنيوس"/>
              </a:rPr>
              <a:t>فيلنيوس</a:t>
            </a:r>
            <a:r>
              <a:rPr lang="en-US" sz="2800" dirty="0">
                <a:latin typeface="Times New Roman"/>
                <a:ea typeface="Times New Roman"/>
                <a:cs typeface="Simplified Arabic"/>
              </a:rPr>
              <a:t> - </a:t>
            </a:r>
            <a:r>
              <a:rPr lang="ar-SA" sz="2800" dirty="0">
                <a:solidFill>
                  <a:srgbClr val="0000FF"/>
                </a:solidFill>
                <a:latin typeface="Times New Roman"/>
                <a:ea typeface="Times New Roman"/>
                <a:cs typeface="Simplified Arabic"/>
                <a:hlinkClick r:id="rId15" tooltip="كولومبو"/>
              </a:rPr>
              <a:t>كولومبو</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26209530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sz="4000" dirty="0" smtClean="0"/>
              <a:t>س: ما الهدف من دراسة المدن العالمية ومن بعدها المدن العملاقة ؟</a:t>
            </a:r>
          </a:p>
          <a:p>
            <a:pPr marL="0" indent="0">
              <a:buNone/>
            </a:pPr>
            <a:endParaRPr lang="ar-SA" dirty="0"/>
          </a:p>
        </p:txBody>
      </p:sp>
    </p:spTree>
    <p:extLst>
      <p:ext uri="{BB962C8B-B14F-4D97-AF65-F5344CB8AC3E}">
        <p14:creationId xmlns:p14="http://schemas.microsoft.com/office/powerpoint/2010/main" val="111133828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lgn="just">
              <a:buNone/>
            </a:pPr>
            <a:r>
              <a:rPr lang="ar-IQ" sz="3600" dirty="0" smtClean="0"/>
              <a:t>الجواب: هو للكشف عن مزايا هذه المدن اولا ، وفي أي  الاتجاهات تبرز اهميتها ثانيا، فالمدن العالمية هنا برز فيها اهمية التجارة والصفقات التجارية</a:t>
            </a:r>
            <a:r>
              <a:rPr lang="ar-SA" sz="3600" dirty="0">
                <a:solidFill>
                  <a:prstClr val="black"/>
                </a:solidFill>
                <a:latin typeface="Times New Roman"/>
                <a:ea typeface="Times New Roman"/>
                <a:cs typeface="Simplified Arabic"/>
              </a:rPr>
              <a:t> </a:t>
            </a:r>
            <a:r>
              <a:rPr lang="ar-IQ" sz="3600" dirty="0" smtClean="0">
                <a:solidFill>
                  <a:prstClr val="black"/>
                </a:solidFill>
                <a:latin typeface="Times New Roman"/>
                <a:ea typeface="Times New Roman"/>
                <a:cs typeface="Simplified Arabic"/>
              </a:rPr>
              <a:t>اذ حددت</a:t>
            </a:r>
            <a:r>
              <a:rPr lang="ar-SA" sz="3600" dirty="0" smtClean="0">
                <a:solidFill>
                  <a:prstClr val="black"/>
                </a:solidFill>
                <a:latin typeface="Times New Roman"/>
                <a:ea typeface="Times New Roman"/>
                <a:cs typeface="Simplified Arabic"/>
              </a:rPr>
              <a:t> </a:t>
            </a:r>
            <a:r>
              <a:rPr lang="ar-SA" sz="3600" dirty="0">
                <a:solidFill>
                  <a:prstClr val="black"/>
                </a:solidFill>
                <a:latin typeface="Times New Roman"/>
                <a:ea typeface="Times New Roman"/>
                <a:cs typeface="Simplified Arabic"/>
              </a:rPr>
              <a:t>المدن التي توجد فيها مكاتب لبعض الشركات </a:t>
            </a:r>
            <a:r>
              <a:rPr lang="ar-SA" sz="3600" dirty="0" smtClean="0">
                <a:solidFill>
                  <a:prstClr val="black"/>
                </a:solidFill>
                <a:latin typeface="Times New Roman"/>
                <a:ea typeface="Times New Roman"/>
                <a:cs typeface="Simplified Arabic"/>
              </a:rPr>
              <a:t>متعددة </a:t>
            </a:r>
            <a:r>
              <a:rPr lang="ar-SA" sz="3600" dirty="0">
                <a:solidFill>
                  <a:prstClr val="black"/>
                </a:solidFill>
                <a:latin typeface="Times New Roman"/>
                <a:ea typeface="Times New Roman"/>
                <a:cs typeface="Simplified Arabic"/>
              </a:rPr>
              <a:t>الجنسيات وتوفر الخدمات المالية والخدمات الاستشارية</a:t>
            </a:r>
            <a:r>
              <a:rPr lang="ar-IQ" sz="3600" dirty="0" smtClean="0"/>
              <a:t> ،وهذا لا يعني ان هذه المدن قاصرة في جوانب اخرى كالثقافة والتعليم والصناعة مثلا انما كان للتجارة مكانة مميزة فيها.</a:t>
            </a:r>
          </a:p>
        </p:txBody>
      </p:sp>
    </p:spTree>
    <p:extLst>
      <p:ext uri="{BB962C8B-B14F-4D97-AF65-F5344CB8AC3E}">
        <p14:creationId xmlns:p14="http://schemas.microsoft.com/office/powerpoint/2010/main" val="279825932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smtClean="0"/>
              <a:t>بينما المدن العملاقة تميزت بالبنى التحتية بشكل واضح لا سيما ان البنى التحتية كانت من اولويات بروز المدن العملاقة كمدينة لندن على سبيل المثال.</a:t>
            </a:r>
            <a:endParaRPr lang="ar-SA" sz="3600" dirty="0"/>
          </a:p>
        </p:txBody>
      </p:sp>
    </p:spTree>
    <p:extLst>
      <p:ext uri="{BB962C8B-B14F-4D97-AF65-F5344CB8AC3E}">
        <p14:creationId xmlns:p14="http://schemas.microsoft.com/office/powerpoint/2010/main" val="115531775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IQ" sz="2800" dirty="0" smtClean="0">
                <a:latin typeface="Times New Roman"/>
                <a:ea typeface="Times New Roman"/>
                <a:cs typeface="Simplified Arabic"/>
              </a:rPr>
              <a:t>                  </a:t>
            </a:r>
            <a:r>
              <a:rPr lang="ar-SA" sz="2800" dirty="0" smtClean="0">
                <a:latin typeface="Times New Roman"/>
                <a:ea typeface="Times New Roman"/>
                <a:cs typeface="Simplified Arabic"/>
              </a:rPr>
              <a:t>المدن </a:t>
            </a:r>
            <a:r>
              <a:rPr lang="ar-SA" sz="2800" dirty="0">
                <a:latin typeface="Times New Roman"/>
                <a:ea typeface="Times New Roman"/>
                <a:cs typeface="Simplified Arabic"/>
              </a:rPr>
              <a:t>العملاقة    </a:t>
            </a:r>
            <a:r>
              <a:rPr lang="ar-SA" sz="2800" dirty="0" smtClean="0">
                <a:latin typeface="Times New Roman"/>
                <a:ea typeface="Times New Roman"/>
                <a:cs typeface="Simplified Arabic"/>
              </a:rPr>
              <a:t>   </a:t>
            </a:r>
            <a:r>
              <a:rPr lang="ar-SA" sz="2000" dirty="0" smtClean="0">
                <a:latin typeface="Times New Roman"/>
                <a:ea typeface="Times New Roman"/>
              </a:rPr>
              <a:t> </a:t>
            </a:r>
            <a:r>
              <a:rPr lang="en-US" sz="2800" dirty="0">
                <a:latin typeface="Times New Roman"/>
                <a:ea typeface="Times New Roman"/>
                <a:cs typeface="Simplified Arabic"/>
              </a:rPr>
              <a:t>mega </a:t>
            </a:r>
            <a:r>
              <a:rPr lang="en-US" sz="2800" dirty="0" smtClean="0">
                <a:latin typeface="Times New Roman"/>
                <a:ea typeface="Times New Roman"/>
                <a:cs typeface="Simplified Arabic"/>
              </a:rPr>
              <a:t>city</a:t>
            </a:r>
            <a:endParaRPr lang="en-US" sz="2000" dirty="0">
              <a:latin typeface="Times New Roman"/>
              <a:ea typeface="Times New Roman"/>
            </a:endParaRPr>
          </a:p>
          <a:p>
            <a:pPr marL="0" indent="0" algn="just">
              <a:buNone/>
            </a:pPr>
            <a:r>
              <a:rPr lang="ar-SA" sz="2800" dirty="0">
                <a:latin typeface="Times New Roman"/>
                <a:ea typeface="Times New Roman"/>
                <a:cs typeface="Simplified Arabic"/>
              </a:rPr>
              <a:t>يركز برنامج المدن العملاقة  على وجه واحد للبنى التحتية لهذه المدينة،</a:t>
            </a:r>
            <a:r>
              <a:rPr lang="ar-SA" sz="2800" dirty="0">
                <a:ea typeface="Times New Roman"/>
                <a:cs typeface="Times New Roman"/>
              </a:rPr>
              <a:t> </a:t>
            </a:r>
            <a:r>
              <a:rPr lang="ar-SA" sz="2800" dirty="0">
                <a:latin typeface="Times New Roman"/>
                <a:ea typeface="Times New Roman"/>
                <a:cs typeface="Simplified Arabic"/>
              </a:rPr>
              <a:t>وهو أكثر ما يصف الحياة في هذا المكان </a:t>
            </a:r>
            <a:r>
              <a:rPr lang="ar-SA" sz="2800" dirty="0" smtClean="0">
                <a:latin typeface="Times New Roman"/>
                <a:ea typeface="Times New Roman"/>
                <a:cs typeface="Simplified Arabic"/>
              </a:rPr>
              <a:t>ووظائفه</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ينظر إلى كل مدينة على أنها</a:t>
            </a:r>
            <a:r>
              <a:rPr lang="ar-SA" sz="2800" dirty="0">
                <a:ea typeface="Times New Roman"/>
                <a:cs typeface="Times New Roman"/>
              </a:rPr>
              <a:t> </a:t>
            </a:r>
            <a:r>
              <a:rPr lang="ar-SA" sz="2800" dirty="0">
                <a:latin typeface="Times New Roman"/>
                <a:ea typeface="Times New Roman"/>
                <a:cs typeface="Simplified Arabic"/>
              </a:rPr>
              <a:t>كائن حي، من حيث طريقة العيش، والتنفس والنمو.</a:t>
            </a:r>
            <a:endParaRPr lang="ar-SA" dirty="0"/>
          </a:p>
        </p:txBody>
      </p:sp>
    </p:spTree>
    <p:extLst>
      <p:ext uri="{BB962C8B-B14F-4D97-AF65-F5344CB8AC3E}">
        <p14:creationId xmlns:p14="http://schemas.microsoft.com/office/powerpoint/2010/main" val="12036057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052736"/>
            <a:ext cx="8229600" cy="4389120"/>
          </a:xfrm>
        </p:spPr>
        <p:txBody>
          <a:bodyPr>
            <a:normAutofit/>
          </a:bodyPr>
          <a:lstStyle/>
          <a:p>
            <a:pPr marL="0" indent="0" algn="justLow">
              <a:buNone/>
            </a:pPr>
            <a:r>
              <a:rPr lang="ar-SA" sz="2800" dirty="0">
                <a:latin typeface="Times New Roman"/>
                <a:ea typeface="Times New Roman"/>
                <a:cs typeface="Simplified Arabic"/>
              </a:rPr>
              <a:t>وبهدف الاستمرار، تعمل هذه البنى التحتية كل على حدة، وتمتزج في الوقت نفسه في تناغم مع</a:t>
            </a:r>
            <a:r>
              <a:rPr lang="ar-SA" sz="2800" u="sng" dirty="0">
                <a:latin typeface="Times New Roman"/>
                <a:ea typeface="Times New Roman"/>
                <a:cs typeface="Simplified Arabic"/>
              </a:rPr>
              <a:t> الإنسان والآلة</a:t>
            </a:r>
            <a:r>
              <a:rPr lang="ar-SA" sz="2800" dirty="0">
                <a:latin typeface="Times New Roman"/>
                <a:ea typeface="Times New Roman"/>
                <a:cs typeface="Simplified Arabic"/>
              </a:rPr>
              <a:t> </a:t>
            </a:r>
            <a:r>
              <a:rPr lang="ar-SA" sz="2800" u="sng" dirty="0" smtClean="0">
                <a:latin typeface="Times New Roman"/>
                <a:ea typeface="Times New Roman"/>
                <a:cs typeface="Simplified Arabic"/>
              </a:rPr>
              <a:t>والاستراتيجي</a:t>
            </a:r>
            <a:r>
              <a:rPr lang="ar-IQ" sz="2800" u="sng" dirty="0" smtClean="0">
                <a:latin typeface="Times New Roman"/>
                <a:ea typeface="Times New Roman"/>
                <a:cs typeface="Simplified Arabic"/>
              </a:rPr>
              <a:t>ة</a:t>
            </a:r>
            <a:r>
              <a:rPr lang="ar-SA" sz="2800" u="sng" dirty="0" smtClean="0">
                <a:latin typeface="Times New Roman"/>
                <a:ea typeface="Times New Roman"/>
                <a:cs typeface="Simplified Arabic"/>
              </a:rPr>
              <a:t> </a:t>
            </a:r>
            <a:r>
              <a:rPr lang="ar-SA" sz="2800" u="sng" dirty="0">
                <a:latin typeface="Times New Roman"/>
                <a:ea typeface="Times New Roman"/>
                <a:cs typeface="Simplified Arabic"/>
              </a:rPr>
              <a:t>والنظام</a:t>
            </a:r>
            <a:r>
              <a:rPr lang="ar-SA" sz="2800" dirty="0">
                <a:latin typeface="Times New Roman"/>
                <a:ea typeface="Times New Roman"/>
                <a:cs typeface="Simplified Arabic"/>
              </a:rPr>
              <a:t>، وهذا ما يجعلها مدينة عملاقة</a:t>
            </a:r>
            <a:r>
              <a:rPr lang="ar-SA"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marL="0" indent="0" algn="justLow">
              <a:buNone/>
            </a:pPr>
            <a:r>
              <a:rPr lang="ar-IQ" sz="2800" dirty="0" smtClean="0">
                <a:latin typeface="Times New Roman"/>
                <a:ea typeface="Times New Roman"/>
                <a:cs typeface="Simplified Arabic"/>
              </a:rPr>
              <a:t>لاحظ هذا التناغم مع الانسان كدلالة لخدمته، وتتناغم مع الالة كدلالة على استخدامها للتقنية ، وتتناغم مع الاستراتيجية كدلالة على انها بعيدة المدى ، وتتناغم مع النظام كدلالة على انها مرنه تتماشى مع الازمان دون ان تتعارض مع التغييرات التي تحصل. </a:t>
            </a:r>
          </a:p>
          <a:p>
            <a:pPr marL="0" indent="0" algn="justLow">
              <a:buNone/>
            </a:pPr>
            <a:r>
              <a:rPr lang="ar-IQ" sz="2800" dirty="0" smtClean="0">
                <a:latin typeface="Times New Roman"/>
                <a:ea typeface="Times New Roman"/>
                <a:cs typeface="Simplified Arabic"/>
              </a:rPr>
              <a:t>وهذا هو ما نفتقده في مدننا العربية وبدون أسف!</a:t>
            </a:r>
          </a:p>
          <a:p>
            <a:pPr marL="0" indent="0" algn="justLow">
              <a:buNone/>
            </a:pPr>
            <a:r>
              <a:rPr lang="ar-SA" sz="2800" dirty="0" smtClean="0">
                <a:latin typeface="Times New Roman"/>
                <a:ea typeface="Times New Roman"/>
                <a:cs typeface="Simplified Arabic"/>
              </a:rPr>
              <a:t> </a:t>
            </a:r>
            <a:endParaRPr lang="ar-SA" dirty="0"/>
          </a:p>
        </p:txBody>
      </p:sp>
    </p:spTree>
    <p:extLst>
      <p:ext uri="{BB962C8B-B14F-4D97-AF65-F5344CB8AC3E}">
        <p14:creationId xmlns:p14="http://schemas.microsoft.com/office/powerpoint/2010/main" val="186255194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dirty="0"/>
              <a:t>س: في محاضرات سابقة كنت أتأسف على ان مدننا تفتقد الى صفة العملقة اما اليوم فلا أسف ما الذي جعلني لم </a:t>
            </a:r>
            <a:r>
              <a:rPr lang="ar-SA" dirty="0" smtClean="0"/>
              <a:t>أؤسف </a:t>
            </a:r>
            <a:r>
              <a:rPr lang="ar-SA" dirty="0"/>
              <a:t>؟</a:t>
            </a:r>
          </a:p>
          <a:p>
            <a:pPr marL="0" indent="0">
              <a:buNone/>
            </a:pPr>
            <a:endParaRPr lang="ar-SA" dirty="0"/>
          </a:p>
        </p:txBody>
      </p:sp>
    </p:spTree>
    <p:extLst>
      <p:ext uri="{BB962C8B-B14F-4D97-AF65-F5344CB8AC3E}">
        <p14:creationId xmlns:p14="http://schemas.microsoft.com/office/powerpoint/2010/main" val="38475378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96752"/>
            <a:ext cx="8229600" cy="4389120"/>
          </a:xfrm>
        </p:spPr>
        <p:txBody>
          <a:bodyPr>
            <a:normAutofit lnSpcReduction="10000"/>
          </a:bodyPr>
          <a:lstStyle/>
          <a:p>
            <a:pPr marL="0" lvl="0" indent="0" algn="justLow">
              <a:buClr>
                <a:srgbClr val="0BD0D9"/>
              </a:buClr>
              <a:buNone/>
            </a:pPr>
            <a:r>
              <a:rPr lang="ar-SA" sz="2800" dirty="0">
                <a:solidFill>
                  <a:prstClr val="black"/>
                </a:solidFill>
                <a:latin typeface="Times New Roman"/>
                <a:ea typeface="Times New Roman"/>
                <a:cs typeface="Simplified Arabic"/>
              </a:rPr>
              <a:t>يبحث برنامج المدن العملاقة في البنى التحتية لثمانية مواقع رائعة من حول العالم: لاس فيغاس ومكسيكو وهونغ كونغ ولندن </a:t>
            </a:r>
            <a:r>
              <a:rPr lang="ar-IQ" sz="2800" dirty="0" smtClean="0">
                <a:solidFill>
                  <a:prstClr val="black"/>
                </a:solidFill>
                <a:latin typeface="Times New Roman"/>
                <a:ea typeface="Times New Roman"/>
                <a:cs typeface="Simplified Arabic"/>
              </a:rPr>
              <a:t>فضلا عن </a:t>
            </a:r>
            <a:r>
              <a:rPr lang="ar-SA" sz="2800" dirty="0" smtClean="0">
                <a:solidFill>
                  <a:prstClr val="black"/>
                </a:solidFill>
                <a:latin typeface="Times New Roman"/>
                <a:ea typeface="Times New Roman"/>
                <a:cs typeface="Simplified Arabic"/>
              </a:rPr>
              <a:t>باريس </a:t>
            </a:r>
            <a:r>
              <a:rPr lang="ar-SA" sz="2800" dirty="0">
                <a:solidFill>
                  <a:prstClr val="black"/>
                </a:solidFill>
                <a:latin typeface="Times New Roman"/>
                <a:ea typeface="Times New Roman"/>
                <a:cs typeface="Simplified Arabic"/>
              </a:rPr>
              <a:t>وساو باولو ومومباي ونيويورك. </a:t>
            </a:r>
            <a:endParaRPr lang="ar-IQ" sz="2800" dirty="0">
              <a:solidFill>
                <a:prstClr val="black"/>
              </a:solidFill>
              <a:latin typeface="Times New Roman"/>
              <a:ea typeface="Times New Roman"/>
              <a:cs typeface="Simplified Arabic"/>
            </a:endParaRPr>
          </a:p>
          <a:p>
            <a:pPr marL="0" lvl="0" indent="0" algn="justLow">
              <a:buClr>
                <a:srgbClr val="0BD0D9"/>
              </a:buClr>
              <a:buNone/>
            </a:pPr>
            <a:r>
              <a:rPr lang="ar-SA" sz="2800" dirty="0">
                <a:solidFill>
                  <a:prstClr val="black"/>
                </a:solidFill>
                <a:latin typeface="Times New Roman"/>
                <a:ea typeface="Times New Roman"/>
                <a:cs typeface="Simplified Arabic"/>
              </a:rPr>
              <a:t>عبر قصة دراماتيكية وتخطيطات معقدة خاصة منفذة على الكومبيوتر ممزوجة بنعومة وصخب الحياة، ينقل برنامج المدن العملاقة إلى ما وراء الآثار، إلى الآلية وهي الأعجوبة الحية الحقيقية في كل من هذه المدن العملاقة</a:t>
            </a:r>
            <a:r>
              <a:rPr lang="en-US" sz="2800" dirty="0" smtClean="0">
                <a:solidFill>
                  <a:prstClr val="black"/>
                </a:solidFill>
                <a:latin typeface="Times New Roman"/>
                <a:ea typeface="Times New Roman"/>
                <a:cs typeface="Simplified Arabic"/>
              </a:rPr>
              <a:t>.</a:t>
            </a:r>
            <a:endParaRPr lang="ar-IQ" sz="2800" dirty="0" smtClean="0">
              <a:solidFill>
                <a:prstClr val="black"/>
              </a:solidFill>
              <a:latin typeface="Times New Roman"/>
              <a:ea typeface="Times New Roman"/>
              <a:cs typeface="Simplified Arabic"/>
            </a:endParaRPr>
          </a:p>
          <a:p>
            <a:pPr marL="0" lvl="0" indent="0" algn="justLow">
              <a:buClr>
                <a:srgbClr val="0BD0D9"/>
              </a:buClr>
              <a:buNone/>
            </a:pPr>
            <a:r>
              <a:rPr lang="ar-IQ" sz="2800" dirty="0" smtClean="0">
                <a:solidFill>
                  <a:prstClr val="black"/>
                </a:solidFill>
                <a:latin typeface="Times New Roman"/>
                <a:ea typeface="Times New Roman"/>
                <a:cs typeface="Simplified Arabic"/>
              </a:rPr>
              <a:t>المقصود هنا بالآلية أي الطريقة التي تسير بموجبها حياة هذه المدن كنظام وتنسيق،  وهي بهذا تشبه </a:t>
            </a:r>
            <a:r>
              <a:rPr lang="ar-IQ" sz="2800" dirty="0">
                <a:solidFill>
                  <a:prstClr val="black"/>
                </a:solidFill>
                <a:latin typeface="Times New Roman"/>
                <a:ea typeface="Times New Roman"/>
                <a:cs typeface="Simplified Arabic"/>
              </a:rPr>
              <a:t>مدينة بومبي الايطالية </a:t>
            </a:r>
            <a:r>
              <a:rPr lang="ar-IQ" sz="2800" dirty="0" smtClean="0">
                <a:solidFill>
                  <a:prstClr val="black"/>
                </a:solidFill>
                <a:latin typeface="Times New Roman"/>
                <a:ea typeface="Times New Roman"/>
                <a:cs typeface="Simplified Arabic"/>
              </a:rPr>
              <a:t> قرية </a:t>
            </a:r>
            <a:r>
              <a:rPr lang="ar-IQ" sz="2800" dirty="0">
                <a:solidFill>
                  <a:prstClr val="black"/>
                </a:solidFill>
                <a:latin typeface="Times New Roman"/>
                <a:ea typeface="Times New Roman"/>
                <a:cs typeface="Simplified Arabic"/>
              </a:rPr>
              <a:t>الزنا التي أهلكها الله وجعلها آية </a:t>
            </a:r>
            <a:r>
              <a:rPr lang="ar-IQ" sz="2800" dirty="0" smtClean="0">
                <a:solidFill>
                  <a:prstClr val="black"/>
                </a:solidFill>
                <a:latin typeface="Times New Roman"/>
                <a:ea typeface="Times New Roman"/>
                <a:cs typeface="Simplified Arabic"/>
              </a:rPr>
              <a:t>باقية.</a:t>
            </a:r>
            <a:endParaRPr lang="en-US" sz="2000" dirty="0">
              <a:solidFill>
                <a:prstClr val="black"/>
              </a:solidFill>
              <a:latin typeface="Times New Roman"/>
              <a:ea typeface="Times New Roman"/>
            </a:endParaRPr>
          </a:p>
          <a:p>
            <a:endParaRPr lang="ar-SA" dirty="0"/>
          </a:p>
        </p:txBody>
      </p:sp>
    </p:spTree>
    <p:extLst>
      <p:ext uri="{BB962C8B-B14F-4D97-AF65-F5344CB8AC3E}">
        <p14:creationId xmlns:p14="http://schemas.microsoft.com/office/powerpoint/2010/main" val="143447880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marL="0" indent="0" algn="just">
              <a:buNone/>
            </a:pPr>
            <a:r>
              <a:rPr lang="ar-SA" sz="3200" dirty="0">
                <a:latin typeface="Simplified Arabic" pitchFamily="18" charset="-78"/>
                <a:cs typeface="Simplified Arabic" pitchFamily="18" charset="-78"/>
              </a:rPr>
              <a:t>أهل قرية “بومبي” كانوا يمارسون “الزنا” والشذوذ حتى مع الحيوانات بعلانية أمام الأطفال، وفي كل مكان ويستنكرون من يتستر، وفجأة انفجر عليهم البركان فأباد القرية بكاملها</a:t>
            </a:r>
            <a:r>
              <a:rPr lang="ar-SA" sz="3200" dirty="0" smtClean="0">
                <a:latin typeface="Simplified Arabic" pitchFamily="18" charset="-78"/>
                <a:cs typeface="Simplified Arabic" pitchFamily="18" charset="-78"/>
              </a:rPr>
              <a:t>.</a:t>
            </a:r>
            <a:endParaRPr lang="ar-IQ" sz="3200" dirty="0" smtClean="0">
              <a:latin typeface="Simplified Arabic" pitchFamily="18" charset="-78"/>
              <a:cs typeface="Simplified Arabic" pitchFamily="18" charset="-78"/>
            </a:endParaRPr>
          </a:p>
          <a:p>
            <a:pPr marL="0" indent="0" algn="just">
              <a:buNone/>
            </a:pPr>
            <a:r>
              <a:rPr lang="ar-SA" sz="3200" dirty="0" smtClean="0">
                <a:latin typeface="Simplified Arabic" pitchFamily="18" charset="-78"/>
                <a:cs typeface="Simplified Arabic" pitchFamily="18" charset="-78"/>
              </a:rPr>
              <a:t> </a:t>
            </a:r>
            <a:r>
              <a:rPr lang="ar-SA" sz="3200" dirty="0">
                <a:latin typeface="Simplified Arabic" pitchFamily="18" charset="-78"/>
                <a:cs typeface="Simplified Arabic" pitchFamily="18" charset="-78"/>
              </a:rPr>
              <a:t>قال الله تعالى : (وَكَمْ قَصَمْنَا مِنْ قَرْيَةٍ كَانَتْ ظَالِمَةً وَأَنْشَأْنَا بَعْدَهَا قَوْمًا آخَرِينَ (11) فَلَمَّا أَحَسُّوا بَأْسَنَا إِذَا هُمْ مِنْهَا يَرْكُضُونَ (12) لَا تَرْكُضُوا وَارْجِعُوا إِلَى مَا أُتْرِفْتُمْ فِيهِ وَمَسَاكِنِكُمْ لَعَلَّكُمْ تُسْأَلُونَ (13) قَالُوا يَا وَيْلَنَا إِنَّا كُنَّا ظَالِمِينَ (14) فَمَا زَالَتْ تِلْكَ دَعْوَاهُمْ حَتَّى جَعَلْنَاهُمْ حَصِيدًا خَامِدِينَ (15) سورة الأنبياء. </a:t>
            </a:r>
            <a:endParaRPr lang="ar-IQ" sz="3200" dirty="0" smtClean="0">
              <a:latin typeface="Simplified Arabic" pitchFamily="18" charset="-78"/>
              <a:cs typeface="Simplified Arabic" pitchFamily="18" charset="-78"/>
            </a:endParaRPr>
          </a:p>
          <a:p>
            <a:pPr marL="0" indent="0" algn="just">
              <a:buNone/>
            </a:pPr>
            <a:r>
              <a:rPr lang="ar-SA" sz="3200" dirty="0" smtClean="0">
                <a:latin typeface="Simplified Arabic" pitchFamily="18" charset="-78"/>
                <a:cs typeface="Simplified Arabic" pitchFamily="18" charset="-78"/>
              </a:rPr>
              <a:t>ومن </a:t>
            </a:r>
            <a:r>
              <a:rPr lang="ar-SA" sz="3200" dirty="0">
                <a:latin typeface="Simplified Arabic" pitchFamily="18" charset="-78"/>
                <a:cs typeface="Simplified Arabic" pitchFamily="18" charset="-78"/>
              </a:rPr>
              <a:t>الجدير بالذكر أن هذا البركان انفجر مرة أخرى عام 1944م، حصد خلاله 19 ألف نسمة، ويقول الباحثون أن انفجار البركان عام 74م كان أضعاف الانفجار الثاني، واستمر حوالي 19 ساعة عندما أهلكت المدينة بكاملها.</a:t>
            </a:r>
          </a:p>
        </p:txBody>
      </p:sp>
    </p:spTree>
    <p:extLst>
      <p:ext uri="{BB962C8B-B14F-4D97-AF65-F5344CB8AC3E}">
        <p14:creationId xmlns:p14="http://schemas.microsoft.com/office/powerpoint/2010/main" val="139825996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dirty="0">
                <a:latin typeface="Times New Roman"/>
                <a:ea typeface="Times New Roman"/>
                <a:cs typeface="Simplified Arabic"/>
              </a:rPr>
              <a:t>أول من صاغ مصطلح "المدينة العالمية</a:t>
            </a:r>
            <a:r>
              <a:rPr lang="en-US" sz="2800" dirty="0">
                <a:latin typeface="Times New Roman"/>
                <a:ea typeface="Times New Roman"/>
                <a:cs typeface="Simplified Arabic"/>
              </a:rPr>
              <a:t>" global city"</a:t>
            </a:r>
            <a:r>
              <a:rPr lang="ar-SA" sz="2800" dirty="0">
                <a:latin typeface="Times New Roman"/>
                <a:ea typeface="Times New Roman"/>
                <a:cs typeface="Simplified Arabic"/>
              </a:rPr>
              <a:t>، بدلا من </a:t>
            </a:r>
            <a:r>
              <a:rPr lang="ar-IQ" sz="2800" dirty="0" smtClean="0">
                <a:latin typeface="Times New Roman"/>
                <a:ea typeface="Times New Roman"/>
                <a:cs typeface="Simplified Arabic"/>
              </a:rPr>
              <a:t>المدن العملاقة </a:t>
            </a:r>
            <a:r>
              <a:rPr lang="en-US" sz="2800" dirty="0" smtClean="0">
                <a:latin typeface="Times New Roman"/>
                <a:ea typeface="Times New Roman"/>
                <a:cs typeface="Simplified Arabic"/>
              </a:rPr>
              <a:t> </a:t>
            </a:r>
            <a:r>
              <a:rPr lang="en-US" sz="2800" dirty="0">
                <a:latin typeface="Times New Roman"/>
                <a:ea typeface="Times New Roman"/>
                <a:cs typeface="Simplified Arabic"/>
              </a:rPr>
              <a:t>"mega city"</a:t>
            </a:r>
            <a:r>
              <a:rPr lang="ar-SA" sz="2800" dirty="0">
                <a:latin typeface="Times New Roman"/>
                <a:ea typeface="Times New Roman"/>
                <a:cs typeface="Simplified Arabic"/>
              </a:rPr>
              <a:t>، هي عالمة الاجتماع ساسكيا </a:t>
            </a:r>
            <a:r>
              <a:rPr lang="ar-SA" sz="2800" dirty="0" err="1">
                <a:latin typeface="Times New Roman"/>
                <a:ea typeface="Times New Roman"/>
                <a:cs typeface="Simplified Arabic"/>
              </a:rPr>
              <a:t>ساسن</a:t>
            </a:r>
            <a:r>
              <a:rPr lang="ar-SA" sz="2800" dirty="0">
                <a:latin typeface="Times New Roman"/>
                <a:ea typeface="Times New Roman"/>
                <a:cs typeface="Simplified Arabic"/>
              </a:rPr>
              <a:t> في إشارة إلى </a:t>
            </a:r>
            <a:r>
              <a:rPr lang="ar-IQ" sz="2800" dirty="0" smtClean="0">
                <a:latin typeface="Times New Roman"/>
                <a:ea typeface="Times New Roman"/>
                <a:cs typeface="Simplified Arabic"/>
              </a:rPr>
              <a:t>لندن ونيويورك وطوكيو </a:t>
            </a:r>
            <a:r>
              <a:rPr lang="ar-SA" sz="2800" dirty="0" smtClean="0">
                <a:latin typeface="Times New Roman"/>
                <a:ea typeface="Times New Roman"/>
                <a:cs typeface="Simplified Arabic"/>
              </a:rPr>
              <a:t>أثناء </a:t>
            </a:r>
            <a:r>
              <a:rPr lang="ar-SA" sz="2800" dirty="0">
                <a:latin typeface="Times New Roman"/>
                <a:ea typeface="Times New Roman"/>
                <a:cs typeface="Simplified Arabic"/>
              </a:rPr>
              <a:t>البحث الذي قامت به في عام </a:t>
            </a:r>
            <a:r>
              <a:rPr lang="en-US" sz="2800" dirty="0" smtClean="0">
                <a:latin typeface="Times New Roman"/>
                <a:ea typeface="Times New Roman"/>
                <a:cs typeface="Simplified Arabic"/>
              </a:rPr>
              <a:t>1991 </a:t>
            </a:r>
            <a:r>
              <a:rPr lang="ar-SA" sz="2800" dirty="0">
                <a:latin typeface="Times New Roman"/>
                <a:ea typeface="Times New Roman"/>
                <a:cs typeface="Simplified Arabic"/>
              </a:rPr>
              <a:t>تحت اسم المدينة العالمية، لوصف المدن </a:t>
            </a:r>
            <a:r>
              <a:rPr lang="ar-SA" sz="2800" u="sng" dirty="0">
                <a:latin typeface="Times New Roman"/>
                <a:ea typeface="Times New Roman"/>
                <a:cs typeface="Simplified Arabic"/>
              </a:rPr>
              <a:t>التي تسيطر على قدر كبير من الصفقات التجارية العالمية</a:t>
            </a:r>
            <a:r>
              <a:rPr lang="ar-SA" sz="2800" u="sng" dirty="0" smtClean="0">
                <a:latin typeface="Times New Roman"/>
                <a:ea typeface="Times New Roman"/>
                <a:cs typeface="Simplified Arabic"/>
              </a:rPr>
              <a:t>.</a:t>
            </a:r>
            <a:endParaRPr lang="ar-IQ" sz="2800" u="sng" dirty="0" smtClean="0">
              <a:latin typeface="Times New Roman"/>
              <a:ea typeface="Times New Roman"/>
              <a:cs typeface="Simplified Arabic"/>
            </a:endParaRPr>
          </a:p>
          <a:p>
            <a:pPr marL="0" indent="0" algn="justLow">
              <a:buNone/>
            </a:pPr>
            <a:r>
              <a:rPr lang="ar-IQ" sz="2800" dirty="0" smtClean="0">
                <a:latin typeface="Times New Roman"/>
                <a:ea typeface="Times New Roman"/>
                <a:cs typeface="Simplified Arabic"/>
              </a:rPr>
              <a:t>س: لماذا تمت الاشارة الى هذه المدن الثلاث دون غيرها؟</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18939378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dirty="0" smtClean="0"/>
              <a:t>لا</a:t>
            </a:r>
            <a:r>
              <a:rPr lang="ar-SA" dirty="0" smtClean="0"/>
              <a:t>س </a:t>
            </a:r>
            <a:r>
              <a:rPr lang="ar-SA" dirty="0"/>
              <a:t>فيغاس </a:t>
            </a:r>
            <a:r>
              <a:rPr lang="ar-SA" dirty="0" smtClean="0"/>
              <a:t>وتعني </a:t>
            </a:r>
            <a:r>
              <a:rPr lang="ar-SA" dirty="0"/>
              <a:t>«المروج» بالإسبانية، </a:t>
            </a:r>
            <a:r>
              <a:rPr lang="ar-SA" dirty="0" smtClean="0"/>
              <a:t>هي </a:t>
            </a:r>
            <a:r>
              <a:rPr lang="ar-SA" dirty="0"/>
              <a:t>مدينة في مقاطعة كلارك في ولاية نيفادا الأمريكية، وترتيبها الثامن والعشرون من حيث السكان في الولايات المتحدة، وهي أكبر مدن الولاية سكانا وهي مقر مقاطعة كلارك. المدينة هي مركز منطقة وادي لاس فيغاس الحضرية وهي أكبر مدينة داخل صحراء </a:t>
            </a:r>
            <a:r>
              <a:rPr lang="ar-SA" dirty="0" err="1"/>
              <a:t>موهافي</a:t>
            </a:r>
            <a:r>
              <a:rPr lang="ar-SA" dirty="0"/>
              <a:t>. لاس فيغاس هي مدينة سياحية شهيرة على مستوى العالم، ومعروفة في المقام الأول بالقمار والتسوق والمطاعم الراقية والترفيه والحياة الليلية. </a:t>
            </a:r>
            <a:r>
              <a:rPr lang="ar-SA" dirty="0" smtClean="0"/>
              <a:t>ويع</a:t>
            </a:r>
            <a:r>
              <a:rPr lang="ar-IQ" dirty="0" smtClean="0"/>
              <a:t>د</a:t>
            </a:r>
            <a:r>
              <a:rPr lang="ar-SA" dirty="0" smtClean="0"/>
              <a:t> </a:t>
            </a:r>
            <a:r>
              <a:rPr lang="ar-SA" dirty="0"/>
              <a:t>وادي لاس فيغاس ككل بمثابة المركز المالي والتجاري والثقافي في ولاية نيفادا</a:t>
            </a:r>
            <a:r>
              <a:rPr lang="ar-SA" dirty="0" smtClean="0"/>
              <a:t>.</a:t>
            </a:r>
            <a:endParaRPr lang="en-US" dirty="0" smtClean="0"/>
          </a:p>
          <a:p>
            <a:pPr marL="0" indent="0" algn="just">
              <a:buNone/>
            </a:pPr>
            <a:r>
              <a:rPr lang="ar-IQ" u="sng" dirty="0" smtClean="0"/>
              <a:t>وافضل تعريف لها بانها مدينة الرذيلة او الخطايا </a:t>
            </a:r>
            <a:r>
              <a:rPr lang="ar-IQ" u="sng" dirty="0" err="1" smtClean="0"/>
              <a:t>اوجنة</a:t>
            </a:r>
            <a:r>
              <a:rPr lang="ar-IQ" u="sng" dirty="0" smtClean="0"/>
              <a:t> </a:t>
            </a:r>
            <a:r>
              <a:rPr lang="ar-IQ" u="sng" dirty="0"/>
              <a:t>العصابات </a:t>
            </a:r>
            <a:r>
              <a:rPr lang="ar-IQ" u="sng" dirty="0" smtClean="0"/>
              <a:t>والمافيات!!</a:t>
            </a:r>
            <a:endParaRPr lang="en-US" u="sng" dirty="0" smtClean="0"/>
          </a:p>
        </p:txBody>
      </p:sp>
    </p:spTree>
    <p:extLst>
      <p:ext uri="{BB962C8B-B14F-4D97-AF65-F5344CB8AC3E}">
        <p14:creationId xmlns:p14="http://schemas.microsoft.com/office/powerpoint/2010/main" val="35566565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268760"/>
            <a:ext cx="8229600" cy="4389120"/>
          </a:xfrm>
        </p:spPr>
        <p:txBody>
          <a:bodyPr/>
          <a:lstStyle/>
          <a:p>
            <a:pPr marL="0" indent="0" algn="justLow">
              <a:buNone/>
            </a:pPr>
            <a:r>
              <a:rPr lang="ar-IQ" sz="2800" dirty="0" smtClean="0">
                <a:latin typeface="Times New Roman"/>
                <a:ea typeface="Times New Roman"/>
                <a:cs typeface="Simplified Arabic"/>
              </a:rPr>
              <a:t>                   ومن ال</a:t>
            </a:r>
            <a:r>
              <a:rPr lang="ar-SA" sz="2800" dirty="0" smtClean="0">
                <a:latin typeface="Times New Roman"/>
                <a:ea typeface="Times New Roman"/>
                <a:cs typeface="Simplified Arabic"/>
              </a:rPr>
              <a:t>مدن عملاقة</a:t>
            </a:r>
            <a:endParaRPr lang="ar-IQ" sz="2800" dirty="0" smtClean="0">
              <a:latin typeface="Times New Roman"/>
              <a:ea typeface="Times New Roman"/>
              <a:cs typeface="Simplified Arabic"/>
            </a:endParaRPr>
          </a:p>
          <a:p>
            <a:pPr marL="0" indent="0" algn="justLow">
              <a:buNone/>
            </a:pPr>
            <a:r>
              <a:rPr lang="ar-IQ" sz="2800" dirty="0" smtClean="0">
                <a:latin typeface="Times New Roman"/>
                <a:ea typeface="Times New Roman"/>
                <a:cs typeface="Simplified Arabic"/>
              </a:rPr>
              <a:t>1-</a:t>
            </a:r>
            <a:r>
              <a:rPr lang="ar-SA" sz="2800" dirty="0" smtClean="0">
                <a:latin typeface="Times New Roman"/>
                <a:ea typeface="Times New Roman"/>
                <a:cs typeface="Simplified Arabic"/>
              </a:rPr>
              <a:t> </a:t>
            </a:r>
            <a:r>
              <a:rPr lang="ar-SA" sz="2800" dirty="0">
                <a:latin typeface="Times New Roman"/>
                <a:ea typeface="Times New Roman"/>
                <a:cs typeface="Simplified Arabic"/>
              </a:rPr>
              <a:t>عاصمة النور</a:t>
            </a:r>
            <a:r>
              <a:rPr lang="en-US" sz="2800" dirty="0">
                <a:latin typeface="Times New Roman"/>
                <a:ea typeface="Times New Roman"/>
                <a:cs typeface="Simplified Arabic"/>
              </a:rPr>
              <a:t> </a:t>
            </a:r>
            <a:endParaRPr lang="en-US" sz="2000" dirty="0">
              <a:latin typeface="Times New Roman"/>
              <a:ea typeface="Times New Roman"/>
            </a:endParaRPr>
          </a:p>
          <a:p>
            <a:pPr marL="0" indent="0" algn="just">
              <a:buNone/>
            </a:pPr>
            <a:r>
              <a:rPr lang="ar-SA" sz="2800" dirty="0">
                <a:latin typeface="Times New Roman"/>
                <a:ea typeface="Times New Roman"/>
                <a:cs typeface="Simplified Arabic"/>
              </a:rPr>
              <a:t>تمتد أنابيب المجاري المنشأة في القرن</a:t>
            </a:r>
            <a:r>
              <a:rPr lang="ar-SA" sz="2800" dirty="0">
                <a:ea typeface="Times New Roman"/>
                <a:cs typeface="Times New Roman"/>
              </a:rPr>
              <a:t> </a:t>
            </a:r>
            <a:r>
              <a:rPr lang="ar-SA" sz="2800" dirty="0">
                <a:latin typeface="Times New Roman"/>
                <a:ea typeface="Times New Roman"/>
                <a:cs typeface="Simplified Arabic"/>
              </a:rPr>
              <a:t>التاسع عشر في باريس بطول 2300 كيلومتر، أي: ما يعادل المسافة بين باريس</a:t>
            </a:r>
            <a:r>
              <a:rPr lang="ar-SA" sz="2800" dirty="0">
                <a:ea typeface="Times New Roman"/>
                <a:cs typeface="Times New Roman"/>
              </a:rPr>
              <a:t> </a:t>
            </a:r>
            <a:r>
              <a:rPr lang="ar-SA" sz="2800" dirty="0" smtClean="0">
                <a:latin typeface="Times New Roman"/>
                <a:ea typeface="Times New Roman"/>
                <a:cs typeface="Simplified Arabic"/>
              </a:rPr>
              <a:t>وإسطنبول</a:t>
            </a:r>
            <a:r>
              <a:rPr lang="ar-IQ" sz="2800" dirty="0" smtClean="0">
                <a:latin typeface="Times New Roman"/>
                <a:ea typeface="Times New Roman"/>
                <a:cs typeface="Simplified Arabic"/>
              </a:rPr>
              <a:t> هذه</a:t>
            </a:r>
            <a:r>
              <a:rPr lang="ar-SA" sz="2800" dirty="0" smtClean="0">
                <a:latin typeface="Times New Roman"/>
                <a:ea typeface="Times New Roman"/>
                <a:cs typeface="Simplified Arabic"/>
              </a:rPr>
              <a:t> </a:t>
            </a:r>
            <a:r>
              <a:rPr lang="ar-SA" sz="2800" dirty="0">
                <a:latin typeface="Times New Roman"/>
                <a:ea typeface="Times New Roman"/>
                <a:cs typeface="Simplified Arabic"/>
              </a:rPr>
              <a:t>الأنفاق ذات القناطر التي تتدفق</a:t>
            </a:r>
            <a:r>
              <a:rPr lang="ar-SA" sz="2800" dirty="0">
                <a:ea typeface="Times New Roman"/>
                <a:cs typeface="Times New Roman"/>
              </a:rPr>
              <a:t> </a:t>
            </a:r>
            <a:r>
              <a:rPr lang="ar-SA" sz="2800" dirty="0">
                <a:latin typeface="Times New Roman"/>
                <a:ea typeface="Times New Roman"/>
                <a:cs typeface="Simplified Arabic"/>
              </a:rPr>
              <a:t>فيها ملايين الأمتار المكعبة من مياه الصرف كل يوم عبر نظام الصرف الصحي</a:t>
            </a:r>
            <a:r>
              <a:rPr lang="ar-SA" sz="2800" dirty="0">
                <a:ea typeface="Times New Roman"/>
                <a:cs typeface="Times New Roman"/>
              </a:rPr>
              <a:t> </a:t>
            </a:r>
            <a:r>
              <a:rPr lang="ar-SA" sz="2800" dirty="0">
                <a:latin typeface="Times New Roman"/>
                <a:ea typeface="Times New Roman"/>
                <a:cs typeface="Simplified Arabic"/>
              </a:rPr>
              <a:t>في </a:t>
            </a:r>
            <a:r>
              <a:rPr lang="ar-SA" sz="2800" dirty="0" smtClean="0">
                <a:latin typeface="Times New Roman"/>
                <a:ea typeface="Times New Roman"/>
                <a:cs typeface="Simplified Arabic"/>
              </a:rPr>
              <a:t>باريس</a:t>
            </a:r>
            <a:r>
              <a:rPr lang="ar-IQ" sz="2800" dirty="0" smtClean="0">
                <a:latin typeface="Times New Roman"/>
                <a:ea typeface="Times New Roman"/>
                <a:cs typeface="Simplified Arabic"/>
              </a:rPr>
              <a:t>.</a:t>
            </a:r>
            <a:endParaRPr lang="ar-SA" dirty="0"/>
          </a:p>
        </p:txBody>
      </p:sp>
    </p:spTree>
    <p:extLst>
      <p:ext uri="{BB962C8B-B14F-4D97-AF65-F5344CB8AC3E}">
        <p14:creationId xmlns:p14="http://schemas.microsoft.com/office/powerpoint/2010/main" val="56729115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980728"/>
            <a:ext cx="8229600" cy="4389120"/>
          </a:xfrm>
        </p:spPr>
        <p:txBody>
          <a:bodyPr/>
          <a:lstStyle/>
          <a:p>
            <a:pPr marL="0" indent="0" algn="just">
              <a:buNone/>
            </a:pPr>
            <a:r>
              <a:rPr lang="ar-SA" sz="2800" dirty="0">
                <a:latin typeface="Times New Roman"/>
                <a:ea typeface="Times New Roman"/>
                <a:cs typeface="Simplified Arabic"/>
              </a:rPr>
              <a:t>وتُعد هذه الأنابيب لهذه المدينة العملاقة كالجهاز الهضمي لدى</a:t>
            </a:r>
            <a:r>
              <a:rPr lang="ar-SA" sz="2800" dirty="0">
                <a:ea typeface="Times New Roman"/>
                <a:cs typeface="Times New Roman"/>
              </a:rPr>
              <a:t> </a:t>
            </a:r>
            <a:r>
              <a:rPr lang="ar-SA" sz="2800" dirty="0">
                <a:latin typeface="Times New Roman"/>
                <a:ea typeface="Times New Roman"/>
                <a:cs typeface="Simplified Arabic"/>
              </a:rPr>
              <a:t>الإنسان حيث تضخ فيها ماء الحياة وتطرد النفايات بعيدًا</a:t>
            </a:r>
            <a:r>
              <a:rPr lang="ar-SA"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marL="0" indent="0" algn="just">
              <a:buNone/>
            </a:pPr>
            <a:r>
              <a:rPr lang="ar-SA" sz="2800" dirty="0" smtClean="0">
                <a:latin typeface="Times New Roman"/>
                <a:ea typeface="Times New Roman"/>
                <a:cs typeface="Simplified Arabic"/>
              </a:rPr>
              <a:t> </a:t>
            </a:r>
            <a:r>
              <a:rPr lang="ar-SA" sz="2800" dirty="0">
                <a:latin typeface="Times New Roman"/>
                <a:ea typeface="Times New Roman"/>
                <a:cs typeface="Simplified Arabic"/>
              </a:rPr>
              <a:t>كما أنها تفحص</a:t>
            </a:r>
            <a:r>
              <a:rPr lang="ar-SA" sz="2800" dirty="0">
                <a:ea typeface="Times New Roman"/>
                <a:cs typeface="Times New Roman"/>
              </a:rPr>
              <a:t> </a:t>
            </a:r>
            <a:r>
              <a:rPr lang="ar-SA" sz="2800" dirty="0">
                <a:latin typeface="Times New Roman"/>
                <a:ea typeface="Times New Roman"/>
                <a:cs typeface="Simplified Arabic"/>
              </a:rPr>
              <a:t>مخاطر ما تحمله من نفايات لتحافظ على عمل النظام دون </a:t>
            </a:r>
            <a:r>
              <a:rPr lang="ar-SA" sz="2800" dirty="0" smtClean="0">
                <a:latin typeface="Times New Roman"/>
                <a:ea typeface="Times New Roman"/>
                <a:cs typeface="Simplified Arabic"/>
              </a:rPr>
              <a:t>توقف</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نتابع مع فيليب بوسيني المتخصص في أنابيب المجاري منذ 25 عامًا بينما يقوم هو</a:t>
            </a:r>
            <a:r>
              <a:rPr lang="ar-SA" sz="2800" dirty="0">
                <a:ea typeface="Times New Roman"/>
                <a:cs typeface="Times New Roman"/>
              </a:rPr>
              <a:t> </a:t>
            </a:r>
            <a:r>
              <a:rPr lang="ar-SA" sz="2800" dirty="0">
                <a:latin typeface="Times New Roman"/>
                <a:ea typeface="Times New Roman"/>
                <a:cs typeface="Simplified Arabic"/>
              </a:rPr>
              <a:t>وفريقه بوضع آلاف الأميال من أسلاك الألياف البصرية داخل أنفاق المجاري</a:t>
            </a:r>
            <a:r>
              <a:rPr lang="ar-SA" sz="2800" dirty="0">
                <a:ea typeface="Times New Roman"/>
                <a:cs typeface="Times New Roman"/>
              </a:rPr>
              <a:t> </a:t>
            </a:r>
            <a:r>
              <a:rPr lang="ar-SA" sz="2800" dirty="0">
                <a:latin typeface="Times New Roman"/>
                <a:ea typeface="Times New Roman"/>
                <a:cs typeface="Simplified Arabic"/>
              </a:rPr>
              <a:t>باستخدام إنسان آلي خاص بوضع </a:t>
            </a:r>
            <a:r>
              <a:rPr lang="ar-SA" sz="2800" dirty="0" smtClean="0">
                <a:latin typeface="Times New Roman"/>
                <a:ea typeface="Times New Roman"/>
                <a:cs typeface="Simplified Arabic"/>
              </a:rPr>
              <a:t>الأسلاك</a:t>
            </a:r>
            <a:r>
              <a:rPr lang="ar-IQ" sz="2800" dirty="0" smtClean="0">
                <a:latin typeface="Times New Roman"/>
                <a:ea typeface="Times New Roman"/>
                <a:cs typeface="Simplified Arabic"/>
              </a:rPr>
              <a:t>.</a:t>
            </a:r>
          </a:p>
          <a:p>
            <a:pPr marL="0" indent="0" algn="just">
              <a:buNone/>
            </a:pPr>
            <a:r>
              <a:rPr lang="ar-IQ" sz="2800" dirty="0" smtClean="0">
                <a:latin typeface="Times New Roman"/>
                <a:cs typeface="Simplified Arabic"/>
              </a:rPr>
              <a:t>لاحظوا التقنية المخصصة للمجاري !</a:t>
            </a:r>
            <a:endParaRPr lang="ar-SA" dirty="0"/>
          </a:p>
        </p:txBody>
      </p:sp>
    </p:spTree>
    <p:extLst>
      <p:ext uri="{BB962C8B-B14F-4D97-AF65-F5344CB8AC3E}">
        <p14:creationId xmlns:p14="http://schemas.microsoft.com/office/powerpoint/2010/main" val="229247295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indent="0" algn="justLow">
              <a:buNone/>
            </a:pPr>
            <a:r>
              <a:rPr lang="ar-SA" sz="2800" dirty="0">
                <a:latin typeface="Times New Roman"/>
                <a:ea typeface="Times New Roman"/>
                <a:cs typeface="Simplified Arabic"/>
              </a:rPr>
              <a:t>تحاول "مدن عملاقة" اكتشاف هذا النظام الكائن تحت الأرض في شوارع باريس حيث لا يكسر الظلام الدامس سوى الضوء البراق للألياف </a:t>
            </a:r>
            <a:r>
              <a:rPr lang="ar-SA" sz="2800" dirty="0" smtClean="0">
                <a:latin typeface="Times New Roman"/>
                <a:ea typeface="Times New Roman"/>
                <a:cs typeface="Simplified Arabic"/>
              </a:rPr>
              <a:t>البصرية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هذا وتخطط باريس أن تصبح أول مدينة في العالم ترتبط كافة أنحائها لاسلكيًا</a:t>
            </a:r>
            <a:r>
              <a:rPr lang="en-US" sz="2800" dirty="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19605846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08720"/>
            <a:ext cx="8229600" cy="4389120"/>
          </a:xfrm>
        </p:spPr>
        <p:txBody>
          <a:bodyPr>
            <a:normAutofit fontScale="92500"/>
          </a:bodyPr>
          <a:lstStyle/>
          <a:p>
            <a:pPr marL="0" indent="0" algn="just">
              <a:buNone/>
            </a:pPr>
            <a:r>
              <a:rPr lang="ar-IQ" dirty="0" smtClean="0">
                <a:solidFill>
                  <a:srgbClr val="222222"/>
                </a:solidFill>
                <a:latin typeface="Arial"/>
              </a:rPr>
              <a:t>الالياف البصرية هي  </a:t>
            </a:r>
            <a:r>
              <a:rPr lang="ar-SA" dirty="0" smtClean="0">
                <a:solidFill>
                  <a:srgbClr val="222222"/>
                </a:solidFill>
                <a:latin typeface="Arial"/>
              </a:rPr>
              <a:t>طريقة </a:t>
            </a:r>
            <a:r>
              <a:rPr lang="ar-SA" dirty="0">
                <a:solidFill>
                  <a:srgbClr val="222222"/>
                </a:solidFill>
                <a:latin typeface="Arial"/>
              </a:rPr>
              <a:t>لنقل المعلومات من مكان إلى آخر عن طريق إرسال إشارة من الضوء من خلال مادة </a:t>
            </a:r>
            <a:r>
              <a:rPr lang="ar-SA" dirty="0" smtClean="0">
                <a:solidFill>
                  <a:srgbClr val="222222"/>
                </a:solidFill>
                <a:latin typeface="Arial"/>
              </a:rPr>
              <a:t>شفافة </a:t>
            </a:r>
            <a:r>
              <a:rPr lang="ar-IQ" dirty="0" smtClean="0">
                <a:solidFill>
                  <a:srgbClr val="222222"/>
                </a:solidFill>
                <a:latin typeface="Arial"/>
              </a:rPr>
              <a:t>،</a:t>
            </a:r>
            <a:r>
              <a:rPr lang="ar-SA" dirty="0" smtClean="0">
                <a:solidFill>
                  <a:srgbClr val="222222"/>
                </a:solidFill>
                <a:latin typeface="Arial"/>
              </a:rPr>
              <a:t>وتستخدم </a:t>
            </a:r>
            <a:r>
              <a:rPr lang="ar-SA" dirty="0">
                <a:solidFill>
                  <a:srgbClr val="222222"/>
                </a:solidFill>
                <a:latin typeface="Arial"/>
              </a:rPr>
              <a:t>لنقل الإشارات الضوئية .يكون الضوء على شكل يحاكي موجات كهرومغناطيسية وتتضمن حمل </a:t>
            </a:r>
            <a:r>
              <a:rPr lang="ar-SA" dirty="0" smtClean="0">
                <a:solidFill>
                  <a:srgbClr val="222222"/>
                </a:solidFill>
                <a:latin typeface="Arial"/>
              </a:rPr>
              <a:t>المعلومات</a:t>
            </a:r>
            <a:r>
              <a:rPr lang="ar-IQ" dirty="0" smtClean="0">
                <a:solidFill>
                  <a:srgbClr val="222222"/>
                </a:solidFill>
                <a:latin typeface="Arial"/>
              </a:rPr>
              <a:t> .</a:t>
            </a:r>
          </a:p>
          <a:p>
            <a:pPr marL="0" indent="0" algn="just">
              <a:buNone/>
            </a:pPr>
            <a:r>
              <a:rPr lang="ar-IQ" dirty="0" smtClean="0">
                <a:solidFill>
                  <a:srgbClr val="222222"/>
                </a:solidFill>
                <a:latin typeface="Arial"/>
              </a:rPr>
              <a:t>ت</a:t>
            </a:r>
            <a:r>
              <a:rPr lang="ar-SA" dirty="0" smtClean="0">
                <a:solidFill>
                  <a:srgbClr val="222222"/>
                </a:solidFill>
                <a:latin typeface="Arial"/>
              </a:rPr>
              <a:t>ستخدم </a:t>
            </a:r>
            <a:r>
              <a:rPr lang="ar-SA" dirty="0">
                <a:solidFill>
                  <a:srgbClr val="222222"/>
                </a:solidFill>
                <a:latin typeface="Arial"/>
              </a:rPr>
              <a:t>الألياف الضوئية في كثير من شركات الاتصالات لنقل إشارات الهاتف ، </a:t>
            </a:r>
            <a:r>
              <a:rPr lang="ar-SA" dirty="0" smtClean="0">
                <a:solidFill>
                  <a:srgbClr val="222222"/>
                </a:solidFill>
                <a:latin typeface="Arial"/>
              </a:rPr>
              <a:t>والاتصالات </a:t>
            </a:r>
            <a:r>
              <a:rPr lang="ar-SA" dirty="0">
                <a:solidFill>
                  <a:srgbClr val="222222"/>
                </a:solidFill>
                <a:latin typeface="Arial"/>
              </a:rPr>
              <a:t>عبر الإنترنت وكوابل التلفاز بسبب قلة التداخل ، الألياف الضوئية أكثر ميزات من الأسلاك النحاسية لمسافات طويلة </a:t>
            </a:r>
            <a:r>
              <a:rPr lang="ar-SA" dirty="0" smtClean="0">
                <a:solidFill>
                  <a:srgbClr val="222222"/>
                </a:solidFill>
                <a:latin typeface="Arial"/>
              </a:rPr>
              <a:t>وارتفاع </a:t>
            </a:r>
            <a:r>
              <a:rPr lang="ar-SA" dirty="0">
                <a:solidFill>
                  <a:srgbClr val="222222"/>
                </a:solidFill>
                <a:latin typeface="Arial"/>
              </a:rPr>
              <a:t>تطبيقاتها والطلب عليه. </a:t>
            </a:r>
            <a:endParaRPr lang="ar-IQ" dirty="0" smtClean="0">
              <a:solidFill>
                <a:srgbClr val="222222"/>
              </a:solidFill>
              <a:latin typeface="Arial"/>
            </a:endParaRPr>
          </a:p>
          <a:p>
            <a:pPr marL="0" indent="0" algn="just">
              <a:buNone/>
            </a:pPr>
            <a:r>
              <a:rPr lang="ar-SA" dirty="0" smtClean="0">
                <a:solidFill>
                  <a:srgbClr val="222222"/>
                </a:solidFill>
                <a:latin typeface="Arial"/>
              </a:rPr>
              <a:t>غير </a:t>
            </a:r>
            <a:r>
              <a:rPr lang="ar-SA" dirty="0">
                <a:solidFill>
                  <a:srgbClr val="222222"/>
                </a:solidFill>
                <a:latin typeface="Arial"/>
              </a:rPr>
              <a:t>أن البنية التحتية داخل المدن كانت صعبة نسبيا وتستغرق وقتا طويلا ، وكانت نظم الألياف البصرية معقدة ومكلفة لتركيبها وتشغيلها وبسبب تلك الصعوبات تم تركيب أنظمة اتصالات الألياف الضوئية في المقام الأول في تطبيقات المسافات الطويلة ، حيث يمكن </a:t>
            </a:r>
            <a:r>
              <a:rPr lang="ar-SA" dirty="0" smtClean="0">
                <a:solidFill>
                  <a:srgbClr val="222222"/>
                </a:solidFill>
                <a:latin typeface="Arial"/>
              </a:rPr>
              <a:t>استخدامها </a:t>
            </a:r>
            <a:r>
              <a:rPr lang="ar-SA" dirty="0">
                <a:solidFill>
                  <a:srgbClr val="222222"/>
                </a:solidFill>
                <a:latin typeface="Arial"/>
              </a:rPr>
              <a:t>لقدرتها الكاملة على </a:t>
            </a:r>
            <a:r>
              <a:rPr lang="ar-SA" dirty="0" smtClean="0">
                <a:solidFill>
                  <a:srgbClr val="222222"/>
                </a:solidFill>
                <a:latin typeface="Arial"/>
              </a:rPr>
              <a:t>النقل</a:t>
            </a:r>
            <a:r>
              <a:rPr lang="ar-IQ" dirty="0" smtClean="0">
                <a:solidFill>
                  <a:srgbClr val="222222"/>
                </a:solidFill>
                <a:latin typeface="Arial"/>
              </a:rPr>
              <a:t> </a:t>
            </a:r>
            <a:r>
              <a:rPr lang="ar-SA" dirty="0" smtClean="0">
                <a:solidFill>
                  <a:srgbClr val="222222"/>
                </a:solidFill>
                <a:latin typeface="Arial"/>
              </a:rPr>
              <a:t>مما </a:t>
            </a:r>
            <a:r>
              <a:rPr lang="ar-SA" dirty="0">
                <a:solidFill>
                  <a:srgbClr val="222222"/>
                </a:solidFill>
                <a:latin typeface="Arial"/>
              </a:rPr>
              <a:t>يعوض الزيادة في التكلفة </a:t>
            </a:r>
            <a:r>
              <a:rPr lang="ar-IQ" dirty="0" smtClean="0">
                <a:solidFill>
                  <a:srgbClr val="222222"/>
                </a:solidFill>
                <a:latin typeface="Arial"/>
              </a:rPr>
              <a:t>.</a:t>
            </a:r>
            <a:endParaRPr lang="ar-SA" dirty="0">
              <a:solidFill>
                <a:srgbClr val="222222"/>
              </a:solidFill>
              <a:latin typeface="Arial"/>
            </a:endParaRPr>
          </a:p>
          <a:p>
            <a:pPr algn="just"/>
            <a:endParaRPr lang="ar-SA" dirty="0">
              <a:solidFill>
                <a:srgbClr val="222222"/>
              </a:solidFill>
              <a:latin typeface="Arial"/>
            </a:endParaRPr>
          </a:p>
          <a:p>
            <a:endParaRPr lang="ar-SA" dirty="0"/>
          </a:p>
        </p:txBody>
      </p:sp>
    </p:spTree>
    <p:extLst>
      <p:ext uri="{BB962C8B-B14F-4D97-AF65-F5344CB8AC3E}">
        <p14:creationId xmlns:p14="http://schemas.microsoft.com/office/powerpoint/2010/main" val="12456867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800px-Optical-fibre-junction-bo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908720"/>
            <a:ext cx="3646468" cy="4389437"/>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270339" y="5301208"/>
            <a:ext cx="4572000" cy="923330"/>
          </a:xfrm>
          <a:prstGeom prst="rect">
            <a:avLst/>
          </a:prstGeom>
        </p:spPr>
        <p:txBody>
          <a:bodyPr>
            <a:spAutoFit/>
          </a:bodyPr>
          <a:lstStyle/>
          <a:p>
            <a:r>
              <a:rPr lang="ar-SA" dirty="0">
                <a:solidFill>
                  <a:srgbClr val="222222"/>
                </a:solidFill>
                <a:latin typeface="Arial"/>
              </a:rPr>
              <a:t>صندوق توصيل يحتوي على أسلاك ألياف بصرية.الأسلاك الصفراء مصممة لنقل شعاع بصري </a:t>
            </a:r>
            <a:r>
              <a:rPr lang="ar-SA" dirty="0" smtClean="0">
                <a:solidFill>
                  <a:srgbClr val="222222"/>
                </a:solidFill>
                <a:latin typeface="Arial"/>
              </a:rPr>
              <a:t>واحد</a:t>
            </a:r>
            <a:r>
              <a:rPr lang="ar-IQ" dirty="0" smtClean="0">
                <a:solidFill>
                  <a:srgbClr val="222222"/>
                </a:solidFill>
                <a:latin typeface="Arial"/>
              </a:rPr>
              <a:t>،</a:t>
            </a:r>
            <a:r>
              <a:rPr lang="ar-SA" dirty="0" smtClean="0">
                <a:solidFill>
                  <a:srgbClr val="222222"/>
                </a:solidFill>
                <a:latin typeface="Arial"/>
              </a:rPr>
              <a:t>أما </a:t>
            </a:r>
            <a:r>
              <a:rPr lang="ar-SA" dirty="0">
                <a:solidFill>
                  <a:srgbClr val="222222"/>
                </a:solidFill>
                <a:latin typeface="Arial"/>
              </a:rPr>
              <a:t>الصفراء و الزرقاء فتستطيع نقل مجموعة من الأشعة في آن معًا.</a:t>
            </a:r>
            <a:endParaRPr lang="ar-SA" dirty="0"/>
          </a:p>
        </p:txBody>
      </p:sp>
    </p:spTree>
    <p:extLst>
      <p:ext uri="{BB962C8B-B14F-4D97-AF65-F5344CB8AC3E}">
        <p14:creationId xmlns:p14="http://schemas.microsoft.com/office/powerpoint/2010/main" val="64659397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20688"/>
            <a:ext cx="8229600" cy="4389120"/>
          </a:xfrm>
        </p:spPr>
        <p:txBody>
          <a:bodyPr/>
          <a:lstStyle/>
          <a:p>
            <a:pPr marL="0" indent="0" algn="just">
              <a:buNone/>
            </a:pPr>
            <a:r>
              <a:rPr lang="ar-IQ" sz="2800" dirty="0" smtClean="0">
                <a:latin typeface="Times New Roman"/>
                <a:ea typeface="Times New Roman"/>
                <a:cs typeface="Simplified Arabic"/>
              </a:rPr>
              <a:t>في لندن </a:t>
            </a:r>
            <a:r>
              <a:rPr lang="ar-SA" sz="2800" dirty="0" smtClean="0">
                <a:latin typeface="Times New Roman"/>
                <a:ea typeface="Times New Roman"/>
                <a:cs typeface="Simplified Arabic"/>
              </a:rPr>
              <a:t>جاء </a:t>
            </a:r>
            <a:r>
              <a:rPr lang="ar-SA" sz="2800" dirty="0">
                <a:latin typeface="Times New Roman"/>
                <a:ea typeface="Times New Roman"/>
                <a:cs typeface="Simplified Arabic"/>
              </a:rPr>
              <a:t>عالم اسمه جوزيف بازل كيت ويحمل لقب سير 50 سير </a:t>
            </a:r>
            <a:r>
              <a:rPr lang="en-US" sz="2800" dirty="0">
                <a:latin typeface="Times New Roman"/>
                <a:ea typeface="Times New Roman"/>
                <a:cs typeface="Simplified Arabic"/>
              </a:rPr>
              <a:t>sir</a:t>
            </a:r>
            <a:r>
              <a:rPr lang="en-US" sz="2800" dirty="0">
                <a:latin typeface="Simplified Arabic"/>
                <a:ea typeface="Times New Roman"/>
              </a:rPr>
              <a:t> </a:t>
            </a:r>
            <a:r>
              <a:rPr lang="ar-SA" sz="2800" dirty="0">
                <a:latin typeface="Simplified Arabic"/>
                <a:ea typeface="Times New Roman"/>
              </a:rPr>
              <a:t>هذا </a:t>
            </a:r>
            <a:r>
              <a:rPr lang="ar-IQ" sz="2800" dirty="0" smtClean="0">
                <a:latin typeface="Simplified Arabic"/>
                <a:ea typeface="Times New Roman"/>
              </a:rPr>
              <a:t>ال</a:t>
            </a:r>
            <a:r>
              <a:rPr lang="ar-SA" sz="2800" dirty="0" smtClean="0">
                <a:latin typeface="Simplified Arabic"/>
                <a:ea typeface="Times New Roman"/>
              </a:rPr>
              <a:t>لقب </a:t>
            </a:r>
            <a:r>
              <a:rPr lang="ar-SA" sz="2800" dirty="0">
                <a:latin typeface="Simplified Arabic"/>
                <a:ea typeface="Times New Roman"/>
              </a:rPr>
              <a:t>تعطيه الملكة البريطانية لكل من عمل عملا مميزا ويأخذ هذا اللقب واحدا فقط  بالسنة ، </a:t>
            </a:r>
            <a:r>
              <a:rPr lang="ar-SA" sz="2800" dirty="0" smtClean="0">
                <a:latin typeface="Simplified Arabic"/>
                <a:ea typeface="Times New Roman"/>
              </a:rPr>
              <a:t>ك</a:t>
            </a:r>
            <a:r>
              <a:rPr lang="ar-IQ" sz="2800" dirty="0" smtClean="0">
                <a:latin typeface="Simplified Arabic"/>
                <a:ea typeface="Times New Roman"/>
              </a:rPr>
              <a:t>ُ</a:t>
            </a:r>
            <a:r>
              <a:rPr lang="ar-SA" sz="2800" dirty="0" smtClean="0">
                <a:latin typeface="Simplified Arabic"/>
                <a:ea typeface="Times New Roman"/>
              </a:rPr>
              <a:t>رم </a:t>
            </a:r>
            <a:r>
              <a:rPr lang="ar-SA" sz="2800" dirty="0">
                <a:latin typeface="Simplified Arabic"/>
                <a:ea typeface="Times New Roman"/>
              </a:rPr>
              <a:t>لأنه ضبط المجاري في لندن حينما فكر وعمل نظام مجاري في لندن ولا زال منذ  150 سنة وله الآن نصب بالمدينة ، فذهب إلى أكثف حي وأكثر فرد يخرج منه فضلات فحسب الحد الأقصى </a:t>
            </a:r>
            <a:r>
              <a:rPr lang="ar-SA" sz="2800" dirty="0" smtClean="0">
                <a:latin typeface="Simplified Arabic"/>
                <a:ea typeface="Times New Roman"/>
              </a:rPr>
              <a:t>و</a:t>
            </a:r>
            <a:r>
              <a:rPr lang="ar-IQ" sz="2800" dirty="0" smtClean="0">
                <a:latin typeface="Simplified Arabic"/>
                <a:ea typeface="Times New Roman"/>
              </a:rPr>
              <a:t>من ثم</a:t>
            </a:r>
            <a:r>
              <a:rPr lang="ar-SA" sz="2800" dirty="0" smtClean="0">
                <a:latin typeface="Simplified Arabic"/>
                <a:ea typeface="Times New Roman"/>
              </a:rPr>
              <a:t> </a:t>
            </a:r>
            <a:r>
              <a:rPr lang="ar-SA" sz="2800" dirty="0">
                <a:latin typeface="Simplified Arabic"/>
                <a:ea typeface="Times New Roman"/>
              </a:rPr>
              <a:t>حسب لمدة  500 سنة أي ان مجاري لندن ستبقى الى 350 سنة قامة ، ولا زال بيته كمتحف وتمثاله مشهور وسط لندن. الآن سيارة تدخل في المجاري وحلقات مسلسلات تصور في المجاري .</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40219334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24744"/>
            <a:ext cx="8229600" cy="4389120"/>
          </a:xfrm>
        </p:spPr>
        <p:txBody>
          <a:bodyPr/>
          <a:lstStyle/>
          <a:p>
            <a:pPr marL="0" indent="0" algn="justLow">
              <a:buNone/>
            </a:pPr>
            <a:r>
              <a:rPr lang="ar-IQ" sz="2800" dirty="0" smtClean="0">
                <a:latin typeface="Times New Roman"/>
                <a:ea typeface="Times New Roman"/>
                <a:cs typeface="Simplified Arabic"/>
              </a:rPr>
              <a:t>                      </a:t>
            </a:r>
            <a:r>
              <a:rPr lang="ar-SA" sz="2800" dirty="0" smtClean="0">
                <a:latin typeface="Times New Roman"/>
                <a:ea typeface="Times New Roman"/>
                <a:cs typeface="Simplified Arabic"/>
              </a:rPr>
              <a:t>مدن </a:t>
            </a:r>
            <a:r>
              <a:rPr lang="ar-SA" sz="2800" dirty="0">
                <a:latin typeface="Times New Roman"/>
                <a:ea typeface="Times New Roman"/>
                <a:cs typeface="Simplified Arabic"/>
              </a:rPr>
              <a:t>عملاقة: ساو باولو</a:t>
            </a:r>
            <a:r>
              <a:rPr lang="en-US" sz="2800" dirty="0">
                <a:latin typeface="Times New Roman"/>
                <a:ea typeface="Times New Roman"/>
                <a:cs typeface="Simplified Arabic"/>
              </a:rPr>
              <a:t> </a:t>
            </a:r>
            <a:endParaRPr lang="en-US" sz="2000" dirty="0">
              <a:latin typeface="Times New Roman"/>
              <a:ea typeface="Times New Roman"/>
            </a:endParaRPr>
          </a:p>
          <a:p>
            <a:pPr marL="0" indent="0">
              <a:buNone/>
            </a:pPr>
            <a:r>
              <a:rPr lang="ar-SA" sz="2800" dirty="0">
                <a:latin typeface="Times New Roman"/>
                <a:ea typeface="Times New Roman"/>
                <a:cs typeface="Simplified Arabic"/>
              </a:rPr>
              <a:t>إنها ثاني أكبر مدينة في العالم، والمدينة</a:t>
            </a:r>
            <a:r>
              <a:rPr lang="ar-SA" sz="2800" dirty="0">
                <a:ea typeface="Times New Roman"/>
                <a:cs typeface="Times New Roman"/>
              </a:rPr>
              <a:t> </a:t>
            </a:r>
            <a:r>
              <a:rPr lang="ar-SA" sz="2800" dirty="0">
                <a:latin typeface="Times New Roman"/>
                <a:ea typeface="Times New Roman"/>
                <a:cs typeface="Simplified Arabic"/>
              </a:rPr>
              <a:t>الأهم في البرازيل. يعيش أكثر من 10 ملايين شخص في ساو باولو. لكن إسكان</a:t>
            </a:r>
            <a:r>
              <a:rPr lang="ar-SA" sz="2800" dirty="0">
                <a:ea typeface="Times New Roman"/>
                <a:cs typeface="Times New Roman"/>
              </a:rPr>
              <a:t> </a:t>
            </a:r>
            <a:r>
              <a:rPr lang="ar-SA" sz="2800" dirty="0">
                <a:latin typeface="Times New Roman"/>
                <a:ea typeface="Times New Roman"/>
                <a:cs typeface="Simplified Arabic"/>
              </a:rPr>
              <a:t>الناس ليس المشكلة، بل قمامة المدينة</a:t>
            </a:r>
            <a:r>
              <a:rPr lang="ar-SA"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marL="0" indent="0">
              <a:buNone/>
            </a:pPr>
            <a:r>
              <a:rPr lang="ar-SA" sz="2800" dirty="0" smtClean="0">
                <a:latin typeface="Times New Roman"/>
                <a:ea typeface="Times New Roman"/>
                <a:cs typeface="Simplified Arabic"/>
              </a:rPr>
              <a:t> </a:t>
            </a:r>
            <a:r>
              <a:rPr lang="ar-SA" sz="2800" dirty="0">
                <a:latin typeface="Times New Roman"/>
                <a:ea typeface="Times New Roman"/>
                <a:cs typeface="Simplified Arabic"/>
              </a:rPr>
              <a:t>تنتج ساو باولو كل يوم 14 ألف طن من</a:t>
            </a:r>
            <a:r>
              <a:rPr lang="ar-SA" sz="2800" dirty="0">
                <a:ea typeface="Times New Roman"/>
                <a:cs typeface="Times New Roman"/>
              </a:rPr>
              <a:t> </a:t>
            </a:r>
            <a:r>
              <a:rPr lang="ar-SA" sz="2800" dirty="0">
                <a:latin typeface="Times New Roman"/>
                <a:ea typeface="Times New Roman"/>
                <a:cs typeface="Simplified Arabic"/>
              </a:rPr>
              <a:t>النفايات، أي ما يعادل حجم برج بيزا المائل. باشرت ساو باولو بحملة بيئية</a:t>
            </a:r>
            <a:r>
              <a:rPr lang="ar-SA" sz="2800" dirty="0">
                <a:ea typeface="Times New Roman"/>
                <a:cs typeface="Times New Roman"/>
              </a:rPr>
              <a:t> </a:t>
            </a:r>
            <a:r>
              <a:rPr lang="ar-SA" sz="2800" dirty="0">
                <a:latin typeface="Times New Roman"/>
                <a:ea typeface="Times New Roman"/>
                <a:cs typeface="Simplified Arabic"/>
              </a:rPr>
              <a:t>في معالجة هكتارات من النفايات لإنتاج </a:t>
            </a:r>
            <a:r>
              <a:rPr lang="ar-SA" sz="2800" dirty="0" smtClean="0">
                <a:latin typeface="Times New Roman"/>
                <a:ea typeface="Times New Roman"/>
                <a:cs typeface="Simplified Arabic"/>
              </a:rPr>
              <a:t>الطاقة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عبوات الألومينيوم هي من</a:t>
            </a:r>
            <a:r>
              <a:rPr lang="ar-SA" sz="2800" dirty="0">
                <a:ea typeface="Times New Roman"/>
                <a:cs typeface="Times New Roman"/>
              </a:rPr>
              <a:t> </a:t>
            </a:r>
            <a:r>
              <a:rPr lang="ar-SA" sz="2800" dirty="0">
                <a:latin typeface="Times New Roman"/>
                <a:ea typeface="Times New Roman"/>
                <a:cs typeface="Simplified Arabic"/>
              </a:rPr>
              <a:t>أكثر المواد التي يتم إعادة تصنيعها في الأرض. </a:t>
            </a:r>
            <a:endParaRPr lang="ar-SA" dirty="0"/>
          </a:p>
        </p:txBody>
      </p:sp>
    </p:spTree>
    <p:extLst>
      <p:ext uri="{BB962C8B-B14F-4D97-AF65-F5344CB8AC3E}">
        <p14:creationId xmlns:p14="http://schemas.microsoft.com/office/powerpoint/2010/main" val="3797648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124744"/>
            <a:ext cx="8229600" cy="4389120"/>
          </a:xfrm>
        </p:spPr>
        <p:txBody>
          <a:bodyPr/>
          <a:lstStyle/>
          <a:p>
            <a:pPr indent="0" algn="justLow">
              <a:buNone/>
            </a:pPr>
            <a:r>
              <a:rPr lang="ar-SA" sz="2800" dirty="0" smtClean="0">
                <a:latin typeface="Times New Roman"/>
                <a:ea typeface="Times New Roman"/>
                <a:cs typeface="Simplified Arabic"/>
              </a:rPr>
              <a:t>ت</a:t>
            </a:r>
            <a:r>
              <a:rPr lang="ar-IQ" sz="2800" dirty="0" smtClean="0">
                <a:latin typeface="Times New Roman"/>
                <a:ea typeface="Times New Roman"/>
                <a:cs typeface="Simplified Arabic"/>
              </a:rPr>
              <a:t>اتي</a:t>
            </a:r>
            <a:r>
              <a:rPr lang="ar-SA" sz="2800" dirty="0" smtClean="0">
                <a:latin typeface="Times New Roman"/>
                <a:ea typeface="Times New Roman"/>
                <a:cs typeface="Simplified Arabic"/>
              </a:rPr>
              <a:t> </a:t>
            </a:r>
            <a:r>
              <a:rPr lang="ar-SA" sz="2800" dirty="0">
                <a:latin typeface="Times New Roman"/>
                <a:ea typeface="Times New Roman"/>
                <a:cs typeface="Simplified Arabic"/>
              </a:rPr>
              <a:t>البرازيل </a:t>
            </a:r>
            <a:r>
              <a:rPr lang="ar-IQ" sz="2800" dirty="0" smtClean="0">
                <a:latin typeface="Times New Roman"/>
                <a:ea typeface="Times New Roman"/>
                <a:cs typeface="Simplified Arabic"/>
              </a:rPr>
              <a:t>ب</a:t>
            </a:r>
            <a:r>
              <a:rPr lang="ar-SA" sz="2800" dirty="0" smtClean="0">
                <a:latin typeface="Times New Roman"/>
                <a:ea typeface="Times New Roman"/>
                <a:cs typeface="Simplified Arabic"/>
              </a:rPr>
              <a:t>الصدارة </a:t>
            </a:r>
            <a:r>
              <a:rPr lang="ar-SA" sz="2800" dirty="0">
                <a:latin typeface="Times New Roman"/>
                <a:ea typeface="Times New Roman"/>
                <a:cs typeface="Simplified Arabic"/>
              </a:rPr>
              <a:t>حين يتعلق الأمر ليس فقط بإعادة تصنيعها بل بالسرعة التي يتم فيها ذلك. سنرى عبوة معدنية من لحظة التقاطها من ِقبل </a:t>
            </a:r>
            <a:r>
              <a:rPr lang="ar-SA" sz="2800" dirty="0" smtClean="0">
                <a:latin typeface="Times New Roman"/>
                <a:ea typeface="Times New Roman"/>
                <a:cs typeface="Simplified Arabic"/>
              </a:rPr>
              <a:t>منظفو</a:t>
            </a:r>
            <a:r>
              <a:rPr lang="ar-IQ" sz="2800" dirty="0" smtClean="0">
                <a:latin typeface="Times New Roman"/>
                <a:ea typeface="Times New Roman"/>
                <a:cs typeface="Simplified Arabic"/>
              </a:rPr>
              <a:t>ا</a:t>
            </a:r>
            <a:r>
              <a:rPr lang="ar-SA" sz="2800" dirty="0" smtClean="0">
                <a:latin typeface="Times New Roman"/>
                <a:ea typeface="Times New Roman"/>
                <a:cs typeface="Simplified Arabic"/>
              </a:rPr>
              <a:t> </a:t>
            </a:r>
            <a:r>
              <a:rPr lang="ar-SA" sz="2800" dirty="0">
                <a:latin typeface="Times New Roman"/>
                <a:ea typeface="Times New Roman"/>
                <a:cs typeface="Simplified Arabic"/>
              </a:rPr>
              <a:t>القمامة في ساو باولو الذين </a:t>
            </a:r>
            <a:r>
              <a:rPr lang="ar-SA" sz="2800" dirty="0" err="1">
                <a:latin typeface="Times New Roman"/>
                <a:ea typeface="Times New Roman"/>
                <a:cs typeface="Simplified Arabic"/>
              </a:rPr>
              <a:t>يعتاشون</a:t>
            </a:r>
            <a:r>
              <a:rPr lang="ar-SA" sz="2800" dirty="0">
                <a:latin typeface="Times New Roman"/>
                <a:ea typeface="Times New Roman"/>
                <a:cs typeface="Simplified Arabic"/>
              </a:rPr>
              <a:t> من جمع المواد المعاد تصنيعها، حتى إدخالها المكبس وصهرها ثم إعادة صهرها، إلى اللحظة التي تصبح فيها جاهزة لتتحول إلى عبوة جديدة. </a:t>
            </a:r>
            <a:r>
              <a:rPr lang="ar-SA" sz="2800" dirty="0" smtClean="0">
                <a:latin typeface="Times New Roman"/>
                <a:ea typeface="Times New Roman"/>
                <a:cs typeface="Simplified Arabic"/>
              </a:rPr>
              <a:t>إ</a:t>
            </a:r>
            <a:r>
              <a:rPr lang="ar-IQ" sz="2800" dirty="0" smtClean="0">
                <a:latin typeface="Times New Roman"/>
                <a:ea typeface="Times New Roman"/>
                <a:cs typeface="Simplified Arabic"/>
              </a:rPr>
              <a:t>ذ</a:t>
            </a:r>
            <a:r>
              <a:rPr lang="ar-SA" sz="2800" dirty="0" smtClean="0">
                <a:latin typeface="Times New Roman"/>
                <a:ea typeface="Times New Roman"/>
                <a:cs typeface="Simplified Arabic"/>
              </a:rPr>
              <a:t> </a:t>
            </a:r>
            <a:r>
              <a:rPr lang="ar-SA" sz="2800" b="1" dirty="0">
                <a:latin typeface="Times New Roman"/>
                <a:ea typeface="Times New Roman"/>
                <a:cs typeface="Simplified Arabic"/>
              </a:rPr>
              <a:t>اجتمع الفن مع الابتكار البرازيلي</a:t>
            </a:r>
            <a:r>
              <a:rPr lang="ar-SA" sz="2800" dirty="0">
                <a:latin typeface="Times New Roman"/>
                <a:ea typeface="Times New Roman"/>
                <a:cs typeface="Simplified Arabic"/>
              </a:rPr>
              <a:t>، فلن يساهما فقط بتنظيف البيئة بل بمساعدة الفقراء حتى يكسبوا لقمة عيشهم</a:t>
            </a:r>
            <a:r>
              <a:rPr lang="en-US" sz="2800" dirty="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39523999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40768"/>
            <a:ext cx="8229600" cy="4389120"/>
          </a:xfrm>
        </p:spPr>
        <p:txBody>
          <a:bodyPr/>
          <a:lstStyle/>
          <a:p>
            <a:pPr marL="0" indent="0" algn="justLow">
              <a:buNone/>
            </a:pPr>
            <a:r>
              <a:rPr lang="ar-IQ" sz="2800" dirty="0" smtClean="0">
                <a:latin typeface="Times New Roman"/>
                <a:ea typeface="Times New Roman"/>
                <a:cs typeface="Simplified Arabic"/>
              </a:rPr>
              <a:t>                    </a:t>
            </a:r>
            <a:r>
              <a:rPr lang="ar-SA" sz="2800" dirty="0" smtClean="0">
                <a:latin typeface="Times New Roman"/>
                <a:ea typeface="Times New Roman"/>
                <a:cs typeface="Simplified Arabic"/>
              </a:rPr>
              <a:t>مدن </a:t>
            </a:r>
            <a:r>
              <a:rPr lang="ar-SA" sz="2800" dirty="0">
                <a:latin typeface="Times New Roman"/>
                <a:ea typeface="Times New Roman"/>
                <a:cs typeface="Simplified Arabic"/>
              </a:rPr>
              <a:t>عملاقة: هونغ كونغ</a:t>
            </a:r>
            <a:r>
              <a:rPr lang="en-US" sz="2800" dirty="0">
                <a:latin typeface="Times New Roman"/>
                <a:ea typeface="Times New Roman"/>
                <a:cs typeface="Simplified Arabic"/>
              </a:rPr>
              <a:t> </a:t>
            </a:r>
            <a:endParaRPr lang="en-US" sz="2000" dirty="0">
              <a:latin typeface="Times New Roman"/>
              <a:ea typeface="Times New Roman"/>
            </a:endParaRPr>
          </a:p>
          <a:p>
            <a:pPr marL="0" indent="0" algn="just">
              <a:buNone/>
            </a:pPr>
            <a:r>
              <a:rPr lang="ar-SA" sz="2800" dirty="0">
                <a:latin typeface="Times New Roman"/>
                <a:ea typeface="Times New Roman"/>
                <a:cs typeface="Simplified Arabic"/>
              </a:rPr>
              <a:t>شبه جزيرة تحيط بها أكثر من مئتي جزيرة</a:t>
            </a:r>
            <a:r>
              <a:rPr lang="en-US" sz="2800" dirty="0">
                <a:latin typeface="Times New Roman"/>
                <a:ea typeface="Times New Roman"/>
                <a:cs typeface="Simplified Arabic"/>
              </a:rPr>
              <a:t>. </a:t>
            </a:r>
            <a:r>
              <a:rPr lang="ar-SA" sz="2800" dirty="0">
                <a:latin typeface="Times New Roman"/>
                <a:ea typeface="Times New Roman"/>
                <a:cs typeface="Simplified Arabic"/>
              </a:rPr>
              <a:t>جزر قليلة منها مأهولة، وهونغ كونغ هي أكثر المناطق حول العالم كثافة في</a:t>
            </a:r>
            <a:r>
              <a:rPr lang="ar-SA" sz="2800" dirty="0">
                <a:ea typeface="Times New Roman"/>
                <a:cs typeface="Times New Roman"/>
              </a:rPr>
              <a:t> </a:t>
            </a:r>
            <a:r>
              <a:rPr lang="ar-SA" sz="2800" dirty="0" smtClean="0">
                <a:latin typeface="Times New Roman"/>
                <a:ea typeface="Times New Roman"/>
                <a:cs typeface="Simplified Arabic"/>
              </a:rPr>
              <a:t>السكان</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في </a:t>
            </a:r>
            <a:r>
              <a:rPr lang="ar-SA" sz="2800" dirty="0">
                <a:latin typeface="Times New Roman"/>
                <a:ea typeface="Times New Roman"/>
                <a:cs typeface="Simplified Arabic"/>
              </a:rPr>
              <a:t>الماضي القديم، شهدت ثورة اقتصادية </a:t>
            </a:r>
            <a:r>
              <a:rPr lang="ar-SA" sz="2800" dirty="0" smtClean="0">
                <a:latin typeface="Times New Roman"/>
                <a:ea typeface="Times New Roman"/>
                <a:cs typeface="Simplified Arabic"/>
              </a:rPr>
              <a:t>ومالية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رافق هذا الكثير من</a:t>
            </a:r>
            <a:r>
              <a:rPr lang="ar-SA" sz="2800" dirty="0">
                <a:ea typeface="Times New Roman"/>
                <a:cs typeface="Times New Roman"/>
              </a:rPr>
              <a:t> </a:t>
            </a:r>
            <a:r>
              <a:rPr lang="ar-SA" sz="2800" dirty="0">
                <a:latin typeface="Times New Roman"/>
                <a:ea typeface="Times New Roman"/>
                <a:cs typeface="Simplified Arabic"/>
              </a:rPr>
              <a:t>التقنيات المتطورة وارتفاع في قيمة عملتها بالإضافة إلى تركيبة مصرفية</a:t>
            </a:r>
            <a:r>
              <a:rPr lang="ar-SA" sz="2800" dirty="0">
                <a:ea typeface="Times New Roman"/>
                <a:cs typeface="Times New Roman"/>
              </a:rPr>
              <a:t> </a:t>
            </a:r>
            <a:r>
              <a:rPr lang="ar-SA" sz="2800" dirty="0" smtClean="0">
                <a:latin typeface="Times New Roman"/>
                <a:ea typeface="Times New Roman"/>
                <a:cs typeface="Simplified Arabic"/>
              </a:rPr>
              <a:t>معقدة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في هونغ كونغ، كبار الأثرياء أكثر من أي بلد </a:t>
            </a:r>
            <a:r>
              <a:rPr lang="ar-SA" sz="2800" dirty="0" smtClean="0">
                <a:latin typeface="Times New Roman"/>
                <a:ea typeface="Times New Roman"/>
                <a:cs typeface="Simplified Arabic"/>
              </a:rPr>
              <a:t>آخر</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IQ" sz="2800" dirty="0" smtClean="0">
                <a:latin typeface="Times New Roman"/>
                <a:ea typeface="Times New Roman"/>
                <a:cs typeface="Simplified Arabic"/>
              </a:rPr>
              <a:t>حيث </a:t>
            </a:r>
            <a:r>
              <a:rPr lang="ar-SA" sz="2800" dirty="0" smtClean="0">
                <a:latin typeface="Times New Roman"/>
                <a:ea typeface="Times New Roman"/>
                <a:cs typeface="Simplified Arabic"/>
              </a:rPr>
              <a:t>استطاعت </a:t>
            </a:r>
            <a:r>
              <a:rPr lang="ar-SA" sz="2800" dirty="0">
                <a:latin typeface="Times New Roman"/>
                <a:ea typeface="Times New Roman"/>
                <a:cs typeface="Simplified Arabic"/>
              </a:rPr>
              <a:t>هذه المدينة الصغيرة </a:t>
            </a:r>
            <a:r>
              <a:rPr lang="ar-SA" sz="2800" dirty="0" smtClean="0">
                <a:latin typeface="Times New Roman"/>
                <a:ea typeface="Times New Roman"/>
                <a:cs typeface="Simplified Arabic"/>
              </a:rPr>
              <a:t>تحقيق</a:t>
            </a:r>
            <a:r>
              <a:rPr lang="ar-IQ" sz="2800" dirty="0" smtClean="0">
                <a:latin typeface="Times New Roman"/>
                <a:ea typeface="Times New Roman"/>
                <a:cs typeface="Simplified Arabic"/>
              </a:rPr>
              <a:t> درجات عالية</a:t>
            </a:r>
            <a:r>
              <a:rPr lang="ar-SA" sz="2800" dirty="0" smtClean="0">
                <a:latin typeface="Times New Roman"/>
                <a:ea typeface="Times New Roman"/>
                <a:cs typeface="Simplified Arabic"/>
              </a:rPr>
              <a:t> </a:t>
            </a:r>
            <a:r>
              <a:rPr lang="ar-SA" sz="2800" dirty="0">
                <a:latin typeface="Times New Roman"/>
                <a:ea typeface="Times New Roman"/>
                <a:cs typeface="Simplified Arabic"/>
              </a:rPr>
              <a:t>في عالم </a:t>
            </a:r>
            <a:r>
              <a:rPr lang="ar-SA" sz="2800" dirty="0" smtClean="0">
                <a:latin typeface="Times New Roman"/>
                <a:ea typeface="Times New Roman"/>
                <a:cs typeface="Simplified Arabic"/>
              </a:rPr>
              <a:t>الت</a:t>
            </a:r>
            <a:r>
              <a:rPr lang="ar-IQ" sz="2800" dirty="0" smtClean="0">
                <a:latin typeface="Times New Roman"/>
                <a:ea typeface="Times New Roman"/>
                <a:cs typeface="Simplified Arabic"/>
              </a:rPr>
              <a:t>قانة</a:t>
            </a:r>
            <a:r>
              <a:rPr lang="ar-SA" sz="2800" dirty="0" smtClean="0">
                <a:latin typeface="Times New Roman"/>
                <a:ea typeface="Times New Roman"/>
                <a:cs typeface="Simplified Arabic"/>
              </a:rPr>
              <a:t>. </a:t>
            </a:r>
            <a:endParaRPr lang="ar-SA" dirty="0"/>
          </a:p>
        </p:txBody>
      </p:sp>
    </p:spTree>
    <p:extLst>
      <p:ext uri="{BB962C8B-B14F-4D97-AF65-F5344CB8AC3E}">
        <p14:creationId xmlns:p14="http://schemas.microsoft.com/office/powerpoint/2010/main" val="12574855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40768"/>
            <a:ext cx="8229600" cy="4389120"/>
          </a:xfrm>
        </p:spPr>
        <p:txBody>
          <a:bodyPr>
            <a:normAutofit lnSpcReduction="10000"/>
          </a:bodyPr>
          <a:lstStyle/>
          <a:p>
            <a:pPr marL="0" indent="0" algn="just">
              <a:buNone/>
            </a:pPr>
            <a:r>
              <a:rPr lang="ar-SA" sz="3600" dirty="0">
                <a:latin typeface="Times New Roman"/>
                <a:ea typeface="Times New Roman"/>
                <a:cs typeface="Simplified Arabic"/>
              </a:rPr>
              <a:t>واحدة من المحاولات الأولى لتحديد وتصنيف وترتيب المدن العالمية جرت في</a:t>
            </a:r>
            <a:r>
              <a:rPr lang="ar-SA" sz="3600" dirty="0">
                <a:ea typeface="Times New Roman"/>
                <a:cs typeface="Times New Roman"/>
              </a:rPr>
              <a:t> </a:t>
            </a:r>
            <a:r>
              <a:rPr lang="ar-SA" sz="3600" dirty="0">
                <a:latin typeface="Times New Roman"/>
                <a:ea typeface="Times New Roman"/>
                <a:cs typeface="Simplified Arabic"/>
              </a:rPr>
              <a:t>عام 1998 من قبل مجموعة دراسات العولمة والمدن العالمية</a:t>
            </a:r>
            <a:r>
              <a:rPr lang="en-US" sz="3600" dirty="0">
                <a:latin typeface="Times New Roman"/>
                <a:ea typeface="Times New Roman"/>
                <a:cs typeface="Simplified Arabic"/>
              </a:rPr>
              <a:t> (</a:t>
            </a:r>
            <a:r>
              <a:rPr lang="en-US" sz="3600" dirty="0" err="1" smtClean="0">
                <a:latin typeface="Times New Roman"/>
                <a:ea typeface="Times New Roman"/>
                <a:cs typeface="Simplified Arabic"/>
              </a:rPr>
              <a:t>Ga</a:t>
            </a:r>
            <a:r>
              <a:rPr lang="en-US" sz="3600" dirty="0" smtClean="0">
                <a:latin typeface="Times New Roman"/>
                <a:ea typeface="Times New Roman"/>
                <a:cs typeface="Simplified Arabic"/>
              </a:rPr>
              <a:t> WC</a:t>
            </a:r>
            <a:r>
              <a:rPr lang="en-US" sz="3600" dirty="0">
                <a:latin typeface="Times New Roman"/>
                <a:ea typeface="Times New Roman"/>
                <a:cs typeface="Simplified Arabic"/>
              </a:rPr>
              <a:t>) </a:t>
            </a:r>
            <a:r>
              <a:rPr lang="ar-SA" sz="3600" dirty="0">
                <a:latin typeface="Times New Roman"/>
                <a:ea typeface="Times New Roman"/>
                <a:cs typeface="Simplified Arabic"/>
              </a:rPr>
              <a:t>التي يوجد</a:t>
            </a:r>
            <a:r>
              <a:rPr lang="ar-SA" sz="3600" dirty="0">
                <a:ea typeface="Times New Roman"/>
                <a:cs typeface="Times New Roman"/>
              </a:rPr>
              <a:t> </a:t>
            </a:r>
            <a:r>
              <a:rPr lang="ar-SA" sz="3600" dirty="0">
                <a:latin typeface="Times New Roman"/>
                <a:ea typeface="Times New Roman"/>
                <a:cs typeface="Simplified Arabic"/>
              </a:rPr>
              <a:t>مقرها في قسم الجغرافيا </a:t>
            </a:r>
            <a:r>
              <a:rPr lang="ar-SA" sz="3600" dirty="0" smtClean="0">
                <a:latin typeface="Times New Roman"/>
                <a:ea typeface="Times New Roman"/>
                <a:cs typeface="Simplified Arabic"/>
              </a:rPr>
              <a:t>في</a:t>
            </a:r>
            <a:r>
              <a:rPr lang="ar-IQ" sz="3600" dirty="0" smtClean="0">
                <a:ea typeface="Times New Roman"/>
                <a:cs typeface="Times New Roman"/>
              </a:rPr>
              <a:t>جامعة لافبرو </a:t>
            </a:r>
            <a:r>
              <a:rPr lang="ar-SA" sz="3600" dirty="0" smtClean="0">
                <a:latin typeface="Times New Roman"/>
                <a:ea typeface="Times New Roman"/>
                <a:cs typeface="Simplified Arabic"/>
              </a:rPr>
              <a:t>في</a:t>
            </a:r>
            <a:r>
              <a:rPr lang="ar-SA" sz="3600" dirty="0" smtClean="0">
                <a:ea typeface="Times New Roman"/>
                <a:cs typeface="Times New Roman"/>
              </a:rPr>
              <a:t> </a:t>
            </a:r>
            <a:r>
              <a:rPr lang="ar-IQ" sz="3600" dirty="0" smtClean="0">
                <a:latin typeface="Times New Roman"/>
                <a:ea typeface="Times New Roman"/>
                <a:cs typeface="Simplified Arabic"/>
              </a:rPr>
              <a:t>المملكة المتحدة </a:t>
            </a:r>
            <a:r>
              <a:rPr lang="ar-IQ" sz="3600" dirty="0" smtClean="0">
                <a:solidFill>
                  <a:srgbClr val="0000FF"/>
                </a:solidFill>
                <a:latin typeface="Times New Roman"/>
                <a:ea typeface="Times New Roman"/>
                <a:cs typeface="Simplified Arabic"/>
              </a:rPr>
              <a:t>،</a:t>
            </a:r>
            <a:r>
              <a:rPr lang="ar-SA" sz="3600" dirty="0" smtClean="0">
                <a:latin typeface="Times New Roman"/>
                <a:ea typeface="Times New Roman"/>
                <a:cs typeface="Simplified Arabic"/>
              </a:rPr>
              <a:t> </a:t>
            </a:r>
            <a:r>
              <a:rPr lang="ar-SA" sz="3600" dirty="0">
                <a:latin typeface="Times New Roman"/>
                <a:ea typeface="Times New Roman"/>
                <a:cs typeface="Simplified Arabic"/>
              </a:rPr>
              <a:t>والتي قامت بترتيب المدن على أساس توفير "</a:t>
            </a:r>
            <a:r>
              <a:rPr lang="ar-SA" sz="3600" u="sng" dirty="0">
                <a:latin typeface="Times New Roman"/>
                <a:ea typeface="Times New Roman"/>
                <a:cs typeface="Simplified Arabic"/>
              </a:rPr>
              <a:t>الخدمات المنتجة المتقدمة</a:t>
            </a:r>
            <a:r>
              <a:rPr lang="ar-SA" sz="3600" dirty="0">
                <a:latin typeface="Times New Roman"/>
                <a:ea typeface="Times New Roman"/>
                <a:cs typeface="Simplified Arabic"/>
              </a:rPr>
              <a:t>" مثل</a:t>
            </a:r>
            <a:r>
              <a:rPr lang="ar-SA" sz="3600" dirty="0">
                <a:ea typeface="Times New Roman"/>
                <a:cs typeface="Times New Roman"/>
              </a:rPr>
              <a:t> </a:t>
            </a:r>
            <a:r>
              <a:rPr lang="ar-SA" sz="3600" u="sng" dirty="0">
                <a:latin typeface="Times New Roman"/>
                <a:ea typeface="Times New Roman"/>
                <a:cs typeface="Simplified Arabic"/>
              </a:rPr>
              <a:t>المحاسبة</a:t>
            </a:r>
            <a:r>
              <a:rPr lang="ar-SA" sz="3600" dirty="0">
                <a:latin typeface="Times New Roman"/>
                <a:ea typeface="Times New Roman"/>
                <a:cs typeface="Simplified Arabic"/>
              </a:rPr>
              <a:t> </a:t>
            </a:r>
            <a:r>
              <a:rPr lang="ar-SA" sz="3600" u="sng" dirty="0">
                <a:latin typeface="Times New Roman"/>
                <a:ea typeface="Times New Roman"/>
                <a:cs typeface="Simplified Arabic"/>
              </a:rPr>
              <a:t>والدعاية</a:t>
            </a:r>
            <a:r>
              <a:rPr lang="ar-SA" sz="3600" dirty="0">
                <a:latin typeface="Times New Roman"/>
                <a:ea typeface="Times New Roman"/>
                <a:cs typeface="Simplified Arabic"/>
              </a:rPr>
              <a:t> </a:t>
            </a:r>
            <a:r>
              <a:rPr lang="ar-SA" sz="3600" u="sng" dirty="0">
                <a:latin typeface="Times New Roman"/>
                <a:ea typeface="Times New Roman"/>
                <a:cs typeface="Simplified Arabic"/>
              </a:rPr>
              <a:t>والتمويل</a:t>
            </a:r>
            <a:r>
              <a:rPr lang="ar-SA" sz="3600" dirty="0">
                <a:latin typeface="Times New Roman"/>
                <a:ea typeface="Times New Roman"/>
                <a:cs typeface="Simplified Arabic"/>
              </a:rPr>
              <a:t> </a:t>
            </a:r>
            <a:r>
              <a:rPr lang="ar-SA" sz="3600" u="sng" dirty="0">
                <a:latin typeface="Times New Roman"/>
                <a:ea typeface="Times New Roman"/>
                <a:cs typeface="Simplified Arabic"/>
              </a:rPr>
              <a:t>والقوانين</a:t>
            </a:r>
            <a:r>
              <a:rPr lang="ar-SA" sz="3600" dirty="0" smtClean="0">
                <a:latin typeface="Times New Roman"/>
                <a:ea typeface="Times New Roman"/>
                <a:cs typeface="Simplified Arabic"/>
              </a:rPr>
              <a:t>.</a:t>
            </a:r>
            <a:r>
              <a:rPr lang="ar-IQ" sz="3600" dirty="0" smtClean="0">
                <a:latin typeface="Times New Roman"/>
                <a:ea typeface="Times New Roman"/>
                <a:cs typeface="Simplified Arabic"/>
              </a:rPr>
              <a:t>(لاحظ كلها اقتصادية)،</a:t>
            </a:r>
            <a:r>
              <a:rPr lang="ar-SA" sz="3600" dirty="0" smtClean="0">
                <a:latin typeface="Times New Roman"/>
                <a:ea typeface="Times New Roman"/>
                <a:cs typeface="Simplified Arabic"/>
              </a:rPr>
              <a:t> </a:t>
            </a:r>
            <a:r>
              <a:rPr lang="ar-SA" sz="3600" dirty="0">
                <a:latin typeface="Times New Roman"/>
                <a:ea typeface="Times New Roman"/>
                <a:cs typeface="Simplified Arabic"/>
              </a:rPr>
              <a:t>وصنّفت المجموعة ثلاثة مستويات من</a:t>
            </a:r>
            <a:r>
              <a:rPr lang="ar-SA" sz="3600" dirty="0">
                <a:ea typeface="Times New Roman"/>
                <a:cs typeface="Times New Roman"/>
              </a:rPr>
              <a:t> </a:t>
            </a:r>
            <a:r>
              <a:rPr lang="ar-SA" sz="3600" dirty="0">
                <a:latin typeface="Times New Roman"/>
                <a:ea typeface="Times New Roman"/>
                <a:cs typeface="Simplified Arabic"/>
              </a:rPr>
              <a:t>المدن العالمية. </a:t>
            </a:r>
            <a:endParaRPr lang="ar-SA" sz="3600" dirty="0"/>
          </a:p>
          <a:p>
            <a:pPr marL="0" indent="0" algn="just">
              <a:buNone/>
            </a:pPr>
            <a:endParaRPr lang="ar-IQ" sz="2800" dirty="0" smtClean="0">
              <a:solidFill>
                <a:srgbClr val="0000FF"/>
              </a:solidFill>
              <a:latin typeface="Times New Roman"/>
              <a:ea typeface="Times New Roman"/>
              <a:cs typeface="Simplified Arabic"/>
            </a:endParaRPr>
          </a:p>
        </p:txBody>
      </p:sp>
    </p:spTree>
    <p:extLst>
      <p:ext uri="{BB962C8B-B14F-4D97-AF65-F5344CB8AC3E}">
        <p14:creationId xmlns:p14="http://schemas.microsoft.com/office/powerpoint/2010/main" val="313393639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indent="0" algn="justLow">
              <a:buNone/>
            </a:pPr>
            <a:r>
              <a:rPr lang="ar-SA" sz="2800" dirty="0">
                <a:latin typeface="Times New Roman"/>
                <a:ea typeface="Times New Roman"/>
                <a:cs typeface="Simplified Arabic"/>
              </a:rPr>
              <a:t>تبدأ الرحلة داخل معمل هونغ كونغ برينتيد </a:t>
            </a:r>
            <a:r>
              <a:rPr lang="ar-SA" sz="2800" dirty="0" smtClean="0">
                <a:latin typeface="Times New Roman"/>
                <a:ea typeface="Times New Roman"/>
                <a:cs typeface="Simplified Arabic"/>
              </a:rPr>
              <a:t>ليميتيد</a:t>
            </a:r>
            <a:r>
              <a:rPr lang="en-US" sz="2800" dirty="0">
                <a:latin typeface="Times New Roman"/>
                <a:ea typeface="Times New Roman"/>
                <a:cs typeface="Simplified Arabic"/>
              </a:rPr>
              <a:t>Printing </a:t>
            </a:r>
            <a:r>
              <a:rPr lang="en-US" sz="2800" dirty="0" smtClean="0">
                <a:latin typeface="Times New Roman"/>
                <a:ea typeface="Times New Roman"/>
                <a:cs typeface="Simplified Arabic"/>
              </a:rPr>
              <a:t>Limited</a:t>
            </a:r>
            <a:r>
              <a:rPr lang="ar-IQ" sz="2800" dirty="0" smtClean="0">
                <a:latin typeface="Times New Roman"/>
                <a:ea typeface="Times New Roman"/>
                <a:cs typeface="Simplified Arabic"/>
              </a:rPr>
              <a:t> </a:t>
            </a:r>
            <a:r>
              <a:rPr lang="ar-SA" sz="2800" dirty="0" smtClean="0">
                <a:latin typeface="Times New Roman"/>
                <a:ea typeface="Times New Roman"/>
                <a:cs typeface="Simplified Arabic"/>
              </a:rPr>
              <a:t> </a:t>
            </a:r>
            <a:r>
              <a:rPr lang="ar-SA" sz="2800" dirty="0">
                <a:latin typeface="Times New Roman"/>
                <a:ea typeface="Times New Roman"/>
                <a:cs typeface="Simplified Arabic"/>
              </a:rPr>
              <a:t>للطباعة فضلا من أهم ثلاثة مصارف في هونغ كونغ </a:t>
            </a:r>
            <a:r>
              <a:rPr lang="ar-IQ" sz="2800" dirty="0" smtClean="0">
                <a:latin typeface="Times New Roman"/>
                <a:ea typeface="Times New Roman"/>
                <a:cs typeface="Simplified Arabic"/>
              </a:rPr>
              <a:t>فضلا</a:t>
            </a:r>
            <a:r>
              <a:rPr lang="ar-SA" sz="2800" dirty="0" smtClean="0">
                <a:latin typeface="Times New Roman"/>
                <a:ea typeface="Times New Roman"/>
                <a:cs typeface="Simplified Arabic"/>
              </a:rPr>
              <a:t> </a:t>
            </a:r>
            <a:r>
              <a:rPr lang="ar-SA" sz="2800" dirty="0">
                <a:latin typeface="Times New Roman"/>
                <a:ea typeface="Times New Roman"/>
                <a:cs typeface="Simplified Arabic"/>
              </a:rPr>
              <a:t>عن الغوص في اقتصادها</a:t>
            </a:r>
            <a:r>
              <a:rPr lang="en-US"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indent="0" algn="justLow">
              <a:buNone/>
            </a:pPr>
            <a:r>
              <a:rPr lang="ar-IQ" dirty="0" smtClean="0"/>
              <a:t>س: ما الذي اثار انتباهكم في هذه المدينة العملاقة؟</a:t>
            </a:r>
            <a:endParaRPr lang="en-US" sz="2000" dirty="0">
              <a:latin typeface="Times New Roman"/>
              <a:ea typeface="Times New Roman"/>
            </a:endParaRPr>
          </a:p>
        </p:txBody>
      </p:sp>
    </p:spTree>
    <p:extLst>
      <p:ext uri="{BB962C8B-B14F-4D97-AF65-F5344CB8AC3E}">
        <p14:creationId xmlns:p14="http://schemas.microsoft.com/office/powerpoint/2010/main" val="152308234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للذكرى\في اليابا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294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4389120"/>
          </a:xfrm>
        </p:spPr>
        <p:txBody>
          <a:bodyPr>
            <a:normAutofit lnSpcReduction="10000"/>
          </a:bodyPr>
          <a:lstStyle/>
          <a:p>
            <a:pPr marL="0" indent="0" algn="justLow">
              <a:buNone/>
            </a:pPr>
            <a:r>
              <a:rPr lang="ar-IQ" sz="2800" dirty="0" smtClean="0">
                <a:latin typeface="Times New Roman"/>
                <a:ea typeface="Times New Roman"/>
                <a:cs typeface="Simplified Arabic"/>
              </a:rPr>
              <a:t>                          </a:t>
            </a:r>
            <a:r>
              <a:rPr lang="ar-SA" sz="2800" dirty="0" smtClean="0">
                <a:latin typeface="Times New Roman"/>
                <a:ea typeface="Times New Roman"/>
                <a:cs typeface="Simplified Arabic"/>
              </a:rPr>
              <a:t>مدن </a:t>
            </a:r>
            <a:r>
              <a:rPr lang="ar-SA" sz="2800" dirty="0">
                <a:latin typeface="Times New Roman"/>
                <a:ea typeface="Times New Roman"/>
                <a:cs typeface="Simplified Arabic"/>
              </a:rPr>
              <a:t>عملاقة: جاكارتا</a:t>
            </a:r>
            <a:r>
              <a:rPr lang="en-US" sz="2800" dirty="0">
                <a:latin typeface="Times New Roman"/>
                <a:ea typeface="Times New Roman"/>
                <a:cs typeface="Simplified Arabic"/>
              </a:rPr>
              <a:t> </a:t>
            </a:r>
            <a:endParaRPr lang="en-US" sz="2000" dirty="0">
              <a:latin typeface="Times New Roman"/>
              <a:ea typeface="Times New Roman"/>
            </a:endParaRPr>
          </a:p>
          <a:p>
            <a:pPr indent="0" algn="justLow">
              <a:buNone/>
            </a:pPr>
            <a:r>
              <a:rPr lang="ar-SA" sz="2800" dirty="0">
                <a:latin typeface="Times New Roman"/>
                <a:ea typeface="Times New Roman"/>
                <a:cs typeface="Simplified Arabic"/>
              </a:rPr>
              <a:t>تعد جاكرتا المركز الاقتصادي والثقافي والسياسي </a:t>
            </a:r>
            <a:r>
              <a:rPr lang="ar-SA" sz="2800" dirty="0" smtClean="0">
                <a:latin typeface="Times New Roman"/>
                <a:ea typeface="Times New Roman"/>
                <a:cs typeface="Simplified Arabic"/>
              </a:rPr>
              <a:t>لإندونيسيا، </a:t>
            </a:r>
            <a:r>
              <a:rPr lang="ar-SA" sz="2800" dirty="0">
                <a:latin typeface="Times New Roman"/>
                <a:ea typeface="Times New Roman"/>
                <a:cs typeface="Simplified Arabic"/>
              </a:rPr>
              <a:t>وقد كانت بوابة آسيا لأكثر من 2000 عاما. وفي بدايات القرن السادس عشر قام الهولنديون ببناء ميناء باتافيا، </a:t>
            </a:r>
            <a:r>
              <a:rPr lang="ar-SA" sz="2800" dirty="0" smtClean="0">
                <a:latin typeface="Times New Roman"/>
                <a:ea typeface="Times New Roman"/>
                <a:cs typeface="Simplified Arabic"/>
              </a:rPr>
              <a:t>شمال </a:t>
            </a:r>
            <a:r>
              <a:rPr lang="ar-SA" sz="2800" dirty="0">
                <a:latin typeface="Times New Roman"/>
                <a:ea typeface="Times New Roman"/>
                <a:cs typeface="Simplified Arabic"/>
              </a:rPr>
              <a:t>جاكرتا، لتصدير التوابل إلى أوروبا. ومنذ ذلك الحين أصبحت المدينة مزيج للتأثيرات الأوروبية </a:t>
            </a:r>
            <a:r>
              <a:rPr lang="ar-SA" sz="2800" dirty="0" smtClean="0">
                <a:latin typeface="Times New Roman"/>
                <a:ea typeface="Times New Roman"/>
                <a:cs typeface="Simplified Arabic"/>
              </a:rPr>
              <a:t>والآسيوية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واندمجت التقاليد القديمة مع الحياة الحديثة</a:t>
            </a:r>
            <a:r>
              <a:rPr lang="ar-SA"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indent="0" algn="justLow">
              <a:buNone/>
            </a:pPr>
            <a:r>
              <a:rPr lang="ar-SA" sz="2800" dirty="0" smtClean="0">
                <a:latin typeface="Times New Roman"/>
                <a:ea typeface="Times New Roman"/>
                <a:cs typeface="Simplified Arabic"/>
              </a:rPr>
              <a:t> </a:t>
            </a:r>
            <a:r>
              <a:rPr lang="ar-SA" sz="2800" dirty="0">
                <a:latin typeface="Times New Roman"/>
                <a:ea typeface="Times New Roman"/>
                <a:cs typeface="Simplified Arabic"/>
              </a:rPr>
              <a:t>تضم منطقة قطار الأنفاق الكبير حاليا أكثر من 23 مليون شخص يساهمون في إتعاب البنية التحتية وزيادة التلوث وتسرب المجاري الناتجة عن سداد الأنابيب وقنوات المياه. إلا أن جاكرتا تعتني بهذه القضايا واحدة بواحدة وتواصل نموها كبقية مدن جنوب شرق آسيا</a:t>
            </a:r>
            <a:r>
              <a:rPr lang="en-US" sz="2800" dirty="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324060120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u="sng" dirty="0" smtClean="0"/>
              <a:t>انظر التعبير الدقيق </a:t>
            </a:r>
            <a:r>
              <a:rPr lang="ar-IQ" dirty="0" smtClean="0"/>
              <a:t>رغم ضخامة المشكلة المتمثل في تضخم هذه المدينة تعتني بمشاكلها واحدة واحدة دون اهمال احدها او اصلاح احداها على حساب الاخرى فضلا عن احتوائها لهذه المشاكل من حيث اسبابها وانتشارها مع الاخذ بإمكانيات علاجها .</a:t>
            </a:r>
            <a:endParaRPr lang="ar-SA" dirty="0"/>
          </a:p>
        </p:txBody>
      </p:sp>
    </p:spTree>
    <p:extLst>
      <p:ext uri="{BB962C8B-B14F-4D97-AF65-F5344CB8AC3E}">
        <p14:creationId xmlns:p14="http://schemas.microsoft.com/office/powerpoint/2010/main" val="202383162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Low">
              <a:buNone/>
            </a:pPr>
            <a:r>
              <a:rPr lang="ar-SA" sz="2800" b="1" dirty="0">
                <a:latin typeface="Times New Roman"/>
                <a:ea typeface="Times New Roman"/>
                <a:cs typeface="Simplified Arabic"/>
              </a:rPr>
              <a:t>تقنيات متطورة لإعادة تدوير المياه الملوثة في المدن العملاقة </a:t>
            </a:r>
            <a:endParaRPr lang="en-US" sz="2000" dirty="0">
              <a:latin typeface="Times New Roman"/>
              <a:ea typeface="Times New Roman"/>
            </a:endParaRPr>
          </a:p>
          <a:p>
            <a:pPr indent="0" algn="justLow">
              <a:buNone/>
            </a:pPr>
            <a:r>
              <a:rPr lang="ar-SA" sz="2800" dirty="0">
                <a:latin typeface="Times New Roman"/>
                <a:ea typeface="Times New Roman"/>
                <a:cs typeface="Simplified Arabic"/>
              </a:rPr>
              <a:t>لا يواكب تطوير البنية التحتية في معظم المدن العملاقة حجم النمو المتسارع الذي تشهده، لذا </a:t>
            </a:r>
            <a:r>
              <a:rPr lang="ar-IQ" sz="2800" dirty="0" smtClean="0">
                <a:latin typeface="Times New Roman"/>
                <a:ea typeface="Times New Roman"/>
                <a:cs typeface="Simplified Arabic"/>
              </a:rPr>
              <a:t>ي</a:t>
            </a:r>
            <a:r>
              <a:rPr lang="ar-SA" sz="2800" dirty="0" smtClean="0">
                <a:latin typeface="Times New Roman"/>
                <a:ea typeface="Times New Roman"/>
                <a:cs typeface="Simplified Arabic"/>
              </a:rPr>
              <a:t>حاول </a:t>
            </a:r>
            <a:r>
              <a:rPr lang="ar-SA" sz="2800" dirty="0">
                <a:latin typeface="Times New Roman"/>
                <a:ea typeface="Times New Roman"/>
                <a:cs typeface="Simplified Arabic"/>
              </a:rPr>
              <a:t>مجموعة من الباحثين في جامعة </a:t>
            </a:r>
            <a:r>
              <a:rPr lang="ar-SA" sz="2800" dirty="0" err="1">
                <a:latin typeface="Times New Roman"/>
                <a:ea typeface="Times New Roman"/>
                <a:cs typeface="Simplified Arabic"/>
              </a:rPr>
              <a:t>دارمشتات</a:t>
            </a:r>
            <a:r>
              <a:rPr lang="ar-SA" sz="2800" dirty="0">
                <a:latin typeface="Times New Roman"/>
                <a:ea typeface="Times New Roman"/>
                <a:cs typeface="Simplified Arabic"/>
              </a:rPr>
              <a:t> الألمانية إيجاد حلول لبعض المشاكل والتحديات التي تواجهها المدن العملاقة في العالم</a:t>
            </a:r>
            <a:r>
              <a:rPr lang="en-US" sz="2800" dirty="0">
                <a:latin typeface="Times New Roman"/>
                <a:ea typeface="Times New Roman"/>
                <a:cs typeface="Simplified Arabic"/>
              </a:rPr>
              <a:t>. </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14029949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24744"/>
            <a:ext cx="8229600" cy="4389120"/>
          </a:xfrm>
        </p:spPr>
        <p:txBody>
          <a:bodyPr/>
          <a:lstStyle/>
          <a:p>
            <a:pPr indent="0" algn="justLow">
              <a:buNone/>
            </a:pPr>
            <a:r>
              <a:rPr lang="ar-SA" sz="2800" dirty="0" smtClean="0">
                <a:latin typeface="Times New Roman"/>
                <a:ea typeface="Times New Roman"/>
                <a:cs typeface="Simplified Arabic"/>
              </a:rPr>
              <a:t>ومع </a:t>
            </a:r>
            <a:r>
              <a:rPr lang="ar-SA" sz="2800" dirty="0">
                <a:latin typeface="Times New Roman"/>
                <a:ea typeface="Times New Roman"/>
                <a:cs typeface="Simplified Arabic"/>
              </a:rPr>
              <a:t>مرور الوقت يصبح تزويد جميع السكان بالمياه النظيفة أمرا صعباً، وهذا ينطبق كذلك على تنقية مياه الصرف الصحي والتخلص من النفايات</a:t>
            </a:r>
            <a:r>
              <a:rPr lang="en-US" sz="2800" dirty="0">
                <a:latin typeface="Times New Roman"/>
                <a:ea typeface="Times New Roman"/>
                <a:cs typeface="Simplified Arabic"/>
              </a:rPr>
              <a:t>. </a:t>
            </a:r>
            <a:r>
              <a:rPr lang="ar-SA" sz="2800" dirty="0">
                <a:latin typeface="Times New Roman"/>
                <a:ea typeface="Times New Roman"/>
                <a:cs typeface="Simplified Arabic"/>
              </a:rPr>
              <a:t>وخلال السنوات الأخيرة ارتفع عدد سكان العاصمة الفيتنامية هانوي بشكل كبير، إذ بات يقارب عددهم سبعة مليون نسمة. ولا توجد في المدينة محطة لتدوير مياه الصرف الصحي، فمياه المراحيض والحمامات تسلك طرقا طويلة لتصب بعد ذلك في الأنهار الموجودة في المنطقة، وهو ما يجعلها تختلط بالمياه الجوفية دون أن يتم تنقيتها بأي شكل من الأشكال</a:t>
            </a:r>
            <a:r>
              <a:rPr lang="en-US" sz="2800" dirty="0">
                <a:latin typeface="Times New Roman"/>
                <a:ea typeface="Times New Roman"/>
                <a:cs typeface="Simplified Arabic"/>
              </a:rPr>
              <a:t>.</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126223626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4389120"/>
          </a:xfrm>
        </p:spPr>
        <p:txBody>
          <a:bodyPr/>
          <a:lstStyle/>
          <a:p>
            <a:pPr marL="0" indent="0" algn="justLow">
              <a:buNone/>
            </a:pPr>
            <a:r>
              <a:rPr lang="ar-SA" sz="2800" b="1" dirty="0">
                <a:latin typeface="Times New Roman"/>
                <a:ea typeface="Times New Roman"/>
                <a:cs typeface="Simplified Arabic"/>
              </a:rPr>
              <a:t>معالجة مياه الصرف </a:t>
            </a:r>
            <a:r>
              <a:rPr lang="ar-SA" sz="2800" b="1" dirty="0" smtClean="0">
                <a:latin typeface="Times New Roman"/>
                <a:ea typeface="Times New Roman"/>
                <a:cs typeface="Simplified Arabic"/>
              </a:rPr>
              <a:t>الصحي</a:t>
            </a:r>
            <a:endParaRPr lang="en-US" sz="2000" dirty="0">
              <a:latin typeface="Times New Roman"/>
              <a:ea typeface="Times New Roman"/>
            </a:endParaRPr>
          </a:p>
          <a:p>
            <a:pPr indent="0" algn="justLow">
              <a:buNone/>
            </a:pPr>
            <a:r>
              <a:rPr lang="ar-SA" sz="2800" dirty="0">
                <a:latin typeface="Times New Roman"/>
                <a:ea typeface="Times New Roman"/>
                <a:cs typeface="Simplified Arabic"/>
              </a:rPr>
              <a:t>وقد قامت جامعة </a:t>
            </a:r>
            <a:r>
              <a:rPr lang="ar-SA" sz="2800" dirty="0" smtClean="0">
                <a:latin typeface="Times New Roman"/>
                <a:ea typeface="Times New Roman"/>
                <a:cs typeface="Simplified Arabic"/>
              </a:rPr>
              <a:t>دارم شتات </a:t>
            </a:r>
            <a:r>
              <a:rPr lang="ar-SA" sz="2800" dirty="0">
                <a:latin typeface="Times New Roman"/>
                <a:ea typeface="Times New Roman"/>
                <a:cs typeface="Simplified Arabic"/>
              </a:rPr>
              <a:t>التقنية بتطوير نظام صرف صحي متطور قابل للتوسيع والتطوير بحسب نمو المدينة وتطورها. ويتسنى عبر هذا النظام تنقية مياه الصرف الصحي وأيضا توليد الكهرباء من الفضلات البشرية الصلبة </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وسيتم </a:t>
            </a:r>
            <a:r>
              <a:rPr lang="ar-SA" sz="2800" dirty="0">
                <a:latin typeface="Times New Roman"/>
                <a:ea typeface="Times New Roman"/>
                <a:cs typeface="Simplified Arabic"/>
              </a:rPr>
              <a:t>خلال السنوات القليلة القادمة إنشاء أكثر من 100 محطة تعمل بهذا النظام الجديد الذي يعرف بـ</a:t>
            </a:r>
            <a:r>
              <a:rPr lang="en-US" sz="2800" dirty="0">
                <a:latin typeface="Times New Roman"/>
                <a:ea typeface="Times New Roman"/>
                <a:cs typeface="Simplified Arabic"/>
              </a:rPr>
              <a:t> </a:t>
            </a:r>
            <a:r>
              <a:rPr lang="en-US" sz="2800" dirty="0" smtClean="0">
                <a:latin typeface="Times New Roman"/>
                <a:ea typeface="Times New Roman"/>
                <a:cs typeface="Simplified Arabic"/>
              </a:rPr>
              <a:t>Semimetal.</a:t>
            </a:r>
            <a:r>
              <a:rPr lang="ar-IQ" sz="2800" dirty="0" smtClean="0">
                <a:latin typeface="Times New Roman"/>
                <a:ea typeface="Times New Roman"/>
                <a:cs typeface="Simplified Arabic"/>
              </a:rPr>
              <a:t> </a:t>
            </a:r>
            <a:r>
              <a:rPr lang="ar-IQ" sz="2800" dirty="0" err="1" smtClean="0">
                <a:latin typeface="Times New Roman"/>
                <a:ea typeface="Times New Roman"/>
                <a:cs typeface="Simplified Arabic"/>
              </a:rPr>
              <a:t>سيميميتك</a:t>
            </a:r>
            <a:r>
              <a:rPr lang="ar-IQ" sz="2800" dirty="0" smtClean="0">
                <a:latin typeface="Times New Roman"/>
                <a:ea typeface="Times New Roman"/>
                <a:cs typeface="Simplified Arabic"/>
              </a:rPr>
              <a:t> .</a:t>
            </a:r>
            <a:endParaRPr lang="en-US" sz="2000" dirty="0">
              <a:latin typeface="Times New Roman"/>
              <a:ea typeface="Times New Roman"/>
            </a:endParaRPr>
          </a:p>
          <a:p>
            <a:endParaRPr lang="ar-SA" dirty="0"/>
          </a:p>
        </p:txBody>
      </p:sp>
    </p:spTree>
    <p:extLst>
      <p:ext uri="{BB962C8B-B14F-4D97-AF65-F5344CB8AC3E}">
        <p14:creationId xmlns:p14="http://schemas.microsoft.com/office/powerpoint/2010/main" val="329041773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sz="2800" dirty="0">
                <a:latin typeface="Times New Roman"/>
                <a:ea typeface="Times New Roman"/>
                <a:cs typeface="Simplified Arabic"/>
              </a:rPr>
              <a:t>إن إعادة تدوير المياه الملوثة ممكن عبر تلك المحطات لتصبح بعدها نقية</a:t>
            </a:r>
            <a:r>
              <a:rPr lang="ar-SA" sz="2800" dirty="0">
                <a:ea typeface="Times New Roman"/>
                <a:cs typeface="Times New Roman"/>
              </a:rPr>
              <a:t> </a:t>
            </a:r>
            <a:r>
              <a:rPr lang="ar-SA" sz="2800" dirty="0">
                <a:latin typeface="Times New Roman"/>
                <a:ea typeface="Times New Roman"/>
                <a:cs typeface="Simplified Arabic"/>
              </a:rPr>
              <a:t>وصالحة للاستخدام مجددا. أما الطمي المترسب من مياه الصرف الصحي والنفايات</a:t>
            </a:r>
            <a:r>
              <a:rPr lang="ar-SA" sz="2800" dirty="0">
                <a:ea typeface="Times New Roman"/>
                <a:cs typeface="Times New Roman"/>
              </a:rPr>
              <a:t> </a:t>
            </a:r>
            <a:r>
              <a:rPr lang="ar-SA" sz="2800" dirty="0">
                <a:latin typeface="Times New Roman"/>
                <a:ea typeface="Times New Roman"/>
                <a:cs typeface="Simplified Arabic"/>
              </a:rPr>
              <a:t>العضوية فيتم معالجتها لاستخدمها فيما بعد في توليد الكهرباء وإنتاج الغاز</a:t>
            </a:r>
            <a:r>
              <a:rPr lang="ar-SA" sz="2800" dirty="0">
                <a:ea typeface="Times New Roman"/>
                <a:cs typeface="Times New Roman"/>
              </a:rPr>
              <a:t> </a:t>
            </a:r>
            <a:r>
              <a:rPr lang="ar-SA" sz="2800" dirty="0">
                <a:latin typeface="Times New Roman"/>
                <a:ea typeface="Times New Roman"/>
                <a:cs typeface="Simplified Arabic"/>
              </a:rPr>
              <a:t>الحيوي، بينما يتحول ما تبقى منه إلى سماد للحقول الموجودة في المنطقة</a:t>
            </a:r>
            <a:r>
              <a:rPr lang="en-US" sz="2800" dirty="0">
                <a:latin typeface="Times New Roman"/>
                <a:ea typeface="Times New Roman"/>
                <a:cs typeface="Simplified Arabic"/>
              </a:rPr>
              <a:t>. </a:t>
            </a:r>
            <a:endParaRPr lang="ar-SA" dirty="0"/>
          </a:p>
        </p:txBody>
      </p:sp>
    </p:spTree>
    <p:extLst>
      <p:ext uri="{BB962C8B-B14F-4D97-AF65-F5344CB8AC3E}">
        <p14:creationId xmlns:p14="http://schemas.microsoft.com/office/powerpoint/2010/main" val="22244624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indent="0" algn="justLow">
              <a:buNone/>
            </a:pPr>
            <a:r>
              <a:rPr lang="ar-SA" sz="2800" dirty="0">
                <a:latin typeface="Times New Roman"/>
                <a:ea typeface="Times New Roman"/>
                <a:cs typeface="Simplified Arabic"/>
              </a:rPr>
              <a:t>ويقول البروفيسور بيتر كورنيل الذي يرأس هذا المشروع في هانوي</a:t>
            </a:r>
            <a:r>
              <a:rPr lang="ar-SA" sz="2800" b="1" dirty="0">
                <a:latin typeface="Times New Roman"/>
                <a:ea typeface="Times New Roman"/>
                <a:cs typeface="Simplified Arabic"/>
              </a:rPr>
              <a:t>، إن "مياه الصرف الصحي لا </a:t>
            </a:r>
            <a:r>
              <a:rPr lang="ar-SA" sz="2800" b="1" dirty="0" smtClean="0">
                <a:latin typeface="Times New Roman"/>
                <a:ea typeface="Times New Roman"/>
                <a:cs typeface="Simplified Arabic"/>
              </a:rPr>
              <a:t>تع</a:t>
            </a:r>
            <a:r>
              <a:rPr lang="ar-IQ" sz="2800" b="1" dirty="0" smtClean="0">
                <a:latin typeface="Times New Roman"/>
                <a:ea typeface="Times New Roman"/>
                <a:cs typeface="Simplified Arabic"/>
              </a:rPr>
              <a:t>د</a:t>
            </a:r>
            <a:r>
              <a:rPr lang="ar-SA" sz="2800" b="1" dirty="0" smtClean="0">
                <a:latin typeface="Times New Roman"/>
                <a:ea typeface="Times New Roman"/>
                <a:cs typeface="Simplified Arabic"/>
              </a:rPr>
              <a:t> </a:t>
            </a:r>
            <a:r>
              <a:rPr lang="ar-SA" sz="2800" b="1" dirty="0">
                <a:latin typeface="Times New Roman"/>
                <a:ea typeface="Times New Roman"/>
                <a:cs typeface="Simplified Arabic"/>
              </a:rPr>
              <a:t>بالنسبة لنا مجرد نفايات، بل هي موارد يمكن الاستفادة منها".</a:t>
            </a:r>
            <a:r>
              <a:rPr lang="ar-SA" sz="2800" dirty="0">
                <a:latin typeface="Times New Roman"/>
                <a:ea typeface="Times New Roman"/>
                <a:cs typeface="Simplified Arabic"/>
              </a:rPr>
              <a:t> ونظرا لشح المياه الجوفية فإن استخدام المياه لمرة واحدة وعدم تدويرها أمر غير مناسب خصوصا في المدن العملاقة، كما يرى كورنيل</a:t>
            </a:r>
            <a:r>
              <a:rPr lang="en-US"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endParaRPr lang="ar-SA" dirty="0"/>
          </a:p>
        </p:txBody>
      </p:sp>
    </p:spTree>
    <p:extLst>
      <p:ext uri="{BB962C8B-B14F-4D97-AF65-F5344CB8AC3E}">
        <p14:creationId xmlns:p14="http://schemas.microsoft.com/office/powerpoint/2010/main" val="305110212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indent="0" algn="justLow">
              <a:buClr>
                <a:srgbClr val="0BD0D9"/>
              </a:buClr>
              <a:buNone/>
            </a:pPr>
            <a:r>
              <a:rPr lang="ar-IQ" sz="2800" dirty="0">
                <a:solidFill>
                  <a:prstClr val="black"/>
                </a:solidFill>
                <a:latin typeface="Times New Roman"/>
                <a:ea typeface="Times New Roman"/>
                <a:cs typeface="Simplified Arabic"/>
              </a:rPr>
              <a:t>ما نستنتجه من كلام كورنيل انه يتم تحويل المواد الضارة مثل النفايات الى موارد </a:t>
            </a:r>
            <a:r>
              <a:rPr lang="en-US" sz="2800" dirty="0">
                <a:solidFill>
                  <a:prstClr val="black"/>
                </a:solidFill>
                <a:latin typeface="Times New Roman"/>
                <a:ea typeface="Times New Roman"/>
                <a:cs typeface="Simplified Arabic"/>
              </a:rPr>
              <a:t>resources</a:t>
            </a:r>
            <a:r>
              <a:rPr lang="ar-IQ" sz="2800" dirty="0">
                <a:solidFill>
                  <a:prstClr val="black"/>
                </a:solidFill>
                <a:latin typeface="Times New Roman"/>
                <a:ea typeface="Times New Roman"/>
                <a:cs typeface="Simplified Arabic"/>
              </a:rPr>
              <a:t>، وهذا </a:t>
            </a:r>
            <a:r>
              <a:rPr lang="ar-IQ" sz="2800" dirty="0" smtClean="0">
                <a:solidFill>
                  <a:prstClr val="black"/>
                </a:solidFill>
                <a:latin typeface="Times New Roman"/>
                <a:ea typeface="Times New Roman"/>
                <a:cs typeface="Simplified Arabic"/>
              </a:rPr>
              <a:t>هو </a:t>
            </a:r>
            <a:r>
              <a:rPr lang="ar-IQ" sz="2800" dirty="0">
                <a:solidFill>
                  <a:prstClr val="black"/>
                </a:solidFill>
                <a:latin typeface="Times New Roman"/>
                <a:ea typeface="Times New Roman"/>
                <a:cs typeface="Simplified Arabic"/>
              </a:rPr>
              <a:t>التوجه الحقيقي للتنمية </a:t>
            </a:r>
            <a:r>
              <a:rPr lang="ar-IQ" sz="2800" dirty="0" smtClean="0">
                <a:solidFill>
                  <a:prstClr val="black"/>
                </a:solidFill>
                <a:latin typeface="Times New Roman"/>
                <a:ea typeface="Times New Roman"/>
                <a:cs typeface="Simplified Arabic"/>
              </a:rPr>
              <a:t>ولتخطيط </a:t>
            </a:r>
            <a:r>
              <a:rPr lang="ar-IQ" sz="2800" dirty="0">
                <a:solidFill>
                  <a:prstClr val="black"/>
                </a:solidFill>
                <a:latin typeface="Times New Roman"/>
                <a:ea typeface="Times New Roman"/>
                <a:cs typeface="Simplified Arabic"/>
              </a:rPr>
              <a:t>الذي لا زلنا نجهل فحواه الى يومنا هذا ،أي تبديل الضار بالنافع فهو اولا التخلص من ضرره وهذا يعد مكسبا ثم </a:t>
            </a:r>
            <a:r>
              <a:rPr lang="ar-IQ" sz="2800" dirty="0" smtClean="0">
                <a:solidFill>
                  <a:prstClr val="black"/>
                </a:solidFill>
                <a:latin typeface="Times New Roman"/>
                <a:ea typeface="Times New Roman"/>
                <a:cs typeface="Simplified Arabic"/>
              </a:rPr>
              <a:t>يأتيك </a:t>
            </a:r>
            <a:r>
              <a:rPr lang="ar-IQ" sz="2800" dirty="0">
                <a:solidFill>
                  <a:prstClr val="black"/>
                </a:solidFill>
                <a:latin typeface="Times New Roman"/>
                <a:ea typeface="Times New Roman"/>
                <a:cs typeface="Simplified Arabic"/>
              </a:rPr>
              <a:t>بالنفع وهذا ما لا يدخل بالحسبان .</a:t>
            </a:r>
            <a:endParaRPr lang="en-US" sz="2000" dirty="0">
              <a:solidFill>
                <a:prstClr val="black"/>
              </a:solidFill>
              <a:latin typeface="Times New Roman"/>
              <a:ea typeface="Times New Roman"/>
            </a:endParaRPr>
          </a:p>
          <a:p>
            <a:endParaRPr lang="ar-SA" dirty="0"/>
          </a:p>
        </p:txBody>
      </p:sp>
    </p:spTree>
    <p:extLst>
      <p:ext uri="{BB962C8B-B14F-4D97-AF65-F5344CB8AC3E}">
        <p14:creationId xmlns:p14="http://schemas.microsoft.com/office/powerpoint/2010/main" val="50843574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980728"/>
            <a:ext cx="8229600" cy="4389120"/>
          </a:xfrm>
        </p:spPr>
        <p:txBody>
          <a:bodyPr/>
          <a:lstStyle/>
          <a:p>
            <a:pPr indent="0" algn="justLow">
              <a:buNone/>
            </a:pPr>
            <a:r>
              <a:rPr lang="ar-SA" sz="4000" dirty="0">
                <a:latin typeface="Times New Roman"/>
                <a:ea typeface="Times New Roman"/>
                <a:cs typeface="Simplified Arabic"/>
              </a:rPr>
              <a:t>هذه القائمة عموما تحدد المدن التي توجد </a:t>
            </a:r>
            <a:r>
              <a:rPr lang="ar-SA" sz="4000" dirty="0" smtClean="0">
                <a:latin typeface="Times New Roman"/>
                <a:ea typeface="Times New Roman"/>
                <a:cs typeface="Simplified Arabic"/>
              </a:rPr>
              <a:t>فيها</a:t>
            </a:r>
            <a:r>
              <a:rPr lang="ar-IQ" sz="4000" dirty="0" smtClean="0">
                <a:latin typeface="Times New Roman"/>
                <a:ea typeface="Times New Roman"/>
                <a:cs typeface="Simplified Arabic"/>
              </a:rPr>
              <a:t>:</a:t>
            </a:r>
            <a:r>
              <a:rPr lang="ar-SA" sz="4000" dirty="0" smtClean="0">
                <a:latin typeface="Times New Roman"/>
                <a:ea typeface="Times New Roman"/>
                <a:cs typeface="Simplified Arabic"/>
              </a:rPr>
              <a:t> </a:t>
            </a:r>
            <a:r>
              <a:rPr lang="ar-IQ" sz="4000" dirty="0" smtClean="0">
                <a:latin typeface="Times New Roman"/>
                <a:ea typeface="Times New Roman"/>
                <a:cs typeface="Simplified Arabic"/>
              </a:rPr>
              <a:t>1-</a:t>
            </a:r>
            <a:r>
              <a:rPr lang="ar-SA" sz="4000" dirty="0" smtClean="0">
                <a:latin typeface="Times New Roman"/>
                <a:ea typeface="Times New Roman"/>
                <a:cs typeface="Simplified Arabic"/>
              </a:rPr>
              <a:t>مكاتب </a:t>
            </a:r>
            <a:r>
              <a:rPr lang="ar-SA" sz="4000" dirty="0">
                <a:latin typeface="Times New Roman"/>
                <a:ea typeface="Times New Roman"/>
                <a:cs typeface="Simplified Arabic"/>
              </a:rPr>
              <a:t>لبعض الشركات </a:t>
            </a:r>
            <a:r>
              <a:rPr lang="ar-SA" sz="4000" dirty="0" smtClean="0">
                <a:latin typeface="Times New Roman"/>
                <a:ea typeface="Times New Roman"/>
                <a:cs typeface="Simplified Arabic"/>
              </a:rPr>
              <a:t>المتعددة </a:t>
            </a:r>
            <a:r>
              <a:rPr lang="ar-SA" sz="4000" dirty="0">
                <a:latin typeface="Times New Roman"/>
                <a:ea typeface="Times New Roman"/>
                <a:cs typeface="Simplified Arabic"/>
              </a:rPr>
              <a:t>الجنسيات </a:t>
            </a:r>
            <a:r>
              <a:rPr lang="ar-IQ" sz="4000" dirty="0" smtClean="0">
                <a:latin typeface="Times New Roman"/>
                <a:ea typeface="Times New Roman"/>
                <a:cs typeface="Simplified Arabic"/>
              </a:rPr>
              <a:t>2-</a:t>
            </a:r>
            <a:r>
              <a:rPr lang="ar-SA" sz="4000" dirty="0" smtClean="0">
                <a:latin typeface="Times New Roman"/>
                <a:ea typeface="Times New Roman"/>
                <a:cs typeface="Simplified Arabic"/>
              </a:rPr>
              <a:t>وتوفر </a:t>
            </a:r>
            <a:r>
              <a:rPr lang="ar-SA" sz="4000" dirty="0">
                <a:latin typeface="Times New Roman"/>
                <a:ea typeface="Times New Roman"/>
                <a:cs typeface="Simplified Arabic"/>
              </a:rPr>
              <a:t>الخدمات المالية </a:t>
            </a:r>
            <a:r>
              <a:rPr lang="ar-IQ" sz="4000" dirty="0" smtClean="0">
                <a:latin typeface="Times New Roman"/>
                <a:ea typeface="Times New Roman"/>
                <a:cs typeface="Simplified Arabic"/>
              </a:rPr>
              <a:t>.</a:t>
            </a:r>
          </a:p>
          <a:p>
            <a:pPr indent="0" algn="justLow">
              <a:buNone/>
            </a:pPr>
            <a:r>
              <a:rPr lang="ar-IQ" sz="4000" dirty="0" smtClean="0">
                <a:latin typeface="Times New Roman"/>
                <a:ea typeface="Times New Roman"/>
                <a:cs typeface="Simplified Arabic"/>
              </a:rPr>
              <a:t>3-</a:t>
            </a:r>
            <a:r>
              <a:rPr lang="ar-SA" sz="4000" dirty="0" smtClean="0">
                <a:latin typeface="Times New Roman"/>
                <a:ea typeface="Times New Roman"/>
                <a:cs typeface="Simplified Arabic"/>
              </a:rPr>
              <a:t>والخدمات </a:t>
            </a:r>
            <a:r>
              <a:rPr lang="ar-SA" sz="4000" dirty="0">
                <a:latin typeface="Times New Roman"/>
                <a:ea typeface="Times New Roman"/>
                <a:cs typeface="Simplified Arabic"/>
              </a:rPr>
              <a:t>الاستشارية </a:t>
            </a:r>
            <a:r>
              <a:rPr lang="ar-IQ" sz="4000" dirty="0" smtClean="0">
                <a:latin typeface="Times New Roman"/>
                <a:ea typeface="Times New Roman"/>
                <a:cs typeface="Simplified Arabic"/>
              </a:rPr>
              <a:t>.</a:t>
            </a:r>
          </a:p>
          <a:p>
            <a:pPr indent="0" algn="justLow">
              <a:buNone/>
            </a:pPr>
            <a:r>
              <a:rPr lang="ar-SA" sz="4000" dirty="0" smtClean="0">
                <a:latin typeface="Times New Roman"/>
                <a:ea typeface="Times New Roman"/>
                <a:cs typeface="Simplified Arabic"/>
              </a:rPr>
              <a:t>بدلا </a:t>
            </a:r>
            <a:r>
              <a:rPr lang="ar-SA" sz="4000" dirty="0">
                <a:latin typeface="Times New Roman"/>
                <a:ea typeface="Times New Roman"/>
                <a:cs typeface="Simplified Arabic"/>
              </a:rPr>
              <a:t>من أن تدل على المراكز الثقافية والسياسية والاقتصادية الأخرى</a:t>
            </a:r>
            <a:r>
              <a:rPr lang="en-US" sz="4000" dirty="0" smtClean="0">
                <a:latin typeface="Times New Roman"/>
                <a:ea typeface="Times New Roman"/>
                <a:cs typeface="Simplified Arabic"/>
              </a:rPr>
              <a:t>.</a:t>
            </a:r>
            <a:endParaRPr lang="ar-IQ" sz="4000" dirty="0" smtClean="0">
              <a:latin typeface="Times New Roman"/>
              <a:ea typeface="Times New Roman"/>
              <a:cs typeface="Simplified Arabic"/>
            </a:endParaRPr>
          </a:p>
          <a:p>
            <a:pPr indent="0" algn="justLow">
              <a:buNone/>
            </a:pPr>
            <a:endParaRPr lang="en-US" sz="4000" dirty="0">
              <a:latin typeface="Times New Roman"/>
              <a:ea typeface="Times New Roman"/>
            </a:endParaRPr>
          </a:p>
          <a:p>
            <a:endParaRPr lang="ar-SA" dirty="0"/>
          </a:p>
        </p:txBody>
      </p:sp>
    </p:spTree>
    <p:extLst>
      <p:ext uri="{BB962C8B-B14F-4D97-AF65-F5344CB8AC3E}">
        <p14:creationId xmlns:p14="http://schemas.microsoft.com/office/powerpoint/2010/main" val="273294723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dirty="0" smtClean="0"/>
              <a:t>حينما نتطرق بالكلام عن مدينة في دولة نامية هذا لا يعني انه لا يوجد فيها مخططون ناجحون او تنمية ناجحة في مجال ما ، انما هي نامية لأنها لم تنطبق عليها معايير التطور ، اما البلدان العربية فهي تختلف عن ذلك فإنها متخلفة بالبشر بشكل مخيف ومن ثم يصبح هؤلاء حجرة عثر امام تطور المهندسين والمخططين.</a:t>
            </a:r>
          </a:p>
          <a:p>
            <a:pPr marL="0" indent="0" algn="just">
              <a:buNone/>
            </a:pPr>
            <a:r>
              <a:rPr lang="ar-IQ" dirty="0" smtClean="0"/>
              <a:t>وهذا ما نبه اليه احمد زويل بالفرق بيننا وبين الغرب في انهم يساعدون الفاشل حتى ينجح ونحن نحارب الناجح حتى يفشل!!!</a:t>
            </a:r>
            <a:endParaRPr lang="ar-SA" dirty="0"/>
          </a:p>
        </p:txBody>
      </p:sp>
    </p:spTree>
    <p:extLst>
      <p:ext uri="{BB962C8B-B14F-4D97-AF65-F5344CB8AC3E}">
        <p14:creationId xmlns:p14="http://schemas.microsoft.com/office/powerpoint/2010/main" val="22548160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268760"/>
            <a:ext cx="8229600" cy="4389120"/>
          </a:xfrm>
        </p:spPr>
        <p:txBody>
          <a:bodyPr/>
          <a:lstStyle/>
          <a:p>
            <a:pPr marL="0" indent="0" algn="justLow">
              <a:buNone/>
            </a:pPr>
            <a:r>
              <a:rPr lang="ar-SA" sz="2800" b="1" dirty="0">
                <a:latin typeface="Times New Roman"/>
                <a:ea typeface="Times New Roman"/>
                <a:cs typeface="Simplified Arabic"/>
              </a:rPr>
              <a:t>محطات تنقيات المياه قابلة للتوسيع </a:t>
            </a:r>
            <a:endParaRPr lang="en-US" sz="2000" dirty="0">
              <a:latin typeface="Times New Roman"/>
              <a:ea typeface="Times New Roman"/>
            </a:endParaRPr>
          </a:p>
          <a:p>
            <a:pPr marL="0" indent="0" algn="justLow">
              <a:buNone/>
            </a:pPr>
            <a:r>
              <a:rPr lang="ar-SA" sz="2800" dirty="0">
                <a:latin typeface="Times New Roman"/>
                <a:ea typeface="Times New Roman"/>
                <a:cs typeface="Simplified Arabic"/>
              </a:rPr>
              <a:t>ولا </a:t>
            </a:r>
            <a:r>
              <a:rPr lang="ar-SA" sz="2800" dirty="0" err="1" smtClean="0">
                <a:latin typeface="Times New Roman"/>
                <a:ea typeface="Times New Roman"/>
                <a:cs typeface="Simplified Arabic"/>
              </a:rPr>
              <a:t>يع</a:t>
            </a:r>
            <a:r>
              <a:rPr lang="ar-IQ" sz="2800" dirty="0" smtClean="0">
                <a:latin typeface="Times New Roman"/>
                <a:ea typeface="Times New Roman"/>
                <a:cs typeface="Simplified Arabic"/>
              </a:rPr>
              <a:t>د</a:t>
            </a:r>
            <a:r>
              <a:rPr lang="ar-SA" sz="2800" dirty="0" smtClean="0">
                <a:latin typeface="Times New Roman"/>
                <a:ea typeface="Times New Roman"/>
                <a:cs typeface="Simplified Arabic"/>
              </a:rPr>
              <a:t> </a:t>
            </a:r>
            <a:r>
              <a:rPr lang="ar-SA" sz="2800" dirty="0">
                <a:latin typeface="Times New Roman"/>
                <a:ea typeface="Times New Roman"/>
                <a:cs typeface="Simplified Arabic"/>
              </a:rPr>
              <a:t>مشروع</a:t>
            </a:r>
            <a:r>
              <a:rPr lang="en-US" sz="2800" dirty="0">
                <a:latin typeface="Times New Roman"/>
                <a:ea typeface="Times New Roman"/>
                <a:cs typeface="Simplified Arabic"/>
              </a:rPr>
              <a:t> „Semizentral“ </a:t>
            </a:r>
            <a:r>
              <a:rPr lang="ar-SA" sz="2800" dirty="0">
                <a:latin typeface="Times New Roman"/>
                <a:ea typeface="Times New Roman"/>
                <a:cs typeface="Simplified Arabic"/>
              </a:rPr>
              <a:t>مثيرا للاهتمام على خلفية إعادة تدوير المياه فحسب، فأنظمة الصرف الصحي بإمكانها أن تنمو وتتوسع بشكل يوازي نمو المدينة وتطورها. وإذا ما زاد عدد سكان مدينة هانوي بمائة ألف نسمة إضافية، فبالإمكان حينئذ إضافة محطة صغيرة جديدة في المنطقة المعنية. ويؤمن البروفسور كورنيل بأن "نمو المدن بهذا الشكل السريع يتطلب التفكير في ابتكار نظم جديدة تختلف تماما عن تلك المعمول بها هنا في أوروبا</a:t>
            </a:r>
            <a:r>
              <a:rPr lang="en-US" sz="2000" dirty="0">
                <a:latin typeface="Times New Roman"/>
                <a:ea typeface="Times New Roman"/>
              </a:rPr>
              <a:t>". </a:t>
            </a:r>
            <a:endParaRPr lang="en-US" sz="2000" dirty="0">
              <a:effectLst/>
              <a:latin typeface="Times New Roman"/>
              <a:ea typeface="Times New Roman"/>
            </a:endParaRPr>
          </a:p>
        </p:txBody>
      </p:sp>
    </p:spTree>
    <p:extLst>
      <p:ext uri="{BB962C8B-B14F-4D97-AF65-F5344CB8AC3E}">
        <p14:creationId xmlns:p14="http://schemas.microsoft.com/office/powerpoint/2010/main" val="18246850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dirty="0" smtClean="0"/>
              <a:t>ما اثار الانتباه هنا في كلام كورنيل هو ابتكار نظم جديدة تتمشى مع تطور المدن حينما يكون خارجا عن السيطرة ، بمعنى ان وضع النظام وحده لا يكفي ويجب ان يكون مرنا لتلبية الضغط الحاصل عليه .</a:t>
            </a:r>
            <a:endParaRPr lang="ar-SA" dirty="0"/>
          </a:p>
        </p:txBody>
      </p:sp>
    </p:spTree>
    <p:extLst>
      <p:ext uri="{BB962C8B-B14F-4D97-AF65-F5344CB8AC3E}">
        <p14:creationId xmlns:p14="http://schemas.microsoft.com/office/powerpoint/2010/main" val="11460573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sz="2800" b="1" dirty="0">
                <a:latin typeface="Times New Roman"/>
                <a:ea typeface="Times New Roman"/>
                <a:cs typeface="Simplified Arabic"/>
              </a:rPr>
              <a:t>التجربة الصينية</a:t>
            </a:r>
            <a:endParaRPr lang="en-US" sz="2000" dirty="0">
              <a:latin typeface="Times New Roman"/>
              <a:ea typeface="Times New Roman"/>
            </a:endParaRPr>
          </a:p>
          <a:p>
            <a:pPr marL="0" indent="0" algn="just">
              <a:buNone/>
            </a:pPr>
            <a:r>
              <a:rPr lang="ar-SA" sz="2800" b="1" dirty="0">
                <a:latin typeface="Arial"/>
                <a:ea typeface="Times New Roman"/>
                <a:cs typeface="Simplified Arabic"/>
              </a:rPr>
              <a:t>عكس الانطباع السائد...المدن الضخمة هي الأفضل في الصين</a:t>
            </a:r>
            <a:endParaRPr lang="en-US" sz="2000" dirty="0">
              <a:latin typeface="Times New Roman"/>
              <a:ea typeface="Times New Roman"/>
            </a:endParaRPr>
          </a:p>
          <a:p>
            <a:pPr marL="0" indent="0" algn="just">
              <a:buNone/>
            </a:pPr>
            <a:r>
              <a:rPr lang="ar-SA" sz="2800" b="1" dirty="0">
                <a:latin typeface="Arial"/>
                <a:ea typeface="Times New Roman"/>
                <a:cs typeface="Simplified Arabic"/>
              </a:rPr>
              <a:t>نمو المدن العملاقة تسبب في نشأة أحياء عشوائية فقيرة وفوضى في أماكن مختلفة من العالم، غير أن تلك المدن أنظف وأكثر كفاءة في الصين </a:t>
            </a:r>
            <a:r>
              <a:rPr lang="ar-IQ" sz="2800" dirty="0">
                <a:latin typeface="Times New Roman"/>
                <a:ea typeface="Times New Roman"/>
                <a:cs typeface="Simplified Arabic"/>
              </a:rPr>
              <a:t>.</a:t>
            </a:r>
            <a:endParaRPr lang="en-US" sz="2000" dirty="0">
              <a:latin typeface="Times New Roman"/>
              <a:ea typeface="Times New Roman"/>
            </a:endParaRPr>
          </a:p>
          <a:p>
            <a:pPr marL="0" indent="0">
              <a:buNone/>
            </a:pPr>
            <a:endParaRPr lang="ar-SA" dirty="0"/>
          </a:p>
        </p:txBody>
      </p:sp>
    </p:spTree>
    <p:extLst>
      <p:ext uri="{BB962C8B-B14F-4D97-AF65-F5344CB8AC3E}">
        <p14:creationId xmlns:p14="http://schemas.microsoft.com/office/powerpoint/2010/main" val="16570187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sz="2800" dirty="0">
                <a:latin typeface="Arial"/>
                <a:ea typeface="Times New Roman"/>
                <a:cs typeface="Simplified Arabic"/>
              </a:rPr>
              <a:t>مع استمرار الازدهار في الصين خلال العقود المقبلة، سيكون من مصلحتها التركيز على الضخامة، ونعني بذلك ضخامة المدن. وحتى الآن كانت الهجرة من المناطق الريفية التي أدت دورا مهما في نمو الصين هي السبب في إقامة العديد من المدن. </a:t>
            </a:r>
            <a:endParaRPr lang="ar-SA" dirty="0"/>
          </a:p>
        </p:txBody>
      </p:sp>
    </p:spTree>
    <p:extLst>
      <p:ext uri="{BB962C8B-B14F-4D97-AF65-F5344CB8AC3E}">
        <p14:creationId xmlns:p14="http://schemas.microsoft.com/office/powerpoint/2010/main" val="362381311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196752"/>
            <a:ext cx="8229600" cy="4389120"/>
          </a:xfrm>
        </p:spPr>
        <p:txBody>
          <a:bodyPr/>
          <a:lstStyle/>
          <a:p>
            <a:pPr marL="0" indent="0" algn="just">
              <a:buNone/>
            </a:pPr>
            <a:r>
              <a:rPr lang="ar-SA" sz="2800" dirty="0" smtClean="0">
                <a:latin typeface="Arial"/>
                <a:ea typeface="Times New Roman"/>
                <a:cs typeface="Simplified Arabic"/>
              </a:rPr>
              <a:t> </a:t>
            </a:r>
            <a:r>
              <a:rPr lang="ar-SA" sz="2800" dirty="0">
                <a:latin typeface="Arial"/>
                <a:ea typeface="Times New Roman"/>
                <a:cs typeface="Simplified Arabic"/>
              </a:rPr>
              <a:t>إن نمو المدن العملاقة ـــ الذي تسبب بالتأكيد في حدوث فوضى في دول أخرى ـــ سيؤدي في الواقع إلى اقتصاد صيني أنظف وأسرع نموا وأكثر استقرارا من الناحية </a:t>
            </a:r>
            <a:r>
              <a:rPr lang="ar-SA" sz="2800" dirty="0" smtClean="0">
                <a:latin typeface="Arial"/>
                <a:ea typeface="Times New Roman"/>
                <a:cs typeface="Simplified Arabic"/>
              </a:rPr>
              <a:t>الاجتماعية</a:t>
            </a:r>
            <a:r>
              <a:rPr lang="ar-IQ" sz="2800" dirty="0" smtClean="0">
                <a:latin typeface="Arial"/>
                <a:ea typeface="Times New Roman"/>
                <a:cs typeface="Simplified Arabic"/>
              </a:rPr>
              <a:t>،</a:t>
            </a:r>
            <a:r>
              <a:rPr lang="ar-SA" sz="2800" dirty="0" smtClean="0">
                <a:latin typeface="Arial"/>
                <a:ea typeface="Times New Roman"/>
                <a:cs typeface="Simplified Arabic"/>
              </a:rPr>
              <a:t> </a:t>
            </a:r>
            <a:r>
              <a:rPr lang="ar-SA" sz="2800" dirty="0">
                <a:latin typeface="Arial"/>
                <a:ea typeface="Times New Roman"/>
                <a:cs typeface="Simplified Arabic"/>
              </a:rPr>
              <a:t>وعليه فإن الضخامة هي الأفضل بالنسبة إلى الصين بسبب نمطها الفريد في النمو</a:t>
            </a:r>
            <a:r>
              <a:rPr lang="ar-SA" sz="2800" dirty="0" smtClean="0">
                <a:latin typeface="Arial"/>
                <a:ea typeface="Times New Roman"/>
                <a:cs typeface="Simplified Arabic"/>
              </a:rPr>
              <a:t>.</a:t>
            </a:r>
            <a:endParaRPr lang="ar-IQ" sz="2800" dirty="0" smtClean="0">
              <a:latin typeface="Arial"/>
              <a:ea typeface="Times New Roman"/>
              <a:cs typeface="Simplified Arabic"/>
            </a:endParaRPr>
          </a:p>
          <a:p>
            <a:pPr marL="0" indent="0" algn="just">
              <a:buNone/>
            </a:pPr>
            <a:r>
              <a:rPr lang="ar-SA" sz="2800" dirty="0" smtClean="0">
                <a:latin typeface="Arial"/>
                <a:ea typeface="Times New Roman"/>
                <a:cs typeface="Simplified Arabic"/>
              </a:rPr>
              <a:t> </a:t>
            </a:r>
            <a:endParaRPr lang="ar-IQ" sz="2800" dirty="0" smtClean="0">
              <a:latin typeface="Arial"/>
              <a:ea typeface="Times New Roman"/>
              <a:cs typeface="Simplified Arabic"/>
            </a:endParaRPr>
          </a:p>
          <a:p>
            <a:pPr marL="0" indent="0" algn="just">
              <a:buNone/>
            </a:pPr>
            <a:r>
              <a:rPr lang="ar-IQ" sz="2800" dirty="0" smtClean="0">
                <a:latin typeface="Arial"/>
                <a:cs typeface="Simplified Arabic"/>
              </a:rPr>
              <a:t>س: بماذا تتميز الصين عن غيرها في مجال عمران المدن؟ </a:t>
            </a:r>
            <a:endParaRPr lang="ar-SA" dirty="0"/>
          </a:p>
        </p:txBody>
      </p:sp>
    </p:spTree>
    <p:extLst>
      <p:ext uri="{BB962C8B-B14F-4D97-AF65-F5344CB8AC3E}">
        <p14:creationId xmlns:p14="http://schemas.microsoft.com/office/powerpoint/2010/main" val="2675515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dirty="0" smtClean="0"/>
              <a:t>ج/</a:t>
            </a:r>
          </a:p>
          <a:p>
            <a:pPr marL="0" indent="0" algn="just">
              <a:buNone/>
            </a:pPr>
            <a:r>
              <a:rPr lang="ar-IQ" dirty="0" smtClean="0"/>
              <a:t>يفترض </a:t>
            </a:r>
            <a:r>
              <a:rPr lang="ar-IQ" dirty="0"/>
              <a:t>بعض المراقبين الأجانب أن الصين حققت التنمية العمرانية بنجاح حتى الآن، وذلك لأنهـا تتمتـع بحكومــة مـركزية قوية تستطيع فرض الانسجـــام حتى في أصغر قرية في البلاد، وذلك ما حــدث بالفعــل في المــاضي. </a:t>
            </a:r>
          </a:p>
          <a:p>
            <a:pPr marL="0" indent="0">
              <a:buNone/>
            </a:pPr>
            <a:endParaRPr lang="ar-SA" dirty="0"/>
          </a:p>
        </p:txBody>
      </p:sp>
    </p:spTree>
    <p:extLst>
      <p:ext uri="{BB962C8B-B14F-4D97-AF65-F5344CB8AC3E}">
        <p14:creationId xmlns:p14="http://schemas.microsoft.com/office/powerpoint/2010/main" val="49747592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412776"/>
            <a:ext cx="8229600" cy="4389120"/>
          </a:xfrm>
        </p:spPr>
        <p:txBody>
          <a:bodyPr>
            <a:normAutofit/>
          </a:bodyPr>
          <a:lstStyle/>
          <a:p>
            <a:pPr marL="0" lvl="0" indent="0" fontAlgn="base">
              <a:spcAft>
                <a:spcPct val="0"/>
              </a:spcAft>
              <a:buClr>
                <a:srgbClr val="E3E3FF"/>
              </a:buClr>
              <a:buSzTx/>
              <a:buNone/>
            </a:pPr>
            <a:r>
              <a:rPr lang="ar-IQ" sz="2800" dirty="0" smtClean="0"/>
              <a:t>هنا جاءت الاجابة بشكل واضح في ان ضخامة المدن في كل دول العالم تولد فوضى الا الصين بسبب النظام الصارم الذي يفرض الانسجام ، أي ان </a:t>
            </a:r>
            <a:r>
              <a:rPr lang="ar-SA" sz="2800" kern="0" dirty="0" smtClean="0">
                <a:solidFill>
                  <a:srgbClr val="FFFFFF"/>
                </a:solidFill>
                <a:latin typeface="Arial"/>
                <a:cs typeface="Arial"/>
              </a:rPr>
              <a:t> </a:t>
            </a:r>
            <a:r>
              <a:rPr lang="ar-SA" sz="2800" kern="0" dirty="0">
                <a:latin typeface="Arial"/>
                <a:cs typeface="Arial"/>
              </a:rPr>
              <a:t>هناك</a:t>
            </a:r>
            <a:r>
              <a:rPr lang="ar-SA" sz="2800" kern="0" dirty="0">
                <a:solidFill>
                  <a:srgbClr val="FFFFFF"/>
                </a:solidFill>
                <a:latin typeface="Arial"/>
                <a:cs typeface="Arial"/>
              </a:rPr>
              <a:t>  </a:t>
            </a:r>
            <a:r>
              <a:rPr lang="ar-SA" sz="2800" kern="0" dirty="0">
                <a:latin typeface="Arial"/>
                <a:cs typeface="Arial"/>
              </a:rPr>
              <a:t>ثلاث ضوابط اجتماعية ضرورة أن يكون الالتزام بها هي:</a:t>
            </a:r>
            <a:endParaRPr lang="ar-IQ" sz="2800" kern="0" dirty="0">
              <a:latin typeface="Arial"/>
              <a:cs typeface="Arial"/>
            </a:endParaRPr>
          </a:p>
          <a:p>
            <a:pPr marL="0" lvl="0" indent="0" fontAlgn="base">
              <a:spcAft>
                <a:spcPct val="0"/>
              </a:spcAft>
              <a:buClr>
                <a:srgbClr val="E3E3FF"/>
              </a:buClr>
              <a:buSzTx/>
              <a:buNone/>
            </a:pPr>
            <a:r>
              <a:rPr lang="ar-IQ" sz="2800" kern="0" dirty="0">
                <a:latin typeface="Arial"/>
                <a:cs typeface="Arial"/>
              </a:rPr>
              <a:t>1</a:t>
            </a:r>
            <a:r>
              <a:rPr lang="ar-SA" sz="2800" kern="0" dirty="0">
                <a:latin typeface="Arial"/>
                <a:cs typeface="Arial"/>
              </a:rPr>
              <a:t>-القانون </a:t>
            </a:r>
            <a:endParaRPr lang="ar-IQ" sz="2800" kern="0" dirty="0">
              <a:latin typeface="Arial"/>
              <a:cs typeface="Arial"/>
            </a:endParaRPr>
          </a:p>
          <a:p>
            <a:pPr marL="0" lvl="0" indent="0" fontAlgn="base">
              <a:spcAft>
                <a:spcPct val="0"/>
              </a:spcAft>
              <a:buClr>
                <a:srgbClr val="E3E3FF"/>
              </a:buClr>
              <a:buSzTx/>
              <a:buNone/>
            </a:pPr>
            <a:r>
              <a:rPr lang="ar-IQ" sz="2800" kern="0" dirty="0">
                <a:latin typeface="Arial"/>
                <a:cs typeface="Arial"/>
              </a:rPr>
              <a:t>2</a:t>
            </a:r>
            <a:r>
              <a:rPr lang="ar-SA" sz="2800" kern="0" dirty="0">
                <a:latin typeface="Arial"/>
                <a:cs typeface="Arial"/>
              </a:rPr>
              <a:t>-الدين</a:t>
            </a:r>
            <a:endParaRPr lang="ar-IQ" sz="2800" kern="0" dirty="0">
              <a:latin typeface="Arial"/>
              <a:cs typeface="Arial"/>
            </a:endParaRPr>
          </a:p>
          <a:p>
            <a:pPr marL="0" lvl="0" indent="0" fontAlgn="base">
              <a:spcAft>
                <a:spcPct val="0"/>
              </a:spcAft>
              <a:buClr>
                <a:srgbClr val="E3E3FF"/>
              </a:buClr>
              <a:buSzTx/>
              <a:buNone/>
            </a:pPr>
            <a:r>
              <a:rPr lang="ar-IQ" sz="2800" kern="0" dirty="0">
                <a:latin typeface="Arial"/>
                <a:cs typeface="Arial"/>
              </a:rPr>
              <a:t>3</a:t>
            </a:r>
            <a:r>
              <a:rPr lang="ar-SA" sz="2800" kern="0" dirty="0">
                <a:latin typeface="Arial"/>
                <a:cs typeface="Arial"/>
              </a:rPr>
              <a:t>- العرف ال</a:t>
            </a:r>
            <a:r>
              <a:rPr lang="ar-IQ" sz="2800" kern="0" dirty="0">
                <a:latin typeface="Arial"/>
                <a:cs typeface="Arial"/>
              </a:rPr>
              <a:t>اجتماعي</a:t>
            </a:r>
            <a:r>
              <a:rPr lang="ar-SA" sz="2800" kern="0" dirty="0">
                <a:latin typeface="Arial"/>
                <a:cs typeface="Arial"/>
              </a:rPr>
              <a:t>.</a:t>
            </a:r>
            <a:endParaRPr lang="ar-IQ" sz="2800" kern="0" dirty="0">
              <a:latin typeface="Arial"/>
              <a:cs typeface="Arial"/>
            </a:endParaRPr>
          </a:p>
          <a:p>
            <a:pPr marL="0" lvl="0" indent="0" fontAlgn="base">
              <a:spcAft>
                <a:spcPct val="0"/>
              </a:spcAft>
              <a:buClr>
                <a:srgbClr val="E3E3FF"/>
              </a:buClr>
              <a:buSzTx/>
              <a:buNone/>
            </a:pPr>
            <a:r>
              <a:rPr lang="ar-SA" sz="2800" kern="0" dirty="0">
                <a:latin typeface="Arial"/>
                <a:cs typeface="Arial"/>
              </a:rPr>
              <a:t>للأسف هذه الضوابط لا يلتزم بها </a:t>
            </a:r>
            <a:r>
              <a:rPr lang="ar-IQ" sz="2800" kern="0" dirty="0" smtClean="0">
                <a:latin typeface="Arial"/>
                <a:cs typeface="Arial"/>
              </a:rPr>
              <a:t> بعض </a:t>
            </a:r>
            <a:r>
              <a:rPr lang="ar-SA" sz="2800" kern="0" dirty="0" smtClean="0">
                <a:latin typeface="Arial"/>
                <a:cs typeface="Arial"/>
              </a:rPr>
              <a:t>ال</a:t>
            </a:r>
            <a:r>
              <a:rPr lang="ar-IQ" sz="2800" kern="0" dirty="0" smtClean="0">
                <a:latin typeface="Arial"/>
                <a:cs typeface="Arial"/>
              </a:rPr>
              <a:t>ناس</a:t>
            </a:r>
            <a:r>
              <a:rPr lang="ar-SA" sz="2800" kern="0" dirty="0" smtClean="0">
                <a:latin typeface="Arial"/>
                <a:cs typeface="Arial"/>
              </a:rPr>
              <a:t> </a:t>
            </a:r>
            <a:r>
              <a:rPr lang="ar-SA" sz="2800" kern="0" dirty="0">
                <a:latin typeface="Arial"/>
                <a:cs typeface="Arial"/>
              </a:rPr>
              <a:t>في المدن ، وعليه فالعلاج يجب أن يكون بالقانون </a:t>
            </a:r>
            <a:r>
              <a:rPr lang="ar-IQ" sz="2800" kern="0" dirty="0" smtClean="0">
                <a:latin typeface="Arial"/>
                <a:cs typeface="Arial"/>
              </a:rPr>
              <a:t>، وهذا ما دأبت اليه الصين !!</a:t>
            </a:r>
            <a:endParaRPr lang="en-US" sz="2800" kern="0" dirty="0">
              <a:latin typeface="Arial"/>
              <a:cs typeface="Arial"/>
            </a:endParaRPr>
          </a:p>
          <a:p>
            <a:pPr marL="0" indent="0" algn="just">
              <a:buNone/>
            </a:pPr>
            <a:endParaRPr lang="ar-IQ" dirty="0" smtClean="0"/>
          </a:p>
          <a:p>
            <a:pPr marL="0" indent="0" algn="just">
              <a:buNone/>
            </a:pPr>
            <a:endParaRPr lang="ar-SA" dirty="0"/>
          </a:p>
        </p:txBody>
      </p:sp>
    </p:spTree>
    <p:extLst>
      <p:ext uri="{BB962C8B-B14F-4D97-AF65-F5344CB8AC3E}">
        <p14:creationId xmlns:p14="http://schemas.microsoft.com/office/powerpoint/2010/main" val="23879773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14" y="802392"/>
            <a:ext cx="8229600" cy="4389120"/>
          </a:xfrm>
        </p:spPr>
        <p:txBody>
          <a:bodyPr>
            <a:normAutofit/>
          </a:bodyPr>
          <a:lstStyle/>
          <a:p>
            <a:pPr marL="0" indent="0">
              <a:buNone/>
            </a:pPr>
            <a:r>
              <a:rPr lang="ar-IQ" sz="3600" dirty="0" smtClean="0"/>
              <a:t>شكرا لكم</a:t>
            </a:r>
            <a:endParaRPr lang="ar-SA"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5133975"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6026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smtClean="0"/>
              <a:t>س: هل ان الدول التي تقع فيها هذه المدن اهملت الجوانب الثقافية والعلمية والسياسية؟ </a:t>
            </a:r>
          </a:p>
          <a:p>
            <a:pPr marL="0" indent="0">
              <a:buNone/>
            </a:pPr>
            <a:r>
              <a:rPr lang="ar-IQ" dirty="0" smtClean="0"/>
              <a:t>اذا كان الجواب كلا لماذا لم تدرج ضمن معطيات هذه المدن ؟</a:t>
            </a:r>
          </a:p>
          <a:p>
            <a:pPr marL="0" indent="0">
              <a:buNone/>
            </a:pPr>
            <a:r>
              <a:rPr lang="ar-IQ" dirty="0" smtClean="0"/>
              <a:t>واذا كان الجواب نعم لماذا اذن هي متقدمة فيها عن غيرها؟</a:t>
            </a:r>
            <a:endParaRPr lang="ar-SA" dirty="0"/>
          </a:p>
        </p:txBody>
      </p:sp>
    </p:spTree>
    <p:extLst>
      <p:ext uri="{BB962C8B-B14F-4D97-AF65-F5344CB8AC3E}">
        <p14:creationId xmlns:p14="http://schemas.microsoft.com/office/powerpoint/2010/main" val="96229202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340768"/>
            <a:ext cx="8229600" cy="4389120"/>
          </a:xfrm>
        </p:spPr>
        <p:txBody>
          <a:bodyPr/>
          <a:lstStyle/>
          <a:p>
            <a:pPr marL="0" indent="0" algn="just">
              <a:buNone/>
            </a:pPr>
            <a:r>
              <a:rPr lang="ar-SA" sz="4000" dirty="0" smtClean="0">
                <a:solidFill>
                  <a:srgbClr val="000000"/>
                </a:solidFill>
                <a:latin typeface="Arial"/>
              </a:rPr>
              <a:t>الخصائص الاقتصادية</a:t>
            </a:r>
            <a:endParaRPr lang="ar-SA" sz="4000" dirty="0" smtClean="0">
              <a:solidFill>
                <a:srgbClr val="222222"/>
              </a:solidFill>
              <a:latin typeface="Arial"/>
            </a:endParaRPr>
          </a:p>
          <a:p>
            <a:pPr marL="0" indent="0" algn="just">
              <a:buNone/>
            </a:pPr>
            <a:r>
              <a:rPr lang="ar-SA" sz="4000" dirty="0" smtClean="0">
                <a:latin typeface="Arial"/>
              </a:rPr>
              <a:t>تواجد </a:t>
            </a:r>
            <a:r>
              <a:rPr lang="ar-SA" sz="4000" dirty="0">
                <a:latin typeface="Arial"/>
              </a:rPr>
              <a:t>مقرات </a:t>
            </a:r>
            <a:r>
              <a:rPr lang="ar-IQ" sz="4000" dirty="0" smtClean="0">
                <a:latin typeface="Arial"/>
              </a:rPr>
              <a:t>للشركات العالمية متعددة الجنسية</a:t>
            </a:r>
            <a:r>
              <a:rPr lang="ar-SA" sz="4000" dirty="0">
                <a:latin typeface="Arial"/>
              </a:rPr>
              <a:t> - المؤسسات المالية الدولية - مكاتب المحاماة - </a:t>
            </a:r>
            <a:r>
              <a:rPr lang="ar-IQ" sz="4000" dirty="0" smtClean="0">
                <a:latin typeface="Arial"/>
              </a:rPr>
              <a:t>الشركات القابضة</a:t>
            </a:r>
            <a:r>
              <a:rPr lang="ar-SA" sz="4000" dirty="0">
                <a:latin typeface="Arial"/>
              </a:rPr>
              <a:t> - </a:t>
            </a:r>
            <a:r>
              <a:rPr lang="ar-IQ" sz="4000" dirty="0" smtClean="0">
                <a:latin typeface="Arial"/>
              </a:rPr>
              <a:t>البورصات</a:t>
            </a:r>
            <a:r>
              <a:rPr lang="ar-SA" sz="4000" dirty="0">
                <a:latin typeface="Arial"/>
              </a:rPr>
              <a:t> التي لها تأثير على </a:t>
            </a:r>
            <a:r>
              <a:rPr lang="ar-IQ" sz="4000" u="sng" dirty="0" smtClean="0">
                <a:latin typeface="Arial"/>
              </a:rPr>
              <a:t>الاقتصاد</a:t>
            </a:r>
            <a:r>
              <a:rPr lang="ar-SA" sz="4000" u="sng" dirty="0">
                <a:latin typeface="Arial"/>
              </a:rPr>
              <a:t> </a:t>
            </a:r>
            <a:r>
              <a:rPr lang="ar-SA" sz="4000" u="sng" dirty="0" smtClean="0">
                <a:latin typeface="Arial"/>
              </a:rPr>
              <a:t>العالمي</a:t>
            </a:r>
            <a:r>
              <a:rPr lang="ar-IQ" sz="4000" u="sng" dirty="0" smtClean="0">
                <a:latin typeface="Arial"/>
              </a:rPr>
              <a:t>.</a:t>
            </a:r>
            <a:endParaRPr lang="ar-SA" sz="4000" u="sng" dirty="0">
              <a:latin typeface="Arial"/>
            </a:endParaRPr>
          </a:p>
          <a:p>
            <a:endParaRPr lang="ar-SA" dirty="0"/>
          </a:p>
        </p:txBody>
      </p:sp>
    </p:spTree>
    <p:extLst>
      <p:ext uri="{BB962C8B-B14F-4D97-AF65-F5344CB8AC3E}">
        <p14:creationId xmlns:p14="http://schemas.microsoft.com/office/powerpoint/2010/main" val="40598448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620688"/>
            <a:ext cx="8229600" cy="4389120"/>
          </a:xfrm>
        </p:spPr>
        <p:txBody>
          <a:bodyPr>
            <a:normAutofit fontScale="92500" lnSpcReduction="10000"/>
          </a:bodyPr>
          <a:lstStyle/>
          <a:p>
            <a:pPr marL="0" indent="0" algn="just">
              <a:buNone/>
            </a:pPr>
            <a:r>
              <a:rPr lang="ar-IQ" b="1" dirty="0" smtClean="0">
                <a:solidFill>
                  <a:srgbClr val="000000"/>
                </a:solidFill>
                <a:latin typeface="Arial"/>
              </a:rPr>
              <a:t>ا</a:t>
            </a:r>
            <a:r>
              <a:rPr lang="ar-SA" sz="3200" b="1" dirty="0" smtClean="0">
                <a:solidFill>
                  <a:srgbClr val="000000"/>
                </a:solidFill>
                <a:latin typeface="Arial"/>
              </a:rPr>
              <a:t>لخصائص السياسية</a:t>
            </a:r>
            <a:endParaRPr lang="ar-SA" sz="3200" b="1" dirty="0">
              <a:solidFill>
                <a:srgbClr val="000000"/>
              </a:solidFill>
              <a:latin typeface="Arial"/>
            </a:endParaRPr>
          </a:p>
          <a:p>
            <a:pPr marL="0" indent="0" algn="just">
              <a:buNone/>
            </a:pPr>
            <a:r>
              <a:rPr lang="ar-IQ" sz="3200" dirty="0" smtClean="0">
                <a:solidFill>
                  <a:srgbClr val="222222"/>
                </a:solidFill>
                <a:latin typeface="Arial"/>
              </a:rPr>
              <a:t>1-</a:t>
            </a:r>
            <a:r>
              <a:rPr lang="ar-SA" sz="3200" dirty="0" smtClean="0">
                <a:latin typeface="Arial"/>
              </a:rPr>
              <a:t>المشاركة </a:t>
            </a:r>
            <a:r>
              <a:rPr lang="ar-SA" sz="3200" dirty="0">
                <a:latin typeface="Arial"/>
              </a:rPr>
              <a:t>والتأثير في المناسبات الدولية والشؤون العالمية </a:t>
            </a:r>
            <a:r>
              <a:rPr lang="ar-SA" sz="3200" dirty="0" smtClean="0">
                <a:latin typeface="Arial"/>
              </a:rPr>
              <a:t>الجارية</a:t>
            </a:r>
            <a:r>
              <a:rPr lang="ar-IQ" sz="3200" dirty="0" smtClean="0">
                <a:latin typeface="Arial"/>
              </a:rPr>
              <a:t>.</a:t>
            </a:r>
            <a:endParaRPr lang="ar-SA" sz="3200" dirty="0">
              <a:latin typeface="Arial"/>
            </a:endParaRPr>
          </a:p>
          <a:p>
            <a:pPr marL="0" indent="0" algn="just">
              <a:buNone/>
            </a:pPr>
            <a:r>
              <a:rPr lang="ar-IQ" sz="3200" dirty="0" smtClean="0">
                <a:latin typeface="Arial"/>
              </a:rPr>
              <a:t>2-</a:t>
            </a:r>
            <a:r>
              <a:rPr lang="ar-SA" sz="3200" dirty="0" smtClean="0">
                <a:latin typeface="Arial"/>
              </a:rPr>
              <a:t>استضافة </a:t>
            </a:r>
            <a:r>
              <a:rPr lang="ar-SA" sz="3200" dirty="0">
                <a:latin typeface="Arial"/>
              </a:rPr>
              <a:t>المقرات </a:t>
            </a:r>
            <a:r>
              <a:rPr lang="ar-SA" sz="3200" dirty="0" smtClean="0">
                <a:latin typeface="Arial"/>
              </a:rPr>
              <a:t>الرئيسة</a:t>
            </a:r>
            <a:r>
              <a:rPr lang="ar-SA" sz="3200" dirty="0">
                <a:latin typeface="Arial"/>
              </a:rPr>
              <a:t> </a:t>
            </a:r>
            <a:r>
              <a:rPr lang="ar-IQ" sz="3200" dirty="0" smtClean="0">
                <a:latin typeface="Arial"/>
              </a:rPr>
              <a:t>للمنظمات الدولية</a:t>
            </a:r>
            <a:r>
              <a:rPr lang="ar-IQ" sz="3200" dirty="0">
                <a:latin typeface="Arial"/>
              </a:rPr>
              <a:t> </a:t>
            </a:r>
            <a:r>
              <a:rPr lang="ar-SA" sz="3200" dirty="0" smtClean="0">
                <a:latin typeface="Arial"/>
              </a:rPr>
              <a:t>كالبنك </a:t>
            </a:r>
            <a:r>
              <a:rPr lang="ar-SA" sz="3200" dirty="0">
                <a:latin typeface="Arial"/>
              </a:rPr>
              <a:t>الدولي </a:t>
            </a:r>
            <a:r>
              <a:rPr lang="ar-IQ" sz="3200" dirty="0" smtClean="0">
                <a:latin typeface="Arial"/>
              </a:rPr>
              <a:t>والناتو .</a:t>
            </a:r>
            <a:endParaRPr lang="ar-SA" sz="3200" dirty="0">
              <a:latin typeface="Arial"/>
            </a:endParaRPr>
          </a:p>
          <a:p>
            <a:pPr marL="0" indent="0" algn="just">
              <a:buNone/>
            </a:pPr>
            <a:r>
              <a:rPr lang="ar-IQ" sz="3200" dirty="0" smtClean="0">
                <a:latin typeface="Arial"/>
              </a:rPr>
              <a:t>3- تحديد </a:t>
            </a:r>
            <a:r>
              <a:rPr lang="ar-SA" sz="3200" dirty="0" smtClean="0">
                <a:latin typeface="Arial"/>
              </a:rPr>
              <a:t>حجم </a:t>
            </a:r>
            <a:r>
              <a:rPr lang="ar-SA" sz="3200" dirty="0">
                <a:latin typeface="Arial"/>
              </a:rPr>
              <a:t>المدينة من حيث عدد السكان أو حجم </a:t>
            </a:r>
            <a:r>
              <a:rPr lang="ar-IQ" sz="3200" dirty="0" smtClean="0">
                <a:latin typeface="Arial"/>
              </a:rPr>
              <a:t>التجمعات الحضرية.</a:t>
            </a:r>
            <a:endParaRPr lang="ar-SA" sz="3200" dirty="0">
              <a:latin typeface="Arial"/>
            </a:endParaRPr>
          </a:p>
          <a:p>
            <a:pPr marL="0" indent="0" algn="just">
              <a:buNone/>
            </a:pPr>
            <a:r>
              <a:rPr lang="ar-IQ" sz="3200" dirty="0" smtClean="0">
                <a:latin typeface="Arial"/>
              </a:rPr>
              <a:t>4- انتقاء </a:t>
            </a:r>
            <a:r>
              <a:rPr lang="ar-SA" sz="3200" dirty="0" smtClean="0">
                <a:latin typeface="Arial"/>
              </a:rPr>
              <a:t>معايير </a:t>
            </a:r>
            <a:r>
              <a:rPr lang="ar-SA" sz="3200" dirty="0">
                <a:latin typeface="Arial"/>
              </a:rPr>
              <a:t>جودة </a:t>
            </a:r>
            <a:r>
              <a:rPr lang="ar-SA" sz="3200" dirty="0" smtClean="0">
                <a:latin typeface="Arial"/>
              </a:rPr>
              <a:t>المعيشة</a:t>
            </a:r>
            <a:r>
              <a:rPr lang="ar-SA" sz="3200" dirty="0">
                <a:latin typeface="Arial"/>
              </a:rPr>
              <a:t> </a:t>
            </a:r>
            <a:r>
              <a:rPr lang="ar-SA" sz="3200" dirty="0" smtClean="0">
                <a:latin typeface="Arial"/>
              </a:rPr>
              <a:t>ومد</a:t>
            </a:r>
            <a:r>
              <a:rPr lang="ar-IQ" sz="3200" dirty="0" smtClean="0">
                <a:latin typeface="Arial"/>
              </a:rPr>
              <a:t>ى</a:t>
            </a:r>
            <a:r>
              <a:rPr lang="ar-SA" sz="3200" dirty="0" smtClean="0">
                <a:latin typeface="Arial"/>
              </a:rPr>
              <a:t> </a:t>
            </a:r>
            <a:r>
              <a:rPr lang="ar-SA" sz="3200" dirty="0">
                <a:latin typeface="Arial"/>
              </a:rPr>
              <a:t>تطور </a:t>
            </a:r>
            <a:r>
              <a:rPr lang="ar-SA" sz="3200" dirty="0" smtClean="0">
                <a:latin typeface="Arial"/>
              </a:rPr>
              <a:t>المدينة</a:t>
            </a:r>
            <a:r>
              <a:rPr lang="ar-IQ" sz="3200" baseline="30000" dirty="0" smtClean="0">
                <a:latin typeface="Arial"/>
              </a:rPr>
              <a:t>.</a:t>
            </a:r>
          </a:p>
          <a:p>
            <a:pPr marL="0" indent="0" algn="just">
              <a:buNone/>
            </a:pPr>
            <a:r>
              <a:rPr lang="ar-IQ" sz="3200" dirty="0" smtClean="0">
                <a:latin typeface="Arial"/>
              </a:rPr>
              <a:t>5- استغلال </a:t>
            </a:r>
            <a:r>
              <a:rPr lang="ar-SA" sz="3200" dirty="0" smtClean="0">
                <a:latin typeface="Arial"/>
              </a:rPr>
              <a:t>المغتربين والجاليات</a:t>
            </a:r>
            <a:r>
              <a:rPr lang="ar-IQ" sz="3200" dirty="0" smtClean="0">
                <a:latin typeface="Arial"/>
              </a:rPr>
              <a:t>(هنا يكمن الخطر السياسي).</a:t>
            </a:r>
            <a:endParaRPr lang="ar-SA" sz="3200" dirty="0">
              <a:latin typeface="Arial"/>
            </a:endParaRPr>
          </a:p>
          <a:p>
            <a:endParaRPr lang="ar-SA" dirty="0"/>
          </a:p>
        </p:txBody>
      </p:sp>
    </p:spTree>
    <p:extLst>
      <p:ext uri="{BB962C8B-B14F-4D97-AF65-F5344CB8AC3E}">
        <p14:creationId xmlns:p14="http://schemas.microsoft.com/office/powerpoint/2010/main" val="10847581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2800" dirty="0" smtClean="0">
                <a:latin typeface="Simplified Arabic" pitchFamily="18" charset="-78"/>
                <a:cs typeface="Simplified Arabic" pitchFamily="18" charset="-78"/>
              </a:rPr>
              <a:t>سؤال جدا مهم: </a:t>
            </a:r>
          </a:p>
          <a:p>
            <a:pPr marL="0" indent="0" algn="just">
              <a:buNone/>
            </a:pPr>
            <a:r>
              <a:rPr lang="ar-IQ" sz="2800" dirty="0" smtClean="0">
                <a:latin typeface="Simplified Arabic" pitchFamily="18" charset="-78"/>
                <a:cs typeface="Simplified Arabic" pitchFamily="18" charset="-78"/>
              </a:rPr>
              <a:t>الموضوع هو مدن  وما يتعلق بها فما شان السياسة هنا؟ </a:t>
            </a:r>
            <a:endParaRPr lang="ar-SA"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2606791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410</TotalTime>
  <Words>2870</Words>
  <Application>Microsoft Office PowerPoint</Application>
  <PresentationFormat>عرض على الشاشة (3:4)‏</PresentationFormat>
  <Paragraphs>118</Paragraphs>
  <Slides>58</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58</vt:i4>
      </vt:variant>
    </vt:vector>
  </HeadingPairs>
  <TitlesOfParts>
    <vt:vector size="60" baseType="lpstr">
      <vt:lpstr>تدفق</vt:lpstr>
      <vt:lpstr>عرض تقديمي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chucha</dc:creator>
  <cp:lastModifiedBy>DR.Ahmed Saker 2o1O</cp:lastModifiedBy>
  <cp:revision>89</cp:revision>
  <dcterms:created xsi:type="dcterms:W3CDTF">2018-03-15T20:31:20Z</dcterms:created>
  <dcterms:modified xsi:type="dcterms:W3CDTF">2023-03-16T14:14:50Z</dcterms:modified>
</cp:coreProperties>
</file>