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02" r:id="rId2"/>
    <p:sldId id="259" r:id="rId3"/>
    <p:sldId id="277" r:id="rId4"/>
    <p:sldId id="278" r:id="rId5"/>
    <p:sldId id="279" r:id="rId6"/>
    <p:sldId id="260" r:id="rId7"/>
    <p:sldId id="261" r:id="rId8"/>
    <p:sldId id="262" r:id="rId9"/>
    <p:sldId id="263" r:id="rId10"/>
    <p:sldId id="264" r:id="rId11"/>
    <p:sldId id="266" r:id="rId12"/>
    <p:sldId id="267" r:id="rId13"/>
    <p:sldId id="268" r:id="rId14"/>
    <p:sldId id="269" r:id="rId15"/>
    <p:sldId id="270" r:id="rId16"/>
    <p:sldId id="271" r:id="rId17"/>
    <p:sldId id="280" r:id="rId18"/>
    <p:sldId id="281" r:id="rId19"/>
    <p:sldId id="303" r:id="rId20"/>
    <p:sldId id="282"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283" r:id="rId4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CC29E4D5-1044-4191-BB34-C3A69F7A69BC}" type="datetimeFigureOut">
              <a:rPr lang="ar-SA" smtClean="0"/>
              <a:t>24/08/1444</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29E4D5-1044-4191-BB34-C3A69F7A69B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29E4D5-1044-4191-BB34-C3A69F7A69B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CC29E4D5-1044-4191-BB34-C3A69F7A69BC}" type="datetimeFigureOut">
              <a:rPr lang="ar-SA" smtClean="0"/>
              <a:t>24/08/1444</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CC29E4D5-1044-4191-BB34-C3A69F7A69BC}" type="datetimeFigureOut">
              <a:rPr lang="ar-SA" smtClean="0"/>
              <a:t>24/08/1444</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12ED1578-9E0A-47C4-951C-687C88EAA1F4}"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CC29E4D5-1044-4191-BB34-C3A69F7A69BC}" type="datetimeFigureOut">
              <a:rPr lang="ar-SA" smtClean="0"/>
              <a:t>24/08/1444</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CC29E4D5-1044-4191-BB34-C3A69F7A69BC}" type="datetimeFigureOut">
              <a:rPr lang="ar-SA" smtClean="0"/>
              <a:t>24/08/1444</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12ED1578-9E0A-47C4-951C-687C88EAA1F4}"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C29E4D5-1044-4191-BB34-C3A69F7A69BC}" type="datetimeFigureOut">
              <a:rPr lang="ar-SA" smtClean="0"/>
              <a:t>24/08/1444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CC29E4D5-1044-4191-BB34-C3A69F7A69BC}" type="datetimeFigureOut">
              <a:rPr lang="ar-SA" smtClean="0"/>
              <a:t>24/08/1444</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12ED1578-9E0A-47C4-951C-687C88EAA1F4}"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CC29E4D5-1044-4191-BB34-C3A69F7A69BC}" type="datetimeFigureOut">
              <a:rPr lang="ar-SA" smtClean="0"/>
              <a:t>24/08/1444</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12ED1578-9E0A-47C4-951C-687C88EAA1F4}"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CC29E4D5-1044-4191-BB34-C3A69F7A69BC}" type="datetimeFigureOut">
              <a:rPr lang="ar-SA" smtClean="0"/>
              <a:t>24/08/1444</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12ED1578-9E0A-47C4-951C-687C88EAA1F4}"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C29E4D5-1044-4191-BB34-C3A69F7A69BC}" type="datetimeFigureOut">
              <a:rPr lang="ar-SA" smtClean="0"/>
              <a:t>24/08/1444</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2ED1578-9E0A-47C4-951C-687C88EAA1F4}"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urban21.d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64008" indent="0" algn="ctr">
              <a:buNone/>
            </a:pPr>
            <a:r>
              <a:rPr lang="ar-IQ" dirty="0" smtClean="0"/>
              <a:t>                </a:t>
            </a:r>
            <a:r>
              <a:rPr lang="ar-IQ" dirty="0" smtClean="0"/>
              <a:t>المدن </a:t>
            </a:r>
            <a:r>
              <a:rPr lang="ar-IQ" dirty="0" smtClean="0"/>
              <a:t>المستدامة </a:t>
            </a:r>
            <a:endParaRPr lang="ar-IQ" dirty="0" smtClean="0"/>
          </a:p>
          <a:p>
            <a:pPr marL="64008" indent="0" algn="ctr">
              <a:buNone/>
            </a:pPr>
            <a:r>
              <a:rPr lang="ar-SA" dirty="0"/>
              <a:t>طلبة الدكتوراه 2023 </a:t>
            </a:r>
          </a:p>
          <a:p>
            <a:pPr marL="64008" indent="0" algn="ctr">
              <a:buNone/>
            </a:pPr>
            <a:r>
              <a:rPr lang="ar-SA" dirty="0" err="1"/>
              <a:t>أ.د</a:t>
            </a:r>
            <a:r>
              <a:rPr lang="ar-SA" dirty="0"/>
              <a:t>. محمد صالح ربيع</a:t>
            </a:r>
          </a:p>
          <a:p>
            <a:pPr marL="64008" indent="0">
              <a:buNone/>
            </a:pPr>
            <a:endParaRPr lang="ar-SA" dirty="0"/>
          </a:p>
        </p:txBody>
      </p:sp>
    </p:spTree>
    <p:extLst>
      <p:ext uri="{BB962C8B-B14F-4D97-AF65-F5344CB8AC3E}">
        <p14:creationId xmlns:p14="http://schemas.microsoft.com/office/powerpoint/2010/main" val="1696766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4572000"/>
          </a:xfrm>
        </p:spPr>
        <p:txBody>
          <a:bodyPr/>
          <a:lstStyle/>
          <a:p>
            <a:pPr marL="64008" indent="0" algn="just">
              <a:buNone/>
            </a:pPr>
            <a:r>
              <a:rPr lang="ar-IQ" dirty="0" smtClean="0">
                <a:latin typeface="Simplified Arabic" pitchFamily="18" charset="-78"/>
                <a:cs typeface="Simplified Arabic" pitchFamily="18" charset="-78"/>
              </a:rPr>
              <a:t>الجواب: لان الحفاظ على البيئة هو اساس فكرة الاستدامة من حيث ان تبقى البيئة فاعلة دون تخريب لكي يستفاد منها الاجيال القادمة ،وان أي المساس في البيئة يعني القضاء على فكرة الاستدامة لطالما تم العبث بمستقبل الاجيال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4225769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836712"/>
            <a:ext cx="8229600" cy="4572000"/>
          </a:xfrm>
        </p:spPr>
        <p:txBody>
          <a:bodyPr>
            <a:normAutofit lnSpcReduction="10000"/>
          </a:bodyPr>
          <a:lstStyle/>
          <a:p>
            <a:pPr indent="0" algn="justLow">
              <a:buClr>
                <a:srgbClr val="0F6FC6"/>
              </a:buClr>
              <a:buNone/>
              <a:tabLst>
                <a:tab pos="2513965" algn="l"/>
              </a:tabLst>
            </a:pPr>
            <a:r>
              <a:rPr lang="ar-IQ" sz="4000" dirty="0" smtClean="0">
                <a:solidFill>
                  <a:prstClr val="white"/>
                </a:solidFill>
                <a:latin typeface="Times New Roman"/>
                <a:ea typeface="Times New Roman"/>
                <a:cs typeface="Simplified Arabic"/>
              </a:rPr>
              <a:t>اي مدينة تتماشى </a:t>
            </a:r>
            <a:r>
              <a:rPr lang="ar-SA" sz="4000" dirty="0" smtClean="0">
                <a:solidFill>
                  <a:prstClr val="white"/>
                </a:solidFill>
                <a:latin typeface="Times New Roman"/>
                <a:ea typeface="Times New Roman"/>
                <a:cs typeface="Simplified Arabic"/>
              </a:rPr>
              <a:t>مع </a:t>
            </a:r>
            <a:r>
              <a:rPr lang="ar-SA" sz="4000" dirty="0">
                <a:solidFill>
                  <a:prstClr val="white"/>
                </a:solidFill>
                <a:latin typeface="Times New Roman"/>
                <a:ea typeface="Times New Roman"/>
                <a:cs typeface="Simplified Arabic"/>
              </a:rPr>
              <a:t>المبادئ الأساسية للتنمية المستدامة– ينبغي أن تكون في </a:t>
            </a:r>
            <a:r>
              <a:rPr lang="ar-SA" sz="4000" u="sng" dirty="0">
                <a:solidFill>
                  <a:prstClr val="white"/>
                </a:solidFill>
                <a:latin typeface="Times New Roman"/>
                <a:ea typeface="Times New Roman"/>
                <a:cs typeface="Simplified Arabic"/>
              </a:rPr>
              <a:t>حالة توازن مع النظم البيئية</a:t>
            </a:r>
            <a:r>
              <a:rPr lang="ar-SA" sz="4000" dirty="0">
                <a:solidFill>
                  <a:prstClr val="white"/>
                </a:solidFill>
                <a:latin typeface="Times New Roman"/>
                <a:ea typeface="Times New Roman"/>
                <a:cs typeface="Simplified Arabic"/>
              </a:rPr>
              <a:t>، </a:t>
            </a:r>
            <a:r>
              <a:rPr lang="ar-IQ" sz="4000" dirty="0" smtClean="0">
                <a:solidFill>
                  <a:prstClr val="white"/>
                </a:solidFill>
                <a:latin typeface="Times New Roman"/>
                <a:ea typeface="Times New Roman"/>
                <a:cs typeface="Simplified Arabic"/>
              </a:rPr>
              <a:t>-</a:t>
            </a:r>
            <a:r>
              <a:rPr lang="ar-SA" sz="4000" dirty="0" smtClean="0">
                <a:solidFill>
                  <a:prstClr val="white"/>
                </a:solidFill>
                <a:latin typeface="Times New Roman"/>
                <a:ea typeface="Times New Roman"/>
                <a:cs typeface="Simplified Arabic"/>
              </a:rPr>
              <a:t>مثال</a:t>
            </a:r>
            <a:r>
              <a:rPr lang="ar-IQ" sz="4000" dirty="0" smtClean="0">
                <a:solidFill>
                  <a:prstClr val="white"/>
                </a:solidFill>
                <a:latin typeface="Times New Roman"/>
                <a:ea typeface="Times New Roman"/>
                <a:cs typeface="Simplified Arabic"/>
              </a:rPr>
              <a:t>-</a:t>
            </a:r>
            <a:r>
              <a:rPr lang="ar-SA" sz="4000" dirty="0" smtClean="0">
                <a:solidFill>
                  <a:prstClr val="white"/>
                </a:solidFill>
                <a:latin typeface="Times New Roman"/>
                <a:ea typeface="Times New Roman"/>
                <a:cs typeface="Simplified Arabic"/>
              </a:rPr>
              <a:t> </a:t>
            </a:r>
            <a:endParaRPr lang="ar-IQ" sz="4000" dirty="0" smtClean="0">
              <a:solidFill>
                <a:prstClr val="white"/>
              </a:solidFill>
              <a:latin typeface="Times New Roman"/>
              <a:ea typeface="Times New Roman"/>
              <a:cs typeface="Simplified Arabic"/>
            </a:endParaRPr>
          </a:p>
          <a:p>
            <a:pPr indent="0" algn="justLow">
              <a:buClr>
                <a:srgbClr val="0F6FC6"/>
              </a:buClr>
              <a:buNone/>
              <a:tabLst>
                <a:tab pos="2513965" algn="l"/>
              </a:tabLst>
            </a:pPr>
            <a:r>
              <a:rPr lang="ar-SA" sz="4000" dirty="0" smtClean="0">
                <a:solidFill>
                  <a:prstClr val="white"/>
                </a:solidFill>
                <a:latin typeface="Times New Roman"/>
                <a:ea typeface="Times New Roman"/>
                <a:cs typeface="Simplified Arabic"/>
              </a:rPr>
              <a:t>ضمان </a:t>
            </a:r>
            <a:r>
              <a:rPr lang="ar-SA" sz="4000" dirty="0">
                <a:solidFill>
                  <a:prstClr val="white"/>
                </a:solidFill>
                <a:latin typeface="Times New Roman"/>
                <a:ea typeface="Times New Roman"/>
                <a:cs typeface="Simplified Arabic"/>
              </a:rPr>
              <a:t>توازن منسوبات المياه الجوفية والحد من التلوث </a:t>
            </a:r>
            <a:r>
              <a:rPr lang="ar-SA" sz="4000" dirty="0" smtClean="0">
                <a:solidFill>
                  <a:prstClr val="white"/>
                </a:solidFill>
                <a:latin typeface="Times New Roman"/>
                <a:ea typeface="Times New Roman"/>
                <a:cs typeface="Simplified Arabic"/>
              </a:rPr>
              <a:t>البيئي</a:t>
            </a:r>
            <a:r>
              <a:rPr lang="ar-IQ" sz="4000" dirty="0" smtClean="0">
                <a:solidFill>
                  <a:prstClr val="white"/>
                </a:solidFill>
                <a:latin typeface="Times New Roman"/>
                <a:ea typeface="Times New Roman"/>
                <a:cs typeface="Simplified Arabic"/>
              </a:rPr>
              <a:t>،</a:t>
            </a:r>
            <a:r>
              <a:rPr lang="ar-IQ" sz="4000" dirty="0" smtClean="0"/>
              <a:t> </a:t>
            </a:r>
            <a:r>
              <a:rPr lang="ar-IQ" sz="4000" dirty="0"/>
              <a:t>بمعنى ان تبقى النظم البيئية ثابتة الى حد ما</a:t>
            </a:r>
            <a:r>
              <a:rPr lang="ar-IQ" sz="4000" dirty="0" smtClean="0"/>
              <a:t>.</a:t>
            </a:r>
          </a:p>
          <a:p>
            <a:pPr indent="0" algn="justLow">
              <a:buClr>
                <a:srgbClr val="0F6FC6"/>
              </a:buClr>
              <a:buNone/>
              <a:tabLst>
                <a:tab pos="2513965" algn="l"/>
              </a:tabLst>
            </a:pPr>
            <a:r>
              <a:rPr lang="ar-IQ" sz="4000" u="sng" dirty="0" smtClean="0"/>
              <a:t>س: ممن تتكون النظم البيئية؟ </a:t>
            </a:r>
            <a:endParaRPr lang="ar-SA" sz="4000" u="sng" dirty="0"/>
          </a:p>
          <a:p>
            <a:pPr lvl="0" indent="0" algn="justLow">
              <a:buClr>
                <a:srgbClr val="0F6FC6"/>
              </a:buClr>
              <a:buNone/>
              <a:tabLst>
                <a:tab pos="2513965" algn="l"/>
              </a:tabLst>
            </a:pPr>
            <a:endParaRPr lang="en-US" sz="4000" dirty="0">
              <a:solidFill>
                <a:prstClr val="white"/>
              </a:solidFill>
              <a:latin typeface="Times New Roman"/>
              <a:ea typeface="Times New Roman"/>
            </a:endParaRPr>
          </a:p>
        </p:txBody>
      </p:sp>
    </p:spTree>
    <p:extLst>
      <p:ext uri="{BB962C8B-B14F-4D97-AF65-F5344CB8AC3E}">
        <p14:creationId xmlns:p14="http://schemas.microsoft.com/office/powerpoint/2010/main" val="858918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4572000"/>
          </a:xfrm>
        </p:spPr>
        <p:txBody>
          <a:bodyPr/>
          <a:lstStyle/>
          <a:p>
            <a:pPr marL="64008" indent="0" algn="just">
              <a:lnSpc>
                <a:spcPct val="115000"/>
              </a:lnSpc>
              <a:spcBef>
                <a:spcPts val="600"/>
              </a:spcBef>
              <a:spcAft>
                <a:spcPts val="600"/>
              </a:spcAft>
              <a:buNone/>
            </a:pPr>
            <a:r>
              <a:rPr lang="ar-SA" sz="3200" dirty="0">
                <a:latin typeface="Times New Roman"/>
                <a:ea typeface="Times New Roman"/>
                <a:cs typeface="Simplified Arabic"/>
              </a:rPr>
              <a:t>واستمر تعريف المدن المستدامة في التطور بعد عقد التسعينيات، متضمنًا أفكارًا عن </a:t>
            </a:r>
            <a:r>
              <a:rPr lang="ar-SA" sz="3200" u="sng" dirty="0">
                <a:latin typeface="Times New Roman"/>
                <a:ea typeface="Times New Roman"/>
                <a:cs typeface="Simplified Arabic"/>
              </a:rPr>
              <a:t>كيفية استخدام الموارد في الوقت الحاضر دون المساس بتوافرها في </a:t>
            </a:r>
            <a:r>
              <a:rPr lang="ar-SA" sz="3200" u="sng" dirty="0" smtClean="0">
                <a:latin typeface="Times New Roman"/>
                <a:ea typeface="Times New Roman"/>
                <a:cs typeface="Simplified Arabic"/>
              </a:rPr>
              <a:t>المستقبل</a:t>
            </a:r>
            <a:r>
              <a:rPr lang="ar-IQ" sz="3200" baseline="30000" dirty="0">
                <a:latin typeface="Times New Roman"/>
                <a:ea typeface="Times New Roman"/>
                <a:cs typeface="Simplified Arabic"/>
              </a:rPr>
              <a:t>،</a:t>
            </a:r>
            <a:r>
              <a:rPr lang="ar-SA" sz="3200" dirty="0" smtClean="0">
                <a:latin typeface="Times New Roman"/>
                <a:ea typeface="Times New Roman"/>
                <a:cs typeface="Simplified Arabic"/>
              </a:rPr>
              <a:t> </a:t>
            </a:r>
            <a:r>
              <a:rPr lang="ar-SA" sz="3200" dirty="0">
                <a:latin typeface="Times New Roman"/>
                <a:ea typeface="Times New Roman"/>
                <a:cs typeface="Simplified Arabic"/>
              </a:rPr>
              <a:t>واقترح البعض أنه يجب على جميع المدن تلبية احتياجات سكانها لتصير مستدامة </a:t>
            </a:r>
            <a:r>
              <a:rPr lang="ar-SA" sz="3200" dirty="0" smtClean="0">
                <a:latin typeface="Times New Roman"/>
                <a:ea typeface="Times New Roman"/>
                <a:cs typeface="Simplified Arabic"/>
              </a:rPr>
              <a:t>بحق</a:t>
            </a:r>
            <a:r>
              <a:rPr lang="ar-IQ" sz="3200" baseline="30000" dirty="0">
                <a:latin typeface="Times New Roman"/>
                <a:ea typeface="Times New Roman"/>
                <a:cs typeface="Simplified Arabic"/>
              </a:rPr>
              <a:t> </a:t>
            </a:r>
            <a:r>
              <a:rPr lang="ar-IQ" sz="3200" baseline="30000" dirty="0" smtClean="0">
                <a:latin typeface="Times New Roman"/>
                <a:ea typeface="Times New Roman"/>
                <a:cs typeface="Simplified Arabic"/>
              </a:rPr>
              <a:t> </a:t>
            </a:r>
            <a:r>
              <a:rPr lang="ar-IQ" sz="3200" u="sng" dirty="0" smtClean="0">
                <a:latin typeface="Times New Roman"/>
                <a:ea typeface="Times New Roman"/>
                <a:cs typeface="Simplified Arabic"/>
              </a:rPr>
              <a:t>وهذه تعد اساس الاستدامة!!  </a:t>
            </a:r>
          </a:p>
          <a:p>
            <a:pPr marL="64008" indent="0" algn="just">
              <a:lnSpc>
                <a:spcPct val="115000"/>
              </a:lnSpc>
              <a:spcBef>
                <a:spcPts val="600"/>
              </a:spcBef>
              <a:spcAft>
                <a:spcPts val="600"/>
              </a:spcAft>
              <a:buNone/>
            </a:pPr>
            <a:r>
              <a:rPr lang="ar-IQ" sz="3200" u="sng" dirty="0" smtClean="0">
                <a:latin typeface="Times New Roman"/>
                <a:ea typeface="Times New Roman"/>
                <a:cs typeface="Simplified Arabic"/>
              </a:rPr>
              <a:t>س :ما المسافة إذن بين المدن التي لا تحقق متطلبات سكانها واستدامتها؟</a:t>
            </a:r>
            <a:endParaRPr lang="ar-SA" u="sng" dirty="0"/>
          </a:p>
        </p:txBody>
      </p:sp>
    </p:spTree>
    <p:extLst>
      <p:ext uri="{BB962C8B-B14F-4D97-AF65-F5344CB8AC3E}">
        <p14:creationId xmlns:p14="http://schemas.microsoft.com/office/powerpoint/2010/main" val="25741523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4572000"/>
          </a:xfrm>
        </p:spPr>
        <p:txBody>
          <a:bodyPr>
            <a:normAutofit lnSpcReduction="10000"/>
          </a:bodyPr>
          <a:lstStyle/>
          <a:p>
            <a:pPr marL="64008" indent="0" algn="just">
              <a:buNone/>
            </a:pPr>
            <a:r>
              <a:rPr lang="ar-SA" sz="3200" dirty="0">
                <a:latin typeface="Times New Roman"/>
                <a:ea typeface="Times New Roman"/>
                <a:cs typeface="Simplified Arabic"/>
              </a:rPr>
              <a:t>ومع ذلك، لا يزال تعريف المناطق الحضرية بعيد المنال، فالمدن تتميز بالعديد من الخصائص </a:t>
            </a:r>
            <a:r>
              <a:rPr lang="ar-SA" sz="3200" dirty="0" smtClean="0">
                <a:latin typeface="Times New Roman"/>
                <a:ea typeface="Times New Roman"/>
                <a:cs typeface="Simplified Arabic"/>
              </a:rPr>
              <a:t>المتفاوتة</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 </a:t>
            </a:r>
            <a:r>
              <a:rPr lang="ar-SA" sz="3200" dirty="0">
                <a:latin typeface="Times New Roman"/>
                <a:ea typeface="Times New Roman"/>
                <a:cs typeface="Simplified Arabic"/>
              </a:rPr>
              <a:t>يمكن تصنيف المناطق باعتبارها حضرية على أساس تجاوز السكان عددًا معينًا (العتبات السكانية)، أو عدد الأشخاص في المتر المربع (الكثافات السكانية)، أو العاملين في قطاع الزراعة مقارنة بصناعات الخدمات (نسب التوظيف)، أو وجود الخدمات</a:t>
            </a:r>
            <a:br>
              <a:rPr lang="ar-SA" sz="3200" dirty="0">
                <a:latin typeface="Times New Roman"/>
                <a:ea typeface="Times New Roman"/>
                <a:cs typeface="Simplified Arabic"/>
              </a:rPr>
            </a:br>
            <a:r>
              <a:rPr lang="ar-SA" sz="3200" dirty="0">
                <a:latin typeface="Times New Roman"/>
                <a:ea typeface="Times New Roman"/>
                <a:cs typeface="Simplified Arabic"/>
              </a:rPr>
              <a:t>الحضرية الأساسية مثل شبكات المياه والكهرباء والمرافق التعليمية </a:t>
            </a:r>
            <a:r>
              <a:rPr lang="ar-SA" sz="3200" dirty="0" smtClean="0">
                <a:latin typeface="Times New Roman"/>
                <a:ea typeface="Times New Roman"/>
                <a:cs typeface="Simplified Arabic"/>
              </a:rPr>
              <a:t>والصحية</a:t>
            </a:r>
            <a:r>
              <a:rPr lang="ar-IQ" sz="3200" dirty="0" smtClean="0">
                <a:latin typeface="Times New Roman"/>
                <a:ea typeface="Times New Roman"/>
                <a:cs typeface="Simplified Arabic"/>
              </a:rPr>
              <a:t>.</a:t>
            </a:r>
          </a:p>
          <a:p>
            <a:pPr marL="64008" indent="0" algn="just">
              <a:buNone/>
            </a:pPr>
            <a:r>
              <a:rPr lang="ar-IQ" sz="3200" u="sng" dirty="0" smtClean="0">
                <a:latin typeface="Times New Roman"/>
                <a:cs typeface="Simplified Arabic"/>
              </a:rPr>
              <a:t>س: كيف يمكن جمع كل هذه الخصائص لتحقيق الاستدامة ؟</a:t>
            </a:r>
            <a:endParaRPr lang="ar-SA" u="sng" dirty="0"/>
          </a:p>
        </p:txBody>
      </p:sp>
    </p:spTree>
    <p:extLst>
      <p:ext uri="{BB962C8B-B14F-4D97-AF65-F5344CB8AC3E}">
        <p14:creationId xmlns:p14="http://schemas.microsoft.com/office/powerpoint/2010/main" val="333640814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72000"/>
          </a:xfrm>
        </p:spPr>
        <p:txBody>
          <a:bodyPr>
            <a:normAutofit lnSpcReduction="10000"/>
          </a:bodyPr>
          <a:lstStyle/>
          <a:p>
            <a:pPr marL="64008" indent="0" algn="just">
              <a:buNone/>
            </a:pPr>
            <a:r>
              <a:rPr lang="ar-SA" sz="3200" dirty="0">
                <a:latin typeface="Times New Roman"/>
                <a:ea typeface="Times New Roman"/>
                <a:cs typeface="Simplified Arabic"/>
              </a:rPr>
              <a:t>ثم شرعت المناقشات الدائرة حول الاستدامة الحضرية في التطرق إلى التصميم المكاني والتخطيط (المعروفَين باسم ’الشكل الحضري‘)، </a:t>
            </a:r>
            <a:r>
              <a:rPr lang="ar-SA" sz="3200" dirty="0" err="1">
                <a:latin typeface="Times New Roman"/>
                <a:ea typeface="Times New Roman"/>
                <a:cs typeface="Simplified Arabic"/>
              </a:rPr>
              <a:t>و’تيسير</a:t>
            </a:r>
            <a:r>
              <a:rPr lang="ar-SA" sz="3200" dirty="0">
                <a:latin typeface="Times New Roman"/>
                <a:ea typeface="Times New Roman"/>
                <a:cs typeface="Simplified Arabic"/>
              </a:rPr>
              <a:t> المعيشة‘ في المدن؛ من خلال توفير أنظمة نقل في متناول </a:t>
            </a:r>
            <a:r>
              <a:rPr lang="ar-SA" sz="3200" dirty="0" smtClean="0">
                <a:latin typeface="Times New Roman"/>
                <a:ea typeface="Times New Roman"/>
                <a:cs typeface="Simplified Arabic"/>
              </a:rPr>
              <a:t>الجميع</a:t>
            </a:r>
            <a:r>
              <a:rPr lang="ar-IQ" sz="3200" dirty="0">
                <a:latin typeface="Times New Roman"/>
                <a:ea typeface="Times New Roman"/>
                <a:cs typeface="Simplified Arabic"/>
              </a:rPr>
              <a:t>،</a:t>
            </a:r>
            <a:r>
              <a:rPr lang="ar-SA" sz="3200" dirty="0" smtClean="0">
                <a:latin typeface="Times New Roman"/>
                <a:ea typeface="Times New Roman"/>
                <a:cs typeface="Simplified Arabic"/>
              </a:rPr>
              <a:t> </a:t>
            </a:r>
            <a:r>
              <a:rPr lang="ar-SA" sz="3200" dirty="0">
                <a:latin typeface="Times New Roman"/>
                <a:ea typeface="Times New Roman"/>
                <a:cs typeface="Simplified Arabic"/>
              </a:rPr>
              <a:t>وبهذا، صارت تعريفات الشكل الحضري أكثر تفصيلاً، وتشير إلى مساحات مزدحمة، وصغيرة، ومتعددة الاستخدامات، في إطار متكامل من وسائط النقل العام والسياسات البيئية والإدارة</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marL="64008" indent="0" algn="just">
              <a:buNone/>
            </a:pPr>
            <a:r>
              <a:rPr lang="ar-IQ" sz="3200" u="sng" dirty="0" smtClean="0">
                <a:latin typeface="Times New Roman"/>
                <a:cs typeface="Simplified Arabic"/>
              </a:rPr>
              <a:t>س: لماذا حينما تشتد المناقشات حول المدن يتم الرجوع الى الوراء اي الى التصميم والتخطيط؟ </a:t>
            </a:r>
            <a:endParaRPr lang="ar-SA" u="sng" dirty="0"/>
          </a:p>
        </p:txBody>
      </p:sp>
    </p:spTree>
    <p:extLst>
      <p:ext uri="{BB962C8B-B14F-4D97-AF65-F5344CB8AC3E}">
        <p14:creationId xmlns:p14="http://schemas.microsoft.com/office/powerpoint/2010/main" val="35309744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229600" cy="4572000"/>
          </a:xfrm>
        </p:spPr>
        <p:txBody>
          <a:bodyPr>
            <a:normAutofit/>
          </a:bodyPr>
          <a:lstStyle/>
          <a:p>
            <a:pPr marL="64008" indent="0" algn="just">
              <a:buNone/>
            </a:pPr>
            <a:r>
              <a:rPr lang="ar-SA" sz="3200" dirty="0">
                <a:latin typeface="Times New Roman"/>
                <a:ea typeface="Times New Roman"/>
                <a:cs typeface="Simplified Arabic"/>
              </a:rPr>
              <a:t>وخلال الاجتماعات التحضيرية لمؤتمر </a:t>
            </a:r>
            <a:r>
              <a:rPr lang="en-US" sz="3200" u="sng" dirty="0">
                <a:latin typeface="Times New Roman"/>
                <a:ea typeface="Times New Roman"/>
                <a:cs typeface="Simplified Arabic"/>
                <a:hlinkClick r:id="rId2"/>
              </a:rPr>
              <a:t>URBAN 21</a:t>
            </a:r>
            <a:r>
              <a:rPr lang="ar-SA" sz="3200" dirty="0">
                <a:latin typeface="Times New Roman"/>
                <a:ea typeface="Times New Roman"/>
                <a:cs typeface="Simplified Arabic"/>
              </a:rPr>
              <a:t> (يوليو 2000) –وهو أحد المؤتمرات العالمية الأُوَل المخصصة للقضايا الحضرية– </a:t>
            </a:r>
            <a:r>
              <a:rPr lang="ar-SA" sz="3200" u="sng" dirty="0">
                <a:latin typeface="Times New Roman"/>
                <a:ea typeface="Times New Roman"/>
                <a:cs typeface="Simplified Arabic"/>
              </a:rPr>
              <a:t>عُرفت الاستدامة الحضرية </a:t>
            </a:r>
            <a:r>
              <a:rPr lang="ar-SA" sz="3200" dirty="0">
                <a:latin typeface="Times New Roman"/>
                <a:ea typeface="Times New Roman"/>
                <a:cs typeface="Simplified Arabic"/>
              </a:rPr>
              <a:t>بأنها ”تحسين نوعية الحياة في المدينة، بما في ذلك الجوانب البيئية والثقافية والسياسية والمؤسسية والاجتماعية والاقتصادية، دون أن تترك عبئًا على الأجيال المقبلة</a:t>
            </a:r>
            <a:r>
              <a:rPr lang="ar-SA" sz="3200" dirty="0" smtClean="0">
                <a:latin typeface="Times New Roman"/>
                <a:ea typeface="Times New Roman"/>
                <a:cs typeface="Simplified Arabic"/>
              </a:rPr>
              <a:t>“</a:t>
            </a:r>
            <a:r>
              <a:rPr lang="ar-IQ" sz="3200" baseline="30000" dirty="0" smtClean="0">
                <a:latin typeface="Times New Roman"/>
                <a:ea typeface="Times New Roman"/>
                <a:cs typeface="Simplified Arabic"/>
              </a:rPr>
              <a:t>.</a:t>
            </a:r>
          </a:p>
          <a:p>
            <a:pPr marL="64008" indent="0" algn="just">
              <a:buNone/>
            </a:pPr>
            <a:r>
              <a:rPr lang="ar-IQ" sz="3200" u="sng" baseline="30000" dirty="0" smtClean="0">
                <a:latin typeface="Times New Roman"/>
                <a:cs typeface="Simplified Arabic"/>
              </a:rPr>
              <a:t>س: ما </a:t>
            </a:r>
            <a:r>
              <a:rPr lang="ar-IQ" sz="3200" u="sng" dirty="0" smtClean="0">
                <a:latin typeface="Times New Roman"/>
                <a:cs typeface="Simplified Arabic"/>
              </a:rPr>
              <a:t>المقصود بنوعية الحياة في المدن ؟وما اختلافها عن مصطلح ايقاع الحياة الحضرية؟</a:t>
            </a:r>
            <a:endParaRPr lang="ar-SA" sz="3200" u="sng" dirty="0"/>
          </a:p>
        </p:txBody>
      </p:sp>
    </p:spTree>
    <p:extLst>
      <p:ext uri="{BB962C8B-B14F-4D97-AF65-F5344CB8AC3E}">
        <p14:creationId xmlns:p14="http://schemas.microsoft.com/office/powerpoint/2010/main" val="36265871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72000"/>
          </a:xfrm>
        </p:spPr>
        <p:txBody>
          <a:bodyPr/>
          <a:lstStyle/>
          <a:p>
            <a:pPr indent="0" algn="justLow">
              <a:buNone/>
              <a:tabLst>
                <a:tab pos="2513965" algn="l"/>
              </a:tabLst>
            </a:pPr>
            <a:r>
              <a:rPr lang="ar-SA" sz="3200" dirty="0" smtClean="0">
                <a:latin typeface="Times New Roman"/>
                <a:ea typeface="Times New Roman"/>
                <a:cs typeface="Simplified Arabic"/>
              </a:rPr>
              <a:t>وفي </a:t>
            </a:r>
            <a:r>
              <a:rPr lang="ar-SA" sz="3200" dirty="0">
                <a:latin typeface="Times New Roman"/>
                <a:ea typeface="Times New Roman"/>
                <a:cs typeface="Simplified Arabic"/>
              </a:rPr>
              <a:t>عام 2005، طرح مؤتمر القمة العالمي للتنمية الاجتماعية مفهوم ’الركائز‘ الاقتصادية والاجتماعية والبيئية للتنمية. </a:t>
            </a:r>
            <a:endParaRPr lang="ar-IQ" sz="3200" dirty="0" smtClean="0">
              <a:latin typeface="Times New Roman"/>
              <a:ea typeface="Times New Roman"/>
              <a:cs typeface="Simplified Arabic"/>
            </a:endParaRPr>
          </a:p>
          <a:p>
            <a:pPr indent="0" algn="justLow">
              <a:buNone/>
              <a:tabLst>
                <a:tab pos="2513965" algn="l"/>
              </a:tabLst>
            </a:pPr>
            <a:r>
              <a:rPr lang="ar-SA" sz="3200" dirty="0" smtClean="0">
                <a:latin typeface="Times New Roman"/>
                <a:ea typeface="Times New Roman"/>
                <a:cs typeface="Simplified Arabic"/>
              </a:rPr>
              <a:t>الآن</a:t>
            </a:r>
            <a:r>
              <a:rPr lang="ar-SA" sz="3200" dirty="0">
                <a:latin typeface="Times New Roman"/>
                <a:ea typeface="Times New Roman"/>
                <a:cs typeface="Simplified Arabic"/>
              </a:rPr>
              <a:t>، ومع تطوير جدول أعمال ما بعد العام </a:t>
            </a:r>
            <a:r>
              <a:rPr lang="ar-SA" sz="3200" dirty="0" smtClean="0">
                <a:latin typeface="Times New Roman"/>
                <a:ea typeface="Times New Roman"/>
                <a:cs typeface="Simplified Arabic"/>
              </a:rPr>
              <a:t>2015 تُجرى </a:t>
            </a:r>
            <a:r>
              <a:rPr lang="ar-SA" sz="3200" dirty="0">
                <a:latin typeface="Times New Roman"/>
                <a:ea typeface="Times New Roman"/>
                <a:cs typeface="Simplified Arabic"/>
              </a:rPr>
              <a:t>مباحثات؛ لتأمين مكان للغاية المعنية بالتنمية الحضرية في أهداف التنمية </a:t>
            </a:r>
            <a:r>
              <a:rPr lang="ar-SA" sz="3200" dirty="0" smtClean="0">
                <a:latin typeface="Times New Roman"/>
                <a:ea typeface="Times New Roman"/>
                <a:cs typeface="Simplified Arabic"/>
              </a:rPr>
              <a:t>المستدامة.</a:t>
            </a:r>
            <a:endParaRPr lang="en-US" sz="2400" dirty="0">
              <a:latin typeface="Times New Roman"/>
              <a:ea typeface="Times New Roman"/>
            </a:endParaRPr>
          </a:p>
          <a:p>
            <a:r>
              <a:rPr lang="ar-IQ" dirty="0" smtClean="0"/>
              <a:t>س: ما المقصود بهذا الطرح ؟</a:t>
            </a:r>
            <a:endParaRPr lang="ar-SA" dirty="0"/>
          </a:p>
        </p:txBody>
      </p:sp>
    </p:spTree>
    <p:extLst>
      <p:ext uri="{BB962C8B-B14F-4D97-AF65-F5344CB8AC3E}">
        <p14:creationId xmlns:p14="http://schemas.microsoft.com/office/powerpoint/2010/main" val="12413229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08720"/>
            <a:ext cx="8229600" cy="4572000"/>
          </a:xfrm>
        </p:spPr>
        <p:txBody>
          <a:bodyPr/>
          <a:lstStyle/>
          <a:p>
            <a:pPr marL="64008" indent="0" algn="justLow">
              <a:buNone/>
              <a:tabLst>
                <a:tab pos="2513965" algn="l"/>
              </a:tabLst>
            </a:pPr>
            <a:r>
              <a:rPr lang="ar-SA" sz="3200" b="1" dirty="0">
                <a:latin typeface="Times New Roman"/>
                <a:ea typeface="Times New Roman"/>
                <a:cs typeface="Simplified Arabic"/>
              </a:rPr>
              <a:t>تحديد حجم المدن في العالم </a:t>
            </a:r>
            <a:endParaRPr lang="en-US" sz="2400" dirty="0">
              <a:latin typeface="Times New Roman"/>
              <a:ea typeface="Times New Roman"/>
            </a:endParaRPr>
          </a:p>
          <a:p>
            <a:pPr marL="64008" indent="0" algn="just">
              <a:buNone/>
            </a:pPr>
            <a:r>
              <a:rPr lang="ar-SA" sz="3200" dirty="0">
                <a:latin typeface="Times New Roman"/>
                <a:ea typeface="Times New Roman"/>
                <a:cs typeface="Simplified Arabic"/>
              </a:rPr>
              <a:t>نمت المدن الأفريقية والآسيوية منذ عام 2000 بشكل أسرع من المدن في أي جزء آخر من العالم (الخريطة 2). ومن المتوقع أن يعيش أكثر من نصف سكان هاتين القارتين في مدن بحلول عام 2050. وبحلول ذلك الوقت، من المتوقع أن يلتحق 2.5 مليار نسمة بسكان المناطق الحضرية في الهند والصين ونيجيريا. </a:t>
            </a:r>
            <a:endParaRPr lang="ar-IQ" sz="3200" dirty="0" smtClean="0">
              <a:latin typeface="Times New Roman"/>
              <a:ea typeface="Times New Roman"/>
              <a:cs typeface="Simplified Arabic"/>
            </a:endParaRPr>
          </a:p>
          <a:p>
            <a:pPr marL="64008" indent="0" algn="just">
              <a:buNone/>
            </a:pPr>
            <a:r>
              <a:rPr lang="ar-IQ" sz="3200" dirty="0" smtClean="0">
                <a:latin typeface="Times New Roman"/>
                <a:cs typeface="Simplified Arabic"/>
              </a:rPr>
              <a:t>س: ما علاقة تحديد احجام المدن بالاستدامة؟</a:t>
            </a:r>
            <a:endParaRPr lang="ar-SA" dirty="0"/>
          </a:p>
        </p:txBody>
      </p:sp>
    </p:spTree>
    <p:extLst>
      <p:ext uri="{BB962C8B-B14F-4D97-AF65-F5344CB8AC3E}">
        <p14:creationId xmlns:p14="http://schemas.microsoft.com/office/powerpoint/2010/main" val="410086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map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0652" y="1052513"/>
            <a:ext cx="5744921" cy="4572000"/>
          </a:xfrm>
          <a:prstGeom prst="rect">
            <a:avLst/>
          </a:prstGeom>
          <a:noFill/>
          <a:ln>
            <a:noFill/>
          </a:ln>
        </p:spPr>
      </p:pic>
    </p:spTree>
    <p:extLst>
      <p:ext uri="{BB962C8B-B14F-4D97-AF65-F5344CB8AC3E}">
        <p14:creationId xmlns:p14="http://schemas.microsoft.com/office/powerpoint/2010/main" val="36801043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Low">
              <a:spcBef>
                <a:spcPts val="0"/>
              </a:spcBef>
              <a:buNone/>
            </a:pPr>
            <a:r>
              <a:rPr lang="ar-IQ" sz="3200" dirty="0">
                <a:latin typeface="Times New Roman"/>
                <a:ea typeface="Times New Roman"/>
                <a:cs typeface="Simplified Arabic"/>
              </a:rPr>
              <a:t>ويبين التقسيم الآتي للتمييز بين المدن وفق أحجامها في المانيا وربما يعد ذلك تقسيما مقبولا .</a:t>
            </a:r>
            <a:endParaRPr lang="en-US" sz="2400" dirty="0">
              <a:latin typeface="Times New Roman"/>
              <a:ea typeface="Times New Roman"/>
            </a:endParaRPr>
          </a:p>
          <a:p>
            <a:pPr marL="0" algn="justLow">
              <a:spcBef>
                <a:spcPts val="0"/>
              </a:spcBef>
            </a:pPr>
            <a:r>
              <a:rPr lang="ar-IQ" sz="3200" dirty="0">
                <a:latin typeface="Times New Roman"/>
                <a:ea typeface="Times New Roman"/>
                <a:cs typeface="Simplified Arabic"/>
              </a:rPr>
              <a:t>2000-5000 نسمة  مدينة ريفية .</a:t>
            </a:r>
            <a:endParaRPr lang="en-US" sz="2400" dirty="0">
              <a:latin typeface="Times New Roman"/>
              <a:ea typeface="Times New Roman"/>
            </a:endParaRPr>
          </a:p>
          <a:p>
            <a:pPr marL="0" algn="justLow">
              <a:spcBef>
                <a:spcPts val="0"/>
              </a:spcBef>
            </a:pPr>
            <a:r>
              <a:rPr lang="ar-IQ" sz="3200" dirty="0">
                <a:latin typeface="Times New Roman"/>
                <a:ea typeface="Times New Roman"/>
                <a:cs typeface="Simplified Arabic"/>
              </a:rPr>
              <a:t>5000-20000 نسمة مدينة صغيرة .</a:t>
            </a:r>
            <a:endParaRPr lang="en-US" sz="2400" dirty="0">
              <a:latin typeface="Times New Roman"/>
              <a:ea typeface="Times New Roman"/>
            </a:endParaRPr>
          </a:p>
          <a:p>
            <a:pPr marL="0" algn="justLow">
              <a:spcBef>
                <a:spcPts val="0"/>
              </a:spcBef>
            </a:pPr>
            <a:r>
              <a:rPr lang="ar-IQ" sz="3200" dirty="0">
                <a:latin typeface="Times New Roman"/>
                <a:ea typeface="Times New Roman"/>
                <a:cs typeface="Simplified Arabic"/>
              </a:rPr>
              <a:t>20000- 100000 نسمة مدينة متوسطة .</a:t>
            </a:r>
            <a:endParaRPr lang="en-US" sz="2400" dirty="0">
              <a:latin typeface="Times New Roman"/>
              <a:ea typeface="Times New Roman"/>
            </a:endParaRPr>
          </a:p>
          <a:p>
            <a:pPr marL="0" algn="justLow">
              <a:spcBef>
                <a:spcPts val="0"/>
              </a:spcBef>
            </a:pPr>
            <a:r>
              <a:rPr lang="ar-IQ" sz="3200" dirty="0">
                <a:latin typeface="Times New Roman"/>
                <a:ea typeface="Times New Roman"/>
                <a:cs typeface="Simplified Arabic"/>
              </a:rPr>
              <a:t>100000 نسمة فأكثر مدينة كبيرة .</a:t>
            </a:r>
            <a:endParaRPr lang="en-US" sz="2400" dirty="0">
              <a:latin typeface="Times New Roman"/>
              <a:ea typeface="Times New Roman"/>
            </a:endParaRPr>
          </a:p>
          <a:p>
            <a:r>
              <a:rPr lang="ar-IQ" sz="3200" dirty="0">
                <a:latin typeface="Times New Roman"/>
                <a:ea typeface="Times New Roman"/>
                <a:cs typeface="Simplified Arabic"/>
              </a:rPr>
              <a:t>ومن المتعارف عليه اليوم أن يكون الرقم 100000 نسمة حد أدنى للمدن الكبيرة </a:t>
            </a:r>
            <a:endParaRPr lang="ar-SA" dirty="0"/>
          </a:p>
        </p:txBody>
      </p:sp>
    </p:spTree>
    <p:extLst>
      <p:ext uri="{BB962C8B-B14F-4D97-AF65-F5344CB8AC3E}">
        <p14:creationId xmlns:p14="http://schemas.microsoft.com/office/powerpoint/2010/main" val="14063931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052736"/>
            <a:ext cx="8229600" cy="4572000"/>
          </a:xfrm>
        </p:spPr>
        <p:txBody>
          <a:bodyPr>
            <a:normAutofit/>
          </a:bodyPr>
          <a:lstStyle/>
          <a:p>
            <a:pPr marL="64008" indent="0" algn="just">
              <a:buNone/>
            </a:pPr>
            <a:r>
              <a:rPr lang="ar-IQ" sz="3200" dirty="0" smtClean="0">
                <a:latin typeface="Times New Roman"/>
                <a:ea typeface="Times New Roman"/>
                <a:cs typeface="Simplified Arabic"/>
              </a:rPr>
              <a:t>اول خطوة يجب ان نعرفها ونحن نتكلم عن الاستدامة في المدن هو حجم المدينة إذ ان </a:t>
            </a:r>
            <a:r>
              <a:rPr lang="ar-SA" sz="3200" dirty="0" smtClean="0">
                <a:latin typeface="Times New Roman"/>
                <a:ea typeface="Times New Roman"/>
                <a:cs typeface="Simplified Arabic"/>
              </a:rPr>
              <a:t>بحلول </a:t>
            </a:r>
            <a:r>
              <a:rPr lang="ar-SA" sz="3200" dirty="0">
                <a:latin typeface="Times New Roman"/>
                <a:ea typeface="Times New Roman"/>
                <a:cs typeface="Simplified Arabic"/>
              </a:rPr>
              <a:t>عام 2050، يقدر عدد مَن سيعيشون في المراكز الحضرية بنحو ثلثي سكان العالم، أي حوالي 6.2 مليارات نسمة. توضح الخريطة( 1 ) توزيع المدن متفاوتة الحجم في أنحاء العالم، </a:t>
            </a:r>
            <a:endParaRPr lang="ar-SA" dirty="0"/>
          </a:p>
        </p:txBody>
      </p:sp>
    </p:spTree>
    <p:extLst>
      <p:ext uri="{BB962C8B-B14F-4D97-AF65-F5344CB8AC3E}">
        <p14:creationId xmlns:p14="http://schemas.microsoft.com/office/powerpoint/2010/main" val="13087106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229600" cy="4572000"/>
          </a:xfrm>
        </p:spPr>
        <p:txBody>
          <a:bodyPr>
            <a:normAutofit fontScale="92500"/>
          </a:bodyPr>
          <a:lstStyle/>
          <a:p>
            <a:pPr marL="64008" indent="0" algn="just">
              <a:buNone/>
            </a:pPr>
            <a:r>
              <a:rPr lang="ar-SA" sz="3200" dirty="0">
                <a:latin typeface="Times New Roman"/>
                <a:ea typeface="Times New Roman"/>
                <a:cs typeface="Simplified Arabic"/>
              </a:rPr>
              <a:t>ومن المثير للاهتمام، أن المستوطنات الحضرية الأسرع نموًّا ليست المدن الكبرى التي غالبًا ما تتصدر عناوين الصحف، لكنها المدن المتوسطة والصغيرة التي تضم أقل من 1 مليون نسمة</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algn="just"/>
            <a:r>
              <a:rPr lang="ar-SA" sz="3200" dirty="0" smtClean="0">
                <a:latin typeface="Times New Roman"/>
                <a:ea typeface="Times New Roman"/>
                <a:cs typeface="Simplified Arabic"/>
              </a:rPr>
              <a:t> </a:t>
            </a:r>
            <a:r>
              <a:rPr lang="ar-SA" sz="3200" dirty="0">
                <a:latin typeface="Times New Roman"/>
                <a:ea typeface="Times New Roman"/>
                <a:cs typeface="Simplified Arabic"/>
              </a:rPr>
              <a:t>وبحلول عام 2025، لن تمثل المدن الكبرى سوى 10٪ من النمو الحضري العالمي. وسوف تسهم المدن المتوسطة والكبيرة بأكثر من نصف النمو العالمي، تليها المدن الصغيرة. </a:t>
            </a:r>
            <a:endParaRPr lang="ar-IQ" sz="3200" dirty="0" smtClean="0">
              <a:latin typeface="Times New Roman"/>
              <a:ea typeface="Times New Roman"/>
              <a:cs typeface="Simplified Arabic"/>
            </a:endParaRPr>
          </a:p>
          <a:p>
            <a:pPr algn="just"/>
            <a:r>
              <a:rPr lang="ar-IQ" sz="3200" dirty="0" smtClean="0">
                <a:latin typeface="Times New Roman"/>
                <a:ea typeface="Times New Roman"/>
                <a:cs typeface="Simplified Arabic"/>
              </a:rPr>
              <a:t>س:لماذا المدن الكبيرة اصبحت بطيئة النمو ؟</a:t>
            </a:r>
          </a:p>
          <a:p>
            <a:pPr algn="just"/>
            <a:r>
              <a:rPr lang="ar-SA" sz="3200" dirty="0">
                <a:latin typeface="Times New Roman"/>
                <a:ea typeface="Times New Roman"/>
                <a:cs typeface="Simplified Arabic"/>
              </a:rPr>
              <a:t/>
            </a:r>
            <a:br>
              <a:rPr lang="ar-SA" sz="3200" dirty="0">
                <a:latin typeface="Times New Roman"/>
                <a:ea typeface="Times New Roman"/>
                <a:cs typeface="Simplified Arabic"/>
              </a:rPr>
            </a:br>
            <a:endParaRPr lang="ar-SA" dirty="0"/>
          </a:p>
        </p:txBody>
      </p:sp>
    </p:spTree>
    <p:extLst>
      <p:ext uri="{BB962C8B-B14F-4D97-AF65-F5344CB8AC3E}">
        <p14:creationId xmlns:p14="http://schemas.microsoft.com/office/powerpoint/2010/main" val="26591133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64008" lvl="0" indent="0" algn="just">
              <a:buClr>
                <a:srgbClr val="0F6FC6"/>
              </a:buClr>
              <a:buNone/>
            </a:pPr>
            <a:r>
              <a:rPr lang="ar-SA" sz="3600" dirty="0">
                <a:solidFill>
                  <a:prstClr val="white"/>
                </a:solidFill>
                <a:latin typeface="Times New Roman"/>
                <a:ea typeface="Times New Roman"/>
                <a:cs typeface="Simplified Arabic"/>
              </a:rPr>
              <a:t>وسوف تكون معظم المدن المتوسطة والصغيرة في بلدان ذات دخول منخفضة ومتوسطة، وغالبًا ما ستواجه تحديات استدامة مختلفة عن المدن الكبرى. وبشكل عام، قد تكون معدلات الفقر –مثلاً– أعلى، وقد تتعلق التحديات أكثر بكفاءة الخدمات الأساسية بدلاً من توافرها</a:t>
            </a:r>
            <a:r>
              <a:rPr lang="ar-SA" sz="3600" dirty="0" smtClean="0">
                <a:solidFill>
                  <a:prstClr val="white"/>
                </a:solidFill>
                <a:latin typeface="Times New Roman"/>
                <a:ea typeface="Times New Roman"/>
                <a:cs typeface="Simplified Arabic"/>
              </a:rPr>
              <a:t>.</a:t>
            </a:r>
            <a:endParaRPr lang="ar-IQ" sz="3600" dirty="0" smtClean="0">
              <a:solidFill>
                <a:prstClr val="white"/>
              </a:solidFill>
              <a:latin typeface="Times New Roman"/>
              <a:ea typeface="Times New Roman"/>
              <a:cs typeface="Simplified Arabic"/>
            </a:endParaRPr>
          </a:p>
          <a:p>
            <a:pPr marL="64008" lvl="0" indent="0" algn="just">
              <a:buClr>
                <a:srgbClr val="0F6FC6"/>
              </a:buClr>
              <a:buNone/>
            </a:pPr>
            <a:r>
              <a:rPr lang="ar-IQ" sz="3600" u="sng" dirty="0" smtClean="0">
                <a:solidFill>
                  <a:prstClr val="white"/>
                </a:solidFill>
                <a:latin typeface="Times New Roman"/>
                <a:cs typeface="Simplified Arabic"/>
              </a:rPr>
              <a:t>س: هنا السؤال المهم :لماذا </a:t>
            </a:r>
            <a:r>
              <a:rPr lang="ar-IQ" sz="3600" u="sng" dirty="0">
                <a:solidFill>
                  <a:prstClr val="white"/>
                </a:solidFill>
                <a:latin typeface="Times New Roman"/>
                <a:cs typeface="Simplified Arabic"/>
              </a:rPr>
              <a:t>المدن المتوسطة والصغيرة في بلدان ذات دخول </a:t>
            </a:r>
            <a:r>
              <a:rPr lang="ar-IQ" sz="3600" u="sng" dirty="0" smtClean="0">
                <a:solidFill>
                  <a:prstClr val="white"/>
                </a:solidFill>
                <a:latin typeface="Times New Roman"/>
                <a:cs typeface="Simplified Arabic"/>
              </a:rPr>
              <a:t>منخفضة؟</a:t>
            </a:r>
            <a:endParaRPr lang="ar-SA" sz="3600" u="sng" dirty="0">
              <a:solidFill>
                <a:prstClr val="white"/>
              </a:solidFill>
            </a:endParaRPr>
          </a:p>
          <a:p>
            <a:endParaRPr lang="ar-SA" dirty="0"/>
          </a:p>
        </p:txBody>
      </p:sp>
    </p:spTree>
    <p:extLst>
      <p:ext uri="{BB962C8B-B14F-4D97-AF65-F5344CB8AC3E}">
        <p14:creationId xmlns:p14="http://schemas.microsoft.com/office/powerpoint/2010/main" val="180701990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4572000"/>
          </a:xfrm>
        </p:spPr>
        <p:txBody>
          <a:bodyPr/>
          <a:lstStyle/>
          <a:p>
            <a:pPr marL="64008" indent="0" algn="justLow">
              <a:buNone/>
              <a:tabLst>
                <a:tab pos="2513965" algn="l"/>
              </a:tabLst>
            </a:pPr>
            <a:r>
              <a:rPr lang="ar-SA" sz="3200" b="1" dirty="0">
                <a:latin typeface="Times New Roman"/>
                <a:ea typeface="Times New Roman"/>
                <a:cs typeface="Simplified Arabic"/>
              </a:rPr>
              <a:t>محركات النمو الحضري وتحدياته</a:t>
            </a:r>
            <a:endParaRPr lang="en-US" sz="2400" dirty="0">
              <a:latin typeface="Times New Roman"/>
              <a:ea typeface="Times New Roman"/>
            </a:endParaRPr>
          </a:p>
          <a:p>
            <a:pPr indent="0" algn="justLow">
              <a:buNone/>
              <a:tabLst>
                <a:tab pos="2513965" algn="l"/>
              </a:tabLst>
            </a:pPr>
            <a:r>
              <a:rPr lang="ar-SA" sz="3200" dirty="0">
                <a:latin typeface="Times New Roman"/>
                <a:ea typeface="Times New Roman"/>
                <a:cs typeface="Simplified Arabic"/>
              </a:rPr>
              <a:t>غالبًا ما يكون النمو الحضري مدعومًا بالنمو الطبيعي للسكان، والهجرة من الريف إلى المدينة، وفي المقام الأول، يتمثل الدافع وراء الهجرة في الحوافز الاقتصادية مثل التجارة، وكذلك السعي لتحسين نوعية الحياة.</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39059352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572000"/>
          </a:xfrm>
        </p:spPr>
        <p:txBody>
          <a:bodyPr/>
          <a:lstStyle/>
          <a:p>
            <a:pPr marL="64008" indent="0" algn="justLow">
              <a:buNone/>
              <a:tabLst>
                <a:tab pos="2513965" algn="l"/>
              </a:tabLst>
            </a:pPr>
            <a:r>
              <a:rPr lang="ar-SA" sz="3200" dirty="0">
                <a:latin typeface="Times New Roman"/>
                <a:ea typeface="Times New Roman"/>
                <a:cs typeface="Simplified Arabic"/>
              </a:rPr>
              <a:t>وبجانب الضغوط الناشئة من تزايد عدد السكان، تواجه المدن تحديات بيئية واجتماعية واقتصادية عديدة (انظر الإطار 1). ويمكن القول إن المستوطنات غير النظامية (العشوائيات أو الأحياء الفقيرة)، التي غالبًا ما تشغل مناطق خارج مراكز المدن وفي </a:t>
            </a:r>
            <a:r>
              <a:rPr lang="ar-SA" sz="3200" dirty="0" err="1">
                <a:latin typeface="Times New Roman"/>
                <a:ea typeface="Times New Roman"/>
                <a:cs typeface="Simplified Arabic"/>
              </a:rPr>
              <a:t>تخومها</a:t>
            </a:r>
            <a:r>
              <a:rPr lang="ar-SA" sz="3200" dirty="0">
                <a:latin typeface="Times New Roman"/>
                <a:ea typeface="Times New Roman"/>
                <a:cs typeface="Simplified Arabic"/>
              </a:rPr>
              <a:t> (المواقع شبه الحضرية)، هي سمة فريدة للمدن في العالم </a:t>
            </a:r>
            <a:r>
              <a:rPr lang="ar-SA" sz="3200" dirty="0" smtClean="0">
                <a:latin typeface="Times New Roman"/>
                <a:ea typeface="Times New Roman"/>
                <a:cs typeface="Simplified Arabic"/>
              </a:rPr>
              <a:t>النامي</a:t>
            </a:r>
            <a:r>
              <a:rPr lang="ar-IQ" sz="3200" dirty="0" smtClean="0">
                <a:latin typeface="Times New Roman"/>
                <a:ea typeface="Times New Roman"/>
                <a:cs typeface="Simplified Arabic"/>
              </a:rPr>
              <a:t> والمتخلف</a:t>
            </a:r>
            <a:r>
              <a:rPr lang="ar-SA" sz="3200" dirty="0" smtClean="0">
                <a:latin typeface="Times New Roman"/>
                <a:ea typeface="Times New Roman"/>
                <a:cs typeface="Simplified Arabic"/>
              </a:rPr>
              <a:t>.</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226773943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229600" cy="4572000"/>
          </a:xfrm>
        </p:spPr>
        <p:txBody>
          <a:bodyPr>
            <a:normAutofit fontScale="85000" lnSpcReduction="20000"/>
          </a:bodyPr>
          <a:lstStyle/>
          <a:p>
            <a:pPr marL="64008" indent="0" algn="justLow">
              <a:buNone/>
              <a:tabLst>
                <a:tab pos="2513965" algn="l"/>
              </a:tabLst>
            </a:pPr>
            <a:r>
              <a:rPr lang="ar-SA" sz="3200" b="1" u="sng" dirty="0">
                <a:latin typeface="Times New Roman"/>
                <a:ea typeface="Times New Roman"/>
                <a:cs typeface="Simplified Arabic"/>
              </a:rPr>
              <a:t>إطار رقم 1: تحديات النمو الحضري: الحقائق الرئيسة </a:t>
            </a:r>
            <a:endParaRPr lang="en-US" sz="2400" u="sng"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الفقر</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الإسكان</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الطاقة</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الغذاء</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النقل</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النفايات الصلبة</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المياه والصرف الصحي</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الصحة</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تغير المناخ</a:t>
            </a:r>
            <a:endParaRPr lang="en-US" sz="2400" dirty="0">
              <a:latin typeface="Times New Roman"/>
              <a:ea typeface="Times New Roman"/>
            </a:endParaRPr>
          </a:p>
          <a:p>
            <a:pPr marL="342900" lvl="0" indent="-342900" algn="justLow">
              <a:buSzPts val="1000"/>
              <a:buFont typeface="Symbol"/>
              <a:buChar char=""/>
              <a:tabLst>
                <a:tab pos="457200" algn="l"/>
                <a:tab pos="2513965" algn="l"/>
              </a:tabLst>
            </a:pPr>
            <a:r>
              <a:rPr lang="ar-SA" sz="3200" b="1" dirty="0">
                <a:latin typeface="Times New Roman"/>
                <a:ea typeface="Times New Roman"/>
                <a:cs typeface="Simplified Arabic"/>
              </a:rPr>
              <a:t>أخطار الكوارث</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223628060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80728"/>
            <a:ext cx="8229600" cy="4572000"/>
          </a:xfrm>
        </p:spPr>
        <p:txBody>
          <a:bodyPr/>
          <a:lstStyle/>
          <a:p>
            <a:pPr marL="64008" indent="0" algn="just">
              <a:buNone/>
            </a:pPr>
            <a:r>
              <a:rPr lang="ar-SA" sz="3200" dirty="0">
                <a:latin typeface="Times New Roman"/>
                <a:ea typeface="Times New Roman"/>
                <a:cs typeface="Simplified Arabic"/>
              </a:rPr>
              <a:t>يعيش واحد من كل سبعة أشخاص تقريبًا –ما مجموعه مليار نسمة– في مستوطنات غير نظامية ، ومنازل تبنى بالجهود الذاتية</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marL="64008" indent="0" algn="just">
              <a:buNone/>
            </a:pPr>
            <a:r>
              <a:rPr lang="ar-SA" sz="3200" dirty="0" smtClean="0">
                <a:latin typeface="Times New Roman"/>
                <a:ea typeface="Times New Roman"/>
                <a:cs typeface="Simplified Arabic"/>
              </a:rPr>
              <a:t> </a:t>
            </a:r>
            <a:r>
              <a:rPr lang="ar-SA" sz="3200" dirty="0">
                <a:latin typeface="Times New Roman"/>
                <a:ea typeface="Times New Roman"/>
                <a:cs typeface="Simplified Arabic"/>
              </a:rPr>
              <a:t>ومن المتوقع أن يبلغ هذا الرقم 3 مليارات نسمة بحلول عام 2050. ويواجه سكان العشوائيات تحديات جلية، مثل عدم ضمان حيازة الأرض، والسكن غير الآمن. ولا تصل الخدمات العامة -مثل شبكات الكهرباء أو الصرف الصحي- إلى تلك المناطق. </a:t>
            </a:r>
            <a:endParaRPr lang="ar-SA" dirty="0"/>
          </a:p>
        </p:txBody>
      </p:sp>
    </p:spTree>
    <p:extLst>
      <p:ext uri="{BB962C8B-B14F-4D97-AF65-F5344CB8AC3E}">
        <p14:creationId xmlns:p14="http://schemas.microsoft.com/office/powerpoint/2010/main" val="39260117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72000"/>
          </a:xfrm>
        </p:spPr>
        <p:txBody>
          <a:bodyPr/>
          <a:lstStyle/>
          <a:p>
            <a:pPr marL="64008" indent="0" algn="just">
              <a:buNone/>
            </a:pPr>
            <a:r>
              <a:rPr lang="ar-SA" sz="3200" dirty="0" smtClean="0">
                <a:latin typeface="Times New Roman"/>
                <a:ea typeface="Times New Roman"/>
                <a:cs typeface="Simplified Arabic"/>
              </a:rPr>
              <a:t>فضلا </a:t>
            </a:r>
            <a:r>
              <a:rPr lang="ar-SA" sz="3200" dirty="0">
                <a:latin typeface="Times New Roman"/>
                <a:ea typeface="Times New Roman"/>
                <a:cs typeface="Simplified Arabic"/>
              </a:rPr>
              <a:t>عن تقارب المربعات السكنية، من خطر تعرضهم للأمراض المعدية. ومع ذلك، </a:t>
            </a:r>
            <a:r>
              <a:rPr lang="ar-SA" sz="3200" dirty="0" smtClean="0">
                <a:latin typeface="Times New Roman"/>
                <a:ea typeface="Times New Roman"/>
                <a:cs typeface="Simplified Arabic"/>
              </a:rPr>
              <a:t>تع</a:t>
            </a:r>
            <a:r>
              <a:rPr lang="ar-IQ" sz="3200" dirty="0" smtClean="0">
                <a:latin typeface="Times New Roman"/>
                <a:ea typeface="Times New Roman"/>
                <a:cs typeface="Simplified Arabic"/>
              </a:rPr>
              <a:t>د</a:t>
            </a:r>
            <a:r>
              <a:rPr lang="ar-SA" sz="3200" dirty="0" smtClean="0">
                <a:latin typeface="Times New Roman"/>
                <a:ea typeface="Times New Roman"/>
                <a:cs typeface="Simplified Arabic"/>
              </a:rPr>
              <a:t> </a:t>
            </a:r>
            <a:r>
              <a:rPr lang="ar-SA" sz="3200" dirty="0">
                <a:latin typeface="Times New Roman"/>
                <a:ea typeface="Times New Roman"/>
                <a:cs typeface="Simplified Arabic"/>
              </a:rPr>
              <a:t>الأحياء </a:t>
            </a:r>
            <a:r>
              <a:rPr lang="ar-SA" sz="3200" dirty="0" smtClean="0">
                <a:latin typeface="Times New Roman"/>
                <a:ea typeface="Times New Roman"/>
                <a:cs typeface="Simplified Arabic"/>
              </a:rPr>
              <a:t>الفقيرة </a:t>
            </a:r>
            <a:r>
              <a:rPr lang="ar-SA" sz="3200" dirty="0">
                <a:latin typeface="Times New Roman"/>
                <a:ea typeface="Times New Roman"/>
                <a:cs typeface="Simplified Arabic"/>
              </a:rPr>
              <a:t>أيضًا محاور للأعمال الحرة، وتنمية المجتمع، والابتكار</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marL="64008" indent="0" algn="just">
              <a:buNone/>
            </a:pPr>
            <a:r>
              <a:rPr lang="ar-IQ" sz="3200" u="sng" dirty="0" smtClean="0">
                <a:latin typeface="Times New Roman"/>
                <a:cs typeface="Simplified Arabic"/>
              </a:rPr>
              <a:t>س: كيف يمكنك الربط بين الاستدامة والعشوائيات والابتكار؟ وما العلاقة بينهما ؟</a:t>
            </a:r>
            <a:endParaRPr lang="ar-SA" u="sng" dirty="0"/>
          </a:p>
        </p:txBody>
      </p:sp>
    </p:spTree>
    <p:extLst>
      <p:ext uri="{BB962C8B-B14F-4D97-AF65-F5344CB8AC3E}">
        <p14:creationId xmlns:p14="http://schemas.microsoft.com/office/powerpoint/2010/main" val="89917796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4572000"/>
          </a:xfrm>
        </p:spPr>
        <p:txBody>
          <a:bodyPr/>
          <a:lstStyle/>
          <a:p>
            <a:pPr marL="64008" indent="0" algn="justLow">
              <a:buNone/>
              <a:tabLst>
                <a:tab pos="2513965" algn="l"/>
              </a:tabLst>
            </a:pPr>
            <a:r>
              <a:rPr lang="ar-SA" sz="3200" b="1" dirty="0">
                <a:latin typeface="Times New Roman"/>
                <a:ea typeface="Times New Roman"/>
                <a:cs typeface="Simplified Arabic"/>
              </a:rPr>
              <a:t>التخطيط الحضري المبتكر</a:t>
            </a:r>
            <a:endParaRPr lang="en-US" sz="2400" dirty="0">
              <a:latin typeface="Times New Roman"/>
              <a:ea typeface="Times New Roman"/>
            </a:endParaRPr>
          </a:p>
          <a:p>
            <a:pPr marL="64008" indent="0" algn="just">
              <a:buNone/>
            </a:pPr>
            <a:r>
              <a:rPr lang="ar-SA" sz="3200" dirty="0" smtClean="0">
                <a:latin typeface="Times New Roman"/>
                <a:ea typeface="Times New Roman"/>
                <a:cs typeface="Simplified Arabic"/>
              </a:rPr>
              <a:t>لمواجهة </a:t>
            </a:r>
            <a:r>
              <a:rPr lang="ar-SA" sz="3200" dirty="0">
                <a:latin typeface="Times New Roman"/>
                <a:ea typeface="Times New Roman"/>
                <a:cs typeface="Simplified Arabic"/>
              </a:rPr>
              <a:t>هذه التحديات، تشهد بعض المدن في العالم النامي تحولاً، وتقوم بدور ريادي في مجالات التخطيط المبتكر</a:t>
            </a:r>
            <a:r>
              <a:rPr lang="ar-SA" sz="2400" dirty="0">
                <a:ea typeface="Times New Roman"/>
                <a:cs typeface="Times New Roman"/>
              </a:rPr>
              <a:t> </a:t>
            </a:r>
            <a:r>
              <a:rPr lang="ar-SA" sz="3200" dirty="0" smtClean="0">
                <a:latin typeface="Simplified Arabic"/>
                <a:ea typeface="Times New Roman"/>
              </a:rPr>
              <a:t>والتصميم  </a:t>
            </a:r>
            <a:r>
              <a:rPr lang="ar-SA" sz="3200" dirty="0">
                <a:latin typeface="Simplified Arabic"/>
                <a:ea typeface="Times New Roman"/>
              </a:rPr>
              <a:t>الحضري التكاملي </a:t>
            </a:r>
            <a:r>
              <a:rPr lang="ar-SA" sz="3200" dirty="0" smtClean="0">
                <a:latin typeface="Times New Roman"/>
                <a:ea typeface="Times New Roman"/>
                <a:cs typeface="Simplified Arabic"/>
              </a:rPr>
              <a:t>واستخدام التكنولوجيا. </a:t>
            </a:r>
            <a:endParaRPr lang="ar-SA" dirty="0"/>
          </a:p>
        </p:txBody>
      </p:sp>
    </p:spTree>
    <p:extLst>
      <p:ext uri="{BB962C8B-B14F-4D97-AF65-F5344CB8AC3E}">
        <p14:creationId xmlns:p14="http://schemas.microsoft.com/office/powerpoint/2010/main" val="28902189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836712"/>
            <a:ext cx="8229600" cy="4572000"/>
          </a:xfrm>
        </p:spPr>
        <p:txBody>
          <a:bodyPr>
            <a:normAutofit lnSpcReduction="10000"/>
          </a:bodyPr>
          <a:lstStyle/>
          <a:p>
            <a:pPr marL="64008" indent="0" algn="just">
              <a:buNone/>
            </a:pPr>
            <a:r>
              <a:rPr lang="ar-SA" sz="3200" dirty="0">
                <a:latin typeface="Times New Roman"/>
                <a:ea typeface="Times New Roman"/>
                <a:cs typeface="Simplified Arabic"/>
              </a:rPr>
              <a:t>وسواء أُطلِق عليها: مدن مستدامة، أو مدن صديقة للبيئة، أو مدن منخفضة الكربون، أو مدن ’ذكية‘، أو مدن صفرية الطاقة، فثَم سعي حثيث من أجل بيئة آمنة وصحية لجميع المقيمين. </a:t>
            </a:r>
            <a:endParaRPr lang="ar-IQ" sz="3200" dirty="0" smtClean="0">
              <a:latin typeface="Times New Roman"/>
              <a:ea typeface="Times New Roman"/>
              <a:cs typeface="Simplified Arabic"/>
            </a:endParaRPr>
          </a:p>
          <a:p>
            <a:pPr marL="64008" indent="0" algn="just">
              <a:buNone/>
            </a:pPr>
            <a:r>
              <a:rPr lang="ar-SA" sz="3200" dirty="0" smtClean="0">
                <a:latin typeface="Times New Roman"/>
                <a:ea typeface="Times New Roman"/>
                <a:cs typeface="Simplified Arabic"/>
              </a:rPr>
              <a:t>وتشترك </a:t>
            </a:r>
            <a:r>
              <a:rPr lang="ar-SA" sz="3200" dirty="0">
                <a:latin typeface="Times New Roman"/>
                <a:ea typeface="Times New Roman"/>
                <a:cs typeface="Simplified Arabic"/>
              </a:rPr>
              <a:t>هذه المدن في الخصائص الأساسية للتنمية المستدامة: مثل انخفاض استهلاك الطاقة، أو أدنى حد من التعدي على المساحات البيئية، أو الحد من استخدام مواد البناء الضارة، أو التوسع في النظم المغلقة لمعالجة </a:t>
            </a:r>
            <a:r>
              <a:rPr lang="ar-SA" sz="3200" dirty="0" smtClean="0">
                <a:latin typeface="Times New Roman"/>
                <a:ea typeface="Times New Roman"/>
                <a:cs typeface="Simplified Arabic"/>
              </a:rPr>
              <a:t>النفايات</a:t>
            </a:r>
            <a:r>
              <a:rPr lang="ar-IQ" sz="3200" dirty="0" smtClean="0">
                <a:latin typeface="Times New Roman"/>
                <a:ea typeface="Times New Roman"/>
                <a:cs typeface="Simplified Arabic"/>
              </a:rPr>
              <a:t>.</a:t>
            </a:r>
          </a:p>
          <a:p>
            <a:pPr marL="64008" indent="0" algn="just">
              <a:buNone/>
            </a:pPr>
            <a:r>
              <a:rPr lang="ar-IQ" sz="3200" u="sng" dirty="0" smtClean="0">
                <a:latin typeface="Times New Roman"/>
                <a:cs typeface="Simplified Arabic"/>
              </a:rPr>
              <a:t>س: ما هي مواد البناء الضارة ؟</a:t>
            </a:r>
            <a:endParaRPr lang="ar-SA" u="sng" dirty="0"/>
          </a:p>
        </p:txBody>
      </p:sp>
    </p:spTree>
    <p:extLst>
      <p:ext uri="{BB962C8B-B14F-4D97-AF65-F5344CB8AC3E}">
        <p14:creationId xmlns:p14="http://schemas.microsoft.com/office/powerpoint/2010/main" val="173113418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marL="64008" indent="0" algn="just">
              <a:buNone/>
            </a:pPr>
            <a:r>
              <a:rPr lang="ar-SA" sz="3200" dirty="0">
                <a:latin typeface="Times New Roman"/>
                <a:ea typeface="Times New Roman"/>
                <a:cs typeface="Simplified Arabic"/>
              </a:rPr>
              <a:t>وتشدد كل هذه المدن على أهمية السياسات، ووضع البرامج، والتخطيط لذلك، وهنا </a:t>
            </a:r>
            <a:r>
              <a:rPr lang="ar-SA" sz="3200" u="sng" dirty="0">
                <a:latin typeface="Times New Roman"/>
                <a:ea typeface="Times New Roman"/>
                <a:cs typeface="Simplified Arabic"/>
              </a:rPr>
              <a:t>يطرح التساؤل الآتي</a:t>
            </a:r>
            <a:r>
              <a:rPr lang="ar-SA" sz="3200" u="sng" dirty="0" smtClean="0">
                <a:latin typeface="Times New Roman"/>
                <a:ea typeface="Times New Roman"/>
                <a:cs typeface="Simplified Arabic"/>
              </a:rPr>
              <a:t>:</a:t>
            </a:r>
            <a:r>
              <a:rPr lang="ar-IQ" sz="3200" u="sng" dirty="0" smtClean="0">
                <a:latin typeface="Times New Roman"/>
                <a:ea typeface="Times New Roman"/>
                <a:cs typeface="Simplified Arabic"/>
              </a:rPr>
              <a:t> </a:t>
            </a:r>
          </a:p>
          <a:p>
            <a:pPr marL="64008" indent="0" algn="just">
              <a:buNone/>
            </a:pPr>
            <a:r>
              <a:rPr lang="ar-SA" sz="3200" dirty="0" smtClean="0">
                <a:latin typeface="Times New Roman"/>
                <a:ea typeface="Times New Roman"/>
                <a:cs typeface="Simplified Arabic"/>
              </a:rPr>
              <a:t>كيف </a:t>
            </a:r>
            <a:r>
              <a:rPr lang="ar-SA" sz="3200" dirty="0">
                <a:latin typeface="Times New Roman"/>
                <a:ea typeface="Times New Roman"/>
                <a:cs typeface="Simplified Arabic"/>
              </a:rPr>
              <a:t>يمكن للتخطيط الحضري إنشاء مدينة مستدامة؟</a:t>
            </a:r>
            <a:br>
              <a:rPr lang="ar-SA" sz="3200" dirty="0">
                <a:latin typeface="Times New Roman"/>
                <a:ea typeface="Times New Roman"/>
                <a:cs typeface="Simplified Arabic"/>
              </a:rPr>
            </a:br>
            <a:r>
              <a:rPr lang="ar-SA" sz="3200" dirty="0">
                <a:latin typeface="Times New Roman"/>
                <a:ea typeface="Times New Roman"/>
                <a:cs typeface="Simplified Arabic"/>
              </a:rPr>
              <a:t>قد يبدو المشهد مربكًا، لكن الحلول قد تكون كبيرة أو صغيرة. وفي استطاعة ذوي العزم من القادة بجنوب الكرة الأرضية، وكذلك المعماريين المؤثرين، والمهندسين، ومنظمات المجتمع المدني أن يقودوا حملة التغيير. </a:t>
            </a:r>
            <a:endParaRPr lang="ar-SA" dirty="0"/>
          </a:p>
        </p:txBody>
      </p:sp>
    </p:spTree>
    <p:extLst>
      <p:ext uri="{BB962C8B-B14F-4D97-AF65-F5344CB8AC3E}">
        <p14:creationId xmlns:p14="http://schemas.microsoft.com/office/powerpoint/2010/main" val="230133649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Map 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5113" y="981075"/>
            <a:ext cx="5569949" cy="4572000"/>
          </a:xfrm>
          <a:prstGeom prst="rect">
            <a:avLst/>
          </a:prstGeom>
          <a:noFill/>
          <a:ln>
            <a:noFill/>
          </a:ln>
        </p:spPr>
      </p:pic>
    </p:spTree>
    <p:extLst>
      <p:ext uri="{BB962C8B-B14F-4D97-AF65-F5344CB8AC3E}">
        <p14:creationId xmlns:p14="http://schemas.microsoft.com/office/powerpoint/2010/main" val="1944153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764704"/>
            <a:ext cx="8229600" cy="4572000"/>
          </a:xfrm>
        </p:spPr>
        <p:txBody>
          <a:bodyPr/>
          <a:lstStyle/>
          <a:p>
            <a:pPr marL="64008" indent="0" algn="just">
              <a:buNone/>
            </a:pPr>
            <a:r>
              <a:rPr lang="ar-SA" sz="3200" dirty="0">
                <a:latin typeface="Times New Roman"/>
                <a:ea typeface="Times New Roman"/>
                <a:cs typeface="Simplified Arabic"/>
              </a:rPr>
              <a:t>على سبيل المثال، تهدف بعض المدن إلى خفض انبعاثات الكربون، إما من خلال تطوير أنظمة عالية التقنية لتخزين غازات الدفيئة لملاحقة الانبعاثات، أو </a:t>
            </a:r>
            <a:r>
              <a:rPr lang="ar-IQ" sz="3200" dirty="0" smtClean="0">
                <a:latin typeface="Times New Roman"/>
                <a:ea typeface="Times New Roman"/>
                <a:cs typeface="Simplified Arabic"/>
              </a:rPr>
              <a:t>ع</a:t>
            </a:r>
            <a:r>
              <a:rPr lang="ar-SA" sz="3200" dirty="0" smtClean="0">
                <a:latin typeface="Times New Roman"/>
                <a:ea typeface="Times New Roman"/>
                <a:cs typeface="Simplified Arabic"/>
              </a:rPr>
              <a:t>ن </a:t>
            </a:r>
            <a:r>
              <a:rPr lang="ar-SA" sz="3200" dirty="0">
                <a:latin typeface="Times New Roman"/>
                <a:ea typeface="Times New Roman"/>
                <a:cs typeface="Simplified Arabic"/>
              </a:rPr>
              <a:t>طريق إنشاء أحياء ’خضراء‘ أو أحياء ’يمكن قطعها مشيًا‘ من خلال التخطيط التشاركي.</a:t>
            </a:r>
            <a:endParaRPr lang="ar-SA" dirty="0"/>
          </a:p>
        </p:txBody>
      </p:sp>
    </p:spTree>
    <p:extLst>
      <p:ext uri="{BB962C8B-B14F-4D97-AF65-F5344CB8AC3E}">
        <p14:creationId xmlns:p14="http://schemas.microsoft.com/office/powerpoint/2010/main" val="399072101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72000"/>
          </a:xfrm>
        </p:spPr>
        <p:txBody>
          <a:bodyPr>
            <a:normAutofit/>
          </a:bodyPr>
          <a:lstStyle/>
          <a:p>
            <a:pPr marL="64008" indent="0" algn="just">
              <a:buNone/>
            </a:pPr>
            <a:r>
              <a:rPr lang="ar-SA" sz="4400" dirty="0">
                <a:latin typeface="Times New Roman"/>
                <a:ea typeface="Times New Roman"/>
                <a:cs typeface="Simplified Arabic"/>
              </a:rPr>
              <a:t>وفي دولة الإمارات العربية المتحدة، تدمج مدينة دبي كلاًّ من المساحات الخضراء، وأهداف خفض الانبعاثات إلى ’الصفر‘، وأنظمة إعادة استخدام المياه، والزراعة الحضرية. </a:t>
            </a:r>
            <a:endParaRPr lang="ar-SA" sz="4400" dirty="0"/>
          </a:p>
        </p:txBody>
      </p:sp>
    </p:spTree>
    <p:extLst>
      <p:ext uri="{BB962C8B-B14F-4D97-AF65-F5344CB8AC3E}">
        <p14:creationId xmlns:p14="http://schemas.microsoft.com/office/powerpoint/2010/main" val="8297675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marL="64008" lvl="0" indent="0" algn="just">
              <a:buClr>
                <a:srgbClr val="0F6FC6"/>
              </a:buClr>
              <a:buNone/>
            </a:pPr>
            <a:r>
              <a:rPr lang="ar-SA" sz="3200" dirty="0">
                <a:solidFill>
                  <a:prstClr val="white"/>
                </a:solidFill>
                <a:latin typeface="Times New Roman"/>
                <a:ea typeface="Times New Roman"/>
                <a:cs typeface="Simplified Arabic"/>
              </a:rPr>
              <a:t>وفي نيروبي، كينيا، تستخدم المجتمعات تقنيات حديثة؛ لرسم خريطة المناطق الفقيرة، مما يساعد المخططين والساسة على معرفة كيفية تقديم خدمات أفضل. وفي بعض الحالات، تتغير قيادة المدينة لتضم خبراء من المهندسين، والمعماريين، ومخططي المدن؛ ليسهموا بالمعرفة الفنية التي تدعم رؤيتهم للاستدامة </a:t>
            </a:r>
            <a:r>
              <a:rPr lang="ar-IQ" sz="3200" dirty="0">
                <a:solidFill>
                  <a:prstClr val="white"/>
                </a:solidFill>
                <a:latin typeface="Times New Roman"/>
                <a:ea typeface="Times New Roman"/>
                <a:cs typeface="Simplified Arabic"/>
              </a:rPr>
              <a:t>.</a:t>
            </a:r>
            <a:endParaRPr lang="ar-SA" dirty="0">
              <a:solidFill>
                <a:prstClr val="white"/>
              </a:solidFill>
            </a:endParaRPr>
          </a:p>
          <a:p>
            <a:endParaRPr lang="ar-SA" dirty="0"/>
          </a:p>
        </p:txBody>
      </p:sp>
    </p:spTree>
    <p:extLst>
      <p:ext uri="{BB962C8B-B14F-4D97-AF65-F5344CB8AC3E}">
        <p14:creationId xmlns:p14="http://schemas.microsoft.com/office/powerpoint/2010/main" val="293614438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229600" cy="4572000"/>
          </a:xfrm>
        </p:spPr>
        <p:txBody>
          <a:bodyPr/>
          <a:lstStyle/>
          <a:p>
            <a:pPr marL="350266" indent="0" algn="just">
              <a:buNone/>
              <a:tabLst>
                <a:tab pos="2513965" algn="l"/>
              </a:tabLst>
            </a:pPr>
            <a:r>
              <a:rPr lang="ar-SA" sz="3200" b="1" dirty="0">
                <a:latin typeface="Times New Roman"/>
                <a:ea typeface="Times New Roman"/>
                <a:cs typeface="Simplified Arabic"/>
              </a:rPr>
              <a:t>الإطار 2. </a:t>
            </a:r>
            <a:r>
              <a:rPr lang="ar-SA" sz="3200" b="1" dirty="0" err="1">
                <a:latin typeface="Times New Roman"/>
                <a:ea typeface="Times New Roman"/>
                <a:cs typeface="Simplified Arabic"/>
              </a:rPr>
              <a:t>جايمي</a:t>
            </a:r>
            <a:r>
              <a:rPr lang="ar-SA" sz="3200" b="1" dirty="0">
                <a:latin typeface="Times New Roman"/>
                <a:ea typeface="Times New Roman"/>
                <a:cs typeface="Simplified Arabic"/>
              </a:rPr>
              <a:t> </a:t>
            </a:r>
            <a:r>
              <a:rPr lang="ar-SA" sz="3200" b="1" dirty="0" err="1">
                <a:latin typeface="Times New Roman"/>
                <a:ea typeface="Times New Roman"/>
                <a:cs typeface="Simplified Arabic"/>
              </a:rPr>
              <a:t>ليرنر</a:t>
            </a:r>
            <a:r>
              <a:rPr lang="ar-SA" sz="3200" b="1" dirty="0">
                <a:latin typeface="Times New Roman"/>
                <a:ea typeface="Times New Roman"/>
                <a:cs typeface="Simplified Arabic"/>
              </a:rPr>
              <a:t> وتطوير كوريتيبا</a:t>
            </a:r>
            <a:endParaRPr lang="en-US" sz="2400" dirty="0">
              <a:latin typeface="Times New Roman"/>
              <a:ea typeface="Times New Roman"/>
            </a:endParaRPr>
          </a:p>
          <a:p>
            <a:pPr marL="64008" indent="0" algn="just">
              <a:buNone/>
            </a:pPr>
            <a:r>
              <a:rPr lang="ar-SA" sz="3200" dirty="0">
                <a:latin typeface="Times New Roman"/>
                <a:ea typeface="Times New Roman"/>
                <a:cs typeface="Simplified Arabic"/>
              </a:rPr>
              <a:t>أصبح </a:t>
            </a:r>
            <a:r>
              <a:rPr lang="ar-SA" sz="3200" dirty="0" err="1">
                <a:latin typeface="Times New Roman"/>
                <a:ea typeface="Times New Roman"/>
                <a:cs typeface="Simplified Arabic"/>
              </a:rPr>
              <a:t>جايمي</a:t>
            </a:r>
            <a:r>
              <a:rPr lang="ar-SA" sz="3200" dirty="0">
                <a:latin typeface="Times New Roman"/>
                <a:ea typeface="Times New Roman"/>
                <a:cs typeface="Simplified Arabic"/>
              </a:rPr>
              <a:t> </a:t>
            </a:r>
            <a:r>
              <a:rPr lang="ar-SA" sz="3200" dirty="0" err="1">
                <a:latin typeface="Times New Roman"/>
                <a:ea typeface="Times New Roman"/>
                <a:cs typeface="Simplified Arabic"/>
              </a:rPr>
              <a:t>ليرنر</a:t>
            </a:r>
            <a:r>
              <a:rPr lang="ar-SA" sz="3200" dirty="0">
                <a:latin typeface="Times New Roman"/>
                <a:ea typeface="Times New Roman"/>
                <a:cs typeface="Simplified Arabic"/>
              </a:rPr>
              <a:t> عمدة كوريتيبا، في البرازيل في عام 1971. وعلى مدى مدد</a:t>
            </a:r>
            <a:r>
              <a:rPr lang="ar-SA" sz="3200" dirty="0">
                <a:ea typeface="Times New Roman"/>
                <a:cs typeface="Times New Roman"/>
              </a:rPr>
              <a:t> </a:t>
            </a:r>
            <a:r>
              <a:rPr lang="ar-SA" sz="3200" dirty="0">
                <a:latin typeface="Times New Roman"/>
                <a:ea typeface="Times New Roman"/>
                <a:cs typeface="Simplified Arabic"/>
              </a:rPr>
              <a:t>انتخابه الثلاث، حوَّل كوريتيبا إلى مدينة مستدامة نموذجية، لا تزال مصدرًا</a:t>
            </a:r>
            <a:r>
              <a:rPr lang="ar-SA" sz="3200" dirty="0">
                <a:ea typeface="Times New Roman"/>
                <a:cs typeface="Times New Roman"/>
              </a:rPr>
              <a:t> </a:t>
            </a:r>
            <a:r>
              <a:rPr lang="ar-SA" sz="3200" dirty="0">
                <a:latin typeface="Times New Roman"/>
                <a:ea typeface="Times New Roman"/>
                <a:cs typeface="Simplified Arabic"/>
              </a:rPr>
              <a:t>للإلهام. ولأنه خبير في التخطيط الحضري منذ نعومة أظافره، كان </a:t>
            </a:r>
            <a:r>
              <a:rPr lang="ar-SA" sz="3200" dirty="0" err="1">
                <a:latin typeface="Times New Roman"/>
                <a:ea typeface="Times New Roman"/>
                <a:cs typeface="Simplified Arabic"/>
              </a:rPr>
              <a:t>ليرنر</a:t>
            </a:r>
            <a:r>
              <a:rPr lang="ar-SA" sz="3200" dirty="0">
                <a:latin typeface="Times New Roman"/>
                <a:ea typeface="Times New Roman"/>
                <a:cs typeface="Simplified Arabic"/>
              </a:rPr>
              <a:t> أول</a:t>
            </a:r>
            <a:r>
              <a:rPr lang="ar-SA" sz="3200" dirty="0">
                <a:ea typeface="Times New Roman"/>
                <a:cs typeface="Times New Roman"/>
              </a:rPr>
              <a:t> </a:t>
            </a:r>
            <a:r>
              <a:rPr lang="ar-SA" sz="3200" dirty="0">
                <a:latin typeface="Times New Roman"/>
                <a:ea typeface="Times New Roman"/>
                <a:cs typeface="Simplified Arabic"/>
              </a:rPr>
              <a:t>شخص غير سياسي يتقلد منصب العمدة، جالبًا معه خبرته الفنية. </a:t>
            </a:r>
            <a:endParaRPr lang="ar-SA" dirty="0"/>
          </a:p>
        </p:txBody>
      </p:sp>
    </p:spTree>
    <p:extLst>
      <p:ext uri="{BB962C8B-B14F-4D97-AF65-F5344CB8AC3E}">
        <p14:creationId xmlns:p14="http://schemas.microsoft.com/office/powerpoint/2010/main" val="22972210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4572000"/>
          </a:xfrm>
        </p:spPr>
        <p:txBody>
          <a:bodyPr/>
          <a:lstStyle/>
          <a:p>
            <a:pPr algn="just"/>
            <a:r>
              <a:rPr lang="ar-SA" sz="3200" dirty="0">
                <a:latin typeface="Times New Roman"/>
                <a:ea typeface="Times New Roman"/>
                <a:cs typeface="Simplified Arabic"/>
              </a:rPr>
              <a:t>كانت كوريتيبا</a:t>
            </a:r>
            <a:r>
              <a:rPr lang="ar-SA" sz="3200" dirty="0">
                <a:ea typeface="Times New Roman"/>
                <a:cs typeface="Times New Roman"/>
              </a:rPr>
              <a:t> </a:t>
            </a:r>
            <a:r>
              <a:rPr lang="ar-SA" sz="3200" dirty="0">
                <a:latin typeface="Times New Roman"/>
                <a:ea typeface="Times New Roman"/>
                <a:cs typeface="Simplified Arabic"/>
              </a:rPr>
              <a:t>أول مدينة تبتكر نظام حافلات النقل السريع</a:t>
            </a:r>
            <a:r>
              <a:rPr lang="ar-SA" sz="2400" dirty="0">
                <a:ea typeface="Times New Roman"/>
                <a:cs typeface="Times New Roman"/>
              </a:rPr>
              <a:t> </a:t>
            </a:r>
            <a:r>
              <a:rPr lang="en-US" sz="3200" dirty="0">
                <a:latin typeface="Times New Roman"/>
                <a:ea typeface="Times New Roman"/>
                <a:cs typeface="Simplified Arabic"/>
              </a:rPr>
              <a:t>Buses Rapid Transit (BRT)</a:t>
            </a:r>
            <a:r>
              <a:rPr lang="ar-SA" sz="3200" dirty="0">
                <a:latin typeface="Times New Roman"/>
                <a:ea typeface="Times New Roman"/>
                <a:cs typeface="Simplified Arabic"/>
              </a:rPr>
              <a:t>،</a:t>
            </a:r>
            <a:r>
              <a:rPr lang="ar-SA" sz="3200" dirty="0">
                <a:ea typeface="Times New Roman"/>
                <a:cs typeface="Times New Roman"/>
              </a:rPr>
              <a:t> </a:t>
            </a:r>
            <a:r>
              <a:rPr lang="ar-SA" sz="3200" dirty="0">
                <a:latin typeface="Times New Roman"/>
                <a:ea typeface="Times New Roman"/>
                <a:cs typeface="Simplified Arabic"/>
              </a:rPr>
              <a:t>الذي اعتمد منذ ذلك الحين على نطاق واسع. وطبقت المدينة نهج ’الإيكولوجيا</a:t>
            </a:r>
            <a:r>
              <a:rPr lang="ar-SA" sz="3200" dirty="0">
                <a:ea typeface="Times New Roman"/>
                <a:cs typeface="Times New Roman"/>
              </a:rPr>
              <a:t> </a:t>
            </a:r>
            <a:r>
              <a:rPr lang="ar-SA" sz="3200" dirty="0">
                <a:latin typeface="Times New Roman"/>
                <a:ea typeface="Times New Roman"/>
                <a:cs typeface="Simplified Arabic"/>
              </a:rPr>
              <a:t>الإنسانية</a:t>
            </a:r>
            <a:r>
              <a:rPr lang="en-US" sz="3200" dirty="0">
                <a:latin typeface="Times New Roman"/>
                <a:ea typeface="Times New Roman"/>
                <a:cs typeface="Simplified Arabic"/>
              </a:rPr>
              <a:t>Human Ecology</a:t>
            </a:r>
            <a:r>
              <a:rPr lang="ar-SA" sz="3200" dirty="0">
                <a:latin typeface="Times New Roman"/>
                <a:ea typeface="Times New Roman"/>
                <a:cs typeface="Simplified Arabic"/>
              </a:rPr>
              <a:t> ‘ على الاستدامة الحضرية، وأوجدت 52 مترًا مربعًا </a:t>
            </a:r>
            <a:r>
              <a:rPr lang="ar-SA" sz="3200" dirty="0" smtClean="0">
                <a:latin typeface="Times New Roman"/>
                <a:ea typeface="Times New Roman"/>
                <a:cs typeface="Simplified Arabic"/>
              </a:rPr>
              <a:t>من </a:t>
            </a:r>
            <a:r>
              <a:rPr lang="ar-SA" sz="3200" dirty="0">
                <a:latin typeface="Times New Roman"/>
                <a:ea typeface="Times New Roman"/>
                <a:cs typeface="Simplified Arabic"/>
              </a:rPr>
              <a:t>المساحات</a:t>
            </a:r>
            <a:r>
              <a:rPr lang="ar-SA" sz="3200" dirty="0">
                <a:ea typeface="Times New Roman"/>
                <a:cs typeface="Times New Roman"/>
              </a:rPr>
              <a:t> </a:t>
            </a:r>
            <a:r>
              <a:rPr lang="ar-SA" sz="3200" dirty="0">
                <a:latin typeface="Times New Roman"/>
                <a:ea typeface="Times New Roman"/>
                <a:cs typeface="Simplified Arabic"/>
              </a:rPr>
              <a:t>الخضراء لكل </a:t>
            </a:r>
            <a:r>
              <a:rPr lang="ar-SA" sz="3200" dirty="0" smtClean="0">
                <a:latin typeface="Times New Roman"/>
                <a:ea typeface="Times New Roman"/>
                <a:cs typeface="Simplified Arabic"/>
              </a:rPr>
              <a:t>شخص</a:t>
            </a:r>
            <a:r>
              <a:rPr lang="ar-IQ" sz="3200" dirty="0" smtClean="0">
                <a:latin typeface="Times New Roman"/>
                <a:ea typeface="Times New Roman"/>
                <a:cs typeface="Simplified Arabic"/>
              </a:rPr>
              <a:t>.</a:t>
            </a:r>
            <a:endParaRPr lang="ar-IQ" sz="3200" dirty="0">
              <a:latin typeface="Times New Roman"/>
              <a:ea typeface="Times New Roman"/>
              <a:cs typeface="Simplified Arabic"/>
            </a:endParaRPr>
          </a:p>
          <a:p>
            <a:pPr algn="just"/>
            <a:r>
              <a:rPr lang="ar-IQ" sz="3200" u="sng" dirty="0" smtClean="0">
                <a:latin typeface="Times New Roman"/>
                <a:cs typeface="Simplified Arabic"/>
              </a:rPr>
              <a:t>علما ان حصة الفرد في بغداد 15 متر مربع</a:t>
            </a:r>
            <a:endParaRPr lang="ar-SA" u="sng" dirty="0"/>
          </a:p>
        </p:txBody>
      </p:sp>
    </p:spTree>
    <p:extLst>
      <p:ext uri="{BB962C8B-B14F-4D97-AF65-F5344CB8AC3E}">
        <p14:creationId xmlns:p14="http://schemas.microsoft.com/office/powerpoint/2010/main" val="9066842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620688"/>
            <a:ext cx="8229600" cy="4572000"/>
          </a:xfrm>
        </p:spPr>
        <p:txBody>
          <a:bodyPr/>
          <a:lstStyle/>
          <a:p>
            <a:pPr indent="245110" algn="justLow">
              <a:tabLst>
                <a:tab pos="2513965" algn="l"/>
              </a:tabLst>
            </a:pPr>
            <a:r>
              <a:rPr lang="ar-SA" sz="3200" dirty="0">
                <a:latin typeface="Times New Roman"/>
                <a:ea typeface="Times New Roman"/>
                <a:cs typeface="Simplified Arabic"/>
              </a:rPr>
              <a:t>وربما كان أكثر الحلول تحويلاً، وأعظمها أثرًا هو ضم المهاجرين والمستوطنات غير النظامية في عملية تخطيط المدن</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indent="245110" algn="justLow">
              <a:tabLst>
                <a:tab pos="2513965" algn="l"/>
              </a:tabLst>
            </a:pPr>
            <a:r>
              <a:rPr lang="ar-SA" sz="3200" dirty="0" smtClean="0">
                <a:latin typeface="Times New Roman"/>
                <a:ea typeface="Times New Roman"/>
                <a:cs typeface="Simplified Arabic"/>
              </a:rPr>
              <a:t> </a:t>
            </a:r>
            <a:r>
              <a:rPr lang="ar-SA" sz="3200" dirty="0">
                <a:latin typeface="Times New Roman"/>
                <a:ea typeface="Times New Roman"/>
                <a:cs typeface="Simplified Arabic"/>
              </a:rPr>
              <a:t>ففي مستهل تسعينيات القرن العشرين، اشتملت كوريتيبا على 209 أحياء عشوائية فقيرة، يمثلون تُسع سكانها. دشنت المدينة برنامج شراء القمامة، حيث تجتاز شاحنات صغيرة الطرق الضيقة في المستوطنات غير النظامية؛ لجمع القمامة والمواد القابلة للتدوير في مواقع معينة.</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7233063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ritibia"/>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9088" y="1704975"/>
            <a:ext cx="3302000" cy="2692400"/>
          </a:xfrm>
          <a:prstGeom prst="rect">
            <a:avLst/>
          </a:prstGeom>
          <a:noFill/>
          <a:ln>
            <a:noFill/>
          </a:ln>
        </p:spPr>
      </p:pic>
    </p:spTree>
    <p:extLst>
      <p:ext uri="{BB962C8B-B14F-4D97-AF65-F5344CB8AC3E}">
        <p14:creationId xmlns:p14="http://schemas.microsoft.com/office/powerpoint/2010/main" val="28189973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572000"/>
          </a:xfrm>
        </p:spPr>
        <p:txBody>
          <a:bodyPr/>
          <a:lstStyle/>
          <a:p>
            <a:pPr indent="245110" algn="justLow">
              <a:tabLst>
                <a:tab pos="2513965" algn="l"/>
              </a:tabLst>
            </a:pPr>
            <a:r>
              <a:rPr lang="ar-SA" sz="3200" dirty="0">
                <a:latin typeface="Times New Roman"/>
                <a:ea typeface="Times New Roman"/>
                <a:cs typeface="Simplified Arabic"/>
              </a:rPr>
              <a:t>ويمكن للسكان استبدال القمامة بتذاكر يمكنهم صرفها للحصول على أغذية وإمدادات أخرى (على سبيل المثال، يكفي كيلو غرامين من المواد القابلة للتدوير للحصول على كيلوغرام من المواد الغذائية)</a:t>
            </a:r>
            <a:r>
              <a:rPr lang="en-US" sz="3200" dirty="0">
                <a:latin typeface="Times New Roman"/>
                <a:ea typeface="Times New Roman"/>
                <a:cs typeface="Simplified Arabic"/>
              </a:rPr>
              <a:t>.</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2610179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72000"/>
          </a:xfrm>
        </p:spPr>
        <p:txBody>
          <a:bodyPr/>
          <a:lstStyle/>
          <a:p>
            <a:pPr marL="64008" indent="0" algn="justLow">
              <a:buNone/>
              <a:tabLst>
                <a:tab pos="2513965" algn="l"/>
              </a:tabLst>
            </a:pPr>
            <a:r>
              <a:rPr lang="ar-SA" sz="3200" dirty="0">
                <a:latin typeface="Times New Roman"/>
                <a:ea typeface="Times New Roman"/>
                <a:cs typeface="Simplified Arabic"/>
              </a:rPr>
              <a:t>وللتعامل مع التدفق المستمر، أنشأت المدينة منطقة جديدة لإيواء ما قد يصل إلى 30 ألف مهاجر. ولتمتع العديد من الأسر المهاجرة بمهارات البناء، قدمت المدينة لكل أسرة قطعة من الأرض، وصك ملكيتها، ومواد البناء، والتواصل مع خبراء؛ لطلب المشورة فيما يتعلق بالبناء. وأسفر هذا التخطيط عن مستويات معيشية أفضل؛ لأن الناس شعروا بامتلاكهم للأراضي، وأصبح تفرد كل بيت تعبيرًا عن إبداع الناس وسعة حيلتهم</a:t>
            </a:r>
            <a:r>
              <a:rPr lang="en-US" sz="3200" dirty="0">
                <a:latin typeface="Times New Roman"/>
                <a:ea typeface="Times New Roman"/>
                <a:cs typeface="Simplified Arabic"/>
              </a:rPr>
              <a:t>.</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23716423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                  انتهى </a:t>
            </a:r>
          </a:p>
          <a:p>
            <a:r>
              <a:rPr lang="ar-IQ" smtClean="0"/>
              <a:t>            شكرا </a:t>
            </a:r>
            <a:r>
              <a:rPr lang="ar-IQ" dirty="0" smtClean="0"/>
              <a:t>لإصغائكم</a:t>
            </a:r>
            <a:endParaRPr lang="ar-SA" dirty="0"/>
          </a:p>
        </p:txBody>
      </p:sp>
    </p:spTree>
    <p:extLst>
      <p:ext uri="{BB962C8B-B14F-4D97-AF65-F5344CB8AC3E}">
        <p14:creationId xmlns:p14="http://schemas.microsoft.com/office/powerpoint/2010/main" val="28799587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572000"/>
          </a:xfrm>
        </p:spPr>
        <p:txBody>
          <a:bodyPr>
            <a:normAutofit/>
          </a:bodyPr>
          <a:lstStyle/>
          <a:p>
            <a:pPr indent="0" algn="justLow">
              <a:buNone/>
              <a:tabLst>
                <a:tab pos="2513965" algn="l"/>
              </a:tabLst>
            </a:pPr>
            <a:r>
              <a:rPr lang="ar-SA" sz="3200" dirty="0">
                <a:latin typeface="Times New Roman"/>
                <a:ea typeface="Times New Roman"/>
                <a:cs typeface="Simplified Arabic"/>
              </a:rPr>
              <a:t>هذا التحول من عالم ريفي إلى آخر يغلب عليه الطابع الحضري يشير –بصورة أقوى من أي وقت مضى– إلى الحاجة لتغيير </a:t>
            </a:r>
            <a:r>
              <a:rPr lang="ar-SA" sz="3200" u="sng" dirty="0">
                <a:latin typeface="Times New Roman"/>
                <a:ea typeface="Times New Roman"/>
                <a:cs typeface="Simplified Arabic"/>
              </a:rPr>
              <a:t>كيفية تطور المدن</a:t>
            </a:r>
            <a:r>
              <a:rPr lang="ar-SA" sz="3200" dirty="0" smtClean="0">
                <a:latin typeface="Times New Roman"/>
                <a:ea typeface="Times New Roman"/>
                <a:cs typeface="Simplified Arabic"/>
              </a:rPr>
              <a:t>.</a:t>
            </a:r>
            <a:endParaRPr lang="ar-IQ" sz="3200" dirty="0" smtClean="0">
              <a:latin typeface="Times New Roman"/>
              <a:ea typeface="Times New Roman"/>
              <a:cs typeface="Simplified Arabic"/>
            </a:endParaRPr>
          </a:p>
          <a:p>
            <a:pPr indent="0" algn="justLow">
              <a:buNone/>
              <a:tabLst>
                <a:tab pos="2513965" algn="l"/>
              </a:tabLst>
            </a:pPr>
            <a:r>
              <a:rPr lang="ar-SA" sz="3200" dirty="0" smtClean="0">
                <a:latin typeface="Times New Roman"/>
                <a:ea typeface="Times New Roman"/>
                <a:cs typeface="Simplified Arabic"/>
              </a:rPr>
              <a:t> </a:t>
            </a:r>
            <a:r>
              <a:rPr lang="ar-SA" sz="3200" dirty="0">
                <a:latin typeface="Times New Roman"/>
                <a:ea typeface="Times New Roman"/>
                <a:cs typeface="Simplified Arabic"/>
              </a:rPr>
              <a:t>ويواجه المعماريون، والمهندسون، ومخططو المدن، والمجتمع المدني، وصانعو السياسات تحديات إنشاء مدن مستدامة، صحية، ’ذكية‘، ’خضراء‘، قابلة للتكيف، شاملة، منتجة، آمنة، مرنة، ومتأقلمة بحيث تقوى على مجابهة الكوارث. </a:t>
            </a:r>
            <a:endParaRPr lang="ar-SA" dirty="0"/>
          </a:p>
        </p:txBody>
      </p:sp>
    </p:spTree>
    <p:extLst>
      <p:ext uri="{BB962C8B-B14F-4D97-AF65-F5344CB8AC3E}">
        <p14:creationId xmlns:p14="http://schemas.microsoft.com/office/powerpoint/2010/main" val="41086055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08720"/>
            <a:ext cx="8229600" cy="4572000"/>
          </a:xfrm>
        </p:spPr>
        <p:txBody>
          <a:bodyPr/>
          <a:lstStyle/>
          <a:p>
            <a:pPr lvl="0" indent="0" algn="justLow">
              <a:buClr>
                <a:srgbClr val="0F6FC6"/>
              </a:buClr>
              <a:buNone/>
              <a:tabLst>
                <a:tab pos="2513965" algn="l"/>
              </a:tabLst>
            </a:pPr>
            <a:r>
              <a:rPr lang="ar-SA" sz="3200" b="1" dirty="0">
                <a:solidFill>
                  <a:prstClr val="white"/>
                </a:solidFill>
                <a:latin typeface="Times New Roman"/>
                <a:ea typeface="Times New Roman"/>
                <a:cs typeface="Simplified Arabic"/>
              </a:rPr>
              <a:t>وهذه ليست سوى نزر يسير من الخصائص التي من شأنها أن تساعد المراكز الحضرية على الازدهار في ظل الزيادات السكانية، وتزايد المستوطنات غير النظامية، والتلوث والتدهور البيئي، الذي غالبًا ما يقترن بسوء الإدارة، ونقص </a:t>
            </a:r>
            <a:r>
              <a:rPr lang="ar-IQ" sz="3200" b="1" dirty="0" smtClean="0">
                <a:solidFill>
                  <a:prstClr val="white"/>
                </a:solidFill>
                <a:latin typeface="Times New Roman"/>
                <a:ea typeface="Times New Roman"/>
                <a:cs typeface="Simplified Arabic"/>
              </a:rPr>
              <a:t> في </a:t>
            </a:r>
            <a:r>
              <a:rPr lang="ar-SA" sz="3200" b="1" dirty="0" smtClean="0">
                <a:solidFill>
                  <a:prstClr val="white"/>
                </a:solidFill>
                <a:latin typeface="Times New Roman"/>
                <a:ea typeface="Times New Roman"/>
                <a:cs typeface="Simplified Arabic"/>
              </a:rPr>
              <a:t>توفير </a:t>
            </a:r>
            <a:r>
              <a:rPr lang="ar-SA" sz="3200" b="1" dirty="0">
                <a:solidFill>
                  <a:prstClr val="white"/>
                </a:solidFill>
                <a:latin typeface="Times New Roman"/>
                <a:ea typeface="Times New Roman"/>
                <a:cs typeface="Simplified Arabic"/>
              </a:rPr>
              <a:t>الخدمات.</a:t>
            </a:r>
            <a:endParaRPr lang="en-US" sz="3200" b="1" dirty="0">
              <a:solidFill>
                <a:prstClr val="white"/>
              </a:solidFill>
              <a:latin typeface="Times New Roman"/>
              <a:ea typeface="Times New Roman"/>
            </a:endParaRPr>
          </a:p>
          <a:p>
            <a:endParaRPr lang="ar-SA" dirty="0"/>
          </a:p>
        </p:txBody>
      </p:sp>
    </p:spTree>
    <p:extLst>
      <p:ext uri="{BB962C8B-B14F-4D97-AF65-F5344CB8AC3E}">
        <p14:creationId xmlns:p14="http://schemas.microsoft.com/office/powerpoint/2010/main" val="11317191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72000"/>
          </a:xfrm>
        </p:spPr>
        <p:txBody>
          <a:bodyPr>
            <a:normAutofit lnSpcReduction="10000"/>
          </a:bodyPr>
          <a:lstStyle/>
          <a:p>
            <a:pPr indent="0" algn="justLow">
              <a:buNone/>
              <a:tabLst>
                <a:tab pos="2513965" algn="l"/>
              </a:tabLst>
            </a:pPr>
            <a:r>
              <a:rPr lang="ar-SA" sz="3200" dirty="0">
                <a:latin typeface="Simplified Arabic" pitchFamily="18" charset="-78"/>
                <a:ea typeface="Times New Roman"/>
                <a:cs typeface="Simplified Arabic" pitchFamily="18" charset="-78"/>
              </a:rPr>
              <a:t>وفي هذا الصدد، تقوم بعض المدن في أنحاء العالم بدور ريادي، وتساعد مجتمع التنمية على وضع تصور لنماذج بديلة لتلك السائدة في التنمية الحضرية، كما تركز على تشييد ’مدن للشعوب</a:t>
            </a:r>
            <a:r>
              <a:rPr lang="en-US" sz="3200" dirty="0">
                <a:latin typeface="Simplified Arabic" pitchFamily="18" charset="-78"/>
                <a:ea typeface="Times New Roman"/>
                <a:cs typeface="Simplified Arabic" pitchFamily="18" charset="-78"/>
              </a:rPr>
              <a:t>Cities for people  </a:t>
            </a:r>
            <a:r>
              <a:rPr lang="ar-SA" sz="3200" dirty="0">
                <a:latin typeface="Simplified Arabic" pitchFamily="18" charset="-78"/>
                <a:ea typeface="Times New Roman"/>
                <a:cs typeface="Simplified Arabic" pitchFamily="18" charset="-78"/>
              </a:rPr>
              <a:t>‘ وصديقة للبيئة، بدلاً من النمو الاقتصادي. </a:t>
            </a:r>
            <a:endParaRPr lang="ar-IQ" sz="3200" dirty="0" smtClean="0">
              <a:latin typeface="Simplified Arabic" pitchFamily="18" charset="-78"/>
              <a:ea typeface="Times New Roman"/>
              <a:cs typeface="Simplified Arabic" pitchFamily="18" charset="-78"/>
            </a:endParaRPr>
          </a:p>
          <a:p>
            <a:pPr indent="0" algn="justLow">
              <a:buNone/>
              <a:tabLst>
                <a:tab pos="2513965" algn="l"/>
              </a:tabLst>
            </a:pPr>
            <a:r>
              <a:rPr lang="ar-SA" sz="3200" dirty="0" smtClean="0">
                <a:latin typeface="Simplified Arabic" pitchFamily="18" charset="-78"/>
                <a:ea typeface="Times New Roman"/>
                <a:cs typeface="Simplified Arabic" pitchFamily="18" charset="-78"/>
              </a:rPr>
              <a:t>وتتبنى </a:t>
            </a:r>
            <a:r>
              <a:rPr lang="ar-SA" sz="3200" dirty="0">
                <a:latin typeface="Simplified Arabic" pitchFamily="18" charset="-78"/>
                <a:ea typeface="Times New Roman"/>
                <a:cs typeface="Simplified Arabic" pitchFamily="18" charset="-78"/>
              </a:rPr>
              <a:t>هذه الإضاءة </a:t>
            </a:r>
            <a:r>
              <a:rPr lang="ar-SA" sz="3200" u="sng" dirty="0">
                <a:latin typeface="Simplified Arabic" pitchFamily="18" charset="-78"/>
                <a:ea typeface="Times New Roman"/>
                <a:cs typeface="Simplified Arabic" pitchFamily="18" charset="-78"/>
              </a:rPr>
              <a:t>التفكير المبتكر </a:t>
            </a:r>
            <a:r>
              <a:rPr lang="ar-SA" sz="3200" dirty="0">
                <a:latin typeface="Simplified Arabic" pitchFamily="18" charset="-78"/>
                <a:ea typeface="Times New Roman"/>
                <a:cs typeface="Simplified Arabic" pitchFamily="18" charset="-78"/>
              </a:rPr>
              <a:t>في مجال التخطيط الحضري، والتصميم الحضري، </a:t>
            </a:r>
            <a:r>
              <a:rPr lang="ar-SA" sz="3200" dirty="0" smtClean="0">
                <a:latin typeface="Simplified Arabic" pitchFamily="18" charset="-78"/>
                <a:ea typeface="Times New Roman"/>
                <a:cs typeface="Simplified Arabic" pitchFamily="18" charset="-78"/>
              </a:rPr>
              <a:t>والت</a:t>
            </a:r>
            <a:r>
              <a:rPr lang="ar-IQ" sz="3200" dirty="0" smtClean="0">
                <a:latin typeface="Simplified Arabic" pitchFamily="18" charset="-78"/>
                <a:ea typeface="Times New Roman"/>
                <a:cs typeface="Simplified Arabic" pitchFamily="18" charset="-78"/>
              </a:rPr>
              <a:t>قانة</a:t>
            </a:r>
            <a:r>
              <a:rPr lang="ar-SA" sz="3200" dirty="0" smtClean="0">
                <a:latin typeface="Simplified Arabic" pitchFamily="18" charset="-78"/>
                <a:ea typeface="Times New Roman"/>
                <a:cs typeface="Simplified Arabic" pitchFamily="18" charset="-78"/>
              </a:rPr>
              <a:t> </a:t>
            </a:r>
            <a:r>
              <a:rPr lang="ar-SA" sz="3200" dirty="0">
                <a:latin typeface="Simplified Arabic" pitchFamily="18" charset="-78"/>
                <a:ea typeface="Times New Roman"/>
                <a:cs typeface="Simplified Arabic" pitchFamily="18" charset="-78"/>
              </a:rPr>
              <a:t>الحضرية؛ للكشف على بعض الحلول التطورية، </a:t>
            </a:r>
            <a:r>
              <a:rPr lang="ar-SA" sz="3200" u="sng" dirty="0">
                <a:latin typeface="Simplified Arabic" pitchFamily="18" charset="-78"/>
                <a:ea typeface="Times New Roman"/>
                <a:cs typeface="Simplified Arabic" pitchFamily="18" charset="-78"/>
              </a:rPr>
              <a:t>التي تغير من رؤية العالم للمدن.</a:t>
            </a:r>
            <a:endParaRPr lang="en-US" sz="2400" u="sng" dirty="0">
              <a:latin typeface="Simplified Arabic" pitchFamily="18" charset="-78"/>
              <a:ea typeface="Times New Roman"/>
              <a:cs typeface="Simplified Arabic" pitchFamily="18" charset="-78"/>
            </a:endParaRPr>
          </a:p>
          <a:p>
            <a:pPr algn="just"/>
            <a:endParaRPr lang="ar-SA" dirty="0"/>
          </a:p>
        </p:txBody>
      </p:sp>
    </p:spTree>
    <p:extLst>
      <p:ext uri="{BB962C8B-B14F-4D97-AF65-F5344CB8AC3E}">
        <p14:creationId xmlns:p14="http://schemas.microsoft.com/office/powerpoint/2010/main" val="17022929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24744"/>
            <a:ext cx="8229600" cy="4572000"/>
          </a:xfrm>
        </p:spPr>
        <p:txBody>
          <a:bodyPr/>
          <a:lstStyle/>
          <a:p>
            <a:pPr marL="64008" indent="0" algn="just">
              <a:buNone/>
              <a:tabLst>
                <a:tab pos="2513965" algn="l"/>
              </a:tabLst>
            </a:pPr>
            <a:r>
              <a:rPr lang="ar-SA" sz="3200" b="1" dirty="0">
                <a:latin typeface="Times New Roman"/>
                <a:ea typeface="Times New Roman"/>
                <a:cs typeface="Simplified Arabic"/>
              </a:rPr>
              <a:t>فكرة المدن المستدامة </a:t>
            </a:r>
            <a:endParaRPr lang="en-US" sz="2400" dirty="0">
              <a:latin typeface="Times New Roman"/>
              <a:ea typeface="Times New Roman"/>
            </a:endParaRPr>
          </a:p>
          <a:p>
            <a:pPr marL="64008" indent="0" algn="just">
              <a:buNone/>
            </a:pPr>
            <a:r>
              <a:rPr lang="ar-SA" sz="3200" dirty="0">
                <a:latin typeface="Times New Roman"/>
                <a:ea typeface="Times New Roman"/>
                <a:cs typeface="Simplified Arabic"/>
              </a:rPr>
              <a:t>بدأ البحث والتفكير في المدن المستدامة</a:t>
            </a:r>
            <a:r>
              <a:rPr lang="ar-SA" sz="2400" dirty="0">
                <a:ea typeface="Times New Roman"/>
                <a:cs typeface="Times New Roman"/>
              </a:rPr>
              <a:t> </a:t>
            </a:r>
            <a:r>
              <a:rPr lang="en-US" sz="3200" dirty="0">
                <a:latin typeface="Times New Roman"/>
                <a:ea typeface="Times New Roman"/>
                <a:cs typeface="Simplified Arabic"/>
              </a:rPr>
              <a:t>Sustainable Cities </a:t>
            </a:r>
            <a:r>
              <a:rPr lang="ar-SA" sz="3200" dirty="0">
                <a:latin typeface="Times New Roman"/>
                <a:ea typeface="Times New Roman"/>
                <a:cs typeface="Simplified Arabic"/>
              </a:rPr>
              <a:t> في ثمانينيات القرن العشرين، لكن تعبير الاستدامة استُخدم فيما جرى من حوارات عالمية ونقاشات في تسعينياته، بعد أن طرحته اللجنة العالمية المعنية بالبيئة </a:t>
            </a:r>
            <a:r>
              <a:rPr lang="ar-SA" sz="3200" dirty="0" smtClean="0">
                <a:latin typeface="Times New Roman"/>
                <a:ea typeface="Times New Roman"/>
                <a:cs typeface="Simplified Arabic"/>
              </a:rPr>
              <a:t>والتنمية</a:t>
            </a:r>
            <a:r>
              <a:rPr lang="ar-IQ" sz="3200" dirty="0" smtClean="0">
                <a:latin typeface="Times New Roman"/>
                <a:ea typeface="Times New Roman"/>
                <a:cs typeface="Simplified Arabic"/>
              </a:rPr>
              <a:t>.</a:t>
            </a:r>
            <a:endParaRPr lang="ar-SA" dirty="0"/>
          </a:p>
        </p:txBody>
      </p:sp>
    </p:spTree>
    <p:extLst>
      <p:ext uri="{BB962C8B-B14F-4D97-AF65-F5344CB8AC3E}">
        <p14:creationId xmlns:p14="http://schemas.microsoft.com/office/powerpoint/2010/main" val="407594626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908720"/>
            <a:ext cx="8229600" cy="4572000"/>
          </a:xfrm>
        </p:spPr>
        <p:txBody>
          <a:bodyPr/>
          <a:lstStyle/>
          <a:p>
            <a:pPr marL="64008" indent="0" algn="just">
              <a:buNone/>
            </a:pPr>
            <a:r>
              <a:rPr lang="ar-SA" sz="3200" dirty="0" smtClean="0">
                <a:latin typeface="Times New Roman"/>
                <a:ea typeface="Times New Roman"/>
                <a:cs typeface="Simplified Arabic"/>
              </a:rPr>
              <a:t>خلال </a:t>
            </a:r>
            <a:r>
              <a:rPr lang="ar-SA" sz="3200" dirty="0">
                <a:latin typeface="Times New Roman"/>
                <a:ea typeface="Times New Roman"/>
                <a:cs typeface="Simplified Arabic"/>
              </a:rPr>
              <a:t>مؤتمر قمة الأرض في ريو في عام </a:t>
            </a:r>
            <a:r>
              <a:rPr lang="ar-IQ" sz="3200" dirty="0" smtClean="0">
                <a:latin typeface="Times New Roman"/>
                <a:ea typeface="Times New Roman"/>
                <a:cs typeface="Simplified Arabic"/>
              </a:rPr>
              <a:t>1992</a:t>
            </a:r>
            <a:r>
              <a:rPr lang="ar-SA" sz="3200" dirty="0" smtClean="0">
                <a:latin typeface="Times New Roman"/>
                <a:ea typeface="Times New Roman"/>
                <a:cs typeface="Simplified Arabic"/>
              </a:rPr>
              <a:t> ثمة </a:t>
            </a:r>
            <a:r>
              <a:rPr lang="ar-SA" sz="3200" dirty="0">
                <a:latin typeface="Times New Roman"/>
                <a:ea typeface="Times New Roman"/>
                <a:cs typeface="Simplified Arabic"/>
              </a:rPr>
              <a:t>تقرير أثر على </a:t>
            </a:r>
            <a:r>
              <a:rPr lang="ar-SA" sz="3200" dirty="0" smtClean="0">
                <a:latin typeface="Times New Roman"/>
                <a:ea typeface="Times New Roman"/>
                <a:cs typeface="Simplified Arabic"/>
              </a:rPr>
              <a:t>النقاشات</a:t>
            </a:r>
            <a:r>
              <a:rPr lang="ar-SA" sz="3200" dirty="0">
                <a:latin typeface="Times New Roman"/>
                <a:ea typeface="Times New Roman"/>
                <a:cs typeface="Simplified Arabic"/>
              </a:rPr>
              <a:t>، صدر بالتعاون بين الاتحاد الدولي لحفظ الطبيعة (</a:t>
            </a:r>
            <a:r>
              <a:rPr lang="en-US" sz="3200" dirty="0">
                <a:latin typeface="Times New Roman"/>
                <a:ea typeface="Times New Roman"/>
                <a:cs typeface="Simplified Arabic"/>
              </a:rPr>
              <a:t>IUCN</a:t>
            </a:r>
            <a:r>
              <a:rPr lang="ar-SA" sz="3200" dirty="0">
                <a:latin typeface="Times New Roman"/>
                <a:ea typeface="Times New Roman"/>
                <a:cs typeface="Simplified Arabic"/>
              </a:rPr>
              <a:t>) والصندوق العالمي للطبيعة (</a:t>
            </a:r>
            <a:r>
              <a:rPr lang="en-US" sz="3200" dirty="0">
                <a:latin typeface="Times New Roman"/>
                <a:ea typeface="Times New Roman"/>
                <a:cs typeface="Simplified Arabic"/>
              </a:rPr>
              <a:t>WWF</a:t>
            </a:r>
            <a:r>
              <a:rPr lang="ar-SA" sz="3200" dirty="0">
                <a:latin typeface="Times New Roman"/>
                <a:ea typeface="Times New Roman"/>
                <a:cs typeface="Simplified Arabic"/>
              </a:rPr>
              <a:t>) وبرنامج الأمم المتحدة للبيئة (</a:t>
            </a:r>
            <a:r>
              <a:rPr lang="en-US" sz="3200" dirty="0">
                <a:latin typeface="Times New Roman"/>
                <a:ea typeface="Times New Roman"/>
                <a:cs typeface="Simplified Arabic"/>
              </a:rPr>
              <a:t>UNEP</a:t>
            </a:r>
            <a:r>
              <a:rPr lang="ar-SA" sz="3200" dirty="0">
                <a:latin typeface="Times New Roman"/>
                <a:ea typeface="Times New Roman"/>
                <a:cs typeface="Simplified Arabic"/>
              </a:rPr>
              <a:t>)، </a:t>
            </a:r>
            <a:r>
              <a:rPr lang="ar-IQ" sz="3200" dirty="0" smtClean="0">
                <a:latin typeface="Times New Roman"/>
                <a:ea typeface="Times New Roman"/>
                <a:cs typeface="Simplified Arabic"/>
              </a:rPr>
              <a:t>اشار الى سؤال مهم:</a:t>
            </a:r>
            <a:r>
              <a:rPr lang="ar-SA" sz="3200" dirty="0" smtClean="0">
                <a:latin typeface="Times New Roman"/>
                <a:ea typeface="Times New Roman"/>
                <a:cs typeface="Simplified Arabic"/>
              </a:rPr>
              <a:t> </a:t>
            </a:r>
            <a:r>
              <a:rPr lang="ar-SA" sz="3200" dirty="0">
                <a:latin typeface="Times New Roman"/>
                <a:ea typeface="Times New Roman"/>
                <a:cs typeface="Simplified Arabic"/>
              </a:rPr>
              <a:t>كيف يشيد البشر فوق رقع الأراضي على حساب </a:t>
            </a:r>
            <a:r>
              <a:rPr lang="ar-SA" sz="3200" dirty="0" smtClean="0">
                <a:latin typeface="Times New Roman"/>
                <a:ea typeface="Times New Roman"/>
                <a:cs typeface="Simplified Arabic"/>
              </a:rPr>
              <a:t>البيئة</a:t>
            </a:r>
            <a:r>
              <a:rPr lang="ar-IQ" sz="3200" dirty="0" smtClean="0">
                <a:latin typeface="Times New Roman"/>
                <a:ea typeface="Times New Roman"/>
                <a:cs typeface="Simplified Arabic"/>
              </a:rPr>
              <a:t>؟</a:t>
            </a:r>
            <a:r>
              <a:rPr lang="ar-SA" sz="3200" dirty="0" smtClean="0">
                <a:latin typeface="Times New Roman"/>
                <a:ea typeface="Times New Roman"/>
                <a:cs typeface="Simplified Arabic"/>
              </a:rPr>
              <a:t> </a:t>
            </a:r>
            <a:r>
              <a:rPr lang="ar-SA" sz="3200" dirty="0">
                <a:latin typeface="Times New Roman"/>
                <a:ea typeface="Times New Roman"/>
                <a:cs typeface="Simplified Arabic"/>
              </a:rPr>
              <a:t>وحث على التركيز على التنمية </a:t>
            </a:r>
            <a:r>
              <a:rPr lang="ar-SA" sz="3200" dirty="0" smtClean="0">
                <a:latin typeface="Times New Roman"/>
                <a:ea typeface="Times New Roman"/>
                <a:cs typeface="Simplified Arabic"/>
              </a:rPr>
              <a:t>المستدامة</a:t>
            </a:r>
            <a:r>
              <a:rPr lang="ar-IQ" sz="3200" dirty="0" smtClean="0">
                <a:latin typeface="Times New Roman"/>
                <a:ea typeface="Times New Roman"/>
                <a:cs typeface="Simplified Arabic"/>
              </a:rPr>
              <a:t>.</a:t>
            </a:r>
            <a:endParaRPr lang="ar-SA" dirty="0"/>
          </a:p>
        </p:txBody>
      </p:sp>
    </p:spTree>
    <p:extLst>
      <p:ext uri="{BB962C8B-B14F-4D97-AF65-F5344CB8AC3E}">
        <p14:creationId xmlns:p14="http://schemas.microsoft.com/office/powerpoint/2010/main" val="39002904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412776"/>
            <a:ext cx="8229600" cy="4572000"/>
          </a:xfrm>
        </p:spPr>
        <p:txBody>
          <a:bodyPr/>
          <a:lstStyle/>
          <a:p>
            <a:pPr marL="64008" indent="0" algn="just">
              <a:buNone/>
            </a:pPr>
            <a:r>
              <a:rPr lang="ar-IQ" dirty="0" smtClean="0"/>
              <a:t>س: لماذا هذا التركيز على البيئة؟</a:t>
            </a:r>
          </a:p>
          <a:p>
            <a:pPr marL="64008" indent="0" algn="just">
              <a:buNone/>
            </a:pPr>
            <a:endParaRPr lang="ar-SA" dirty="0"/>
          </a:p>
        </p:txBody>
      </p:sp>
    </p:spTree>
    <p:extLst>
      <p:ext uri="{BB962C8B-B14F-4D97-AF65-F5344CB8AC3E}">
        <p14:creationId xmlns:p14="http://schemas.microsoft.com/office/powerpoint/2010/main" val="210403251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مخصص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D394"/>
      </a:hlink>
      <a:folHlink>
        <a:srgbClr val="85DFD0"/>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354</TotalTime>
  <Words>1797</Words>
  <Application>Microsoft Office PowerPoint</Application>
  <PresentationFormat>عرض على الشاشة (3:4)‏</PresentationFormat>
  <Paragraphs>81</Paragraphs>
  <Slides>39</Slides>
  <Notes>0</Notes>
  <HiddenSlides>0</HiddenSlides>
  <MMClips>0</MMClips>
  <ScaleCrop>false</ScaleCrop>
  <HeadingPairs>
    <vt:vector size="4" baseType="variant">
      <vt:variant>
        <vt:lpstr>نسق</vt:lpstr>
      </vt:variant>
      <vt:variant>
        <vt:i4>1</vt:i4>
      </vt:variant>
      <vt:variant>
        <vt:lpstr>عناوين الشرائح</vt:lpstr>
      </vt:variant>
      <vt:variant>
        <vt:i4>39</vt:i4>
      </vt:variant>
    </vt:vector>
  </HeadingPairs>
  <TitlesOfParts>
    <vt:vector size="40"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52</cp:revision>
  <dcterms:created xsi:type="dcterms:W3CDTF">2018-02-19T11:17:48Z</dcterms:created>
  <dcterms:modified xsi:type="dcterms:W3CDTF">2023-03-16T14:12:08Z</dcterms:modified>
</cp:coreProperties>
</file>