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90" r:id="rId3"/>
    <p:sldId id="309" r:id="rId4"/>
    <p:sldId id="299" r:id="rId5"/>
    <p:sldId id="300" r:id="rId6"/>
    <p:sldId id="301" r:id="rId7"/>
    <p:sldId id="302" r:id="rId8"/>
    <p:sldId id="303" r:id="rId9"/>
    <p:sldId id="304" r:id="rId10"/>
    <p:sldId id="305" r:id="rId11"/>
    <p:sldId id="306" r:id="rId12"/>
    <p:sldId id="257" r:id="rId13"/>
    <p:sldId id="265" r:id="rId14"/>
    <p:sldId id="266" r:id="rId15"/>
    <p:sldId id="267" r:id="rId16"/>
    <p:sldId id="268" r:id="rId17"/>
    <p:sldId id="298" r:id="rId18"/>
    <p:sldId id="308" r:id="rId19"/>
    <p:sldId id="273" r:id="rId20"/>
    <p:sldId id="307" r:id="rId21"/>
    <p:sldId id="292" r:id="rId22"/>
    <p:sldId id="274" r:id="rId23"/>
    <p:sldId id="277" r:id="rId24"/>
    <p:sldId id="278" r:id="rId25"/>
    <p:sldId id="280" r:id="rId26"/>
    <p:sldId id="285" r:id="rId27"/>
    <p:sldId id="286" r:id="rId28"/>
    <p:sldId id="293" r:id="rId29"/>
    <p:sldId id="297" r:id="rId30"/>
    <p:sldId id="310" r:id="rId31"/>
    <p:sldId id="311" r:id="rId32"/>
    <p:sldId id="312" r:id="rId33"/>
    <p:sldId id="289" r:id="rId34"/>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Date Placeholder 29"/>
          <p:cNvSpPr>
            <a:spLocks noGrp="1"/>
          </p:cNvSpPr>
          <p:nvPr>
            <p:ph type="dt" sz="half" idx="10"/>
          </p:nvPr>
        </p:nvSpPr>
        <p:spPr/>
        <p:txBody>
          <a:bodyPr/>
          <a:lstStyle/>
          <a:p>
            <a:fld id="{D38A9E92-9F24-4BE9-BC41-E758BBDC719F}" type="datetimeFigureOut">
              <a:rPr lang="ar-SA" smtClean="0"/>
              <a:t>24/08/1444</a:t>
            </a:fld>
            <a:endParaRPr lang="ar-SA"/>
          </a:p>
        </p:txBody>
      </p:sp>
      <p:sp>
        <p:nvSpPr>
          <p:cNvPr id="19" name="Footer Placeholder 18"/>
          <p:cNvSpPr>
            <a:spLocks noGrp="1"/>
          </p:cNvSpPr>
          <p:nvPr>
            <p:ph type="ftr" sz="quarter" idx="11"/>
          </p:nvPr>
        </p:nvSpPr>
        <p:spPr/>
        <p:txBody>
          <a:bodyPr/>
          <a:lstStyle/>
          <a:p>
            <a:endParaRPr lang="ar-SA"/>
          </a:p>
        </p:txBody>
      </p:sp>
      <p:sp>
        <p:nvSpPr>
          <p:cNvPr id="27" name="Slide Number Placeholder 26"/>
          <p:cNvSpPr>
            <a:spLocks noGrp="1"/>
          </p:cNvSpPr>
          <p:nvPr>
            <p:ph type="sldNum" sz="quarter" idx="12"/>
          </p:nvPr>
        </p:nvSpPr>
        <p:spPr/>
        <p:txBody>
          <a:bodyPr/>
          <a:lstStyle/>
          <a:p>
            <a:fld id="{5A39D742-3014-4645-B6AE-EB80B91AF900}" type="slidenum">
              <a:rPr lang="ar-SA" smtClean="0"/>
              <a:t>‹#›</a:t>
            </a:fld>
            <a:endParaRPr lang="ar-SA"/>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D38A9E92-9F24-4BE9-BC41-E758BBDC719F}" type="datetimeFigureOut">
              <a:rPr lang="ar-SA" smtClean="0"/>
              <a:t>24/08/1444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5A39D742-3014-4645-B6AE-EB80B91AF900}"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D38A9E92-9F24-4BE9-BC41-E758BBDC719F}" type="datetimeFigureOut">
              <a:rPr lang="ar-SA" smtClean="0"/>
              <a:t>24/08/1444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5A39D742-3014-4645-B6AE-EB80B91AF900}"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Content Placeholder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D38A9E92-9F24-4BE9-BC41-E758BBDC719F}" type="datetimeFigureOut">
              <a:rPr lang="ar-SA" smtClean="0"/>
              <a:t>24/08/1444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5A39D742-3014-4645-B6AE-EB80B91AF900}"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Date Placeholder 3"/>
          <p:cNvSpPr>
            <a:spLocks noGrp="1"/>
          </p:cNvSpPr>
          <p:nvPr>
            <p:ph type="dt" sz="half" idx="10"/>
          </p:nvPr>
        </p:nvSpPr>
        <p:spPr/>
        <p:txBody>
          <a:bodyPr/>
          <a:lstStyle/>
          <a:p>
            <a:fld id="{D38A9E92-9F24-4BE9-BC41-E758BBDC719F}" type="datetimeFigureOut">
              <a:rPr lang="ar-SA" smtClean="0"/>
              <a:t>24/08/1444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5A39D742-3014-4645-B6AE-EB80B91AF900}" type="slidenum">
              <a:rPr lang="ar-SA" smtClean="0"/>
              <a:t>‹#›</a:t>
            </a:fld>
            <a:endParaRPr lang="ar-SA"/>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D38A9E92-9F24-4BE9-BC41-E758BBDC719F}" type="datetimeFigureOut">
              <a:rPr lang="ar-SA" smtClean="0"/>
              <a:t>24/08/1444</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5A39D742-3014-4645-B6AE-EB80B91AF900}"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Date Placeholder 6"/>
          <p:cNvSpPr>
            <a:spLocks noGrp="1"/>
          </p:cNvSpPr>
          <p:nvPr>
            <p:ph type="dt" sz="half" idx="10"/>
          </p:nvPr>
        </p:nvSpPr>
        <p:spPr/>
        <p:txBody>
          <a:bodyPr/>
          <a:lstStyle/>
          <a:p>
            <a:fld id="{D38A9E92-9F24-4BE9-BC41-E758BBDC719F}" type="datetimeFigureOut">
              <a:rPr lang="ar-SA" smtClean="0"/>
              <a:t>24/08/1444</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5A39D742-3014-4645-B6AE-EB80B91AF900}"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Date Placeholder 2"/>
          <p:cNvSpPr>
            <a:spLocks noGrp="1"/>
          </p:cNvSpPr>
          <p:nvPr>
            <p:ph type="dt" sz="half" idx="10"/>
          </p:nvPr>
        </p:nvSpPr>
        <p:spPr/>
        <p:txBody>
          <a:bodyPr/>
          <a:lstStyle/>
          <a:p>
            <a:fld id="{D38A9E92-9F24-4BE9-BC41-E758BBDC719F}" type="datetimeFigureOut">
              <a:rPr lang="ar-SA" smtClean="0"/>
              <a:t>24/08/1444</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5A39D742-3014-4645-B6AE-EB80B91AF900}"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8A9E92-9F24-4BE9-BC41-E758BBDC719F}" type="datetimeFigureOut">
              <a:rPr lang="ar-SA" smtClean="0"/>
              <a:t>24/08/1444</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5A39D742-3014-4645-B6AE-EB80B91AF900}"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D38A9E92-9F24-4BE9-BC41-E758BBDC719F}" type="datetimeFigureOut">
              <a:rPr lang="ar-SA" smtClean="0"/>
              <a:t>24/08/1444</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5A39D742-3014-4645-B6AE-EB80B91AF900}"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Date Placeholder 4"/>
          <p:cNvSpPr>
            <a:spLocks noGrp="1"/>
          </p:cNvSpPr>
          <p:nvPr>
            <p:ph type="dt" sz="half" idx="10"/>
          </p:nvPr>
        </p:nvSpPr>
        <p:spPr/>
        <p:txBody>
          <a:bodyPr/>
          <a:lstStyle/>
          <a:p>
            <a:fld id="{D38A9E92-9F24-4BE9-BC41-E758BBDC719F}" type="datetimeFigureOut">
              <a:rPr lang="ar-SA" smtClean="0"/>
              <a:t>24/08/1444</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a:xfrm>
            <a:off x="8077200" y="6356350"/>
            <a:ext cx="609600" cy="365125"/>
          </a:xfrm>
        </p:spPr>
        <p:txBody>
          <a:bodyPr/>
          <a:lstStyle/>
          <a:p>
            <a:fld id="{5A39D742-3014-4645-B6AE-EB80B91AF900}" type="slidenum">
              <a:rPr lang="ar-SA" smtClean="0"/>
              <a:t>‹#›</a:t>
            </a:fld>
            <a:endParaRPr lang="ar-SA"/>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الأيقونة لإضافة صورة</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38A9E92-9F24-4BE9-BC41-E758BBDC719F}" type="datetimeFigureOut">
              <a:rPr lang="ar-SA" smtClean="0"/>
              <a:t>24/08/1444</a:t>
            </a:fld>
            <a:endParaRPr lang="ar-SA"/>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SA"/>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A39D742-3014-4645-B6AE-EB80B91AF900}" type="slidenum">
              <a:rPr lang="ar-SA" smtClean="0"/>
              <a:t>‹#›</a:t>
            </a:fld>
            <a:endParaRPr lang="ar-SA"/>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par>
    </p:tnLst>
  </p:timing>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quran.ksu.edu.sa/tafseer/tabary/sura54-aya28.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1403648" y="1268760"/>
            <a:ext cx="6400800" cy="1752600"/>
          </a:xfrm>
        </p:spPr>
        <p:txBody>
          <a:bodyPr>
            <a:normAutofit fontScale="92500" lnSpcReduction="10000"/>
          </a:bodyPr>
          <a:lstStyle/>
          <a:p>
            <a:pPr algn="ctr"/>
            <a:endParaRPr lang="ar-IQ" dirty="0" smtClean="0"/>
          </a:p>
          <a:p>
            <a:pPr algn="ctr"/>
            <a:endParaRPr lang="ar-IQ" dirty="0"/>
          </a:p>
          <a:p>
            <a:pPr algn="ctr"/>
            <a:r>
              <a:rPr lang="ar-IQ" dirty="0" smtClean="0"/>
              <a:t>السلام عليكم ورحمة الله وبركاته </a:t>
            </a:r>
          </a:p>
          <a:p>
            <a:pPr algn="ctr"/>
            <a:r>
              <a:rPr lang="ar-IQ" dirty="0" smtClean="0"/>
              <a:t>واسعدتم صباحا</a:t>
            </a:r>
            <a:endParaRPr lang="ar-SA" dirty="0"/>
          </a:p>
        </p:txBody>
      </p:sp>
    </p:spTree>
    <p:extLst>
      <p:ext uri="{BB962C8B-B14F-4D97-AF65-F5344CB8AC3E}">
        <p14:creationId xmlns:p14="http://schemas.microsoft.com/office/powerpoint/2010/main" val="1763914734"/>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marL="0" indent="0" algn="just">
              <a:buNone/>
            </a:pPr>
            <a:r>
              <a:rPr lang="ar-SA" dirty="0"/>
              <a:t>تكافح </a:t>
            </a:r>
            <a:r>
              <a:rPr lang="ar-IQ" dirty="0" smtClean="0"/>
              <a:t>إ</a:t>
            </a:r>
            <a:r>
              <a:rPr lang="ar-SA" dirty="0" smtClean="0"/>
              <a:t>دارات </a:t>
            </a:r>
            <a:r>
              <a:rPr lang="ar-SA" dirty="0"/>
              <a:t>المدن لمواكبة نمو مدنهم من حيث الحجم ، فيما يتعلق بمرافق </a:t>
            </a:r>
            <a:r>
              <a:rPr lang="ar-SA" u="sng" dirty="0"/>
              <a:t>البنى التحتية </a:t>
            </a:r>
            <a:r>
              <a:rPr lang="ar-SA" dirty="0"/>
              <a:t>وتطويرها ، بصرف النظر عن المشكلات البيئية المحلية</a:t>
            </a:r>
            <a:r>
              <a:rPr lang="ar-SA" u="sng" dirty="0"/>
              <a:t> التقليدية </a:t>
            </a:r>
            <a:r>
              <a:rPr lang="ar-SA" dirty="0"/>
              <a:t>مثل </a:t>
            </a:r>
            <a:r>
              <a:rPr lang="ar-SA" u="sng" dirty="0"/>
              <a:t>تلوث الهواء والماء والنفايات الصلبة </a:t>
            </a:r>
            <a:r>
              <a:rPr lang="ar-IQ" dirty="0" smtClean="0"/>
              <a:t>و</a:t>
            </a:r>
            <a:r>
              <a:rPr lang="ar-SA" dirty="0" smtClean="0"/>
              <a:t> </a:t>
            </a:r>
            <a:r>
              <a:rPr lang="ar-SA" u="sng" dirty="0"/>
              <a:t>تغير المناخ </a:t>
            </a:r>
            <a:r>
              <a:rPr lang="ar-SA" dirty="0"/>
              <a:t>، مع معالجة الطلب المتزايد في الوقت نفسه على </a:t>
            </a:r>
            <a:r>
              <a:rPr lang="ar-SA" u="sng" dirty="0"/>
              <a:t>الوظائف</a:t>
            </a:r>
            <a:r>
              <a:rPr lang="ar-SA" dirty="0"/>
              <a:t> </a:t>
            </a:r>
            <a:r>
              <a:rPr lang="ar-SA" u="sng" dirty="0"/>
              <a:t>والإسكان</a:t>
            </a:r>
            <a:r>
              <a:rPr lang="ar-SA" dirty="0"/>
              <a:t> </a:t>
            </a:r>
            <a:r>
              <a:rPr lang="ar-SA" u="sng" dirty="0"/>
              <a:t>والتعليم</a:t>
            </a:r>
            <a:r>
              <a:rPr lang="ar-SA" dirty="0"/>
              <a:t> </a:t>
            </a:r>
            <a:r>
              <a:rPr lang="ar-SA" u="sng" dirty="0"/>
              <a:t>والرعاية الصحية </a:t>
            </a:r>
            <a:r>
              <a:rPr lang="ar-SA" dirty="0"/>
              <a:t>و</a:t>
            </a:r>
            <a:r>
              <a:rPr lang="ar-SA" u="sng" dirty="0"/>
              <a:t>النقل</a:t>
            </a:r>
            <a:r>
              <a:rPr lang="ar-SA" dirty="0"/>
              <a:t> </a:t>
            </a:r>
            <a:r>
              <a:rPr lang="ar-SA" dirty="0" smtClean="0"/>
              <a:t>.</a:t>
            </a:r>
            <a:endParaRPr lang="ar-IQ" dirty="0" smtClean="0"/>
          </a:p>
          <a:p>
            <a:pPr marL="0" indent="0" algn="just">
              <a:buNone/>
            </a:pPr>
            <a:r>
              <a:rPr lang="ar-IQ" u="sng" dirty="0" smtClean="0"/>
              <a:t>ملاحظة: </a:t>
            </a:r>
            <a:r>
              <a:rPr lang="ar-IQ" dirty="0" smtClean="0"/>
              <a:t>هذه مجمل مشاكل المدن تقريبا </a:t>
            </a:r>
            <a:endParaRPr lang="ar-SA" dirty="0"/>
          </a:p>
          <a:p>
            <a:pPr marL="0" indent="0">
              <a:buNone/>
            </a:pPr>
            <a:endParaRPr lang="ar-SA" dirty="0"/>
          </a:p>
        </p:txBody>
      </p:sp>
    </p:spTree>
    <p:extLst>
      <p:ext uri="{BB962C8B-B14F-4D97-AF65-F5344CB8AC3E}">
        <p14:creationId xmlns:p14="http://schemas.microsoft.com/office/powerpoint/2010/main" val="2356825447"/>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marL="0" indent="0" algn="just">
              <a:buNone/>
            </a:pPr>
            <a:r>
              <a:rPr lang="en-US" dirty="0" smtClean="0"/>
              <a:t> </a:t>
            </a:r>
            <a:r>
              <a:rPr lang="ar-IQ" dirty="0" smtClean="0"/>
              <a:t>أهم مشكلة اليوم هي </a:t>
            </a:r>
            <a:r>
              <a:rPr lang="ar-SA" dirty="0" smtClean="0"/>
              <a:t>زيادة </a:t>
            </a:r>
            <a:r>
              <a:rPr lang="ar-SA" dirty="0"/>
              <a:t>انبعاثات الغازات </a:t>
            </a:r>
            <a:r>
              <a:rPr lang="ar-SA" dirty="0" smtClean="0"/>
              <a:t>الدفيئة</a:t>
            </a:r>
            <a:r>
              <a:rPr lang="en-US" dirty="0" smtClean="0"/>
              <a:t> </a:t>
            </a:r>
            <a:r>
              <a:rPr lang="ar-IQ" dirty="0" smtClean="0"/>
              <a:t>ال</a:t>
            </a:r>
            <a:r>
              <a:rPr lang="ar-SA" dirty="0" smtClean="0"/>
              <a:t>ناشئة </a:t>
            </a:r>
            <a:r>
              <a:rPr lang="ar-SA" dirty="0"/>
              <a:t>عن الأنشطة في المدن </a:t>
            </a:r>
            <a:r>
              <a:rPr lang="en-US" dirty="0"/>
              <a:t> Greenhouse </a:t>
            </a:r>
            <a:r>
              <a:rPr lang="en-US" dirty="0" smtClean="0"/>
              <a:t>gases  </a:t>
            </a:r>
            <a:r>
              <a:rPr lang="ar-SA" dirty="0" smtClean="0"/>
              <a:t>مثل </a:t>
            </a:r>
            <a:r>
              <a:rPr lang="ar-SA" dirty="0"/>
              <a:t>تشييد المباني واستخدامها والتصنيع والنقل واستهلاك الطاقة ومعالجة النفايات مشكلة كبيرة ، حيث تمثل الانبعاثات من المناطق الحضرية 67 % من إجمالي انبعاثات الغازات الدفيئة على الرغم من حجم التحول . </a:t>
            </a:r>
          </a:p>
          <a:p>
            <a:pPr marL="0" indent="0">
              <a:buNone/>
            </a:pPr>
            <a:endParaRPr lang="ar-SA" dirty="0"/>
          </a:p>
        </p:txBody>
      </p:sp>
    </p:spTree>
    <p:extLst>
      <p:ext uri="{BB962C8B-B14F-4D97-AF65-F5344CB8AC3E}">
        <p14:creationId xmlns:p14="http://schemas.microsoft.com/office/powerpoint/2010/main" val="2196072047"/>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95536" y="1196752"/>
            <a:ext cx="8229600" cy="4525963"/>
          </a:xfrm>
        </p:spPr>
        <p:txBody>
          <a:bodyPr>
            <a:normAutofit/>
          </a:bodyPr>
          <a:lstStyle/>
          <a:p>
            <a:pPr marL="359410" lvl="0" algn="just">
              <a:lnSpc>
                <a:spcPct val="115000"/>
              </a:lnSpc>
              <a:buNone/>
            </a:pPr>
            <a:r>
              <a:rPr lang="ar-IQ" dirty="0" smtClean="0">
                <a:solidFill>
                  <a:prstClr val="white">
                    <a:tint val="75000"/>
                  </a:prstClr>
                </a:solidFill>
                <a:latin typeface="Times New Roman"/>
                <a:ea typeface="Times New Roman"/>
                <a:cs typeface="Simplified Arabic"/>
              </a:rPr>
              <a:t>   </a:t>
            </a:r>
            <a:r>
              <a:rPr lang="ar-SA" dirty="0">
                <a:ea typeface="Times New Roman"/>
                <a:cs typeface="Simplified Arabic"/>
              </a:rPr>
              <a:t>منذ نهاية القرن العشرين وبداية القرن الحادي والعشرين شهد العالم ظاهرة تسمى بالثورة المعلوماتية أو تقنية المعلومات ، وكانت المدينة على وجه الخصوص مسرحا لهذه الظاهرة ، ومن مظاهر ذلك بروز مصطلحات ومفاهيم أصبحت جزءً من الحياة اليومية للمجتمعات. </a:t>
            </a:r>
            <a:r>
              <a:rPr lang="ar-IQ" dirty="0" smtClean="0">
                <a:solidFill>
                  <a:prstClr val="white">
                    <a:tint val="75000"/>
                  </a:prstClr>
                </a:solidFill>
                <a:latin typeface="Times New Roman"/>
                <a:ea typeface="Times New Roman"/>
                <a:cs typeface="Simplified Arabic"/>
              </a:rPr>
              <a:t>              </a:t>
            </a:r>
          </a:p>
        </p:txBody>
      </p:sp>
    </p:spTree>
    <p:extLst>
      <p:ext uri="{BB962C8B-B14F-4D97-AF65-F5344CB8AC3E}">
        <p14:creationId xmlns:p14="http://schemas.microsoft.com/office/powerpoint/2010/main" val="3516684208"/>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39552" y="908720"/>
            <a:ext cx="8229600" cy="4525963"/>
          </a:xfrm>
        </p:spPr>
        <p:txBody>
          <a:bodyPr/>
          <a:lstStyle/>
          <a:p>
            <a:pPr marL="0" indent="0" algn="just">
              <a:buNone/>
            </a:pPr>
            <a:r>
              <a:rPr lang="ar-IQ" dirty="0" smtClean="0">
                <a:solidFill>
                  <a:prstClr val="white"/>
                </a:solidFill>
              </a:rPr>
              <a:t> - </a:t>
            </a:r>
            <a:r>
              <a:rPr lang="ar-SA" dirty="0">
                <a:ea typeface="Times New Roman"/>
                <a:cs typeface="Simplified Arabic"/>
              </a:rPr>
              <a:t>ففي مجال الاقتصاد برزت مفاهيم مثل التجارة الالكترونية </a:t>
            </a:r>
            <a:r>
              <a:rPr lang="ar-IQ" dirty="0" smtClean="0">
                <a:ea typeface="Times New Roman"/>
                <a:cs typeface="Simplified Arabic"/>
              </a:rPr>
              <a:t> </a:t>
            </a:r>
            <a:r>
              <a:rPr lang="ar-SA" dirty="0" smtClean="0">
                <a:ea typeface="Times New Roman"/>
                <a:cs typeface="Simplified Arabic"/>
              </a:rPr>
              <a:t>والأعمال </a:t>
            </a:r>
            <a:r>
              <a:rPr lang="ar-SA" dirty="0">
                <a:ea typeface="Times New Roman"/>
                <a:cs typeface="Simplified Arabic"/>
              </a:rPr>
              <a:t>الالكترونية والنقود </a:t>
            </a:r>
            <a:r>
              <a:rPr lang="ar-SA" dirty="0" smtClean="0">
                <a:ea typeface="Times New Roman"/>
                <a:cs typeface="Simplified Arabic"/>
              </a:rPr>
              <a:t>الالكترونية</a:t>
            </a:r>
            <a:endParaRPr lang="ar-IQ" dirty="0" smtClean="0">
              <a:ea typeface="Times New Roman"/>
              <a:cs typeface="Simplified Arabic"/>
            </a:endParaRPr>
          </a:p>
          <a:p>
            <a:pPr marL="0" indent="0" algn="just">
              <a:buNone/>
            </a:pPr>
            <a:r>
              <a:rPr lang="ar-IQ" dirty="0" smtClean="0">
                <a:ea typeface="Times New Roman"/>
                <a:cs typeface="Simplified Arabic"/>
              </a:rPr>
              <a:t>-  </a:t>
            </a:r>
            <a:r>
              <a:rPr lang="ar-SA" dirty="0" smtClean="0">
                <a:ea typeface="Times New Roman"/>
                <a:cs typeface="Simplified Arabic"/>
              </a:rPr>
              <a:t>وفي </a:t>
            </a:r>
            <a:r>
              <a:rPr lang="ar-SA" dirty="0">
                <a:ea typeface="Times New Roman"/>
                <a:cs typeface="Simplified Arabic"/>
              </a:rPr>
              <a:t>مجالات الاتصال: البريد الالكتروني والتعليم الالكتروني والجامعة الالكترونية </a:t>
            </a:r>
            <a:endParaRPr lang="ar-IQ" dirty="0" smtClean="0">
              <a:ea typeface="Times New Roman"/>
              <a:cs typeface="Simplified Arabic"/>
            </a:endParaRPr>
          </a:p>
          <a:p>
            <a:pPr marL="0" indent="0" algn="just">
              <a:buNone/>
            </a:pPr>
            <a:r>
              <a:rPr lang="ar-IQ" dirty="0" smtClean="0">
                <a:ea typeface="Times New Roman"/>
                <a:cs typeface="Simplified Arabic"/>
              </a:rPr>
              <a:t>-  </a:t>
            </a:r>
            <a:r>
              <a:rPr lang="ar-SA" dirty="0" smtClean="0">
                <a:ea typeface="Times New Roman"/>
                <a:cs typeface="Simplified Arabic"/>
              </a:rPr>
              <a:t>وفي </a:t>
            </a:r>
            <a:r>
              <a:rPr lang="ar-SA" dirty="0">
                <a:ea typeface="Times New Roman"/>
                <a:cs typeface="Simplified Arabic"/>
              </a:rPr>
              <a:t>المجال الحكومي: الحكومة الالكترونية والمدينة الالكترونية </a:t>
            </a:r>
            <a:r>
              <a:rPr lang="ar-IQ" dirty="0" smtClean="0">
                <a:ea typeface="Times New Roman"/>
                <a:cs typeface="Simplified Arabic"/>
              </a:rPr>
              <a:t>فضلا عن </a:t>
            </a:r>
            <a:r>
              <a:rPr lang="ar-SA" dirty="0" smtClean="0">
                <a:ea typeface="Times New Roman"/>
                <a:cs typeface="Simplified Arabic"/>
              </a:rPr>
              <a:t>مجالات </a:t>
            </a:r>
            <a:r>
              <a:rPr lang="ar-SA" dirty="0">
                <a:ea typeface="Times New Roman"/>
                <a:cs typeface="Simplified Arabic"/>
              </a:rPr>
              <a:t>أُخرى عديدة لا مجال لذكرها. </a:t>
            </a:r>
            <a:endParaRPr lang="ar-SA" dirty="0"/>
          </a:p>
        </p:txBody>
      </p:sp>
    </p:spTree>
    <p:extLst>
      <p:ext uri="{BB962C8B-B14F-4D97-AF65-F5344CB8AC3E}">
        <p14:creationId xmlns:p14="http://schemas.microsoft.com/office/powerpoint/2010/main" val="35581615"/>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23528" y="908720"/>
            <a:ext cx="8229600" cy="4525963"/>
          </a:xfrm>
        </p:spPr>
        <p:txBody>
          <a:bodyPr/>
          <a:lstStyle/>
          <a:p>
            <a:pPr indent="0" algn="just">
              <a:buNone/>
            </a:pPr>
            <a:r>
              <a:rPr lang="ar-SA" dirty="0">
                <a:latin typeface="Times New Roman"/>
                <a:ea typeface="Times New Roman"/>
                <a:cs typeface="Simplified Arabic"/>
              </a:rPr>
              <a:t>وأدى كل ذلك إلى ظهور مجتمع المعلومات، </a:t>
            </a:r>
            <a:r>
              <a:rPr lang="ar-SA" dirty="0" smtClean="0">
                <a:latin typeface="Times New Roman"/>
                <a:ea typeface="Times New Roman"/>
                <a:cs typeface="Simplified Arabic"/>
              </a:rPr>
              <a:t>وتبلور</a:t>
            </a:r>
            <a:r>
              <a:rPr lang="ar-IQ" dirty="0" smtClean="0">
                <a:latin typeface="Times New Roman"/>
                <a:ea typeface="Times New Roman"/>
                <a:cs typeface="Simplified Arabic"/>
              </a:rPr>
              <a:t>ت</a:t>
            </a:r>
            <a:r>
              <a:rPr lang="ar-SA" dirty="0" smtClean="0">
                <a:latin typeface="Times New Roman"/>
                <a:ea typeface="Times New Roman"/>
                <a:cs typeface="Simplified Arabic"/>
              </a:rPr>
              <a:t> </a:t>
            </a:r>
            <a:r>
              <a:rPr lang="ar-SA" dirty="0">
                <a:latin typeface="Times New Roman"/>
                <a:ea typeface="Times New Roman"/>
                <a:cs typeface="Simplified Arabic"/>
              </a:rPr>
              <a:t>مهن جديدة مثل عمال المعرفة ومهندسو المعرفة، ومزودو الخدمة الالكترونية ومطورو المواقع الالكترونية للمؤسسات وما إلى ذلك</a:t>
            </a:r>
            <a:r>
              <a:rPr lang="ar-SA" dirty="0" smtClean="0">
                <a:latin typeface="Times New Roman"/>
                <a:ea typeface="Times New Roman"/>
                <a:cs typeface="Simplified Arabic"/>
              </a:rPr>
              <a:t>.</a:t>
            </a:r>
            <a:endParaRPr lang="ar-IQ" dirty="0" smtClean="0">
              <a:latin typeface="Times New Roman"/>
              <a:ea typeface="Times New Roman"/>
              <a:cs typeface="Simplified Arabic"/>
            </a:endParaRPr>
          </a:p>
          <a:p>
            <a:pPr indent="0" algn="just">
              <a:buNone/>
            </a:pPr>
            <a:r>
              <a:rPr lang="ar-IQ" dirty="0" smtClean="0">
                <a:latin typeface="Times New Roman"/>
                <a:ea typeface="Times New Roman"/>
                <a:cs typeface="Simplified Arabic"/>
              </a:rPr>
              <a:t> طبعا هذا كله  حدث في داخل الاطار الحضري .</a:t>
            </a:r>
            <a:endParaRPr lang="en-US" sz="2400" dirty="0">
              <a:effectLst/>
              <a:latin typeface="Times New Roman"/>
              <a:ea typeface="Times New Roman"/>
            </a:endParaRPr>
          </a:p>
        </p:txBody>
      </p:sp>
    </p:spTree>
    <p:extLst>
      <p:ext uri="{BB962C8B-B14F-4D97-AF65-F5344CB8AC3E}">
        <p14:creationId xmlns:p14="http://schemas.microsoft.com/office/powerpoint/2010/main" val="3537318170"/>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95536" y="836712"/>
            <a:ext cx="8229600" cy="4525963"/>
          </a:xfrm>
        </p:spPr>
        <p:txBody>
          <a:bodyPr>
            <a:normAutofit/>
          </a:bodyPr>
          <a:lstStyle/>
          <a:p>
            <a:pPr indent="0" algn="just">
              <a:buNone/>
            </a:pPr>
            <a:r>
              <a:rPr lang="ar-SA" dirty="0">
                <a:latin typeface="Times New Roman"/>
                <a:ea typeface="Times New Roman"/>
                <a:cs typeface="Simplified Arabic"/>
              </a:rPr>
              <a:t>وكان من الفوائد الايجابية لهذه التقنيات أنها ساهمت في زيادة الكفاءة والفعالية الاقتصادية والإدارية، وتحسين مستويات العدالة المجتمعية وتحقيق الأمن وزيادة النمو الاقتصادي ورفع كفاءة انتقال الأموال الاستثمارية عبر الحدود</a:t>
            </a:r>
            <a:r>
              <a:rPr lang="ar-SA" dirty="0" smtClean="0">
                <a:latin typeface="Times New Roman"/>
                <a:ea typeface="Times New Roman"/>
                <a:cs typeface="Simplified Arabic"/>
              </a:rPr>
              <a:t>.</a:t>
            </a:r>
            <a:endParaRPr lang="ar-IQ" dirty="0" smtClean="0">
              <a:latin typeface="Times New Roman"/>
              <a:ea typeface="Times New Roman"/>
              <a:cs typeface="Simplified Arabic"/>
            </a:endParaRPr>
          </a:p>
          <a:p>
            <a:pPr indent="0" algn="just">
              <a:buNone/>
            </a:pPr>
            <a:endParaRPr lang="en-US" sz="2400" dirty="0">
              <a:latin typeface="Times New Roman"/>
              <a:ea typeface="Times New Roman"/>
            </a:endParaRPr>
          </a:p>
          <a:p>
            <a:pPr marL="0" indent="0" algn="just">
              <a:buNone/>
            </a:pPr>
            <a:r>
              <a:rPr lang="ar-IQ" dirty="0" smtClean="0"/>
              <a:t>السؤال: ما علاقة التقنيات بالإدارة والاقتصاد والعدالة الاجتماعية؟</a:t>
            </a:r>
            <a:endParaRPr lang="ar-SA" dirty="0"/>
          </a:p>
        </p:txBody>
      </p:sp>
    </p:spTree>
    <p:extLst>
      <p:ext uri="{BB962C8B-B14F-4D97-AF65-F5344CB8AC3E}">
        <p14:creationId xmlns:p14="http://schemas.microsoft.com/office/powerpoint/2010/main" val="2236769479"/>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39552" y="692696"/>
            <a:ext cx="8229600" cy="4525963"/>
          </a:xfrm>
        </p:spPr>
        <p:txBody>
          <a:bodyPr>
            <a:normAutofit/>
          </a:bodyPr>
          <a:lstStyle/>
          <a:p>
            <a:pPr marL="0" indent="0" algn="just">
              <a:buNone/>
            </a:pPr>
            <a:r>
              <a:rPr lang="ar-IQ" dirty="0" smtClean="0"/>
              <a:t>الجواب : تأتي العلاقة استنادا الى الآيات القرآنية الكريمة </a:t>
            </a:r>
            <a:r>
              <a:rPr lang="ar-SA" b="1" dirty="0">
                <a:solidFill>
                  <a:srgbClr val="002060"/>
                </a:solidFill>
                <a:latin typeface="hafs"/>
                <a:hlinkClick r:id="rId2"/>
              </a:rPr>
              <a:t>وَنَبِّئْهُمْ أَنَّ الْمَاءَ قِسْمَةٌ بَيْنَهُمْ ۖ كُلُّ شِرْبٍ مُّحْتَضَرٌ</a:t>
            </a:r>
            <a:r>
              <a:rPr lang="ar-SA" b="1" dirty="0">
                <a:latin typeface="hafs"/>
              </a:rPr>
              <a:t> (</a:t>
            </a:r>
            <a:r>
              <a:rPr lang="ar-SA" b="1" dirty="0">
                <a:latin typeface="hafs"/>
                <a:hlinkClick r:id="rId2"/>
              </a:rPr>
              <a:t>28</a:t>
            </a:r>
            <a:r>
              <a:rPr lang="ar-SA" b="1" dirty="0" smtClean="0">
                <a:latin typeface="hafs"/>
              </a:rPr>
              <a:t>)</a:t>
            </a:r>
            <a:r>
              <a:rPr lang="ar-IQ" b="1" dirty="0" smtClean="0">
                <a:latin typeface="hafs"/>
              </a:rPr>
              <a:t> والآية </a:t>
            </a:r>
            <a:r>
              <a:rPr lang="ar-IQ" dirty="0" smtClean="0"/>
              <a:t>(</a:t>
            </a:r>
            <a:r>
              <a:rPr lang="ar-SA" b="1" dirty="0">
                <a:latin typeface="hafs"/>
              </a:rPr>
              <a:t>إِنَّا كُلَّ شَيْءٍ خَلَقْنَاهُ بِقَدَرٍ (49)</a:t>
            </a:r>
            <a:r>
              <a:rPr lang="ar-IQ" dirty="0" smtClean="0"/>
              <a:t>) سورة القمر .</a:t>
            </a:r>
          </a:p>
          <a:p>
            <a:pPr marL="0" indent="0" algn="just">
              <a:buNone/>
            </a:pPr>
            <a:r>
              <a:rPr lang="ar-IQ" dirty="0" smtClean="0"/>
              <a:t>بمعنى ان التقانة تضع كل شيء بمكانه وبالقدر المضبوط فلا تفريط ولا افراط ومن ثم تدعم وتشجع وتدفع الامور والمقاسات بمختلف انواعها نحو التمام والكمال وهكذا هو ديدن العالم المتقدم .مقارنة بالعالم المتخلف فكل شيء فيه غير موزون وهناك تفريط وعدم المام ببواطن الامور ومن ثم اصبحوا كالهشيم المحتضر.</a:t>
            </a:r>
            <a:endParaRPr lang="ar-SA" dirty="0"/>
          </a:p>
        </p:txBody>
      </p:sp>
    </p:spTree>
    <p:extLst>
      <p:ext uri="{BB962C8B-B14F-4D97-AF65-F5344CB8AC3E}">
        <p14:creationId xmlns:p14="http://schemas.microsoft.com/office/powerpoint/2010/main" val="3897119981"/>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764704"/>
            <a:ext cx="8229600" cy="4525963"/>
          </a:xfrm>
        </p:spPr>
        <p:txBody>
          <a:bodyPr/>
          <a:lstStyle/>
          <a:p>
            <a:pPr algn="just"/>
            <a:r>
              <a:rPr lang="ar-IQ" dirty="0" smtClean="0"/>
              <a:t>المصيبة هم عادوا الى كتابنا ليطبقوا ما جاء به من آيات وتعاليم </a:t>
            </a:r>
            <a:r>
              <a:rPr lang="ar-IQ" dirty="0"/>
              <a:t>إ</a:t>
            </a:r>
            <a:r>
              <a:rPr lang="ar-IQ" dirty="0" smtClean="0"/>
              <a:t>لهية  ونحن ابتعدنا عنه بقدر اقترابهم منه !!!! ما تفسير ذلك؟</a:t>
            </a:r>
          </a:p>
          <a:p>
            <a:pPr algn="just"/>
            <a:r>
              <a:rPr lang="ar-IQ" dirty="0" smtClean="0"/>
              <a:t>انها همجية المتأسلمين !!! والتخلف الفكري الاسلاموي!!!! والتراجع الذهني الذي اصابه العصف فتراجع ،اما (الكافرين الملحدين !!)فعصف ذهنهم تقدم وليس تراجع !!</a:t>
            </a:r>
            <a:endParaRPr lang="ar-SA" dirty="0"/>
          </a:p>
        </p:txBody>
      </p:sp>
    </p:spTree>
    <p:extLst>
      <p:ext uri="{BB962C8B-B14F-4D97-AF65-F5344CB8AC3E}">
        <p14:creationId xmlns:p14="http://schemas.microsoft.com/office/powerpoint/2010/main" val="2535903701"/>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marL="0" indent="0" algn="just">
              <a:buNone/>
            </a:pPr>
            <a:r>
              <a:rPr lang="ar-SA" dirty="0">
                <a:latin typeface="Simplified Arabic" pitchFamily="18" charset="-78"/>
                <a:cs typeface="Simplified Arabic" pitchFamily="18" charset="-78"/>
              </a:rPr>
              <a:t>هناك افلام ومسلسلات عن المدينة الخفية لكنها بالحقيقة ترمز الى مدينة بومبي التي تقع على سفح جبل بركان فيزوف في إيطاليا، وكان يسكنها حوالي عشرون ألف نسمة، في عام 79م ثار البركان بشكل مدمر؛ بحيث قضى على المدينة، وطمرها بالرماد لمدّة 1600 عام، وتم اكتشافها في القرن الثامن عشر مجدداً، كانت مدينة بومبي من المدن المزدهرة، وكان أغلب سكانها من الأثرياء، حيث كانت شوارعها مرصوفة بالحجارة المختلفة، وتشتهر بالحمامات العامّة، وشبكات المياه </a:t>
            </a:r>
            <a:r>
              <a:rPr lang="ar-SA" dirty="0" smtClean="0">
                <a:latin typeface="Simplified Arabic" pitchFamily="18" charset="-78"/>
                <a:cs typeface="Simplified Arabic" pitchFamily="18" charset="-78"/>
              </a:rPr>
              <a:t>.</a:t>
            </a:r>
            <a:r>
              <a:rPr lang="ar-IQ" dirty="0" smtClean="0">
                <a:latin typeface="Simplified Arabic" pitchFamily="18" charset="-78"/>
                <a:cs typeface="Simplified Arabic" pitchFamily="18" charset="-78"/>
              </a:rPr>
              <a:t> الغريب في الامر حينما اكتشفت وجدوا الناس على </a:t>
            </a:r>
            <a:r>
              <a:rPr lang="ar-IQ" smtClean="0">
                <a:latin typeface="Simplified Arabic" pitchFamily="18" charset="-78"/>
                <a:cs typeface="Simplified Arabic" pitchFamily="18" charset="-78"/>
              </a:rPr>
              <a:t>وضعياتهم  المشينة متجمدين برماد البركان.</a:t>
            </a:r>
            <a:endParaRPr lang="ar-SA" dirty="0">
              <a:latin typeface="Simplified Arabic" pitchFamily="18" charset="-78"/>
              <a:cs typeface="Simplified Arabic" pitchFamily="18" charset="-78"/>
            </a:endParaRPr>
          </a:p>
          <a:p>
            <a:pPr marL="0" indent="0">
              <a:buNone/>
            </a:pPr>
            <a:endParaRPr lang="ar-SA" dirty="0"/>
          </a:p>
        </p:txBody>
      </p:sp>
    </p:spTree>
    <p:extLst>
      <p:ext uri="{BB962C8B-B14F-4D97-AF65-F5344CB8AC3E}">
        <p14:creationId xmlns:p14="http://schemas.microsoft.com/office/powerpoint/2010/main" val="774009379"/>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692696"/>
            <a:ext cx="8229600" cy="4525963"/>
          </a:xfrm>
        </p:spPr>
        <p:txBody>
          <a:bodyPr>
            <a:normAutofit/>
          </a:bodyPr>
          <a:lstStyle/>
          <a:p>
            <a:pPr indent="0" algn="just">
              <a:buNone/>
            </a:pPr>
            <a:r>
              <a:rPr lang="ar-SA" dirty="0">
                <a:latin typeface="Times New Roman"/>
                <a:ea typeface="Times New Roman"/>
                <a:cs typeface="Simplified Arabic"/>
              </a:rPr>
              <a:t>برزت في الآونة الأخيرة أسماء كثيرة للمدينة العصرية المعتمدة على الحواسيب والشبكات مثل مدينة المعلوماتية </a:t>
            </a:r>
            <a:r>
              <a:rPr lang="ar-SA" sz="2400" dirty="0">
                <a:latin typeface="Times New Roman"/>
                <a:ea typeface="Times New Roman"/>
              </a:rPr>
              <a:t> </a:t>
            </a:r>
            <a:r>
              <a:rPr lang="en-US" sz="2400" dirty="0" smtClean="0">
                <a:latin typeface="Times New Roman"/>
                <a:ea typeface="Times New Roman"/>
              </a:rPr>
              <a:t>  </a:t>
            </a:r>
            <a:r>
              <a:rPr lang="en-US" dirty="0" smtClean="0">
                <a:latin typeface="Simplified Arabic"/>
                <a:ea typeface="Times New Roman"/>
              </a:rPr>
              <a:t>Informatics </a:t>
            </a:r>
            <a:r>
              <a:rPr lang="en-US" dirty="0">
                <a:latin typeface="Simplified Arabic"/>
                <a:ea typeface="Times New Roman"/>
              </a:rPr>
              <a:t>City </a:t>
            </a:r>
            <a:r>
              <a:rPr lang="ar-SA" dirty="0" smtClean="0">
                <a:latin typeface="Simplified Arabic"/>
                <a:ea typeface="Times New Roman"/>
              </a:rPr>
              <a:t>والمدينة </a:t>
            </a:r>
            <a:r>
              <a:rPr lang="ar-SA" dirty="0">
                <a:latin typeface="Simplified Arabic"/>
                <a:ea typeface="Times New Roman"/>
              </a:rPr>
              <a:t>السلكية</a:t>
            </a:r>
            <a:r>
              <a:rPr lang="en-US" dirty="0">
                <a:latin typeface="Simplified Arabic"/>
                <a:ea typeface="Times New Roman"/>
              </a:rPr>
              <a:t>Wired </a:t>
            </a:r>
            <a:r>
              <a:rPr lang="en-US" dirty="0" smtClean="0">
                <a:latin typeface="Simplified Arabic"/>
                <a:ea typeface="Times New Roman"/>
              </a:rPr>
              <a:t>city </a:t>
            </a:r>
            <a:r>
              <a:rPr lang="ar-SA" dirty="0" smtClean="0">
                <a:latin typeface="Times New Roman"/>
                <a:ea typeface="Times New Roman"/>
                <a:cs typeface="Simplified Arabic"/>
              </a:rPr>
              <a:t>، </a:t>
            </a:r>
            <a:r>
              <a:rPr lang="ar-SA" dirty="0">
                <a:latin typeface="Times New Roman"/>
                <a:ea typeface="Times New Roman"/>
                <a:cs typeface="Simplified Arabic"/>
              </a:rPr>
              <a:t>المدينة الخفية </a:t>
            </a:r>
            <a:r>
              <a:rPr lang="ar-SA" sz="2400" dirty="0">
                <a:latin typeface="Times New Roman"/>
                <a:ea typeface="Times New Roman"/>
              </a:rPr>
              <a:t> </a:t>
            </a:r>
            <a:r>
              <a:rPr lang="en-US" dirty="0">
                <a:latin typeface="Simplified Arabic"/>
                <a:ea typeface="Times New Roman"/>
              </a:rPr>
              <a:t>Hidden City </a:t>
            </a:r>
            <a:r>
              <a:rPr lang="ar-SA" dirty="0">
                <a:latin typeface="Simplified Arabic"/>
                <a:ea typeface="Times New Roman"/>
              </a:rPr>
              <a:t>، المدينة الذكية</a:t>
            </a:r>
            <a:r>
              <a:rPr lang="ar-SA" dirty="0">
                <a:latin typeface="Times New Roman"/>
                <a:ea typeface="Times New Roman"/>
                <a:cs typeface="Simplified Arabic"/>
              </a:rPr>
              <a:t> </a:t>
            </a:r>
            <a:r>
              <a:rPr lang="ar-SA" sz="2400" dirty="0">
                <a:latin typeface="Times New Roman"/>
                <a:ea typeface="Times New Roman"/>
              </a:rPr>
              <a:t> </a:t>
            </a:r>
            <a:r>
              <a:rPr lang="en-US" dirty="0">
                <a:latin typeface="Simplified Arabic"/>
                <a:ea typeface="Times New Roman"/>
              </a:rPr>
              <a:t>Smart City </a:t>
            </a:r>
            <a:r>
              <a:rPr lang="ar-SA" dirty="0">
                <a:latin typeface="Simplified Arabic"/>
                <a:ea typeface="Times New Roman"/>
              </a:rPr>
              <a:t>، المدينة الافتراضية </a:t>
            </a:r>
            <a:r>
              <a:rPr lang="ar-SA" sz="2400" dirty="0">
                <a:latin typeface="Times New Roman"/>
                <a:ea typeface="Times New Roman"/>
              </a:rPr>
              <a:t> </a:t>
            </a:r>
            <a:r>
              <a:rPr lang="en-US" dirty="0">
                <a:latin typeface="Simplified Arabic"/>
                <a:ea typeface="Times New Roman"/>
              </a:rPr>
              <a:t>Default city </a:t>
            </a:r>
            <a:r>
              <a:rPr lang="ar-SA" dirty="0">
                <a:latin typeface="Simplified Arabic"/>
                <a:ea typeface="Times New Roman"/>
              </a:rPr>
              <a:t>، المدينة المتصلة</a:t>
            </a:r>
            <a:r>
              <a:rPr lang="ar-SA" sz="2400" dirty="0">
                <a:latin typeface="Times New Roman"/>
                <a:ea typeface="Times New Roman"/>
              </a:rPr>
              <a:t> </a:t>
            </a:r>
            <a:r>
              <a:rPr lang="en-US" dirty="0">
                <a:latin typeface="Simplified Arabic"/>
                <a:ea typeface="Times New Roman"/>
              </a:rPr>
              <a:t>City-related </a:t>
            </a:r>
            <a:r>
              <a:rPr lang="ar-SA" dirty="0">
                <a:latin typeface="Simplified Arabic"/>
                <a:ea typeface="Times New Roman"/>
              </a:rPr>
              <a:t>، القرية الافتراضية</a:t>
            </a:r>
            <a:r>
              <a:rPr lang="ar-SA" sz="2400" dirty="0">
                <a:latin typeface="Times New Roman"/>
                <a:ea typeface="Times New Roman"/>
              </a:rPr>
              <a:t> </a:t>
            </a:r>
            <a:r>
              <a:rPr lang="en-US" dirty="0">
                <a:latin typeface="Simplified Arabic"/>
                <a:ea typeface="Times New Roman"/>
              </a:rPr>
              <a:t>Virtual Village </a:t>
            </a:r>
            <a:r>
              <a:rPr lang="ar-SA" dirty="0">
                <a:latin typeface="Simplified Arabic"/>
                <a:ea typeface="Times New Roman"/>
              </a:rPr>
              <a:t>، وغير ذلك</a:t>
            </a:r>
            <a:r>
              <a:rPr lang="ar-SA" dirty="0" smtClean="0">
                <a:latin typeface="Simplified Arabic"/>
                <a:ea typeface="Times New Roman"/>
              </a:rPr>
              <a:t>.</a:t>
            </a:r>
            <a:endParaRPr lang="en-US" sz="2400" dirty="0">
              <a:latin typeface="Times New Roman"/>
              <a:ea typeface="Times New Roman"/>
            </a:endParaRPr>
          </a:p>
        </p:txBody>
      </p:sp>
    </p:spTree>
    <p:extLst>
      <p:ext uri="{BB962C8B-B14F-4D97-AF65-F5344CB8AC3E}">
        <p14:creationId xmlns:p14="http://schemas.microsoft.com/office/powerpoint/2010/main" val="1761607896"/>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836712"/>
            <a:ext cx="8229600" cy="4525963"/>
          </a:xfrm>
        </p:spPr>
        <p:txBody>
          <a:bodyPr/>
          <a:lstStyle/>
          <a:p>
            <a:pPr indent="0" algn="ctr">
              <a:buNone/>
            </a:pPr>
            <a:endParaRPr lang="ar-IQ" dirty="0" smtClean="0">
              <a:ea typeface="Times New Roman"/>
              <a:cs typeface="Simplified Arabic"/>
            </a:endParaRPr>
          </a:p>
          <a:p>
            <a:pPr indent="0" algn="ctr">
              <a:buNone/>
            </a:pPr>
            <a:r>
              <a:rPr lang="ar-IQ" dirty="0" smtClean="0">
                <a:ea typeface="Times New Roman"/>
                <a:cs typeface="Simplified Arabic"/>
              </a:rPr>
              <a:t>مقدمة عامة</a:t>
            </a:r>
            <a:r>
              <a:rPr lang="ar-SA" dirty="0" smtClean="0">
                <a:ea typeface="Times New Roman"/>
                <a:cs typeface="Simplified Arabic"/>
              </a:rPr>
              <a:t> </a:t>
            </a:r>
            <a:r>
              <a:rPr lang="ar-SA" dirty="0">
                <a:ea typeface="Times New Roman"/>
                <a:cs typeface="Simplified Arabic"/>
              </a:rPr>
              <a:t>في </a:t>
            </a:r>
            <a:r>
              <a:rPr lang="ar-IQ" dirty="0" smtClean="0">
                <a:ea typeface="Times New Roman"/>
                <a:cs typeface="Simplified Arabic"/>
              </a:rPr>
              <a:t>جغرافية المدن</a:t>
            </a:r>
          </a:p>
          <a:p>
            <a:pPr indent="0" algn="ctr">
              <a:buNone/>
            </a:pPr>
            <a:endParaRPr lang="ar-IQ" dirty="0" smtClean="0">
              <a:ea typeface="Times New Roman"/>
              <a:cs typeface="Simplified Arabic"/>
            </a:endParaRPr>
          </a:p>
          <a:p>
            <a:pPr indent="0" algn="ctr">
              <a:buNone/>
            </a:pPr>
            <a:r>
              <a:rPr lang="ar-SA" dirty="0" smtClean="0">
                <a:latin typeface="Times New Roman"/>
                <a:ea typeface="Times New Roman"/>
                <a:cs typeface="Simplified Arabic"/>
              </a:rPr>
              <a:t>طلبة </a:t>
            </a:r>
            <a:r>
              <a:rPr lang="ar-SA" dirty="0">
                <a:latin typeface="Times New Roman"/>
                <a:ea typeface="Times New Roman"/>
                <a:cs typeface="Simplified Arabic"/>
              </a:rPr>
              <a:t>الدكتوراه </a:t>
            </a:r>
            <a:r>
              <a:rPr lang="ar-IQ" dirty="0" smtClean="0">
                <a:latin typeface="Times New Roman"/>
                <a:ea typeface="Times New Roman"/>
                <a:cs typeface="Simplified Arabic"/>
              </a:rPr>
              <a:t>2023 </a:t>
            </a:r>
            <a:endParaRPr lang="ar-IQ" dirty="0" smtClean="0">
              <a:latin typeface="Times New Roman"/>
              <a:ea typeface="Times New Roman"/>
              <a:cs typeface="Simplified Arabic"/>
            </a:endParaRPr>
          </a:p>
          <a:p>
            <a:pPr indent="0" algn="ctr">
              <a:buNone/>
            </a:pPr>
            <a:r>
              <a:rPr lang="ar-IQ" sz="2400" dirty="0" err="1" smtClean="0">
                <a:latin typeface="Times New Roman"/>
                <a:ea typeface="Times New Roman"/>
                <a:cs typeface="Simplified Arabic"/>
              </a:rPr>
              <a:t>أ.د</a:t>
            </a:r>
            <a:r>
              <a:rPr lang="ar-IQ" sz="2400" dirty="0" smtClean="0">
                <a:latin typeface="Times New Roman"/>
                <a:ea typeface="Times New Roman"/>
                <a:cs typeface="Simplified Arabic"/>
              </a:rPr>
              <a:t>. محمد صالح ربيع</a:t>
            </a:r>
            <a:endParaRPr lang="en-US" sz="2400" dirty="0">
              <a:latin typeface="Times New Roman"/>
              <a:ea typeface="Times New Roman"/>
            </a:endParaRPr>
          </a:p>
          <a:p>
            <a:endParaRPr lang="ar-SA" dirty="0"/>
          </a:p>
        </p:txBody>
      </p:sp>
    </p:spTree>
    <p:extLst>
      <p:ext uri="{BB962C8B-B14F-4D97-AF65-F5344CB8AC3E}">
        <p14:creationId xmlns:p14="http://schemas.microsoft.com/office/powerpoint/2010/main" val="4053351882"/>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marL="0" indent="0">
              <a:buNone/>
            </a:pPr>
            <a:r>
              <a:rPr lang="ar-IQ" dirty="0" smtClean="0"/>
              <a:t>المدينة الافتراضية نسبة الى </a:t>
            </a:r>
            <a:r>
              <a:rPr lang="ar-IQ" dirty="0"/>
              <a:t>كيان ترفيهي في المدينة المنورة بالمملكة العربية السعودية تدعم تقنية الواقع الافتراضي من خلال تجسيدها على أرض الواقع</a:t>
            </a:r>
            <a:r>
              <a:rPr lang="ar-IQ" dirty="0" smtClean="0"/>
              <a:t>.</a:t>
            </a:r>
          </a:p>
          <a:p>
            <a:pPr marL="0" indent="0">
              <a:buNone/>
            </a:pPr>
            <a:endParaRPr lang="ar-IQ" dirty="0"/>
          </a:p>
          <a:p>
            <a:pPr marL="0" indent="0" algn="just">
              <a:buNone/>
            </a:pPr>
            <a:r>
              <a:rPr lang="ar-IQ" dirty="0">
                <a:latin typeface="Simplified Arabic" pitchFamily="18" charset="-78"/>
                <a:cs typeface="Simplified Arabic" pitchFamily="18" charset="-78"/>
              </a:rPr>
              <a:t>إنّ الفكرة من </a:t>
            </a:r>
            <a:r>
              <a:rPr lang="ar-IQ" dirty="0" smtClean="0">
                <a:latin typeface="Simplified Arabic" pitchFamily="18" charset="-78"/>
                <a:cs typeface="Simplified Arabic" pitchFamily="18" charset="-78"/>
              </a:rPr>
              <a:t>المدينة السلكية هي استخدام الأسلاك </a:t>
            </a:r>
            <a:r>
              <a:rPr lang="ar-IQ" dirty="0">
                <a:latin typeface="Simplified Arabic" pitchFamily="18" charset="-78"/>
                <a:cs typeface="Simplified Arabic" pitchFamily="18" charset="-78"/>
              </a:rPr>
              <a:t>وتوفير خدمات الاتصالات المختلفة للمستخدمين في كل مكان: في </a:t>
            </a:r>
            <a:r>
              <a:rPr lang="ar-IQ" dirty="0" smtClean="0">
                <a:latin typeface="Simplified Arabic" pitchFamily="18" charset="-78"/>
                <a:cs typeface="Simplified Arabic" pitchFamily="18" charset="-78"/>
              </a:rPr>
              <a:t>المنزل، </a:t>
            </a:r>
            <a:r>
              <a:rPr lang="ar-IQ" dirty="0">
                <a:latin typeface="Simplified Arabic" pitchFamily="18" charset="-78"/>
                <a:cs typeface="Simplified Arabic" pitchFamily="18" charset="-78"/>
              </a:rPr>
              <a:t>في </a:t>
            </a:r>
            <a:r>
              <a:rPr lang="ar-IQ" dirty="0" smtClean="0">
                <a:latin typeface="Simplified Arabic" pitchFamily="18" charset="-78"/>
                <a:cs typeface="Simplified Arabic" pitchFamily="18" charset="-78"/>
              </a:rPr>
              <a:t>السيارة، في المؤسسات، </a:t>
            </a:r>
            <a:r>
              <a:rPr lang="ar-IQ" dirty="0">
                <a:latin typeface="Simplified Arabic" pitchFamily="18" charset="-78"/>
                <a:cs typeface="Simplified Arabic" pitchFamily="18" charset="-78"/>
              </a:rPr>
              <a:t>في الجامعات … الخ. </a:t>
            </a:r>
            <a:r>
              <a:rPr lang="ar-IQ" dirty="0" smtClean="0">
                <a:latin typeface="Simplified Arabic" pitchFamily="18" charset="-78"/>
                <a:cs typeface="Simplified Arabic" pitchFamily="18" charset="-78"/>
              </a:rPr>
              <a:t>بالطبع، </a:t>
            </a:r>
            <a:r>
              <a:rPr lang="ar-IQ" dirty="0">
                <a:latin typeface="Simplified Arabic" pitchFamily="18" charset="-78"/>
                <a:cs typeface="Simplified Arabic" pitchFamily="18" charset="-78"/>
              </a:rPr>
              <a:t>معدل نقل البيانات </a:t>
            </a:r>
            <a:r>
              <a:rPr lang="en-US" dirty="0">
                <a:latin typeface="Simplified Arabic" pitchFamily="18" charset="-78"/>
                <a:cs typeface="Simplified Arabic" pitchFamily="18" charset="-78"/>
              </a:rPr>
              <a:t>Data Rate </a:t>
            </a:r>
            <a:r>
              <a:rPr lang="ar-IQ" dirty="0">
                <a:latin typeface="Simplified Arabic" pitchFamily="18" charset="-78"/>
                <a:cs typeface="Simplified Arabic" pitchFamily="18" charset="-78"/>
              </a:rPr>
              <a:t>في الشبكات </a:t>
            </a:r>
            <a:r>
              <a:rPr lang="ar-IQ" dirty="0" smtClean="0">
                <a:latin typeface="Simplified Arabic" pitchFamily="18" charset="-78"/>
                <a:cs typeface="Simplified Arabic" pitchFamily="18" charset="-78"/>
              </a:rPr>
              <a:t>اللاسلكية، </a:t>
            </a:r>
            <a:r>
              <a:rPr lang="ar-IQ" dirty="0">
                <a:latin typeface="Simplified Arabic" pitchFamily="18" charset="-78"/>
                <a:cs typeface="Simplified Arabic" pitchFamily="18" charset="-78"/>
              </a:rPr>
              <a:t>أقل منه في الشبكات </a:t>
            </a:r>
            <a:r>
              <a:rPr lang="ar-IQ" dirty="0" smtClean="0">
                <a:latin typeface="Simplified Arabic" pitchFamily="18" charset="-78"/>
                <a:cs typeface="Simplified Arabic" pitchFamily="18" charset="-78"/>
              </a:rPr>
              <a:t>السلكية، </a:t>
            </a:r>
            <a:r>
              <a:rPr lang="ar-IQ" dirty="0">
                <a:latin typeface="Simplified Arabic" pitchFamily="18" charset="-78"/>
                <a:cs typeface="Simplified Arabic" pitchFamily="18" charset="-78"/>
              </a:rPr>
              <a:t>وتعاني كذلك من مشكلات مثل الأمن </a:t>
            </a:r>
            <a:r>
              <a:rPr lang="ar-IQ" dirty="0" smtClean="0">
                <a:latin typeface="Simplified Arabic" pitchFamily="18" charset="-78"/>
                <a:cs typeface="Simplified Arabic" pitchFamily="18" charset="-78"/>
              </a:rPr>
              <a:t>والحماية، </a:t>
            </a:r>
            <a:r>
              <a:rPr lang="ar-IQ" dirty="0">
                <a:latin typeface="Simplified Arabic" pitchFamily="18" charset="-78"/>
                <a:cs typeface="Simplified Arabic" pitchFamily="18" charset="-78"/>
              </a:rPr>
              <a:t>ومشكلات تداخل الموجات </a:t>
            </a:r>
            <a:r>
              <a:rPr lang="en-US" dirty="0">
                <a:latin typeface="Simplified Arabic" pitchFamily="18" charset="-78"/>
                <a:cs typeface="Simplified Arabic" pitchFamily="18" charset="-78"/>
              </a:rPr>
              <a:t>Interference.</a:t>
            </a:r>
            <a:endParaRPr lang="ar-SA" dirty="0"/>
          </a:p>
        </p:txBody>
      </p:sp>
    </p:spTree>
    <p:extLst>
      <p:ext uri="{BB962C8B-B14F-4D97-AF65-F5344CB8AC3E}">
        <p14:creationId xmlns:p14="http://schemas.microsoft.com/office/powerpoint/2010/main" val="2050723170"/>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39552" y="692696"/>
            <a:ext cx="8229600" cy="4525963"/>
          </a:xfrm>
        </p:spPr>
        <p:txBody>
          <a:bodyPr>
            <a:normAutofit/>
          </a:bodyPr>
          <a:lstStyle/>
          <a:p>
            <a:pPr marL="245110" indent="-245110" algn="justLow"/>
            <a:r>
              <a:rPr lang="ar-SA" dirty="0">
                <a:latin typeface="Times New Roman"/>
                <a:ea typeface="Times New Roman"/>
                <a:cs typeface="Simplified Arabic"/>
              </a:rPr>
              <a:t>يوجد </a:t>
            </a:r>
            <a:r>
              <a:rPr lang="ar-SA" dirty="0" smtClean="0">
                <a:latin typeface="Times New Roman"/>
                <a:ea typeface="Times New Roman"/>
                <a:cs typeface="Simplified Arabic"/>
              </a:rPr>
              <a:t>في </a:t>
            </a:r>
            <a:r>
              <a:rPr lang="ar-SA" dirty="0">
                <a:latin typeface="Times New Roman"/>
                <a:ea typeface="Times New Roman"/>
                <a:cs typeface="Simplified Arabic"/>
              </a:rPr>
              <a:t>العالم 20000 طبيب خاص بالتجميل ، سنة 2013 تم صرف 40 مليار دولار للتجميل فقط ، هذه الأموال ممكن أن تعالج إفريقيا كلها ببلاويها !!!!</a:t>
            </a:r>
            <a:endParaRPr lang="en-US" sz="2800" dirty="0">
              <a:latin typeface="Times New Roman"/>
              <a:ea typeface="Times New Roman"/>
            </a:endParaRPr>
          </a:p>
          <a:p>
            <a:pPr marL="245110" indent="-245110" algn="justLow"/>
            <a:r>
              <a:rPr lang="ar-SA" dirty="0">
                <a:latin typeface="Times New Roman"/>
                <a:ea typeface="Times New Roman"/>
                <a:cs typeface="Simplified Arabic"/>
              </a:rPr>
              <a:t>- سنة 2011 </a:t>
            </a:r>
            <a:r>
              <a:rPr lang="ar-IQ" dirty="0" smtClean="0">
                <a:latin typeface="Times New Roman"/>
                <a:ea typeface="Times New Roman"/>
                <a:cs typeface="Simplified Arabic"/>
              </a:rPr>
              <a:t> هناك </a:t>
            </a:r>
            <a:r>
              <a:rPr lang="ar-SA" dirty="0" smtClean="0">
                <a:latin typeface="Times New Roman"/>
                <a:ea typeface="Times New Roman"/>
                <a:cs typeface="Simplified Arabic"/>
              </a:rPr>
              <a:t>15 </a:t>
            </a:r>
            <a:r>
              <a:rPr lang="ar-SA" dirty="0">
                <a:latin typeface="Times New Roman"/>
                <a:ea typeface="Times New Roman"/>
                <a:cs typeface="Simplified Arabic"/>
              </a:rPr>
              <a:t>مليون إنسان جمّل نفسه، وعملية التجميل بدأت بعد الحرب العالمية الثانية حينما تشوه الجنود وهي ليست للأصحاء.</a:t>
            </a:r>
            <a:endParaRPr lang="en-US" sz="2800" dirty="0">
              <a:latin typeface="Times New Roman"/>
              <a:ea typeface="Times New Roman"/>
            </a:endParaRPr>
          </a:p>
          <a:p>
            <a:pPr marL="0" indent="0" algn="justLow">
              <a:buNone/>
            </a:pPr>
            <a:r>
              <a:rPr lang="ar-IQ" dirty="0" smtClean="0">
                <a:latin typeface="Times New Roman"/>
                <a:ea typeface="Times New Roman"/>
                <a:cs typeface="Simplified Arabic"/>
              </a:rPr>
              <a:t>والسؤال: ماذا نسميَّ هذا التوجه ؟ هل هو جزء من الاتجاهات الحديثة لسكان المدن ؟</a:t>
            </a:r>
            <a:endParaRPr lang="ar-SA" dirty="0"/>
          </a:p>
        </p:txBody>
      </p:sp>
    </p:spTree>
    <p:extLst>
      <p:ext uri="{BB962C8B-B14F-4D97-AF65-F5344CB8AC3E}">
        <p14:creationId xmlns:p14="http://schemas.microsoft.com/office/powerpoint/2010/main" val="117336635"/>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39552" y="620688"/>
            <a:ext cx="8229600" cy="4525963"/>
          </a:xfrm>
        </p:spPr>
        <p:txBody>
          <a:bodyPr>
            <a:normAutofit/>
          </a:bodyPr>
          <a:lstStyle/>
          <a:p>
            <a:pPr marL="0" indent="0" algn="just">
              <a:buNone/>
            </a:pPr>
            <a:r>
              <a:rPr lang="ar-IQ" dirty="0" smtClean="0"/>
              <a:t>الجواب : نعم هكذا هو تفكير الشعوب المترفة ذات العيش الناعم الرغيد ،فحينما يُشبع الانسان رغباته تفيض نفسه نحو  غايات دنيوية أخرى ،وعكسه تماما الشعوب المظلومة الجائعة التي كبتت رغباتهم بظلم الناس( الدول) فان جُّل تفكيرهم هي لقمة الخبز وقد لا يدور في خلده ولو برهة من الزمن بالتفكير بتجميل نفسه؟</a:t>
            </a:r>
          </a:p>
          <a:p>
            <a:pPr marL="0" indent="0" algn="just">
              <a:buNone/>
            </a:pPr>
            <a:r>
              <a:rPr lang="ar-IQ" dirty="0" smtClean="0"/>
              <a:t>المشكلة الاهم إن كل ذلك يحدث في المدن !!! الجائع والمترف.</a:t>
            </a:r>
          </a:p>
          <a:p>
            <a:pPr marL="0" indent="0" algn="just">
              <a:buNone/>
            </a:pPr>
            <a:r>
              <a:rPr lang="ar-IQ" dirty="0" smtClean="0"/>
              <a:t>فالفرق بين الغني والفقير هو :</a:t>
            </a:r>
          </a:p>
          <a:p>
            <a:pPr marL="0" indent="0" algn="just">
              <a:buNone/>
            </a:pPr>
            <a:r>
              <a:rPr lang="ar-IQ" dirty="0" smtClean="0"/>
              <a:t> ان الغني يأكل ليتذوق والفقير يأكل ليسد جوعته</a:t>
            </a:r>
          </a:p>
          <a:p>
            <a:pPr marL="0" indent="0" algn="just">
              <a:buNone/>
            </a:pPr>
            <a:r>
              <a:rPr lang="ar-IQ" dirty="0" smtClean="0"/>
              <a:t> وان الغني يلبس لكي يتجمل والفقير يلبس ليكسو عورته </a:t>
            </a:r>
          </a:p>
          <a:p>
            <a:pPr marL="0" indent="0" algn="just">
              <a:buNone/>
            </a:pPr>
            <a:r>
              <a:rPr lang="ar-IQ" dirty="0" smtClean="0"/>
              <a:t>والغني يسافر لكي يكتشف عوالم والفقير يسافر ليبحث عن عمل </a:t>
            </a:r>
            <a:endParaRPr lang="ar-SA" dirty="0"/>
          </a:p>
        </p:txBody>
      </p:sp>
    </p:spTree>
    <p:extLst>
      <p:ext uri="{BB962C8B-B14F-4D97-AF65-F5344CB8AC3E}">
        <p14:creationId xmlns:p14="http://schemas.microsoft.com/office/powerpoint/2010/main" val="1040068228"/>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39552" y="548680"/>
            <a:ext cx="8229600" cy="4525963"/>
          </a:xfrm>
        </p:spPr>
        <p:txBody>
          <a:bodyPr>
            <a:normAutofit/>
          </a:bodyPr>
          <a:lstStyle/>
          <a:p>
            <a:pPr algn="just">
              <a:lnSpc>
                <a:spcPct val="115000"/>
              </a:lnSpc>
              <a:spcAft>
                <a:spcPts val="1000"/>
              </a:spcAft>
            </a:pPr>
            <a:r>
              <a:rPr lang="ar-IQ" dirty="0" smtClean="0">
                <a:ea typeface="Calibri"/>
                <a:cs typeface="Simplified Arabic"/>
              </a:rPr>
              <a:t>اكتشف </a:t>
            </a:r>
            <a:r>
              <a:rPr lang="ar-IQ" dirty="0">
                <a:ea typeface="Calibri"/>
                <a:cs typeface="Simplified Arabic"/>
              </a:rPr>
              <a:t>علماء روس طب الفضاء اذ ان كل عضو بجسم الانسان له ممثلية بجلد الانسان بالخارج مثل السفارات للدول وبالإمكان ان تعرف ماذا يحتوي كل جزء من الجسم من خلال الممثلية بالجلد . </a:t>
            </a:r>
            <a:endParaRPr lang="en-US" sz="2000" dirty="0">
              <a:ea typeface="Calibri"/>
              <a:cs typeface="Arial"/>
            </a:endParaRPr>
          </a:p>
          <a:p>
            <a:endParaRPr lang="ar-SA" dirty="0"/>
          </a:p>
        </p:txBody>
      </p:sp>
    </p:spTree>
    <p:extLst>
      <p:ext uri="{BB962C8B-B14F-4D97-AF65-F5344CB8AC3E}">
        <p14:creationId xmlns:p14="http://schemas.microsoft.com/office/powerpoint/2010/main" val="2560942191"/>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764704"/>
            <a:ext cx="8229600" cy="4525963"/>
          </a:xfrm>
        </p:spPr>
        <p:txBody>
          <a:bodyPr/>
          <a:lstStyle/>
          <a:p>
            <a:pPr marL="0" indent="0" algn="just">
              <a:lnSpc>
                <a:spcPct val="115000"/>
              </a:lnSpc>
              <a:spcAft>
                <a:spcPts val="1000"/>
              </a:spcAft>
              <a:buNone/>
            </a:pPr>
            <a:r>
              <a:rPr lang="ar-IQ" dirty="0">
                <a:ea typeface="Calibri"/>
                <a:cs typeface="Simplified Arabic"/>
              </a:rPr>
              <a:t>كيف تم التوصل الى ذلك </a:t>
            </a:r>
            <a:r>
              <a:rPr lang="ar-IQ" dirty="0" smtClean="0">
                <a:ea typeface="Calibri"/>
                <a:cs typeface="Simplified Arabic"/>
              </a:rPr>
              <a:t>؟</a:t>
            </a:r>
            <a:endParaRPr lang="en-US" sz="2000" dirty="0">
              <a:ea typeface="Calibri"/>
              <a:cs typeface="Arial"/>
            </a:endParaRPr>
          </a:p>
          <a:p>
            <a:pPr marL="0" indent="0" algn="just">
              <a:buNone/>
            </a:pPr>
            <a:r>
              <a:rPr lang="ar-IQ" dirty="0">
                <a:ea typeface="Calibri"/>
                <a:cs typeface="Simplified Arabic"/>
              </a:rPr>
              <a:t>كانت احدى المحطات الروسية في كازاخستان يراقبون فقط حول :هل في الفضاء الخارجي بشر يعيشون مثلنا  على غير الارض ؟ فكانوا يلتقطون موجة البث من الفضاء الخارجي، وفي احدى الايام التقطت اجهزتهم 10000 مسج خلال ثواني (موجة بث) من الفضاء الخارجي ،فاضطرب العلماء وحاروا من اين اتت هذه الموجات وبقوا يبحثون عن السبب لمدة 4 اشهر  لكي يعرفوا السبب ! </a:t>
            </a:r>
            <a:endParaRPr lang="ar-SA" dirty="0"/>
          </a:p>
        </p:txBody>
      </p:sp>
    </p:spTree>
    <p:extLst>
      <p:ext uri="{BB962C8B-B14F-4D97-AF65-F5344CB8AC3E}">
        <p14:creationId xmlns:p14="http://schemas.microsoft.com/office/powerpoint/2010/main" val="2519302434"/>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908720"/>
            <a:ext cx="8229600" cy="4525963"/>
          </a:xfrm>
        </p:spPr>
        <p:txBody>
          <a:bodyPr>
            <a:normAutofit/>
          </a:bodyPr>
          <a:lstStyle/>
          <a:p>
            <a:pPr algn="just"/>
            <a:r>
              <a:rPr lang="ar-IQ" dirty="0">
                <a:ea typeface="Calibri"/>
                <a:cs typeface="Simplified Arabic"/>
              </a:rPr>
              <a:t>مسج الى الكبد واخر للكلى لكي توقف فلترة الدم ربما نحتاج الى دم والغدة الدرقية وحتى الدورة الدموية تقلص الدماء للأعضاء غير المهمة لكي توفر الدم ربما يحتاجه الجسم فاذا الجرح بسيط فهو انذار اما اذا كبير فالإجراءات اتخذت </a:t>
            </a:r>
            <a:r>
              <a:rPr lang="ar-IQ" dirty="0" smtClean="0">
                <a:ea typeface="Calibri"/>
                <a:cs typeface="Simplified Arabic"/>
              </a:rPr>
              <a:t>.</a:t>
            </a:r>
          </a:p>
        </p:txBody>
      </p:sp>
    </p:spTree>
    <p:extLst>
      <p:ext uri="{BB962C8B-B14F-4D97-AF65-F5344CB8AC3E}">
        <p14:creationId xmlns:p14="http://schemas.microsoft.com/office/powerpoint/2010/main" val="1511800528"/>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23528" y="476672"/>
            <a:ext cx="8229600" cy="4525963"/>
          </a:xfrm>
        </p:spPr>
        <p:txBody>
          <a:bodyPr/>
          <a:lstStyle/>
          <a:p>
            <a:pPr marL="0" indent="0" algn="just">
              <a:buNone/>
            </a:pPr>
            <a:r>
              <a:rPr lang="ar-IQ" dirty="0" smtClean="0">
                <a:latin typeface="Simplified Arabic" pitchFamily="18" charset="-78"/>
                <a:cs typeface="Simplified Arabic" pitchFamily="18" charset="-78"/>
              </a:rPr>
              <a:t>ما الغرض من سوق هذه الامثلة ؟ </a:t>
            </a:r>
          </a:p>
          <a:p>
            <a:pPr marL="0" indent="0" algn="just">
              <a:buNone/>
            </a:pPr>
            <a:r>
              <a:rPr lang="ar-IQ" dirty="0" smtClean="0">
                <a:latin typeface="Simplified Arabic" pitchFamily="18" charset="-78"/>
                <a:cs typeface="Simplified Arabic" pitchFamily="18" charset="-78"/>
              </a:rPr>
              <a:t>الجواب: ان العالم يسير بسرعة مذهلة وفي كافة الاتجاهات والحضرية جزءا منها ،علما ان اجهزة الطب المتطورة ومن اخترعها ومن يتطبب بها كلها تتخذ من المدن مسرحا لها! ومن ثم فان المدينة هي من يحتوي كل هذه التطورات وتصبح جزءا من هيكلها العام فتصبح او تتسم هي الاخرى بسمات هذا التطور ويحسب ضمن توجهاتها.</a:t>
            </a:r>
            <a:endParaRPr lang="ar-SA" dirty="0">
              <a:latin typeface="Simplified Arabic" pitchFamily="18" charset="-78"/>
              <a:cs typeface="Simplified Arabic" pitchFamily="18" charset="-78"/>
            </a:endParaRPr>
          </a:p>
        </p:txBody>
      </p:sp>
    </p:spTree>
    <p:extLst>
      <p:ext uri="{BB962C8B-B14F-4D97-AF65-F5344CB8AC3E}">
        <p14:creationId xmlns:p14="http://schemas.microsoft.com/office/powerpoint/2010/main" val="1773796291"/>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39552" y="692696"/>
            <a:ext cx="8229600" cy="4525963"/>
          </a:xfrm>
        </p:spPr>
        <p:txBody>
          <a:bodyPr>
            <a:normAutofit/>
          </a:bodyPr>
          <a:lstStyle/>
          <a:p>
            <a:pPr marL="0" indent="0" algn="justLow">
              <a:buNone/>
            </a:pPr>
            <a:r>
              <a:rPr lang="ar-IQ" b="1" dirty="0" smtClean="0">
                <a:latin typeface="Times New Roman"/>
                <a:ea typeface="Times New Roman"/>
                <a:cs typeface="Simplified Arabic"/>
              </a:rPr>
              <a:t>       </a:t>
            </a:r>
            <a:r>
              <a:rPr lang="ar-IQ" b="1" dirty="0" smtClean="0">
                <a:latin typeface="Simplified Arabic" pitchFamily="18" charset="-78"/>
                <a:ea typeface="Times New Roman"/>
                <a:cs typeface="Simplified Arabic" pitchFamily="18" charset="-78"/>
              </a:rPr>
              <a:t>يوجد في العالم اليوم ما يسمى بتجارة الادمغة  وللأسف العر ب الوحيدين الذين يمثلون هذه البضاعة  بين دول العالم أي ان العرب من يصدر ادمغة والغرب من يشتريها فربح الغرب وخسر العرب ف</a:t>
            </a:r>
            <a:r>
              <a:rPr lang="ar-SA" sz="3600" dirty="0" smtClean="0">
                <a:latin typeface="Simplified Arabic" pitchFamily="18" charset="-78"/>
                <a:ea typeface="Times New Roman"/>
                <a:cs typeface="Simplified Arabic" pitchFamily="18" charset="-78"/>
              </a:rPr>
              <a:t>الولايات </a:t>
            </a:r>
            <a:r>
              <a:rPr lang="ar-SA" sz="3600" dirty="0">
                <a:latin typeface="Simplified Arabic" pitchFamily="18" charset="-78"/>
                <a:ea typeface="Times New Roman"/>
                <a:cs typeface="Simplified Arabic" pitchFamily="18" charset="-78"/>
              </a:rPr>
              <a:t>المتحدة تستورد الأدمغة من كل العالم </a:t>
            </a:r>
            <a:r>
              <a:rPr lang="ar-SA" sz="3600" dirty="0" err="1" smtClean="0">
                <a:latin typeface="Simplified Arabic" pitchFamily="18" charset="-78"/>
                <a:ea typeface="Times New Roman"/>
                <a:cs typeface="Simplified Arabic" pitchFamily="18" charset="-78"/>
              </a:rPr>
              <a:t>وت</a:t>
            </a:r>
            <a:r>
              <a:rPr lang="ar-IQ" sz="3600" dirty="0" err="1" smtClean="0">
                <a:latin typeface="Simplified Arabic" pitchFamily="18" charset="-78"/>
                <a:ea typeface="Times New Roman"/>
                <a:cs typeface="Simplified Arabic" pitchFamily="18" charset="-78"/>
              </a:rPr>
              <a:t>حتضنها</a:t>
            </a:r>
            <a:r>
              <a:rPr lang="ar-SA" sz="3600" dirty="0" smtClean="0">
                <a:latin typeface="Simplified Arabic" pitchFamily="18" charset="-78"/>
                <a:ea typeface="Times New Roman"/>
                <a:cs typeface="Simplified Arabic" pitchFamily="18" charset="-78"/>
              </a:rPr>
              <a:t> </a:t>
            </a:r>
            <a:r>
              <a:rPr lang="ar-SA" sz="3600" dirty="0">
                <a:latin typeface="Simplified Arabic" pitchFamily="18" charset="-78"/>
                <a:ea typeface="Times New Roman"/>
                <a:cs typeface="Simplified Arabic" pitchFamily="18" charset="-78"/>
              </a:rPr>
              <a:t>فان وجدت فيه إبداع </a:t>
            </a:r>
            <a:r>
              <a:rPr lang="ar-SA" sz="3600" dirty="0" smtClean="0">
                <a:latin typeface="Simplified Arabic" pitchFamily="18" charset="-78"/>
                <a:ea typeface="Times New Roman"/>
                <a:cs typeface="Simplified Arabic" pitchFamily="18" charset="-78"/>
              </a:rPr>
              <a:t>تتبناه</a:t>
            </a:r>
            <a:r>
              <a:rPr lang="ar-IQ" sz="3600" dirty="0" smtClean="0">
                <a:latin typeface="Simplified Arabic" pitchFamily="18" charset="-78"/>
                <a:ea typeface="Times New Roman"/>
                <a:cs typeface="Simplified Arabic" pitchFamily="18" charset="-78"/>
              </a:rPr>
              <a:t>ا</a:t>
            </a:r>
            <a:r>
              <a:rPr lang="ar-SA" sz="3600" dirty="0" smtClean="0">
                <a:latin typeface="Simplified Arabic" pitchFamily="18" charset="-78"/>
                <a:ea typeface="Times New Roman"/>
                <a:cs typeface="Simplified Arabic" pitchFamily="18" charset="-78"/>
              </a:rPr>
              <a:t> و</a:t>
            </a:r>
            <a:r>
              <a:rPr lang="ar-IQ" sz="3600" dirty="0" smtClean="0">
                <a:latin typeface="Simplified Arabic" pitchFamily="18" charset="-78"/>
                <a:ea typeface="Times New Roman"/>
                <a:cs typeface="Simplified Arabic" pitchFamily="18" charset="-78"/>
              </a:rPr>
              <a:t>ان </a:t>
            </a:r>
            <a:r>
              <a:rPr lang="ar-SA" sz="3600" dirty="0" smtClean="0">
                <a:latin typeface="Simplified Arabic" pitchFamily="18" charset="-78"/>
                <a:ea typeface="Times New Roman"/>
                <a:cs typeface="Simplified Arabic" pitchFamily="18" charset="-78"/>
              </a:rPr>
              <a:t>غير </a:t>
            </a:r>
            <a:r>
              <a:rPr lang="ar-SA" sz="3600" dirty="0">
                <a:latin typeface="Simplified Arabic" pitchFamily="18" charset="-78"/>
                <a:ea typeface="Times New Roman"/>
                <a:cs typeface="Simplified Arabic" pitchFamily="18" charset="-78"/>
              </a:rPr>
              <a:t>ذلك تتركه.</a:t>
            </a:r>
            <a:r>
              <a:rPr lang="ar-IQ" sz="3600" b="1" dirty="0" smtClean="0">
                <a:latin typeface="Simplified Arabic" pitchFamily="18" charset="-78"/>
                <a:ea typeface="Times New Roman"/>
                <a:cs typeface="Simplified Arabic" pitchFamily="18" charset="-78"/>
              </a:rPr>
              <a:t>               </a:t>
            </a:r>
            <a:endParaRPr lang="ar-SA" sz="3600" dirty="0">
              <a:latin typeface="Simplified Arabic" pitchFamily="18" charset="-78"/>
              <a:cs typeface="Simplified Arabic" pitchFamily="18" charset="-78"/>
            </a:endParaRPr>
          </a:p>
        </p:txBody>
      </p:sp>
    </p:spTree>
    <p:extLst>
      <p:ext uri="{BB962C8B-B14F-4D97-AF65-F5344CB8AC3E}">
        <p14:creationId xmlns:p14="http://schemas.microsoft.com/office/powerpoint/2010/main" val="2291236516"/>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548680"/>
            <a:ext cx="8229600" cy="4525963"/>
          </a:xfrm>
        </p:spPr>
        <p:txBody>
          <a:bodyPr>
            <a:normAutofit/>
          </a:bodyPr>
          <a:lstStyle/>
          <a:p>
            <a:pPr lvl="0" algn="justLow">
              <a:buFont typeface="Times New Roman"/>
              <a:buChar char="-"/>
              <a:tabLst>
                <a:tab pos="457200" algn="l"/>
              </a:tabLst>
            </a:pPr>
            <a:r>
              <a:rPr lang="ar-IQ" dirty="0" smtClean="0"/>
              <a:t>ومثلما تمثل المدن مسرحا لمؤشرات التطور فإنها في الوقت ذاته تحتضن مؤشرات تتناقض تماما مع توجهات التطور والتقنيات مثل استفحال المخدرات والشواذ </a:t>
            </a:r>
            <a:r>
              <a:rPr lang="ar-IQ" dirty="0"/>
              <a:t>الجنسي </a:t>
            </a:r>
            <a:r>
              <a:rPr lang="ar-IQ" dirty="0" smtClean="0"/>
              <a:t>والمشكلة </a:t>
            </a:r>
            <a:r>
              <a:rPr lang="ar-IQ" dirty="0"/>
              <a:t>تكمن حينما يصبح ثقافة مجتمع </a:t>
            </a:r>
            <a:r>
              <a:rPr lang="ar-IQ" dirty="0" smtClean="0"/>
              <a:t>كما هو </a:t>
            </a:r>
            <a:r>
              <a:rPr lang="ar-IQ" dirty="0"/>
              <a:t>حاصل </a:t>
            </a:r>
            <a:r>
              <a:rPr lang="ar-IQ" dirty="0" smtClean="0"/>
              <a:t>اليوم إذ ان كل </a:t>
            </a:r>
            <a:r>
              <a:rPr lang="ar-IQ" dirty="0"/>
              <a:t>39 دقيقة يضاف موقع جنسي جديد في مواقع الوسائل </a:t>
            </a:r>
            <a:r>
              <a:rPr lang="ar-IQ" dirty="0" smtClean="0"/>
              <a:t>العالمية. وعليك حساب انعكاساتها السلبية في المجتمع الحضري</a:t>
            </a:r>
            <a:endParaRPr lang="en-US" sz="2800" dirty="0">
              <a:latin typeface="Times New Roman"/>
              <a:ea typeface="Times New Roman"/>
              <a:cs typeface="Simplified Arabic"/>
            </a:endParaRPr>
          </a:p>
          <a:p>
            <a:pPr lvl="0" algn="justLow">
              <a:buFont typeface="Times New Roman"/>
              <a:buChar char="-"/>
              <a:tabLst>
                <a:tab pos="457200" algn="l"/>
              </a:tabLst>
            </a:pPr>
            <a:r>
              <a:rPr lang="ar-SA" u="sng" dirty="0">
                <a:latin typeface="Times New Roman"/>
                <a:ea typeface="Times New Roman"/>
                <a:cs typeface="Simplified Arabic"/>
              </a:rPr>
              <a:t>وعليه نحن امام فلترة المدن لتخليصها من الشواذ .</a:t>
            </a:r>
          </a:p>
          <a:p>
            <a:pPr marL="0" indent="0" algn="just">
              <a:buNone/>
            </a:pPr>
            <a:endParaRPr lang="ar-SA" dirty="0"/>
          </a:p>
        </p:txBody>
      </p:sp>
    </p:spTree>
    <p:extLst>
      <p:ext uri="{BB962C8B-B14F-4D97-AF65-F5344CB8AC3E}">
        <p14:creationId xmlns:p14="http://schemas.microsoft.com/office/powerpoint/2010/main" val="130371713"/>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83568" y="548680"/>
            <a:ext cx="8229600" cy="4525963"/>
          </a:xfrm>
        </p:spPr>
        <p:txBody>
          <a:bodyPr/>
          <a:lstStyle/>
          <a:p>
            <a:pPr marL="0" indent="0" algn="just">
              <a:buNone/>
            </a:pPr>
            <a:endParaRPr lang="ar-IQ" dirty="0" smtClean="0"/>
          </a:p>
          <a:p>
            <a:pPr marL="0" indent="0" algn="just">
              <a:buNone/>
            </a:pPr>
            <a:endParaRPr lang="ar-IQ" dirty="0"/>
          </a:p>
          <a:p>
            <a:pPr marL="0" indent="0" algn="just">
              <a:buNone/>
            </a:pPr>
            <a:r>
              <a:rPr lang="ar-IQ" dirty="0" smtClean="0"/>
              <a:t>اما توجهنا نحن فسيكون باتجاه بحث خصائص المدن المليونية والعالمية والمدن الحيوية (الديناميكية) واخلاق المدينة وحضريتها وفقرها واحيائها ومستقبلها لعلنا نجد ضالتنا في اصلاح ما يمكن اصلاحه .</a:t>
            </a:r>
            <a:endParaRPr lang="ar-SA" dirty="0"/>
          </a:p>
        </p:txBody>
      </p:sp>
    </p:spTree>
    <p:extLst>
      <p:ext uri="{BB962C8B-B14F-4D97-AF65-F5344CB8AC3E}">
        <p14:creationId xmlns:p14="http://schemas.microsoft.com/office/powerpoint/2010/main" val="899302236"/>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spider\Downloads\327341256_1156160415020248_1922329722707146671_n.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925961" y="1935163"/>
            <a:ext cx="3292077" cy="4389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2822967"/>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marL="0" indent="0" algn="just">
              <a:buNone/>
            </a:pPr>
            <a:r>
              <a:rPr lang="ar-IQ" dirty="0" smtClean="0">
                <a:latin typeface="Simplified Arabic" pitchFamily="18" charset="-78"/>
                <a:cs typeface="Simplified Arabic" pitchFamily="18" charset="-78"/>
              </a:rPr>
              <a:t>هناك مشكلة ظهرت بتاريخ 24/1/2023 حينما اعلن مؤشر دافوس بان التربية والتعليم العراقية خارج نطاق التصنيف الدولي وايدته وزارة التخطيط العراقية في  ان هناك 12 أمي في العراق وبنسبة 28.6% من عدد السكان العراق البالغ 42 مليون نسمة لسنة 2023.اي قرابة ثلث السكان وهي نسبة لا توجد في كل دول العالم !!</a:t>
            </a:r>
          </a:p>
          <a:p>
            <a:pPr marL="0" indent="0" algn="just">
              <a:buNone/>
            </a:pPr>
            <a:r>
              <a:rPr lang="ar-IQ" dirty="0" smtClean="0">
                <a:latin typeface="Simplified Arabic" pitchFamily="18" charset="-78"/>
                <a:cs typeface="Simplified Arabic" pitchFamily="18" charset="-78"/>
              </a:rPr>
              <a:t>واذا كان هؤلاء لا يقرؤون ولا يكتبون  فان المشكلة الرئيسة هي في الامية المتعلمة اي ان هناك ممن يمتلكون شهادة الا انهم خارج نطاق الانتاجية او ما تسمى بالأمية الحضارية والتي صنفتها الامم المتحدة بساعات العمل اليومية والتي بلغت في العراق ان معدل اداء الموظف الحكومي لا يتجاوز 7 دقائق باليوم.</a:t>
            </a:r>
            <a:endParaRPr lang="ar-SA" dirty="0">
              <a:latin typeface="Simplified Arabic" pitchFamily="18" charset="-78"/>
              <a:cs typeface="Simplified Arabic" pitchFamily="18" charset="-78"/>
            </a:endParaRPr>
          </a:p>
        </p:txBody>
      </p:sp>
    </p:spTree>
    <p:extLst>
      <p:ext uri="{BB962C8B-B14F-4D97-AF65-F5344CB8AC3E}">
        <p14:creationId xmlns:p14="http://schemas.microsoft.com/office/powerpoint/2010/main" val="218288098"/>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marL="0" indent="0" algn="just">
              <a:buNone/>
            </a:pPr>
            <a:r>
              <a:rPr lang="ar-IQ" dirty="0" smtClean="0"/>
              <a:t>اتمنى ان يكون التوجه تجاه هاتين الافتين اللتان تنخران بالجسد العراقي  لانهما يعملان على تحطيم اي بناء يقام واي نشاط يظهر سواء كان بشكل مباشر او غير مباشر .</a:t>
            </a:r>
          </a:p>
          <a:p>
            <a:pPr marL="0" indent="0" algn="just">
              <a:buNone/>
            </a:pPr>
            <a:r>
              <a:rPr lang="ar-IQ" dirty="0" smtClean="0"/>
              <a:t>من هنا تكمن قدرة العلماء في اتخاذ ما يلزم لإصلاح الامر بدلا من اختيار مواضيع هدفها الاساس هي ورقة الشهادة التي سنسال عنها جميعا .</a:t>
            </a:r>
            <a:endParaRPr lang="ar-SA" dirty="0"/>
          </a:p>
        </p:txBody>
      </p:sp>
    </p:spTree>
    <p:extLst>
      <p:ext uri="{BB962C8B-B14F-4D97-AF65-F5344CB8AC3E}">
        <p14:creationId xmlns:p14="http://schemas.microsoft.com/office/powerpoint/2010/main" val="4193622053"/>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726665" y="1935163"/>
            <a:ext cx="3690669" cy="438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359131"/>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95536" y="476672"/>
            <a:ext cx="8229600" cy="4525963"/>
          </a:xfrm>
        </p:spPr>
        <p:txBody>
          <a:bodyPr/>
          <a:lstStyle/>
          <a:p>
            <a:pPr marL="0" indent="0" algn="ctr">
              <a:buNone/>
            </a:pPr>
            <a:r>
              <a:rPr lang="ar-IQ" dirty="0" smtClean="0"/>
              <a:t>شكرا لأصغائكم</a:t>
            </a:r>
            <a:endParaRPr lang="ar-SA" dirty="0"/>
          </a:p>
        </p:txBody>
      </p:sp>
      <p:pic>
        <p:nvPicPr>
          <p:cNvPr id="1026" name="Picture 2" descr="C:\Users\spider\Downloads\318680674_623781626100639_5023642237729435109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052736"/>
            <a:ext cx="6181725" cy="914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9376581"/>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marL="0" indent="0" algn="just">
              <a:buNone/>
            </a:pPr>
            <a:r>
              <a:rPr lang="ar-SA" dirty="0"/>
              <a:t>تشغل المدن  2-3% من سطح الكرة الارضية ، إلا أنها تضم  أكثر من نصف سكان العالم ، وهذا العدد يزداد بمعدل 55 مليون شخص في السنة ، </a:t>
            </a:r>
            <a:r>
              <a:rPr lang="ar-SA" u="sng" dirty="0"/>
              <a:t>وتستهلك المدن ثلاثة أرباع موارد العالم وتنتج غالبية مدن العالم النفايات والسكان</a:t>
            </a:r>
            <a:r>
              <a:rPr lang="ar-SA" dirty="0"/>
              <a:t>.</a:t>
            </a:r>
          </a:p>
          <a:p>
            <a:pPr marL="0" indent="0">
              <a:buNone/>
            </a:pPr>
            <a:endParaRPr lang="ar-SA" dirty="0"/>
          </a:p>
        </p:txBody>
      </p:sp>
    </p:spTree>
    <p:extLst>
      <p:ext uri="{BB962C8B-B14F-4D97-AF65-F5344CB8AC3E}">
        <p14:creationId xmlns:p14="http://schemas.microsoft.com/office/powerpoint/2010/main" val="2848826917"/>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marL="0" indent="0" algn="just">
              <a:buNone/>
            </a:pPr>
            <a:r>
              <a:rPr lang="ar-SA" dirty="0"/>
              <a:t>يبلغ عدد سكان المناطق الحضرية في العالم </a:t>
            </a:r>
            <a:r>
              <a:rPr lang="ar-IQ" dirty="0"/>
              <a:t> </a:t>
            </a:r>
            <a:r>
              <a:rPr lang="ar-IQ" dirty="0" smtClean="0"/>
              <a:t>4.5 </a:t>
            </a:r>
            <a:r>
              <a:rPr lang="ar-SA" dirty="0" smtClean="0"/>
              <a:t>مليارات </a:t>
            </a:r>
            <a:r>
              <a:rPr lang="ar-SA" dirty="0"/>
              <a:t>نسمة أي أن </a:t>
            </a:r>
            <a:r>
              <a:rPr lang="ar-SA" dirty="0" smtClean="0"/>
              <a:t>5</a:t>
            </a:r>
            <a:r>
              <a:rPr lang="ar-IQ" dirty="0" smtClean="0"/>
              <a:t>6</a:t>
            </a:r>
            <a:r>
              <a:rPr lang="ar-SA" dirty="0" smtClean="0"/>
              <a:t>٪ </a:t>
            </a:r>
            <a:r>
              <a:rPr lang="ar-SA" dirty="0"/>
              <a:t>من سكان العالم يعيشون في مناطق حضرية </a:t>
            </a:r>
            <a:r>
              <a:rPr lang="ar-SA" dirty="0" smtClean="0"/>
              <a:t>(</a:t>
            </a:r>
            <a:r>
              <a:rPr lang="ar-IQ" dirty="0" smtClean="0"/>
              <a:t>2023</a:t>
            </a:r>
            <a:r>
              <a:rPr lang="ar-SA" dirty="0" smtClean="0"/>
              <a:t>)، </a:t>
            </a:r>
            <a:r>
              <a:rPr lang="ar-SA" dirty="0"/>
              <a:t>وتشير التوقعات إلى أن هذا التوجه آخذ في الزيادة حتى عام 2050 على أقل تقدير ،أكثر من نصفهم يعيش في مدن ’صغيرة‘ لا يتجاوز تعدادها 500 ألف نسمة، في حين يقيم نحو 12٪ في مدن كبرى (أكثر من 10 ملايين نسمة).</a:t>
            </a:r>
          </a:p>
          <a:p>
            <a:pPr marL="0" indent="0">
              <a:buNone/>
            </a:pPr>
            <a:endParaRPr lang="ar-SA" dirty="0"/>
          </a:p>
        </p:txBody>
      </p:sp>
    </p:spTree>
    <p:extLst>
      <p:ext uri="{BB962C8B-B14F-4D97-AF65-F5344CB8AC3E}">
        <p14:creationId xmlns:p14="http://schemas.microsoft.com/office/powerpoint/2010/main" val="2992115231"/>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marL="0" indent="0" algn="just">
              <a:buNone/>
            </a:pPr>
            <a:r>
              <a:rPr lang="ar-SA" dirty="0"/>
              <a:t>من المتوقع ايضا، بحلول عام 2030، أن يصل عدد السكان في 100 مدينة كبيرة إلى مليار نسمة فضلاً عن أنّ  60% من سكان العالم سيقطنون في المناطق الحضريّة.</a:t>
            </a:r>
          </a:p>
          <a:p>
            <a:pPr marL="0" indent="0">
              <a:buNone/>
            </a:pPr>
            <a:endParaRPr lang="ar-SA" dirty="0"/>
          </a:p>
        </p:txBody>
      </p:sp>
    </p:spTree>
    <p:extLst>
      <p:ext uri="{BB962C8B-B14F-4D97-AF65-F5344CB8AC3E}">
        <p14:creationId xmlns:p14="http://schemas.microsoft.com/office/powerpoint/2010/main" val="511270466"/>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marL="0" indent="0" algn="just">
              <a:buNone/>
            </a:pPr>
            <a:r>
              <a:rPr lang="ar-SA" dirty="0"/>
              <a:t>في العقود الأخيرة ، أدى التوسع الحضري السريع إلى تغيير ليس فقط في استخدام الأراضي </a:t>
            </a:r>
            <a:r>
              <a:rPr lang="ar-SA" u="sng" dirty="0"/>
              <a:t>ولكن في قيم الناس وأنماط حياتهم ايضا </a:t>
            </a:r>
            <a:r>
              <a:rPr lang="en-US" u="sng" dirty="0"/>
              <a:t>lifestyles</a:t>
            </a:r>
            <a:r>
              <a:rPr lang="en-US" dirty="0"/>
              <a:t>، </a:t>
            </a:r>
            <a:r>
              <a:rPr lang="ar-SA" dirty="0"/>
              <a:t>على سبيل المثال، بين عامي 1990 و 2010 ، أضافت آسيا وحدها 754 مليون نسمة الى سكان المناطق الحضرية ، أي أكثر من إجمالي سكان الولايات المتحدة وأوروبا الغربية مجتمعين </a:t>
            </a:r>
            <a:r>
              <a:rPr lang="ar-SA" dirty="0" smtClean="0"/>
              <a:t>.</a:t>
            </a:r>
            <a:endParaRPr lang="ar-IQ" dirty="0" smtClean="0"/>
          </a:p>
          <a:p>
            <a:pPr marL="0" indent="0" algn="just">
              <a:buNone/>
            </a:pPr>
            <a:r>
              <a:rPr lang="ar-SA" dirty="0"/>
              <a:t> س: ما تأثير تغيير انماط الناس  وقيمهم على سكان المدينة؟</a:t>
            </a:r>
          </a:p>
          <a:p>
            <a:pPr marL="0" indent="0" algn="just">
              <a:buNone/>
            </a:pPr>
            <a:endParaRPr lang="ar-SA" dirty="0"/>
          </a:p>
          <a:p>
            <a:pPr marL="0" indent="0">
              <a:buNone/>
            </a:pPr>
            <a:endParaRPr lang="ar-SA" dirty="0"/>
          </a:p>
        </p:txBody>
      </p:sp>
    </p:spTree>
    <p:extLst>
      <p:ext uri="{BB962C8B-B14F-4D97-AF65-F5344CB8AC3E}">
        <p14:creationId xmlns:p14="http://schemas.microsoft.com/office/powerpoint/2010/main" val="2489456584"/>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marL="0" indent="0" algn="just">
              <a:buNone/>
            </a:pPr>
            <a:r>
              <a:rPr lang="ar-SA" dirty="0" smtClean="0"/>
              <a:t>ج</a:t>
            </a:r>
            <a:r>
              <a:rPr lang="ar-SA" dirty="0"/>
              <a:t>/ </a:t>
            </a:r>
            <a:r>
              <a:rPr lang="ar-IQ" dirty="0" smtClean="0"/>
              <a:t>هناك </a:t>
            </a:r>
            <a:r>
              <a:rPr lang="ar-SA" dirty="0" smtClean="0"/>
              <a:t>قاعدة تقول </a:t>
            </a:r>
            <a:r>
              <a:rPr lang="ar-SA" dirty="0"/>
              <a:t>:</a:t>
            </a:r>
            <a:r>
              <a:rPr lang="ar-SA" dirty="0" smtClean="0"/>
              <a:t>ا</a:t>
            </a:r>
            <a:endParaRPr lang="ar-IQ" dirty="0" smtClean="0"/>
          </a:p>
          <a:p>
            <a:pPr marL="0" indent="0" algn="just">
              <a:buNone/>
            </a:pPr>
            <a:r>
              <a:rPr lang="ar-IQ" dirty="0" smtClean="0"/>
              <a:t>      ((إ</a:t>
            </a:r>
            <a:r>
              <a:rPr lang="ar-SA" dirty="0" smtClean="0"/>
              <a:t>ذا </a:t>
            </a:r>
            <a:r>
              <a:rPr lang="ar-SA" dirty="0"/>
              <a:t>اردت ان تعاقب </a:t>
            </a:r>
            <a:r>
              <a:rPr lang="ar-IQ" dirty="0" smtClean="0"/>
              <a:t>مثقفا</a:t>
            </a:r>
            <a:r>
              <a:rPr lang="ar-SA" dirty="0" smtClean="0"/>
              <a:t> </a:t>
            </a:r>
            <a:r>
              <a:rPr lang="ar-SA" dirty="0"/>
              <a:t>دعه يعيش بين </a:t>
            </a:r>
            <a:r>
              <a:rPr lang="ar-SA" dirty="0" smtClean="0"/>
              <a:t>الجهلاء</a:t>
            </a:r>
            <a:r>
              <a:rPr lang="ar-IQ" dirty="0" smtClean="0"/>
              <a:t>))</a:t>
            </a:r>
          </a:p>
          <a:p>
            <a:pPr marL="0" indent="0" algn="just">
              <a:buNone/>
            </a:pPr>
            <a:r>
              <a:rPr lang="ar-SA" dirty="0" smtClean="0"/>
              <a:t> </a:t>
            </a:r>
            <a:r>
              <a:rPr lang="ar-SA" dirty="0"/>
              <a:t>فتغير تصرف الناس وسلوكهم على حساب العامة ممن يحملون السلوك الحضري الصحيح ، فالإنسان ممكن ان يتحمل الجوع والعطش لساعات وايام لكن لا يستطيع ان يتحمل متطفل عدة دقائق، </a:t>
            </a:r>
            <a:r>
              <a:rPr lang="ar-IQ" dirty="0" smtClean="0"/>
              <a:t>فكلما زاد السكان يتولد ضغط اجتماعي يغير سلوك الناس </a:t>
            </a:r>
            <a:r>
              <a:rPr lang="ar-SA" dirty="0" smtClean="0"/>
              <a:t>لذلك </a:t>
            </a:r>
            <a:r>
              <a:rPr lang="ar-SA" dirty="0"/>
              <a:t>الدول الاسكندنافية حافظت على قيمها اكثر من افريقيا واسيا !</a:t>
            </a:r>
          </a:p>
        </p:txBody>
      </p:sp>
    </p:spTree>
    <p:extLst>
      <p:ext uri="{BB962C8B-B14F-4D97-AF65-F5344CB8AC3E}">
        <p14:creationId xmlns:p14="http://schemas.microsoft.com/office/powerpoint/2010/main" val="1912823446"/>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marL="0" indent="0" algn="just">
              <a:buNone/>
            </a:pPr>
            <a:r>
              <a:rPr lang="ar-SA" dirty="0"/>
              <a:t>يعيش حوالي 60 %من سكان الحضر حاليا في مدن صغيرة ومتوسطة الحجم بدلاً من المدن الكبرى ؛ لكن كثافتها تتراوح بين 10000 و 20000 شخص / كم 2 ، وهي أعلى بكثير من بقية العالم . </a:t>
            </a:r>
            <a:endParaRPr lang="ar-IQ" dirty="0" smtClean="0"/>
          </a:p>
          <a:p>
            <a:pPr marL="0" indent="0" algn="just">
              <a:buNone/>
            </a:pPr>
            <a:r>
              <a:rPr lang="ar-IQ" dirty="0" smtClean="0"/>
              <a:t>وهنا تساؤل : ايهما أكثر نمواً المدن الصغيرة أم الكبيرة ؟</a:t>
            </a:r>
            <a:endParaRPr lang="ar-SA" dirty="0"/>
          </a:p>
        </p:txBody>
      </p:sp>
    </p:spTree>
    <p:extLst>
      <p:ext uri="{BB962C8B-B14F-4D97-AF65-F5344CB8AC3E}">
        <p14:creationId xmlns:p14="http://schemas.microsoft.com/office/powerpoint/2010/main" val="3714628261"/>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395</TotalTime>
  <Words>1610</Words>
  <Application>Microsoft Office PowerPoint</Application>
  <PresentationFormat>عرض على الشاشة (3:4)‏</PresentationFormat>
  <Paragraphs>66</Paragraphs>
  <Slides>33</Slides>
  <Notes>0</Notes>
  <HiddenSlides>0</HiddenSlides>
  <MMClips>0</MMClips>
  <ScaleCrop>false</ScaleCrop>
  <HeadingPairs>
    <vt:vector size="4" baseType="variant">
      <vt:variant>
        <vt:lpstr>نسق</vt:lpstr>
      </vt:variant>
      <vt:variant>
        <vt:i4>1</vt:i4>
      </vt:variant>
      <vt:variant>
        <vt:lpstr>عناوين الشرائح</vt:lpstr>
      </vt:variant>
      <vt:variant>
        <vt:i4>33</vt:i4>
      </vt:variant>
    </vt:vector>
  </HeadingPairs>
  <TitlesOfParts>
    <vt:vector size="34" baseType="lpstr">
      <vt:lpstr>تدفق</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Microsoft (C)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chucha</dc:creator>
  <cp:lastModifiedBy>DR.Ahmed Saker 2o1O</cp:lastModifiedBy>
  <cp:revision>92</cp:revision>
  <dcterms:created xsi:type="dcterms:W3CDTF">2018-03-16T14:23:13Z</dcterms:created>
  <dcterms:modified xsi:type="dcterms:W3CDTF">2023-03-16T14:11:11Z</dcterms:modified>
</cp:coreProperties>
</file>