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tl="1" saveSubsetFonts="1">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Lst>
  <p:sldSz cx="9144000" cy="6858000" type="screen4x3"/>
  <p:notesSz cx="6858000" cy="9144000"/>
  <p:defaultTextStyle>
    <a:defPPr>
      <a:defRPr lang="ar-IQ"/>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84380"/>
    <p:restoredTop sz="94660"/>
  </p:normalViewPr>
  <p:slideViewPr>
    <p:cSldViewPr>
      <p:cViewPr varScale="1">
        <p:scale>
          <a:sx n="56" d="100"/>
          <a:sy n="56" d="100"/>
        </p:scale>
        <p:origin x="-870" y="-102"/>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شريحة عنوان">
    <p:spTree>
      <p:nvGrpSpPr>
        <p:cNvPr id="1" name=""/>
        <p:cNvGrpSpPr/>
        <p:nvPr/>
      </p:nvGrpSpPr>
      <p:grpSpPr>
        <a:xfrm>
          <a:off x="0" y="0"/>
          <a:ext cx="0" cy="0"/>
          <a:chOff x="0" y="0"/>
          <a:chExt cx="0" cy="0"/>
        </a:xfrm>
      </p:grpSpPr>
      <p:sp>
        <p:nvSpPr>
          <p:cNvPr id="2" name="عنوان 1"/>
          <p:cNvSpPr>
            <a:spLocks noGrp="1"/>
          </p:cNvSpPr>
          <p:nvPr>
            <p:ph type="ctrTitle"/>
          </p:nvPr>
        </p:nvSpPr>
        <p:spPr>
          <a:xfrm>
            <a:off x="685800" y="2130425"/>
            <a:ext cx="7772400" cy="1470025"/>
          </a:xfrm>
        </p:spPr>
        <p:txBody>
          <a:bodyPr/>
          <a:lstStyle/>
          <a:p>
            <a:r>
              <a:rPr lang="ar-SA" smtClean="0"/>
              <a:t>انقر لتحرير نمط العنوان الرئيسي</a:t>
            </a:r>
            <a:endParaRPr lang="ar-IQ"/>
          </a:p>
        </p:txBody>
      </p:sp>
      <p:sp>
        <p:nvSpPr>
          <p:cNvPr id="3" name="عنوان فرعي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ar-SA" smtClean="0"/>
              <a:t>انقر لتحرير نمط العنوان الثانوي الرئيسي</a:t>
            </a:r>
            <a:endParaRPr lang="ar-IQ"/>
          </a:p>
        </p:txBody>
      </p:sp>
      <p:sp>
        <p:nvSpPr>
          <p:cNvPr id="4" name="عنصر نائب للتاريخ 3"/>
          <p:cNvSpPr>
            <a:spLocks noGrp="1"/>
          </p:cNvSpPr>
          <p:nvPr>
            <p:ph type="dt" sz="half" idx="10"/>
          </p:nvPr>
        </p:nvSpPr>
        <p:spPr/>
        <p:txBody>
          <a:bodyPr/>
          <a:lstStyle/>
          <a:p>
            <a:fld id="{3826DDB5-E89D-4C8B-ADB1-E9AC99B1D0E8}" type="datetimeFigureOut">
              <a:rPr lang="ar-IQ" smtClean="0"/>
              <a:t>24/10/1441</a:t>
            </a:fld>
            <a:endParaRPr lang="ar-IQ"/>
          </a:p>
        </p:txBody>
      </p:sp>
      <p:sp>
        <p:nvSpPr>
          <p:cNvPr id="5" name="عنصر نائب للتذييل 4"/>
          <p:cNvSpPr>
            <a:spLocks noGrp="1"/>
          </p:cNvSpPr>
          <p:nvPr>
            <p:ph type="ftr" sz="quarter" idx="11"/>
          </p:nvPr>
        </p:nvSpPr>
        <p:spPr/>
        <p:txBody>
          <a:bodyPr/>
          <a:lstStyle/>
          <a:p>
            <a:endParaRPr lang="ar-IQ"/>
          </a:p>
        </p:txBody>
      </p:sp>
      <p:sp>
        <p:nvSpPr>
          <p:cNvPr id="6" name="عنصر نائب لرقم الشريحة 5"/>
          <p:cNvSpPr>
            <a:spLocks noGrp="1"/>
          </p:cNvSpPr>
          <p:nvPr>
            <p:ph type="sldNum" sz="quarter" idx="12"/>
          </p:nvPr>
        </p:nvSpPr>
        <p:spPr/>
        <p:txBody>
          <a:bodyPr/>
          <a:lstStyle/>
          <a:p>
            <a:fld id="{049C009D-03B6-45EB-BEDC-54C6FA70991E}" type="slidenum">
              <a:rPr lang="ar-IQ" smtClean="0"/>
              <a:t>‹#›</a:t>
            </a:fld>
            <a:endParaRPr lang="ar-IQ"/>
          </a:p>
        </p:txBody>
      </p:sp>
    </p:spTree>
    <p:extLst>
      <p:ext uri="{BB962C8B-B14F-4D97-AF65-F5344CB8AC3E}">
        <p14:creationId xmlns:p14="http://schemas.microsoft.com/office/powerpoint/2010/main" val="328486166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عنوان ونص عمودي">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IQ"/>
          </a:p>
        </p:txBody>
      </p:sp>
      <p:sp>
        <p:nvSpPr>
          <p:cNvPr id="3" name="عنصر نائب للعنوان العمودي 2"/>
          <p:cNvSpPr>
            <a:spLocks noGrp="1"/>
          </p:cNvSpPr>
          <p:nvPr>
            <p:ph type="body" orient="vert" idx="1"/>
          </p:nvPr>
        </p:nvSpPr>
        <p:spPr/>
        <p:txBody>
          <a:bodyPr vert="eaVert"/>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IQ"/>
          </a:p>
        </p:txBody>
      </p:sp>
      <p:sp>
        <p:nvSpPr>
          <p:cNvPr id="4" name="عنصر نائب للتاريخ 3"/>
          <p:cNvSpPr>
            <a:spLocks noGrp="1"/>
          </p:cNvSpPr>
          <p:nvPr>
            <p:ph type="dt" sz="half" idx="10"/>
          </p:nvPr>
        </p:nvSpPr>
        <p:spPr/>
        <p:txBody>
          <a:bodyPr/>
          <a:lstStyle/>
          <a:p>
            <a:fld id="{3826DDB5-E89D-4C8B-ADB1-E9AC99B1D0E8}" type="datetimeFigureOut">
              <a:rPr lang="ar-IQ" smtClean="0"/>
              <a:t>24/10/1441</a:t>
            </a:fld>
            <a:endParaRPr lang="ar-IQ"/>
          </a:p>
        </p:txBody>
      </p:sp>
      <p:sp>
        <p:nvSpPr>
          <p:cNvPr id="5" name="عنصر نائب للتذييل 4"/>
          <p:cNvSpPr>
            <a:spLocks noGrp="1"/>
          </p:cNvSpPr>
          <p:nvPr>
            <p:ph type="ftr" sz="quarter" idx="11"/>
          </p:nvPr>
        </p:nvSpPr>
        <p:spPr/>
        <p:txBody>
          <a:bodyPr/>
          <a:lstStyle/>
          <a:p>
            <a:endParaRPr lang="ar-IQ"/>
          </a:p>
        </p:txBody>
      </p:sp>
      <p:sp>
        <p:nvSpPr>
          <p:cNvPr id="6" name="عنصر نائب لرقم الشريحة 5"/>
          <p:cNvSpPr>
            <a:spLocks noGrp="1"/>
          </p:cNvSpPr>
          <p:nvPr>
            <p:ph type="sldNum" sz="quarter" idx="12"/>
          </p:nvPr>
        </p:nvSpPr>
        <p:spPr/>
        <p:txBody>
          <a:bodyPr/>
          <a:lstStyle/>
          <a:p>
            <a:fld id="{049C009D-03B6-45EB-BEDC-54C6FA70991E}" type="slidenum">
              <a:rPr lang="ar-IQ" smtClean="0"/>
              <a:t>‹#›</a:t>
            </a:fld>
            <a:endParaRPr lang="ar-IQ"/>
          </a:p>
        </p:txBody>
      </p:sp>
    </p:spTree>
    <p:extLst>
      <p:ext uri="{BB962C8B-B14F-4D97-AF65-F5344CB8AC3E}">
        <p14:creationId xmlns:p14="http://schemas.microsoft.com/office/powerpoint/2010/main" val="349416993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عنوان ونص عموديان">
    <p:spTree>
      <p:nvGrpSpPr>
        <p:cNvPr id="1" name=""/>
        <p:cNvGrpSpPr/>
        <p:nvPr/>
      </p:nvGrpSpPr>
      <p:grpSpPr>
        <a:xfrm>
          <a:off x="0" y="0"/>
          <a:ext cx="0" cy="0"/>
          <a:chOff x="0" y="0"/>
          <a:chExt cx="0" cy="0"/>
        </a:xfrm>
      </p:grpSpPr>
      <p:sp>
        <p:nvSpPr>
          <p:cNvPr id="2" name="عنوان عمودي 1"/>
          <p:cNvSpPr>
            <a:spLocks noGrp="1"/>
          </p:cNvSpPr>
          <p:nvPr>
            <p:ph type="title" orient="vert"/>
          </p:nvPr>
        </p:nvSpPr>
        <p:spPr>
          <a:xfrm>
            <a:off x="6629400" y="274638"/>
            <a:ext cx="2057400" cy="5851525"/>
          </a:xfrm>
        </p:spPr>
        <p:txBody>
          <a:bodyPr vert="eaVert"/>
          <a:lstStyle/>
          <a:p>
            <a:r>
              <a:rPr lang="ar-SA" smtClean="0"/>
              <a:t>انقر لتحرير نمط العنوان الرئيسي</a:t>
            </a:r>
            <a:endParaRPr lang="ar-IQ"/>
          </a:p>
        </p:txBody>
      </p:sp>
      <p:sp>
        <p:nvSpPr>
          <p:cNvPr id="3" name="عنصر نائب للعنوان العمودي 2"/>
          <p:cNvSpPr>
            <a:spLocks noGrp="1"/>
          </p:cNvSpPr>
          <p:nvPr>
            <p:ph type="body" orient="vert" idx="1"/>
          </p:nvPr>
        </p:nvSpPr>
        <p:spPr>
          <a:xfrm>
            <a:off x="457200" y="274638"/>
            <a:ext cx="6019800" cy="5851525"/>
          </a:xfrm>
        </p:spPr>
        <p:txBody>
          <a:bodyPr vert="eaVert"/>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IQ"/>
          </a:p>
        </p:txBody>
      </p:sp>
      <p:sp>
        <p:nvSpPr>
          <p:cNvPr id="4" name="عنصر نائب للتاريخ 3"/>
          <p:cNvSpPr>
            <a:spLocks noGrp="1"/>
          </p:cNvSpPr>
          <p:nvPr>
            <p:ph type="dt" sz="half" idx="10"/>
          </p:nvPr>
        </p:nvSpPr>
        <p:spPr/>
        <p:txBody>
          <a:bodyPr/>
          <a:lstStyle/>
          <a:p>
            <a:fld id="{3826DDB5-E89D-4C8B-ADB1-E9AC99B1D0E8}" type="datetimeFigureOut">
              <a:rPr lang="ar-IQ" smtClean="0"/>
              <a:t>24/10/1441</a:t>
            </a:fld>
            <a:endParaRPr lang="ar-IQ"/>
          </a:p>
        </p:txBody>
      </p:sp>
      <p:sp>
        <p:nvSpPr>
          <p:cNvPr id="5" name="عنصر نائب للتذييل 4"/>
          <p:cNvSpPr>
            <a:spLocks noGrp="1"/>
          </p:cNvSpPr>
          <p:nvPr>
            <p:ph type="ftr" sz="quarter" idx="11"/>
          </p:nvPr>
        </p:nvSpPr>
        <p:spPr/>
        <p:txBody>
          <a:bodyPr/>
          <a:lstStyle/>
          <a:p>
            <a:endParaRPr lang="ar-IQ"/>
          </a:p>
        </p:txBody>
      </p:sp>
      <p:sp>
        <p:nvSpPr>
          <p:cNvPr id="6" name="عنصر نائب لرقم الشريحة 5"/>
          <p:cNvSpPr>
            <a:spLocks noGrp="1"/>
          </p:cNvSpPr>
          <p:nvPr>
            <p:ph type="sldNum" sz="quarter" idx="12"/>
          </p:nvPr>
        </p:nvSpPr>
        <p:spPr/>
        <p:txBody>
          <a:bodyPr/>
          <a:lstStyle/>
          <a:p>
            <a:fld id="{049C009D-03B6-45EB-BEDC-54C6FA70991E}" type="slidenum">
              <a:rPr lang="ar-IQ" smtClean="0"/>
              <a:t>‹#›</a:t>
            </a:fld>
            <a:endParaRPr lang="ar-IQ"/>
          </a:p>
        </p:txBody>
      </p:sp>
    </p:spTree>
    <p:extLst>
      <p:ext uri="{BB962C8B-B14F-4D97-AF65-F5344CB8AC3E}">
        <p14:creationId xmlns:p14="http://schemas.microsoft.com/office/powerpoint/2010/main" val="21531688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عنوان ومحتوى">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IQ"/>
          </a:p>
        </p:txBody>
      </p:sp>
      <p:sp>
        <p:nvSpPr>
          <p:cNvPr id="3" name="عنصر نائب للمحتوى 2"/>
          <p:cNvSpPr>
            <a:spLocks noGrp="1"/>
          </p:cNvSpPr>
          <p:nvPr>
            <p:ph idx="1"/>
          </p:nvPr>
        </p:nvSpPr>
        <p:spPr/>
        <p:txBody>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IQ"/>
          </a:p>
        </p:txBody>
      </p:sp>
      <p:sp>
        <p:nvSpPr>
          <p:cNvPr id="4" name="عنصر نائب للتاريخ 3"/>
          <p:cNvSpPr>
            <a:spLocks noGrp="1"/>
          </p:cNvSpPr>
          <p:nvPr>
            <p:ph type="dt" sz="half" idx="10"/>
          </p:nvPr>
        </p:nvSpPr>
        <p:spPr/>
        <p:txBody>
          <a:bodyPr/>
          <a:lstStyle/>
          <a:p>
            <a:fld id="{3826DDB5-E89D-4C8B-ADB1-E9AC99B1D0E8}" type="datetimeFigureOut">
              <a:rPr lang="ar-IQ" smtClean="0"/>
              <a:t>24/10/1441</a:t>
            </a:fld>
            <a:endParaRPr lang="ar-IQ"/>
          </a:p>
        </p:txBody>
      </p:sp>
      <p:sp>
        <p:nvSpPr>
          <p:cNvPr id="5" name="عنصر نائب للتذييل 4"/>
          <p:cNvSpPr>
            <a:spLocks noGrp="1"/>
          </p:cNvSpPr>
          <p:nvPr>
            <p:ph type="ftr" sz="quarter" idx="11"/>
          </p:nvPr>
        </p:nvSpPr>
        <p:spPr/>
        <p:txBody>
          <a:bodyPr/>
          <a:lstStyle/>
          <a:p>
            <a:endParaRPr lang="ar-IQ"/>
          </a:p>
        </p:txBody>
      </p:sp>
      <p:sp>
        <p:nvSpPr>
          <p:cNvPr id="6" name="عنصر نائب لرقم الشريحة 5"/>
          <p:cNvSpPr>
            <a:spLocks noGrp="1"/>
          </p:cNvSpPr>
          <p:nvPr>
            <p:ph type="sldNum" sz="quarter" idx="12"/>
          </p:nvPr>
        </p:nvSpPr>
        <p:spPr/>
        <p:txBody>
          <a:bodyPr/>
          <a:lstStyle/>
          <a:p>
            <a:fld id="{049C009D-03B6-45EB-BEDC-54C6FA70991E}" type="slidenum">
              <a:rPr lang="ar-IQ" smtClean="0"/>
              <a:t>‹#›</a:t>
            </a:fld>
            <a:endParaRPr lang="ar-IQ"/>
          </a:p>
        </p:txBody>
      </p:sp>
    </p:spTree>
    <p:extLst>
      <p:ext uri="{BB962C8B-B14F-4D97-AF65-F5344CB8AC3E}">
        <p14:creationId xmlns:p14="http://schemas.microsoft.com/office/powerpoint/2010/main" val="136348161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عنوان المقطع">
    <p:spTree>
      <p:nvGrpSpPr>
        <p:cNvPr id="1" name=""/>
        <p:cNvGrpSpPr/>
        <p:nvPr/>
      </p:nvGrpSpPr>
      <p:grpSpPr>
        <a:xfrm>
          <a:off x="0" y="0"/>
          <a:ext cx="0" cy="0"/>
          <a:chOff x="0" y="0"/>
          <a:chExt cx="0" cy="0"/>
        </a:xfrm>
      </p:grpSpPr>
      <p:sp>
        <p:nvSpPr>
          <p:cNvPr id="2" name="عنوان 1"/>
          <p:cNvSpPr>
            <a:spLocks noGrp="1"/>
          </p:cNvSpPr>
          <p:nvPr>
            <p:ph type="title"/>
          </p:nvPr>
        </p:nvSpPr>
        <p:spPr>
          <a:xfrm>
            <a:off x="722313" y="4406900"/>
            <a:ext cx="7772400" cy="1362075"/>
          </a:xfrm>
        </p:spPr>
        <p:txBody>
          <a:bodyPr anchor="t"/>
          <a:lstStyle>
            <a:lvl1pPr algn="r">
              <a:defRPr sz="4000" b="1" cap="all"/>
            </a:lvl1pPr>
          </a:lstStyle>
          <a:p>
            <a:r>
              <a:rPr lang="ar-SA" smtClean="0"/>
              <a:t>انقر لتحرير نمط العنوان الرئيسي</a:t>
            </a:r>
            <a:endParaRPr lang="ar-IQ"/>
          </a:p>
        </p:txBody>
      </p:sp>
      <p:sp>
        <p:nvSpPr>
          <p:cNvPr id="3" name="عنصر نائب للنص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ar-SA" smtClean="0"/>
              <a:t>انقر لتحرير أنماط النص الرئيسي</a:t>
            </a:r>
          </a:p>
        </p:txBody>
      </p:sp>
      <p:sp>
        <p:nvSpPr>
          <p:cNvPr id="4" name="عنصر نائب للتاريخ 3"/>
          <p:cNvSpPr>
            <a:spLocks noGrp="1"/>
          </p:cNvSpPr>
          <p:nvPr>
            <p:ph type="dt" sz="half" idx="10"/>
          </p:nvPr>
        </p:nvSpPr>
        <p:spPr/>
        <p:txBody>
          <a:bodyPr/>
          <a:lstStyle/>
          <a:p>
            <a:fld id="{3826DDB5-E89D-4C8B-ADB1-E9AC99B1D0E8}" type="datetimeFigureOut">
              <a:rPr lang="ar-IQ" smtClean="0"/>
              <a:t>24/10/1441</a:t>
            </a:fld>
            <a:endParaRPr lang="ar-IQ"/>
          </a:p>
        </p:txBody>
      </p:sp>
      <p:sp>
        <p:nvSpPr>
          <p:cNvPr id="5" name="عنصر نائب للتذييل 4"/>
          <p:cNvSpPr>
            <a:spLocks noGrp="1"/>
          </p:cNvSpPr>
          <p:nvPr>
            <p:ph type="ftr" sz="quarter" idx="11"/>
          </p:nvPr>
        </p:nvSpPr>
        <p:spPr/>
        <p:txBody>
          <a:bodyPr/>
          <a:lstStyle/>
          <a:p>
            <a:endParaRPr lang="ar-IQ"/>
          </a:p>
        </p:txBody>
      </p:sp>
      <p:sp>
        <p:nvSpPr>
          <p:cNvPr id="6" name="عنصر نائب لرقم الشريحة 5"/>
          <p:cNvSpPr>
            <a:spLocks noGrp="1"/>
          </p:cNvSpPr>
          <p:nvPr>
            <p:ph type="sldNum" sz="quarter" idx="12"/>
          </p:nvPr>
        </p:nvSpPr>
        <p:spPr/>
        <p:txBody>
          <a:bodyPr/>
          <a:lstStyle/>
          <a:p>
            <a:fld id="{049C009D-03B6-45EB-BEDC-54C6FA70991E}" type="slidenum">
              <a:rPr lang="ar-IQ" smtClean="0"/>
              <a:t>‹#›</a:t>
            </a:fld>
            <a:endParaRPr lang="ar-IQ"/>
          </a:p>
        </p:txBody>
      </p:sp>
    </p:spTree>
    <p:extLst>
      <p:ext uri="{BB962C8B-B14F-4D97-AF65-F5344CB8AC3E}">
        <p14:creationId xmlns:p14="http://schemas.microsoft.com/office/powerpoint/2010/main" val="300169611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محتويين">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IQ"/>
          </a:p>
        </p:txBody>
      </p:sp>
      <p:sp>
        <p:nvSpPr>
          <p:cNvPr id="3" name="عنصر نائب للمحتوى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IQ"/>
          </a:p>
        </p:txBody>
      </p:sp>
      <p:sp>
        <p:nvSpPr>
          <p:cNvPr id="4" name="عنصر نائب للمحتوى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IQ"/>
          </a:p>
        </p:txBody>
      </p:sp>
      <p:sp>
        <p:nvSpPr>
          <p:cNvPr id="5" name="عنصر نائب للتاريخ 4"/>
          <p:cNvSpPr>
            <a:spLocks noGrp="1"/>
          </p:cNvSpPr>
          <p:nvPr>
            <p:ph type="dt" sz="half" idx="10"/>
          </p:nvPr>
        </p:nvSpPr>
        <p:spPr/>
        <p:txBody>
          <a:bodyPr/>
          <a:lstStyle/>
          <a:p>
            <a:fld id="{3826DDB5-E89D-4C8B-ADB1-E9AC99B1D0E8}" type="datetimeFigureOut">
              <a:rPr lang="ar-IQ" smtClean="0"/>
              <a:t>24/10/1441</a:t>
            </a:fld>
            <a:endParaRPr lang="ar-IQ"/>
          </a:p>
        </p:txBody>
      </p:sp>
      <p:sp>
        <p:nvSpPr>
          <p:cNvPr id="6" name="عنصر نائب للتذييل 5"/>
          <p:cNvSpPr>
            <a:spLocks noGrp="1"/>
          </p:cNvSpPr>
          <p:nvPr>
            <p:ph type="ftr" sz="quarter" idx="11"/>
          </p:nvPr>
        </p:nvSpPr>
        <p:spPr/>
        <p:txBody>
          <a:bodyPr/>
          <a:lstStyle/>
          <a:p>
            <a:endParaRPr lang="ar-IQ"/>
          </a:p>
        </p:txBody>
      </p:sp>
      <p:sp>
        <p:nvSpPr>
          <p:cNvPr id="7" name="عنصر نائب لرقم الشريحة 6"/>
          <p:cNvSpPr>
            <a:spLocks noGrp="1"/>
          </p:cNvSpPr>
          <p:nvPr>
            <p:ph type="sldNum" sz="quarter" idx="12"/>
          </p:nvPr>
        </p:nvSpPr>
        <p:spPr/>
        <p:txBody>
          <a:bodyPr/>
          <a:lstStyle/>
          <a:p>
            <a:fld id="{049C009D-03B6-45EB-BEDC-54C6FA70991E}" type="slidenum">
              <a:rPr lang="ar-IQ" smtClean="0"/>
              <a:t>‹#›</a:t>
            </a:fld>
            <a:endParaRPr lang="ar-IQ"/>
          </a:p>
        </p:txBody>
      </p:sp>
    </p:spTree>
    <p:extLst>
      <p:ext uri="{BB962C8B-B14F-4D97-AF65-F5344CB8AC3E}">
        <p14:creationId xmlns:p14="http://schemas.microsoft.com/office/powerpoint/2010/main" val="318264079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مقارنة">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lvl1pPr>
              <a:defRPr/>
            </a:lvl1pPr>
          </a:lstStyle>
          <a:p>
            <a:r>
              <a:rPr lang="ar-SA" smtClean="0"/>
              <a:t>انقر لتحرير نمط العنوان الرئيسي</a:t>
            </a:r>
            <a:endParaRPr lang="ar-IQ"/>
          </a:p>
        </p:txBody>
      </p:sp>
      <p:sp>
        <p:nvSpPr>
          <p:cNvPr id="3" name="عنصر نائب للنص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smtClean="0"/>
              <a:t>انقر لتحرير أنماط النص الرئيسي</a:t>
            </a:r>
          </a:p>
        </p:txBody>
      </p:sp>
      <p:sp>
        <p:nvSpPr>
          <p:cNvPr id="4" name="عنصر نائب للمحتوى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IQ"/>
          </a:p>
        </p:txBody>
      </p:sp>
      <p:sp>
        <p:nvSpPr>
          <p:cNvPr id="5" name="عنصر نائب للنص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smtClean="0"/>
              <a:t>انقر لتحرير أنماط النص الرئيسي</a:t>
            </a:r>
          </a:p>
        </p:txBody>
      </p:sp>
      <p:sp>
        <p:nvSpPr>
          <p:cNvPr id="6" name="عنصر نائب للمحتوى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IQ"/>
          </a:p>
        </p:txBody>
      </p:sp>
      <p:sp>
        <p:nvSpPr>
          <p:cNvPr id="7" name="عنصر نائب للتاريخ 6"/>
          <p:cNvSpPr>
            <a:spLocks noGrp="1"/>
          </p:cNvSpPr>
          <p:nvPr>
            <p:ph type="dt" sz="half" idx="10"/>
          </p:nvPr>
        </p:nvSpPr>
        <p:spPr/>
        <p:txBody>
          <a:bodyPr/>
          <a:lstStyle/>
          <a:p>
            <a:fld id="{3826DDB5-E89D-4C8B-ADB1-E9AC99B1D0E8}" type="datetimeFigureOut">
              <a:rPr lang="ar-IQ" smtClean="0"/>
              <a:t>24/10/1441</a:t>
            </a:fld>
            <a:endParaRPr lang="ar-IQ"/>
          </a:p>
        </p:txBody>
      </p:sp>
      <p:sp>
        <p:nvSpPr>
          <p:cNvPr id="8" name="عنصر نائب للتذييل 7"/>
          <p:cNvSpPr>
            <a:spLocks noGrp="1"/>
          </p:cNvSpPr>
          <p:nvPr>
            <p:ph type="ftr" sz="quarter" idx="11"/>
          </p:nvPr>
        </p:nvSpPr>
        <p:spPr/>
        <p:txBody>
          <a:bodyPr/>
          <a:lstStyle/>
          <a:p>
            <a:endParaRPr lang="ar-IQ"/>
          </a:p>
        </p:txBody>
      </p:sp>
      <p:sp>
        <p:nvSpPr>
          <p:cNvPr id="9" name="عنصر نائب لرقم الشريحة 8"/>
          <p:cNvSpPr>
            <a:spLocks noGrp="1"/>
          </p:cNvSpPr>
          <p:nvPr>
            <p:ph type="sldNum" sz="quarter" idx="12"/>
          </p:nvPr>
        </p:nvSpPr>
        <p:spPr/>
        <p:txBody>
          <a:bodyPr/>
          <a:lstStyle/>
          <a:p>
            <a:fld id="{049C009D-03B6-45EB-BEDC-54C6FA70991E}" type="slidenum">
              <a:rPr lang="ar-IQ" smtClean="0"/>
              <a:t>‹#›</a:t>
            </a:fld>
            <a:endParaRPr lang="ar-IQ"/>
          </a:p>
        </p:txBody>
      </p:sp>
    </p:spTree>
    <p:extLst>
      <p:ext uri="{BB962C8B-B14F-4D97-AF65-F5344CB8AC3E}">
        <p14:creationId xmlns:p14="http://schemas.microsoft.com/office/powerpoint/2010/main" val="420707660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عنوان فقط">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IQ"/>
          </a:p>
        </p:txBody>
      </p:sp>
      <p:sp>
        <p:nvSpPr>
          <p:cNvPr id="3" name="عنصر نائب للتاريخ 2"/>
          <p:cNvSpPr>
            <a:spLocks noGrp="1"/>
          </p:cNvSpPr>
          <p:nvPr>
            <p:ph type="dt" sz="half" idx="10"/>
          </p:nvPr>
        </p:nvSpPr>
        <p:spPr/>
        <p:txBody>
          <a:bodyPr/>
          <a:lstStyle/>
          <a:p>
            <a:fld id="{3826DDB5-E89D-4C8B-ADB1-E9AC99B1D0E8}" type="datetimeFigureOut">
              <a:rPr lang="ar-IQ" smtClean="0"/>
              <a:t>24/10/1441</a:t>
            </a:fld>
            <a:endParaRPr lang="ar-IQ"/>
          </a:p>
        </p:txBody>
      </p:sp>
      <p:sp>
        <p:nvSpPr>
          <p:cNvPr id="4" name="عنصر نائب للتذييل 3"/>
          <p:cNvSpPr>
            <a:spLocks noGrp="1"/>
          </p:cNvSpPr>
          <p:nvPr>
            <p:ph type="ftr" sz="quarter" idx="11"/>
          </p:nvPr>
        </p:nvSpPr>
        <p:spPr/>
        <p:txBody>
          <a:bodyPr/>
          <a:lstStyle/>
          <a:p>
            <a:endParaRPr lang="ar-IQ"/>
          </a:p>
        </p:txBody>
      </p:sp>
      <p:sp>
        <p:nvSpPr>
          <p:cNvPr id="5" name="عنصر نائب لرقم الشريحة 4"/>
          <p:cNvSpPr>
            <a:spLocks noGrp="1"/>
          </p:cNvSpPr>
          <p:nvPr>
            <p:ph type="sldNum" sz="quarter" idx="12"/>
          </p:nvPr>
        </p:nvSpPr>
        <p:spPr/>
        <p:txBody>
          <a:bodyPr/>
          <a:lstStyle/>
          <a:p>
            <a:fld id="{049C009D-03B6-45EB-BEDC-54C6FA70991E}" type="slidenum">
              <a:rPr lang="ar-IQ" smtClean="0"/>
              <a:t>‹#›</a:t>
            </a:fld>
            <a:endParaRPr lang="ar-IQ"/>
          </a:p>
        </p:txBody>
      </p:sp>
    </p:spTree>
    <p:extLst>
      <p:ext uri="{BB962C8B-B14F-4D97-AF65-F5344CB8AC3E}">
        <p14:creationId xmlns:p14="http://schemas.microsoft.com/office/powerpoint/2010/main" val="117580969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فارغ">
    <p:spTree>
      <p:nvGrpSpPr>
        <p:cNvPr id="1" name=""/>
        <p:cNvGrpSpPr/>
        <p:nvPr/>
      </p:nvGrpSpPr>
      <p:grpSpPr>
        <a:xfrm>
          <a:off x="0" y="0"/>
          <a:ext cx="0" cy="0"/>
          <a:chOff x="0" y="0"/>
          <a:chExt cx="0" cy="0"/>
        </a:xfrm>
      </p:grpSpPr>
      <p:sp>
        <p:nvSpPr>
          <p:cNvPr id="2" name="عنصر نائب للتاريخ 1"/>
          <p:cNvSpPr>
            <a:spLocks noGrp="1"/>
          </p:cNvSpPr>
          <p:nvPr>
            <p:ph type="dt" sz="half" idx="10"/>
          </p:nvPr>
        </p:nvSpPr>
        <p:spPr/>
        <p:txBody>
          <a:bodyPr/>
          <a:lstStyle/>
          <a:p>
            <a:fld id="{3826DDB5-E89D-4C8B-ADB1-E9AC99B1D0E8}" type="datetimeFigureOut">
              <a:rPr lang="ar-IQ" smtClean="0"/>
              <a:t>24/10/1441</a:t>
            </a:fld>
            <a:endParaRPr lang="ar-IQ"/>
          </a:p>
        </p:txBody>
      </p:sp>
      <p:sp>
        <p:nvSpPr>
          <p:cNvPr id="3" name="عنصر نائب للتذييل 2"/>
          <p:cNvSpPr>
            <a:spLocks noGrp="1"/>
          </p:cNvSpPr>
          <p:nvPr>
            <p:ph type="ftr" sz="quarter" idx="11"/>
          </p:nvPr>
        </p:nvSpPr>
        <p:spPr/>
        <p:txBody>
          <a:bodyPr/>
          <a:lstStyle/>
          <a:p>
            <a:endParaRPr lang="ar-IQ"/>
          </a:p>
        </p:txBody>
      </p:sp>
      <p:sp>
        <p:nvSpPr>
          <p:cNvPr id="4" name="عنصر نائب لرقم الشريحة 3"/>
          <p:cNvSpPr>
            <a:spLocks noGrp="1"/>
          </p:cNvSpPr>
          <p:nvPr>
            <p:ph type="sldNum" sz="quarter" idx="12"/>
          </p:nvPr>
        </p:nvSpPr>
        <p:spPr/>
        <p:txBody>
          <a:bodyPr/>
          <a:lstStyle/>
          <a:p>
            <a:fld id="{049C009D-03B6-45EB-BEDC-54C6FA70991E}" type="slidenum">
              <a:rPr lang="ar-IQ" smtClean="0"/>
              <a:t>‹#›</a:t>
            </a:fld>
            <a:endParaRPr lang="ar-IQ"/>
          </a:p>
        </p:txBody>
      </p:sp>
    </p:spTree>
    <p:extLst>
      <p:ext uri="{BB962C8B-B14F-4D97-AF65-F5344CB8AC3E}">
        <p14:creationId xmlns:p14="http://schemas.microsoft.com/office/powerpoint/2010/main" val="239860245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محتوى ذو تسمية توضيحية">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273050"/>
            <a:ext cx="3008313" cy="1162050"/>
          </a:xfrm>
        </p:spPr>
        <p:txBody>
          <a:bodyPr anchor="b"/>
          <a:lstStyle>
            <a:lvl1pPr algn="r">
              <a:defRPr sz="2000" b="1"/>
            </a:lvl1pPr>
          </a:lstStyle>
          <a:p>
            <a:r>
              <a:rPr lang="ar-SA" smtClean="0"/>
              <a:t>انقر لتحرير نمط العنوان الرئيسي</a:t>
            </a:r>
            <a:endParaRPr lang="ar-IQ"/>
          </a:p>
        </p:txBody>
      </p:sp>
      <p:sp>
        <p:nvSpPr>
          <p:cNvPr id="3" name="عنصر نائب للمحتوى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IQ"/>
          </a:p>
        </p:txBody>
      </p:sp>
      <p:sp>
        <p:nvSpPr>
          <p:cNvPr id="4" name="عنصر نائب للنص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smtClean="0"/>
              <a:t>انقر لتحرير أنماط النص الرئيسي</a:t>
            </a:r>
          </a:p>
        </p:txBody>
      </p:sp>
      <p:sp>
        <p:nvSpPr>
          <p:cNvPr id="5" name="عنصر نائب للتاريخ 4"/>
          <p:cNvSpPr>
            <a:spLocks noGrp="1"/>
          </p:cNvSpPr>
          <p:nvPr>
            <p:ph type="dt" sz="half" idx="10"/>
          </p:nvPr>
        </p:nvSpPr>
        <p:spPr/>
        <p:txBody>
          <a:bodyPr/>
          <a:lstStyle/>
          <a:p>
            <a:fld id="{3826DDB5-E89D-4C8B-ADB1-E9AC99B1D0E8}" type="datetimeFigureOut">
              <a:rPr lang="ar-IQ" smtClean="0"/>
              <a:t>24/10/1441</a:t>
            </a:fld>
            <a:endParaRPr lang="ar-IQ"/>
          </a:p>
        </p:txBody>
      </p:sp>
      <p:sp>
        <p:nvSpPr>
          <p:cNvPr id="6" name="عنصر نائب للتذييل 5"/>
          <p:cNvSpPr>
            <a:spLocks noGrp="1"/>
          </p:cNvSpPr>
          <p:nvPr>
            <p:ph type="ftr" sz="quarter" idx="11"/>
          </p:nvPr>
        </p:nvSpPr>
        <p:spPr/>
        <p:txBody>
          <a:bodyPr/>
          <a:lstStyle/>
          <a:p>
            <a:endParaRPr lang="ar-IQ"/>
          </a:p>
        </p:txBody>
      </p:sp>
      <p:sp>
        <p:nvSpPr>
          <p:cNvPr id="7" name="عنصر نائب لرقم الشريحة 6"/>
          <p:cNvSpPr>
            <a:spLocks noGrp="1"/>
          </p:cNvSpPr>
          <p:nvPr>
            <p:ph type="sldNum" sz="quarter" idx="12"/>
          </p:nvPr>
        </p:nvSpPr>
        <p:spPr/>
        <p:txBody>
          <a:bodyPr/>
          <a:lstStyle/>
          <a:p>
            <a:fld id="{049C009D-03B6-45EB-BEDC-54C6FA70991E}" type="slidenum">
              <a:rPr lang="ar-IQ" smtClean="0"/>
              <a:t>‹#›</a:t>
            </a:fld>
            <a:endParaRPr lang="ar-IQ"/>
          </a:p>
        </p:txBody>
      </p:sp>
    </p:spTree>
    <p:extLst>
      <p:ext uri="{BB962C8B-B14F-4D97-AF65-F5344CB8AC3E}">
        <p14:creationId xmlns:p14="http://schemas.microsoft.com/office/powerpoint/2010/main" val="349478541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صورة ذو تسمية توضيحية">
    <p:spTree>
      <p:nvGrpSpPr>
        <p:cNvPr id="1" name=""/>
        <p:cNvGrpSpPr/>
        <p:nvPr/>
      </p:nvGrpSpPr>
      <p:grpSpPr>
        <a:xfrm>
          <a:off x="0" y="0"/>
          <a:ext cx="0" cy="0"/>
          <a:chOff x="0" y="0"/>
          <a:chExt cx="0" cy="0"/>
        </a:xfrm>
      </p:grpSpPr>
      <p:sp>
        <p:nvSpPr>
          <p:cNvPr id="2" name="عنوان 1"/>
          <p:cNvSpPr>
            <a:spLocks noGrp="1"/>
          </p:cNvSpPr>
          <p:nvPr>
            <p:ph type="title"/>
          </p:nvPr>
        </p:nvSpPr>
        <p:spPr>
          <a:xfrm>
            <a:off x="1792288" y="4800600"/>
            <a:ext cx="5486400" cy="566738"/>
          </a:xfrm>
        </p:spPr>
        <p:txBody>
          <a:bodyPr anchor="b"/>
          <a:lstStyle>
            <a:lvl1pPr algn="r">
              <a:defRPr sz="2000" b="1"/>
            </a:lvl1pPr>
          </a:lstStyle>
          <a:p>
            <a:r>
              <a:rPr lang="ar-SA" smtClean="0"/>
              <a:t>انقر لتحرير نمط العنوان الرئيسي</a:t>
            </a:r>
            <a:endParaRPr lang="ar-IQ"/>
          </a:p>
        </p:txBody>
      </p:sp>
      <p:sp>
        <p:nvSpPr>
          <p:cNvPr id="3" name="عنصر نائب للصورة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ar-IQ"/>
          </a:p>
        </p:txBody>
      </p:sp>
      <p:sp>
        <p:nvSpPr>
          <p:cNvPr id="4" name="عنصر نائب للنص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smtClean="0"/>
              <a:t>انقر لتحرير أنماط النص الرئيسي</a:t>
            </a:r>
          </a:p>
        </p:txBody>
      </p:sp>
      <p:sp>
        <p:nvSpPr>
          <p:cNvPr id="5" name="عنصر نائب للتاريخ 4"/>
          <p:cNvSpPr>
            <a:spLocks noGrp="1"/>
          </p:cNvSpPr>
          <p:nvPr>
            <p:ph type="dt" sz="half" idx="10"/>
          </p:nvPr>
        </p:nvSpPr>
        <p:spPr/>
        <p:txBody>
          <a:bodyPr/>
          <a:lstStyle/>
          <a:p>
            <a:fld id="{3826DDB5-E89D-4C8B-ADB1-E9AC99B1D0E8}" type="datetimeFigureOut">
              <a:rPr lang="ar-IQ" smtClean="0"/>
              <a:t>24/10/1441</a:t>
            </a:fld>
            <a:endParaRPr lang="ar-IQ"/>
          </a:p>
        </p:txBody>
      </p:sp>
      <p:sp>
        <p:nvSpPr>
          <p:cNvPr id="6" name="عنصر نائب للتذييل 5"/>
          <p:cNvSpPr>
            <a:spLocks noGrp="1"/>
          </p:cNvSpPr>
          <p:nvPr>
            <p:ph type="ftr" sz="quarter" idx="11"/>
          </p:nvPr>
        </p:nvSpPr>
        <p:spPr/>
        <p:txBody>
          <a:bodyPr/>
          <a:lstStyle/>
          <a:p>
            <a:endParaRPr lang="ar-IQ"/>
          </a:p>
        </p:txBody>
      </p:sp>
      <p:sp>
        <p:nvSpPr>
          <p:cNvPr id="7" name="عنصر نائب لرقم الشريحة 6"/>
          <p:cNvSpPr>
            <a:spLocks noGrp="1"/>
          </p:cNvSpPr>
          <p:nvPr>
            <p:ph type="sldNum" sz="quarter" idx="12"/>
          </p:nvPr>
        </p:nvSpPr>
        <p:spPr/>
        <p:txBody>
          <a:bodyPr/>
          <a:lstStyle/>
          <a:p>
            <a:fld id="{049C009D-03B6-45EB-BEDC-54C6FA70991E}" type="slidenum">
              <a:rPr lang="ar-IQ" smtClean="0"/>
              <a:t>‹#›</a:t>
            </a:fld>
            <a:endParaRPr lang="ar-IQ"/>
          </a:p>
        </p:txBody>
      </p:sp>
    </p:spTree>
    <p:extLst>
      <p:ext uri="{BB962C8B-B14F-4D97-AF65-F5344CB8AC3E}">
        <p14:creationId xmlns:p14="http://schemas.microsoft.com/office/powerpoint/2010/main" val="419989150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عنصر نائب للعنوان 1"/>
          <p:cNvSpPr>
            <a:spLocks noGrp="1"/>
          </p:cNvSpPr>
          <p:nvPr>
            <p:ph type="title"/>
          </p:nvPr>
        </p:nvSpPr>
        <p:spPr>
          <a:xfrm>
            <a:off x="457200" y="274638"/>
            <a:ext cx="8229600" cy="1143000"/>
          </a:xfrm>
          <a:prstGeom prst="rect">
            <a:avLst/>
          </a:prstGeom>
        </p:spPr>
        <p:txBody>
          <a:bodyPr vert="horz" lIns="91440" tIns="45720" rIns="91440" bIns="45720" rtlCol="1" anchor="ctr">
            <a:normAutofit/>
          </a:bodyPr>
          <a:lstStyle/>
          <a:p>
            <a:r>
              <a:rPr lang="ar-SA" smtClean="0"/>
              <a:t>انقر لتحرير نمط العنوان الرئيسي</a:t>
            </a:r>
            <a:endParaRPr lang="ar-IQ"/>
          </a:p>
        </p:txBody>
      </p:sp>
      <p:sp>
        <p:nvSpPr>
          <p:cNvPr id="3" name="عنصر نائب للنص 2"/>
          <p:cNvSpPr>
            <a:spLocks noGrp="1"/>
          </p:cNvSpPr>
          <p:nvPr>
            <p:ph type="body" idx="1"/>
          </p:nvPr>
        </p:nvSpPr>
        <p:spPr>
          <a:xfrm>
            <a:off x="457200" y="1600200"/>
            <a:ext cx="8229600" cy="4525963"/>
          </a:xfrm>
          <a:prstGeom prst="rect">
            <a:avLst/>
          </a:prstGeom>
        </p:spPr>
        <p:txBody>
          <a:bodyPr vert="horz" lIns="91440" tIns="45720" rIns="91440" bIns="45720" rtlCol="1">
            <a:normAutofit/>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IQ"/>
          </a:p>
        </p:txBody>
      </p:sp>
      <p:sp>
        <p:nvSpPr>
          <p:cNvPr id="4" name="عنصر نائب للتاريخ 3"/>
          <p:cNvSpPr>
            <a:spLocks noGrp="1"/>
          </p:cNvSpPr>
          <p:nvPr>
            <p:ph type="dt" sz="half" idx="2"/>
          </p:nvPr>
        </p:nvSpPr>
        <p:spPr>
          <a:xfrm>
            <a:off x="6553200" y="6356350"/>
            <a:ext cx="2133600" cy="365125"/>
          </a:xfrm>
          <a:prstGeom prst="rect">
            <a:avLst/>
          </a:prstGeom>
        </p:spPr>
        <p:txBody>
          <a:bodyPr vert="horz" lIns="91440" tIns="45720" rIns="91440" bIns="45720" rtlCol="1" anchor="ctr"/>
          <a:lstStyle>
            <a:lvl1pPr algn="r">
              <a:defRPr sz="1200">
                <a:solidFill>
                  <a:schemeClr val="tx1">
                    <a:tint val="75000"/>
                  </a:schemeClr>
                </a:solidFill>
              </a:defRPr>
            </a:lvl1pPr>
          </a:lstStyle>
          <a:p>
            <a:fld id="{3826DDB5-E89D-4C8B-ADB1-E9AC99B1D0E8}" type="datetimeFigureOut">
              <a:rPr lang="ar-IQ" smtClean="0"/>
              <a:t>24/10/1441</a:t>
            </a:fld>
            <a:endParaRPr lang="ar-IQ"/>
          </a:p>
        </p:txBody>
      </p:sp>
      <p:sp>
        <p:nvSpPr>
          <p:cNvPr id="5" name="عنصر نائب للتذييل 4"/>
          <p:cNvSpPr>
            <a:spLocks noGrp="1"/>
          </p:cNvSpPr>
          <p:nvPr>
            <p:ph type="ftr" sz="quarter" idx="3"/>
          </p:nvPr>
        </p:nvSpPr>
        <p:spPr>
          <a:xfrm>
            <a:off x="3124200" y="6356350"/>
            <a:ext cx="2895600" cy="365125"/>
          </a:xfrm>
          <a:prstGeom prst="rect">
            <a:avLst/>
          </a:prstGeom>
        </p:spPr>
        <p:txBody>
          <a:bodyPr vert="horz" lIns="91440" tIns="45720" rIns="91440" bIns="45720" rtlCol="1" anchor="ctr"/>
          <a:lstStyle>
            <a:lvl1pPr algn="ctr">
              <a:defRPr sz="1200">
                <a:solidFill>
                  <a:schemeClr val="tx1">
                    <a:tint val="75000"/>
                  </a:schemeClr>
                </a:solidFill>
              </a:defRPr>
            </a:lvl1pPr>
          </a:lstStyle>
          <a:p>
            <a:endParaRPr lang="ar-IQ"/>
          </a:p>
        </p:txBody>
      </p:sp>
      <p:sp>
        <p:nvSpPr>
          <p:cNvPr id="6" name="عنصر نائب لرقم الشريحة 5"/>
          <p:cNvSpPr>
            <a:spLocks noGrp="1"/>
          </p:cNvSpPr>
          <p:nvPr>
            <p:ph type="sldNum" sz="quarter" idx="4"/>
          </p:nvPr>
        </p:nvSpPr>
        <p:spPr>
          <a:xfrm>
            <a:off x="457200" y="6356350"/>
            <a:ext cx="2133600" cy="365125"/>
          </a:xfrm>
          <a:prstGeom prst="rect">
            <a:avLst/>
          </a:prstGeom>
        </p:spPr>
        <p:txBody>
          <a:bodyPr vert="horz" lIns="91440" tIns="45720" rIns="91440" bIns="45720" rtlCol="1" anchor="ctr"/>
          <a:lstStyle>
            <a:lvl1pPr algn="l">
              <a:defRPr sz="1200">
                <a:solidFill>
                  <a:schemeClr val="tx1">
                    <a:tint val="75000"/>
                  </a:schemeClr>
                </a:solidFill>
              </a:defRPr>
            </a:lvl1pPr>
          </a:lstStyle>
          <a:p>
            <a:fld id="{049C009D-03B6-45EB-BEDC-54C6FA70991E}" type="slidenum">
              <a:rPr lang="ar-IQ" smtClean="0"/>
              <a:t>‹#›</a:t>
            </a:fld>
            <a:endParaRPr lang="ar-IQ"/>
          </a:p>
        </p:txBody>
      </p:sp>
    </p:spTree>
    <p:extLst>
      <p:ext uri="{BB962C8B-B14F-4D97-AF65-F5344CB8AC3E}">
        <p14:creationId xmlns:p14="http://schemas.microsoft.com/office/powerpoint/2010/main" val="410494870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1" eaLnBrk="1" latinLnBrk="0" hangingPunct="1">
        <a:spcBef>
          <a:spcPct val="0"/>
        </a:spcBef>
        <a:buNone/>
        <a:defRPr sz="4400" kern="1200">
          <a:solidFill>
            <a:schemeClr val="tx1"/>
          </a:solidFill>
          <a:latin typeface="+mj-lt"/>
          <a:ea typeface="+mj-ea"/>
          <a:cs typeface="+mj-cs"/>
        </a:defRPr>
      </a:lvl1pPr>
    </p:titleStyle>
    <p:bodyStyle>
      <a:lvl1pPr marL="342900" indent="-342900" algn="r" defTabSz="914400" rtl="1"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r" defTabSz="914400" rtl="1"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r" defTabSz="914400" rtl="1"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ar-IQ"/>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ctrTitle"/>
          </p:nvPr>
        </p:nvSpPr>
        <p:spPr/>
        <p:txBody>
          <a:bodyPr/>
          <a:lstStyle/>
          <a:p>
            <a:r>
              <a:rPr lang="ar-IQ" dirty="0" smtClean="0"/>
              <a:t>الحاويات </a:t>
            </a:r>
            <a:br>
              <a:rPr lang="ar-IQ" dirty="0" smtClean="0"/>
            </a:br>
            <a:r>
              <a:rPr lang="ar-IQ" dirty="0" smtClean="0"/>
              <a:t>جغرافية النقل </a:t>
            </a:r>
            <a:endParaRPr lang="ar-IQ" dirty="0"/>
          </a:p>
        </p:txBody>
      </p:sp>
      <p:sp>
        <p:nvSpPr>
          <p:cNvPr id="3" name="عنوان فرعي 2"/>
          <p:cNvSpPr>
            <a:spLocks noGrp="1"/>
          </p:cNvSpPr>
          <p:nvPr>
            <p:ph type="subTitle" idx="1"/>
          </p:nvPr>
        </p:nvSpPr>
        <p:spPr/>
        <p:txBody>
          <a:bodyPr/>
          <a:lstStyle/>
          <a:p>
            <a:r>
              <a:rPr lang="ar-IQ" dirty="0" smtClean="0"/>
              <a:t>رفاء مهاوي هاني</a:t>
            </a:r>
            <a:endParaRPr lang="ar-IQ" dirty="0"/>
          </a:p>
        </p:txBody>
      </p:sp>
    </p:spTree>
    <p:extLst>
      <p:ext uri="{BB962C8B-B14F-4D97-AF65-F5344CB8AC3E}">
        <p14:creationId xmlns:p14="http://schemas.microsoft.com/office/powerpoint/2010/main" val="197651871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endParaRPr lang="ar-IQ"/>
          </a:p>
        </p:txBody>
      </p:sp>
      <p:sp>
        <p:nvSpPr>
          <p:cNvPr id="3" name="عنصر نائب للمحتوى 2"/>
          <p:cNvSpPr>
            <a:spLocks noGrp="1"/>
          </p:cNvSpPr>
          <p:nvPr>
            <p:ph idx="1"/>
          </p:nvPr>
        </p:nvSpPr>
        <p:spPr/>
        <p:txBody>
          <a:bodyPr/>
          <a:lstStyle/>
          <a:p>
            <a:endParaRPr lang="ar-IQ" dirty="0"/>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652463"/>
            <a:ext cx="9144000" cy="5553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56394868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endParaRPr lang="ar-IQ"/>
          </a:p>
        </p:txBody>
      </p:sp>
      <p:sp>
        <p:nvSpPr>
          <p:cNvPr id="3" name="عنصر نائب للمحتوى 2"/>
          <p:cNvSpPr>
            <a:spLocks noGrp="1"/>
          </p:cNvSpPr>
          <p:nvPr>
            <p:ph idx="1"/>
          </p:nvPr>
        </p:nvSpPr>
        <p:spPr/>
        <p:txBody>
          <a:bodyPr/>
          <a:lstStyle/>
          <a:p>
            <a:endParaRPr lang="ar-IQ" dirty="0"/>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766763"/>
            <a:ext cx="9144000" cy="532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43263791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endParaRPr lang="ar-IQ"/>
          </a:p>
        </p:txBody>
      </p:sp>
      <p:sp>
        <p:nvSpPr>
          <p:cNvPr id="3" name="عنصر نائب للمحتوى 2"/>
          <p:cNvSpPr>
            <a:spLocks noGrp="1"/>
          </p:cNvSpPr>
          <p:nvPr>
            <p:ph idx="1"/>
          </p:nvPr>
        </p:nvSpPr>
        <p:spPr/>
        <p:txBody>
          <a:bodyPr/>
          <a:lstStyle/>
          <a:p>
            <a:endParaRPr lang="ar-IQ" dirty="0"/>
          </a:p>
        </p:txBody>
      </p:sp>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80963"/>
            <a:ext cx="9144000" cy="6696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26063577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endParaRPr lang="ar-IQ"/>
          </a:p>
        </p:txBody>
      </p:sp>
      <p:sp>
        <p:nvSpPr>
          <p:cNvPr id="3" name="عنصر نائب للمحتوى 2"/>
          <p:cNvSpPr>
            <a:spLocks noGrp="1"/>
          </p:cNvSpPr>
          <p:nvPr>
            <p:ph idx="1"/>
          </p:nvPr>
        </p:nvSpPr>
        <p:spPr/>
        <p:txBody>
          <a:bodyPr/>
          <a:lstStyle/>
          <a:p>
            <a:endParaRPr lang="ar-IQ" dirty="0"/>
          </a:p>
        </p:txBody>
      </p:sp>
      <p:pic>
        <p:nvPicPr>
          <p:cNvPr id="71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8191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46132063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endParaRPr lang="ar-IQ"/>
          </a:p>
        </p:txBody>
      </p:sp>
      <p:sp>
        <p:nvSpPr>
          <p:cNvPr id="3" name="عنصر نائب للمحتوى 2"/>
          <p:cNvSpPr>
            <a:spLocks noGrp="1"/>
          </p:cNvSpPr>
          <p:nvPr>
            <p:ph idx="1"/>
          </p:nvPr>
        </p:nvSpPr>
        <p:spPr/>
        <p:txBody>
          <a:bodyPr/>
          <a:lstStyle/>
          <a:p>
            <a:endParaRPr lang="ar-IQ" dirty="0"/>
          </a:p>
        </p:txBody>
      </p:sp>
      <p:pic>
        <p:nvPicPr>
          <p:cNvPr id="819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8210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80529548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endParaRPr lang="ar-IQ"/>
          </a:p>
        </p:txBody>
      </p:sp>
      <p:sp>
        <p:nvSpPr>
          <p:cNvPr id="3" name="عنصر نائب للمحتوى 2"/>
          <p:cNvSpPr>
            <a:spLocks noGrp="1"/>
          </p:cNvSpPr>
          <p:nvPr>
            <p:ph idx="1"/>
          </p:nvPr>
        </p:nvSpPr>
        <p:spPr/>
        <p:txBody>
          <a:bodyPr/>
          <a:lstStyle/>
          <a:p>
            <a:endParaRPr lang="ar-IQ" dirty="0"/>
          </a:p>
        </p:txBody>
      </p:sp>
      <p:pic>
        <p:nvPicPr>
          <p:cNvPr id="921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7086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79629696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IQ" dirty="0" smtClean="0"/>
              <a:t>الحاوية (حاوية الشحن)</a:t>
            </a:r>
            <a:endParaRPr lang="ar-IQ" dirty="0"/>
          </a:p>
        </p:txBody>
      </p:sp>
      <p:sp>
        <p:nvSpPr>
          <p:cNvPr id="3" name="عنصر نائب للمحتوى 2"/>
          <p:cNvSpPr>
            <a:spLocks noGrp="1"/>
          </p:cNvSpPr>
          <p:nvPr>
            <p:ph idx="1"/>
          </p:nvPr>
        </p:nvSpPr>
        <p:spPr/>
        <p:txBody>
          <a:bodyPr/>
          <a:lstStyle/>
          <a:p>
            <a:pPr marL="0" indent="0">
              <a:buNone/>
            </a:pPr>
            <a:r>
              <a:rPr lang="ar-IQ" dirty="0" smtClean="0"/>
              <a:t>الحاويات المتنقلة أو الحاويات متعددة الوسائط هي صناديق كبيرة </a:t>
            </a:r>
            <a:r>
              <a:rPr lang="ar-IQ" dirty="0" err="1" smtClean="0"/>
              <a:t>بابعاد</a:t>
            </a:r>
            <a:r>
              <a:rPr lang="ar-IQ" dirty="0" smtClean="0"/>
              <a:t> قياسية يتم من خلالها شحن وتخزين المنتجات والمواد الخام خلال عملية نقل البضائع من موقع إلى موقع سواء عن طريق البحر أو الجو أو القطارات أو الشاحنات، وتتواجد عدة أحجام لحاويات الشحن من 20 قدما إلى 45 قدما.</a:t>
            </a:r>
          </a:p>
        </p:txBody>
      </p:sp>
    </p:spTree>
    <p:extLst>
      <p:ext uri="{BB962C8B-B14F-4D97-AF65-F5344CB8AC3E}">
        <p14:creationId xmlns:p14="http://schemas.microsoft.com/office/powerpoint/2010/main" val="246524942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endParaRPr lang="ar-IQ"/>
          </a:p>
        </p:txBody>
      </p:sp>
      <p:sp>
        <p:nvSpPr>
          <p:cNvPr id="3" name="عنصر نائب للمحتوى 2"/>
          <p:cNvSpPr>
            <a:spLocks noGrp="1"/>
          </p:cNvSpPr>
          <p:nvPr>
            <p:ph idx="1"/>
          </p:nvPr>
        </p:nvSpPr>
        <p:spPr/>
        <p:txBody>
          <a:bodyPr/>
          <a:lstStyle/>
          <a:p>
            <a:r>
              <a:rPr lang="ar-IQ" dirty="0" smtClean="0"/>
              <a:t>أنواع الحاويات حسب الاستخدام:</a:t>
            </a:r>
          </a:p>
          <a:p>
            <a:endParaRPr lang="ar-IQ" dirty="0" smtClean="0"/>
          </a:p>
          <a:p>
            <a:r>
              <a:rPr lang="ar-IQ" dirty="0" smtClean="0"/>
              <a:t>حاويات نقل عام وتسمى الحاويات الجافة (بالإنجليزية: </a:t>
            </a:r>
            <a:r>
              <a:rPr lang="en-US" dirty="0" smtClean="0"/>
              <a:t>Dry container)‏</a:t>
            </a:r>
          </a:p>
          <a:p>
            <a:r>
              <a:rPr lang="ar-IQ" dirty="0" smtClean="0"/>
              <a:t>حاويات مبردة لنقل المواد الغذائية التي تحتاج تبريد (بالإنجليزية: </a:t>
            </a:r>
            <a:r>
              <a:rPr lang="en-US" dirty="0" smtClean="0"/>
              <a:t>Refrigerated container)‏.</a:t>
            </a:r>
          </a:p>
          <a:p>
            <a:r>
              <a:rPr lang="ar-IQ" dirty="0" smtClean="0"/>
              <a:t>حاويات السقف المفتوح (بالإنجليزية: </a:t>
            </a:r>
            <a:r>
              <a:rPr lang="en-US" dirty="0" smtClean="0"/>
              <a:t>Open container)‏.</a:t>
            </a:r>
            <a:endParaRPr lang="ar-IQ" dirty="0"/>
          </a:p>
        </p:txBody>
      </p:sp>
    </p:spTree>
    <p:extLst>
      <p:ext uri="{BB962C8B-B14F-4D97-AF65-F5344CB8AC3E}">
        <p14:creationId xmlns:p14="http://schemas.microsoft.com/office/powerpoint/2010/main" val="28526014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IQ" dirty="0" smtClean="0"/>
              <a:t>الحاويات حسب الحجم</a:t>
            </a:r>
            <a:endParaRPr lang="ar-IQ" dirty="0"/>
          </a:p>
        </p:txBody>
      </p:sp>
      <p:graphicFrame>
        <p:nvGraphicFramePr>
          <p:cNvPr id="4" name="عنصر نائب للمحتوى 3"/>
          <p:cNvGraphicFramePr>
            <a:graphicFrameLocks noGrp="1"/>
          </p:cNvGraphicFramePr>
          <p:nvPr>
            <p:ph idx="1"/>
          </p:nvPr>
        </p:nvGraphicFramePr>
        <p:xfrm>
          <a:off x="457200" y="1988661"/>
          <a:ext cx="8229600" cy="3749040"/>
        </p:xfrm>
        <a:graphic>
          <a:graphicData uri="http://schemas.openxmlformats.org/drawingml/2006/table">
            <a:tbl>
              <a:tblPr/>
              <a:tblGrid>
                <a:gridCol w="1371600"/>
                <a:gridCol w="1371600"/>
                <a:gridCol w="1371600"/>
                <a:gridCol w="1371600"/>
                <a:gridCol w="1371600"/>
                <a:gridCol w="1371600"/>
              </a:tblGrid>
              <a:tr h="0">
                <a:tc>
                  <a:txBody>
                    <a:bodyPr/>
                    <a:lstStyle/>
                    <a:p>
                      <a:pPr algn="ctr"/>
                      <a:endParaRPr lang="ar-IQ">
                        <a:effectLst/>
                      </a:endParaRPr>
                    </a:p>
                  </a:txBody>
                  <a:tcPr anchor="ctr">
                    <a:lnL w="9525" cap="flat" cmpd="sng" algn="ctr">
                      <a:solidFill>
                        <a:srgbClr val="A2A9B1"/>
                      </a:solidFill>
                      <a:prstDash val="solid"/>
                      <a:round/>
                      <a:headEnd type="none" w="med" len="med"/>
                      <a:tailEnd type="none" w="med" len="med"/>
                    </a:lnL>
                    <a:lnR w="9525" cap="flat" cmpd="sng" algn="ctr">
                      <a:solidFill>
                        <a:srgbClr val="A2A9B1"/>
                      </a:solidFill>
                      <a:prstDash val="solid"/>
                      <a:round/>
                      <a:headEnd type="none" w="med" len="med"/>
                      <a:tailEnd type="none" w="med" len="med"/>
                    </a:lnR>
                    <a:lnT w="9525" cap="flat" cmpd="sng" algn="ctr">
                      <a:solidFill>
                        <a:srgbClr val="A2A9B1"/>
                      </a:solidFill>
                      <a:prstDash val="solid"/>
                      <a:round/>
                      <a:headEnd type="none" w="med" len="med"/>
                      <a:tailEnd type="none" w="med" len="med"/>
                    </a:lnT>
                    <a:lnB w="9525" cap="flat" cmpd="sng" algn="ctr">
                      <a:solidFill>
                        <a:srgbClr val="A2A9B1"/>
                      </a:solidFill>
                      <a:prstDash val="solid"/>
                      <a:round/>
                      <a:headEnd type="none" w="med" len="med"/>
                      <a:tailEnd type="none" w="med" len="med"/>
                    </a:lnB>
                    <a:solidFill>
                      <a:srgbClr val="EAECF0"/>
                    </a:solidFill>
                  </a:tcPr>
                </a:tc>
                <a:tc>
                  <a:txBody>
                    <a:bodyPr/>
                    <a:lstStyle/>
                    <a:p>
                      <a:pPr algn="ctr"/>
                      <a:r>
                        <a:rPr lang="ar-IQ">
                          <a:effectLst/>
                        </a:rPr>
                        <a:t>الطول</a:t>
                      </a:r>
                    </a:p>
                  </a:txBody>
                  <a:tcPr anchor="ctr">
                    <a:lnL w="9525" cap="flat" cmpd="sng" algn="ctr">
                      <a:solidFill>
                        <a:srgbClr val="A2A9B1"/>
                      </a:solidFill>
                      <a:prstDash val="solid"/>
                      <a:round/>
                      <a:headEnd type="none" w="med" len="med"/>
                      <a:tailEnd type="none" w="med" len="med"/>
                    </a:lnL>
                    <a:lnR w="9525" cap="flat" cmpd="sng" algn="ctr">
                      <a:solidFill>
                        <a:srgbClr val="A2A9B1"/>
                      </a:solidFill>
                      <a:prstDash val="solid"/>
                      <a:round/>
                      <a:headEnd type="none" w="med" len="med"/>
                      <a:tailEnd type="none" w="med" len="med"/>
                    </a:lnR>
                    <a:lnT w="9525" cap="flat" cmpd="sng" algn="ctr">
                      <a:solidFill>
                        <a:srgbClr val="A2A9B1"/>
                      </a:solidFill>
                      <a:prstDash val="solid"/>
                      <a:round/>
                      <a:headEnd type="none" w="med" len="med"/>
                      <a:tailEnd type="none" w="med" len="med"/>
                    </a:lnT>
                    <a:lnB w="9525" cap="flat" cmpd="sng" algn="ctr">
                      <a:solidFill>
                        <a:srgbClr val="A2A9B1"/>
                      </a:solidFill>
                      <a:prstDash val="solid"/>
                      <a:round/>
                      <a:headEnd type="none" w="med" len="med"/>
                      <a:tailEnd type="none" w="med" len="med"/>
                    </a:lnB>
                    <a:solidFill>
                      <a:srgbClr val="EAECF0"/>
                    </a:solidFill>
                  </a:tcPr>
                </a:tc>
                <a:tc>
                  <a:txBody>
                    <a:bodyPr/>
                    <a:lstStyle/>
                    <a:p>
                      <a:pPr algn="ctr"/>
                      <a:r>
                        <a:rPr lang="ar-IQ">
                          <a:effectLst/>
                        </a:rPr>
                        <a:t>العرض</a:t>
                      </a:r>
                    </a:p>
                  </a:txBody>
                  <a:tcPr anchor="ctr">
                    <a:lnL w="9525" cap="flat" cmpd="sng" algn="ctr">
                      <a:solidFill>
                        <a:srgbClr val="A2A9B1"/>
                      </a:solidFill>
                      <a:prstDash val="solid"/>
                      <a:round/>
                      <a:headEnd type="none" w="med" len="med"/>
                      <a:tailEnd type="none" w="med" len="med"/>
                    </a:lnL>
                    <a:lnR w="9525" cap="flat" cmpd="sng" algn="ctr">
                      <a:solidFill>
                        <a:srgbClr val="A2A9B1"/>
                      </a:solidFill>
                      <a:prstDash val="solid"/>
                      <a:round/>
                      <a:headEnd type="none" w="med" len="med"/>
                      <a:tailEnd type="none" w="med" len="med"/>
                    </a:lnR>
                    <a:lnT w="9525" cap="flat" cmpd="sng" algn="ctr">
                      <a:solidFill>
                        <a:srgbClr val="A2A9B1"/>
                      </a:solidFill>
                      <a:prstDash val="solid"/>
                      <a:round/>
                      <a:headEnd type="none" w="med" len="med"/>
                      <a:tailEnd type="none" w="med" len="med"/>
                    </a:lnT>
                    <a:lnB w="9525" cap="flat" cmpd="sng" algn="ctr">
                      <a:solidFill>
                        <a:srgbClr val="A2A9B1"/>
                      </a:solidFill>
                      <a:prstDash val="solid"/>
                      <a:round/>
                      <a:headEnd type="none" w="med" len="med"/>
                      <a:tailEnd type="none" w="med" len="med"/>
                    </a:lnB>
                    <a:solidFill>
                      <a:srgbClr val="EAECF0"/>
                    </a:solidFill>
                  </a:tcPr>
                </a:tc>
                <a:tc>
                  <a:txBody>
                    <a:bodyPr/>
                    <a:lstStyle/>
                    <a:p>
                      <a:pPr algn="ctr"/>
                      <a:r>
                        <a:rPr lang="ar-IQ">
                          <a:effectLst/>
                        </a:rPr>
                        <a:t>الارتفاع</a:t>
                      </a:r>
                    </a:p>
                  </a:txBody>
                  <a:tcPr anchor="ctr">
                    <a:lnL w="9525" cap="flat" cmpd="sng" algn="ctr">
                      <a:solidFill>
                        <a:srgbClr val="A2A9B1"/>
                      </a:solidFill>
                      <a:prstDash val="solid"/>
                      <a:round/>
                      <a:headEnd type="none" w="med" len="med"/>
                      <a:tailEnd type="none" w="med" len="med"/>
                    </a:lnL>
                    <a:lnR w="9525" cap="flat" cmpd="sng" algn="ctr">
                      <a:solidFill>
                        <a:srgbClr val="A2A9B1"/>
                      </a:solidFill>
                      <a:prstDash val="solid"/>
                      <a:round/>
                      <a:headEnd type="none" w="med" len="med"/>
                      <a:tailEnd type="none" w="med" len="med"/>
                    </a:lnR>
                    <a:lnT w="9525" cap="flat" cmpd="sng" algn="ctr">
                      <a:solidFill>
                        <a:srgbClr val="A2A9B1"/>
                      </a:solidFill>
                      <a:prstDash val="solid"/>
                      <a:round/>
                      <a:headEnd type="none" w="med" len="med"/>
                      <a:tailEnd type="none" w="med" len="med"/>
                    </a:lnT>
                    <a:lnB w="9525" cap="flat" cmpd="sng" algn="ctr">
                      <a:solidFill>
                        <a:srgbClr val="A2A9B1"/>
                      </a:solidFill>
                      <a:prstDash val="solid"/>
                      <a:round/>
                      <a:headEnd type="none" w="med" len="med"/>
                      <a:tailEnd type="none" w="med" len="med"/>
                    </a:lnB>
                    <a:solidFill>
                      <a:srgbClr val="EAECF0"/>
                    </a:solidFill>
                  </a:tcPr>
                </a:tc>
                <a:tc>
                  <a:txBody>
                    <a:bodyPr/>
                    <a:lstStyle/>
                    <a:p>
                      <a:pPr algn="ctr"/>
                      <a:r>
                        <a:rPr lang="ar-IQ">
                          <a:effectLst/>
                        </a:rPr>
                        <a:t>الحجم أو السعة بالقدم المكعب</a:t>
                      </a:r>
                    </a:p>
                  </a:txBody>
                  <a:tcPr anchor="ctr">
                    <a:lnL w="9525" cap="flat" cmpd="sng" algn="ctr">
                      <a:solidFill>
                        <a:srgbClr val="A2A9B1"/>
                      </a:solidFill>
                      <a:prstDash val="solid"/>
                      <a:round/>
                      <a:headEnd type="none" w="med" len="med"/>
                      <a:tailEnd type="none" w="med" len="med"/>
                    </a:lnL>
                    <a:lnR w="9525" cap="flat" cmpd="sng" algn="ctr">
                      <a:solidFill>
                        <a:srgbClr val="A2A9B1"/>
                      </a:solidFill>
                      <a:prstDash val="solid"/>
                      <a:round/>
                      <a:headEnd type="none" w="med" len="med"/>
                      <a:tailEnd type="none" w="med" len="med"/>
                    </a:lnR>
                    <a:lnT w="9525" cap="flat" cmpd="sng" algn="ctr">
                      <a:solidFill>
                        <a:srgbClr val="A2A9B1"/>
                      </a:solidFill>
                      <a:prstDash val="solid"/>
                      <a:round/>
                      <a:headEnd type="none" w="med" len="med"/>
                      <a:tailEnd type="none" w="med" len="med"/>
                    </a:lnT>
                    <a:lnB w="9525" cap="flat" cmpd="sng" algn="ctr">
                      <a:solidFill>
                        <a:srgbClr val="A2A9B1"/>
                      </a:solidFill>
                      <a:prstDash val="solid"/>
                      <a:round/>
                      <a:headEnd type="none" w="med" len="med"/>
                      <a:tailEnd type="none" w="med" len="med"/>
                    </a:lnB>
                    <a:solidFill>
                      <a:srgbClr val="EAECF0"/>
                    </a:solidFill>
                  </a:tcPr>
                </a:tc>
                <a:tc>
                  <a:txBody>
                    <a:bodyPr/>
                    <a:lstStyle/>
                    <a:p>
                      <a:pPr algn="ctr"/>
                      <a:r>
                        <a:rPr lang="ar-IQ">
                          <a:effectLst/>
                        </a:rPr>
                        <a:t>الحجم أو السعة بالمتر المكعب من الداخل</a:t>
                      </a:r>
                    </a:p>
                  </a:txBody>
                  <a:tcPr anchor="ctr">
                    <a:lnL w="9525" cap="flat" cmpd="sng" algn="ctr">
                      <a:solidFill>
                        <a:srgbClr val="A2A9B1"/>
                      </a:solidFill>
                      <a:prstDash val="solid"/>
                      <a:round/>
                      <a:headEnd type="none" w="med" len="med"/>
                      <a:tailEnd type="none" w="med" len="med"/>
                    </a:lnL>
                    <a:lnR w="9525" cap="flat" cmpd="sng" algn="ctr">
                      <a:solidFill>
                        <a:srgbClr val="A2A9B1"/>
                      </a:solidFill>
                      <a:prstDash val="solid"/>
                      <a:round/>
                      <a:headEnd type="none" w="med" len="med"/>
                      <a:tailEnd type="none" w="med" len="med"/>
                    </a:lnR>
                    <a:lnT w="9525" cap="flat" cmpd="sng" algn="ctr">
                      <a:solidFill>
                        <a:srgbClr val="A2A9B1"/>
                      </a:solidFill>
                      <a:prstDash val="solid"/>
                      <a:round/>
                      <a:headEnd type="none" w="med" len="med"/>
                      <a:tailEnd type="none" w="med" len="med"/>
                    </a:lnT>
                    <a:lnB w="9525" cap="flat" cmpd="sng" algn="ctr">
                      <a:solidFill>
                        <a:srgbClr val="A2A9B1"/>
                      </a:solidFill>
                      <a:prstDash val="solid"/>
                      <a:round/>
                      <a:headEnd type="none" w="med" len="med"/>
                      <a:tailEnd type="none" w="med" len="med"/>
                    </a:lnB>
                    <a:solidFill>
                      <a:srgbClr val="EAECF0"/>
                    </a:solidFill>
                  </a:tcPr>
                </a:tc>
              </a:tr>
              <a:tr h="0">
                <a:tc>
                  <a:txBody>
                    <a:bodyPr/>
                    <a:lstStyle/>
                    <a:p>
                      <a:r>
                        <a:rPr lang="ar-IQ">
                          <a:effectLst/>
                        </a:rPr>
                        <a:t>20 قدم</a:t>
                      </a:r>
                    </a:p>
                  </a:txBody>
                  <a:tcPr anchor="ctr">
                    <a:lnL w="9525" cap="flat" cmpd="sng" algn="ctr">
                      <a:solidFill>
                        <a:srgbClr val="A2A9B1"/>
                      </a:solidFill>
                      <a:prstDash val="solid"/>
                      <a:round/>
                      <a:headEnd type="none" w="med" len="med"/>
                      <a:tailEnd type="none" w="med" len="med"/>
                    </a:lnL>
                    <a:lnR w="9525" cap="flat" cmpd="sng" algn="ctr">
                      <a:solidFill>
                        <a:srgbClr val="A2A9B1"/>
                      </a:solidFill>
                      <a:prstDash val="solid"/>
                      <a:round/>
                      <a:headEnd type="none" w="med" len="med"/>
                      <a:tailEnd type="none" w="med" len="med"/>
                    </a:lnR>
                    <a:lnT w="9525" cap="flat" cmpd="sng" algn="ctr">
                      <a:solidFill>
                        <a:srgbClr val="A2A9B1"/>
                      </a:solidFill>
                      <a:prstDash val="solid"/>
                      <a:round/>
                      <a:headEnd type="none" w="med" len="med"/>
                      <a:tailEnd type="none" w="med" len="med"/>
                    </a:lnT>
                    <a:lnB w="9525" cap="flat" cmpd="sng" algn="ctr">
                      <a:solidFill>
                        <a:srgbClr val="A2A9B1"/>
                      </a:solidFill>
                      <a:prstDash val="solid"/>
                      <a:round/>
                      <a:headEnd type="none" w="med" len="med"/>
                      <a:tailEnd type="none" w="med" len="med"/>
                    </a:lnB>
                    <a:solidFill>
                      <a:srgbClr val="F8F9FA"/>
                    </a:solidFill>
                  </a:tcPr>
                </a:tc>
                <a:tc>
                  <a:txBody>
                    <a:bodyPr/>
                    <a:lstStyle/>
                    <a:p>
                      <a:r>
                        <a:rPr lang="ar-IQ">
                          <a:effectLst/>
                        </a:rPr>
                        <a:t>20 قدم=5.899 متر</a:t>
                      </a:r>
                    </a:p>
                  </a:txBody>
                  <a:tcPr anchor="ctr">
                    <a:lnL w="9525" cap="flat" cmpd="sng" algn="ctr">
                      <a:solidFill>
                        <a:srgbClr val="A2A9B1"/>
                      </a:solidFill>
                      <a:prstDash val="solid"/>
                      <a:round/>
                      <a:headEnd type="none" w="med" len="med"/>
                      <a:tailEnd type="none" w="med" len="med"/>
                    </a:lnL>
                    <a:lnR w="9525" cap="flat" cmpd="sng" algn="ctr">
                      <a:solidFill>
                        <a:srgbClr val="A2A9B1"/>
                      </a:solidFill>
                      <a:prstDash val="solid"/>
                      <a:round/>
                      <a:headEnd type="none" w="med" len="med"/>
                      <a:tailEnd type="none" w="med" len="med"/>
                    </a:lnR>
                    <a:lnT w="9525" cap="flat" cmpd="sng" algn="ctr">
                      <a:solidFill>
                        <a:srgbClr val="A2A9B1"/>
                      </a:solidFill>
                      <a:prstDash val="solid"/>
                      <a:round/>
                      <a:headEnd type="none" w="med" len="med"/>
                      <a:tailEnd type="none" w="med" len="med"/>
                    </a:lnT>
                    <a:lnB w="9525" cap="flat" cmpd="sng" algn="ctr">
                      <a:solidFill>
                        <a:srgbClr val="A2A9B1"/>
                      </a:solidFill>
                      <a:prstDash val="solid"/>
                      <a:round/>
                      <a:headEnd type="none" w="med" len="med"/>
                      <a:tailEnd type="none" w="med" len="med"/>
                    </a:lnB>
                    <a:solidFill>
                      <a:srgbClr val="F8F9FA"/>
                    </a:solidFill>
                  </a:tcPr>
                </a:tc>
                <a:tc>
                  <a:txBody>
                    <a:bodyPr/>
                    <a:lstStyle/>
                    <a:p>
                      <a:r>
                        <a:rPr lang="ar-IQ">
                          <a:effectLst/>
                        </a:rPr>
                        <a:t>8 قدم=2.35 متر</a:t>
                      </a:r>
                    </a:p>
                  </a:txBody>
                  <a:tcPr anchor="ctr">
                    <a:lnL w="9525" cap="flat" cmpd="sng" algn="ctr">
                      <a:solidFill>
                        <a:srgbClr val="A2A9B1"/>
                      </a:solidFill>
                      <a:prstDash val="solid"/>
                      <a:round/>
                      <a:headEnd type="none" w="med" len="med"/>
                      <a:tailEnd type="none" w="med" len="med"/>
                    </a:lnL>
                    <a:lnR w="9525" cap="flat" cmpd="sng" algn="ctr">
                      <a:solidFill>
                        <a:srgbClr val="A2A9B1"/>
                      </a:solidFill>
                      <a:prstDash val="solid"/>
                      <a:round/>
                      <a:headEnd type="none" w="med" len="med"/>
                      <a:tailEnd type="none" w="med" len="med"/>
                    </a:lnR>
                    <a:lnT w="9525" cap="flat" cmpd="sng" algn="ctr">
                      <a:solidFill>
                        <a:srgbClr val="A2A9B1"/>
                      </a:solidFill>
                      <a:prstDash val="solid"/>
                      <a:round/>
                      <a:headEnd type="none" w="med" len="med"/>
                      <a:tailEnd type="none" w="med" len="med"/>
                    </a:lnT>
                    <a:lnB w="9525" cap="flat" cmpd="sng" algn="ctr">
                      <a:solidFill>
                        <a:srgbClr val="A2A9B1"/>
                      </a:solidFill>
                      <a:prstDash val="solid"/>
                      <a:round/>
                      <a:headEnd type="none" w="med" len="med"/>
                      <a:tailEnd type="none" w="med" len="med"/>
                    </a:lnB>
                    <a:solidFill>
                      <a:srgbClr val="F8F9FA"/>
                    </a:solidFill>
                  </a:tcPr>
                </a:tc>
                <a:tc>
                  <a:txBody>
                    <a:bodyPr/>
                    <a:lstStyle/>
                    <a:p>
                      <a:r>
                        <a:rPr lang="ar-IQ">
                          <a:effectLst/>
                        </a:rPr>
                        <a:t>8.6 قدم= 2.386 متر</a:t>
                      </a:r>
                    </a:p>
                  </a:txBody>
                  <a:tcPr anchor="ctr">
                    <a:lnL w="9525" cap="flat" cmpd="sng" algn="ctr">
                      <a:solidFill>
                        <a:srgbClr val="A2A9B1"/>
                      </a:solidFill>
                      <a:prstDash val="solid"/>
                      <a:round/>
                      <a:headEnd type="none" w="med" len="med"/>
                      <a:tailEnd type="none" w="med" len="med"/>
                    </a:lnL>
                    <a:lnR w="9525" cap="flat" cmpd="sng" algn="ctr">
                      <a:solidFill>
                        <a:srgbClr val="A2A9B1"/>
                      </a:solidFill>
                      <a:prstDash val="solid"/>
                      <a:round/>
                      <a:headEnd type="none" w="med" len="med"/>
                      <a:tailEnd type="none" w="med" len="med"/>
                    </a:lnR>
                    <a:lnT w="9525" cap="flat" cmpd="sng" algn="ctr">
                      <a:solidFill>
                        <a:srgbClr val="A2A9B1"/>
                      </a:solidFill>
                      <a:prstDash val="solid"/>
                      <a:round/>
                      <a:headEnd type="none" w="med" len="med"/>
                      <a:tailEnd type="none" w="med" len="med"/>
                    </a:lnT>
                    <a:lnB w="9525" cap="flat" cmpd="sng" algn="ctr">
                      <a:solidFill>
                        <a:srgbClr val="A2A9B1"/>
                      </a:solidFill>
                      <a:prstDash val="solid"/>
                      <a:round/>
                      <a:headEnd type="none" w="med" len="med"/>
                      <a:tailEnd type="none" w="med" len="med"/>
                    </a:lnB>
                    <a:solidFill>
                      <a:srgbClr val="F8F9FA"/>
                    </a:solidFill>
                  </a:tcPr>
                </a:tc>
                <a:tc>
                  <a:txBody>
                    <a:bodyPr/>
                    <a:lstStyle/>
                    <a:p>
                      <a:r>
                        <a:rPr lang="ar-IQ">
                          <a:effectLst/>
                        </a:rPr>
                        <a:t>1170 قدم مكعب</a:t>
                      </a:r>
                    </a:p>
                  </a:txBody>
                  <a:tcPr anchor="ctr">
                    <a:lnL w="9525" cap="flat" cmpd="sng" algn="ctr">
                      <a:solidFill>
                        <a:srgbClr val="A2A9B1"/>
                      </a:solidFill>
                      <a:prstDash val="solid"/>
                      <a:round/>
                      <a:headEnd type="none" w="med" len="med"/>
                      <a:tailEnd type="none" w="med" len="med"/>
                    </a:lnL>
                    <a:lnR w="9525" cap="flat" cmpd="sng" algn="ctr">
                      <a:solidFill>
                        <a:srgbClr val="A2A9B1"/>
                      </a:solidFill>
                      <a:prstDash val="solid"/>
                      <a:round/>
                      <a:headEnd type="none" w="med" len="med"/>
                      <a:tailEnd type="none" w="med" len="med"/>
                    </a:lnR>
                    <a:lnT w="9525" cap="flat" cmpd="sng" algn="ctr">
                      <a:solidFill>
                        <a:srgbClr val="A2A9B1"/>
                      </a:solidFill>
                      <a:prstDash val="solid"/>
                      <a:round/>
                      <a:headEnd type="none" w="med" len="med"/>
                      <a:tailEnd type="none" w="med" len="med"/>
                    </a:lnT>
                    <a:lnB w="9525" cap="flat" cmpd="sng" algn="ctr">
                      <a:solidFill>
                        <a:srgbClr val="A2A9B1"/>
                      </a:solidFill>
                      <a:prstDash val="solid"/>
                      <a:round/>
                      <a:headEnd type="none" w="med" len="med"/>
                      <a:tailEnd type="none" w="med" len="med"/>
                    </a:lnB>
                    <a:solidFill>
                      <a:srgbClr val="F8F9FA"/>
                    </a:solidFill>
                  </a:tcPr>
                </a:tc>
                <a:tc>
                  <a:txBody>
                    <a:bodyPr/>
                    <a:lstStyle/>
                    <a:p>
                      <a:r>
                        <a:rPr lang="ar-IQ">
                          <a:effectLst/>
                        </a:rPr>
                        <a:t>33 متر مكعب</a:t>
                      </a:r>
                    </a:p>
                  </a:txBody>
                  <a:tcPr anchor="ctr">
                    <a:lnL w="9525" cap="flat" cmpd="sng" algn="ctr">
                      <a:solidFill>
                        <a:srgbClr val="A2A9B1"/>
                      </a:solidFill>
                      <a:prstDash val="solid"/>
                      <a:round/>
                      <a:headEnd type="none" w="med" len="med"/>
                      <a:tailEnd type="none" w="med" len="med"/>
                    </a:lnL>
                    <a:lnR w="9525" cap="flat" cmpd="sng" algn="ctr">
                      <a:solidFill>
                        <a:srgbClr val="A2A9B1"/>
                      </a:solidFill>
                      <a:prstDash val="solid"/>
                      <a:round/>
                      <a:headEnd type="none" w="med" len="med"/>
                      <a:tailEnd type="none" w="med" len="med"/>
                    </a:lnR>
                    <a:lnT w="9525" cap="flat" cmpd="sng" algn="ctr">
                      <a:solidFill>
                        <a:srgbClr val="A2A9B1"/>
                      </a:solidFill>
                      <a:prstDash val="solid"/>
                      <a:round/>
                      <a:headEnd type="none" w="med" len="med"/>
                      <a:tailEnd type="none" w="med" len="med"/>
                    </a:lnT>
                    <a:lnB w="9525" cap="flat" cmpd="sng" algn="ctr">
                      <a:solidFill>
                        <a:srgbClr val="A2A9B1"/>
                      </a:solidFill>
                      <a:prstDash val="solid"/>
                      <a:round/>
                      <a:headEnd type="none" w="med" len="med"/>
                      <a:tailEnd type="none" w="med" len="med"/>
                    </a:lnB>
                    <a:solidFill>
                      <a:srgbClr val="F8F9FA"/>
                    </a:solidFill>
                  </a:tcPr>
                </a:tc>
              </a:tr>
              <a:tr h="0">
                <a:tc>
                  <a:txBody>
                    <a:bodyPr/>
                    <a:lstStyle/>
                    <a:p>
                      <a:r>
                        <a:rPr lang="ar-IQ">
                          <a:effectLst/>
                        </a:rPr>
                        <a:t>40 قدم عادي</a:t>
                      </a:r>
                    </a:p>
                  </a:txBody>
                  <a:tcPr anchor="ctr">
                    <a:lnL w="9525" cap="flat" cmpd="sng" algn="ctr">
                      <a:solidFill>
                        <a:srgbClr val="A2A9B1"/>
                      </a:solidFill>
                      <a:prstDash val="solid"/>
                      <a:round/>
                      <a:headEnd type="none" w="med" len="med"/>
                      <a:tailEnd type="none" w="med" len="med"/>
                    </a:lnL>
                    <a:lnR w="9525" cap="flat" cmpd="sng" algn="ctr">
                      <a:solidFill>
                        <a:srgbClr val="A2A9B1"/>
                      </a:solidFill>
                      <a:prstDash val="solid"/>
                      <a:round/>
                      <a:headEnd type="none" w="med" len="med"/>
                      <a:tailEnd type="none" w="med" len="med"/>
                    </a:lnR>
                    <a:lnT w="9525" cap="flat" cmpd="sng" algn="ctr">
                      <a:solidFill>
                        <a:srgbClr val="A2A9B1"/>
                      </a:solidFill>
                      <a:prstDash val="solid"/>
                      <a:round/>
                      <a:headEnd type="none" w="med" len="med"/>
                      <a:tailEnd type="none" w="med" len="med"/>
                    </a:lnT>
                    <a:lnB w="9525" cap="flat" cmpd="sng" algn="ctr">
                      <a:solidFill>
                        <a:srgbClr val="A2A9B1"/>
                      </a:solidFill>
                      <a:prstDash val="solid"/>
                      <a:round/>
                      <a:headEnd type="none" w="med" len="med"/>
                      <a:tailEnd type="none" w="med" len="med"/>
                    </a:lnB>
                    <a:solidFill>
                      <a:srgbClr val="EFEFEF"/>
                    </a:solidFill>
                  </a:tcPr>
                </a:tc>
                <a:tc>
                  <a:txBody>
                    <a:bodyPr/>
                    <a:lstStyle/>
                    <a:p>
                      <a:r>
                        <a:rPr lang="ar-IQ">
                          <a:effectLst/>
                        </a:rPr>
                        <a:t>40 قدم = 12.02 متر</a:t>
                      </a:r>
                    </a:p>
                  </a:txBody>
                  <a:tcPr anchor="ctr">
                    <a:lnL w="9525" cap="flat" cmpd="sng" algn="ctr">
                      <a:solidFill>
                        <a:srgbClr val="A2A9B1"/>
                      </a:solidFill>
                      <a:prstDash val="solid"/>
                      <a:round/>
                      <a:headEnd type="none" w="med" len="med"/>
                      <a:tailEnd type="none" w="med" len="med"/>
                    </a:lnL>
                    <a:lnR w="9525" cap="flat" cmpd="sng" algn="ctr">
                      <a:solidFill>
                        <a:srgbClr val="A2A9B1"/>
                      </a:solidFill>
                      <a:prstDash val="solid"/>
                      <a:round/>
                      <a:headEnd type="none" w="med" len="med"/>
                      <a:tailEnd type="none" w="med" len="med"/>
                    </a:lnR>
                    <a:lnT w="9525" cap="flat" cmpd="sng" algn="ctr">
                      <a:solidFill>
                        <a:srgbClr val="A2A9B1"/>
                      </a:solidFill>
                      <a:prstDash val="solid"/>
                      <a:round/>
                      <a:headEnd type="none" w="med" len="med"/>
                      <a:tailEnd type="none" w="med" len="med"/>
                    </a:lnT>
                    <a:lnB w="9525" cap="flat" cmpd="sng" algn="ctr">
                      <a:solidFill>
                        <a:srgbClr val="A2A9B1"/>
                      </a:solidFill>
                      <a:prstDash val="solid"/>
                      <a:round/>
                      <a:headEnd type="none" w="med" len="med"/>
                      <a:tailEnd type="none" w="med" len="med"/>
                    </a:lnB>
                    <a:solidFill>
                      <a:srgbClr val="EFEFEF"/>
                    </a:solidFill>
                  </a:tcPr>
                </a:tc>
                <a:tc>
                  <a:txBody>
                    <a:bodyPr/>
                    <a:lstStyle/>
                    <a:p>
                      <a:r>
                        <a:rPr lang="ar-IQ">
                          <a:effectLst/>
                        </a:rPr>
                        <a:t>8 قدم=2.35 متر</a:t>
                      </a:r>
                    </a:p>
                  </a:txBody>
                  <a:tcPr anchor="ctr">
                    <a:lnL w="9525" cap="flat" cmpd="sng" algn="ctr">
                      <a:solidFill>
                        <a:srgbClr val="A2A9B1"/>
                      </a:solidFill>
                      <a:prstDash val="solid"/>
                      <a:round/>
                      <a:headEnd type="none" w="med" len="med"/>
                      <a:tailEnd type="none" w="med" len="med"/>
                    </a:lnL>
                    <a:lnR w="9525" cap="flat" cmpd="sng" algn="ctr">
                      <a:solidFill>
                        <a:srgbClr val="A2A9B1"/>
                      </a:solidFill>
                      <a:prstDash val="solid"/>
                      <a:round/>
                      <a:headEnd type="none" w="med" len="med"/>
                      <a:tailEnd type="none" w="med" len="med"/>
                    </a:lnR>
                    <a:lnT w="9525" cap="flat" cmpd="sng" algn="ctr">
                      <a:solidFill>
                        <a:srgbClr val="A2A9B1"/>
                      </a:solidFill>
                      <a:prstDash val="solid"/>
                      <a:round/>
                      <a:headEnd type="none" w="med" len="med"/>
                      <a:tailEnd type="none" w="med" len="med"/>
                    </a:lnT>
                    <a:lnB w="9525" cap="flat" cmpd="sng" algn="ctr">
                      <a:solidFill>
                        <a:srgbClr val="A2A9B1"/>
                      </a:solidFill>
                      <a:prstDash val="solid"/>
                      <a:round/>
                      <a:headEnd type="none" w="med" len="med"/>
                      <a:tailEnd type="none" w="med" len="med"/>
                    </a:lnB>
                    <a:solidFill>
                      <a:srgbClr val="EFEFEF"/>
                    </a:solidFill>
                  </a:tcPr>
                </a:tc>
                <a:tc>
                  <a:txBody>
                    <a:bodyPr/>
                    <a:lstStyle/>
                    <a:p>
                      <a:r>
                        <a:rPr lang="ar-IQ">
                          <a:effectLst/>
                        </a:rPr>
                        <a:t>8.6 قدم= 2.386 متر</a:t>
                      </a:r>
                    </a:p>
                  </a:txBody>
                  <a:tcPr anchor="ctr">
                    <a:lnL w="9525" cap="flat" cmpd="sng" algn="ctr">
                      <a:solidFill>
                        <a:srgbClr val="A2A9B1"/>
                      </a:solidFill>
                      <a:prstDash val="solid"/>
                      <a:round/>
                      <a:headEnd type="none" w="med" len="med"/>
                      <a:tailEnd type="none" w="med" len="med"/>
                    </a:lnL>
                    <a:lnR w="9525" cap="flat" cmpd="sng" algn="ctr">
                      <a:solidFill>
                        <a:srgbClr val="A2A9B1"/>
                      </a:solidFill>
                      <a:prstDash val="solid"/>
                      <a:round/>
                      <a:headEnd type="none" w="med" len="med"/>
                      <a:tailEnd type="none" w="med" len="med"/>
                    </a:lnR>
                    <a:lnT w="9525" cap="flat" cmpd="sng" algn="ctr">
                      <a:solidFill>
                        <a:srgbClr val="A2A9B1"/>
                      </a:solidFill>
                      <a:prstDash val="solid"/>
                      <a:round/>
                      <a:headEnd type="none" w="med" len="med"/>
                      <a:tailEnd type="none" w="med" len="med"/>
                    </a:lnT>
                    <a:lnB w="9525" cap="flat" cmpd="sng" algn="ctr">
                      <a:solidFill>
                        <a:srgbClr val="A2A9B1"/>
                      </a:solidFill>
                      <a:prstDash val="solid"/>
                      <a:round/>
                      <a:headEnd type="none" w="med" len="med"/>
                      <a:tailEnd type="none" w="med" len="med"/>
                    </a:lnB>
                    <a:solidFill>
                      <a:srgbClr val="EFEFEF"/>
                    </a:solidFill>
                  </a:tcPr>
                </a:tc>
                <a:tc>
                  <a:txBody>
                    <a:bodyPr/>
                    <a:lstStyle/>
                    <a:p>
                      <a:r>
                        <a:rPr lang="ar-IQ">
                          <a:effectLst/>
                        </a:rPr>
                        <a:t>2088 قدم مكعب</a:t>
                      </a:r>
                    </a:p>
                  </a:txBody>
                  <a:tcPr anchor="ctr">
                    <a:lnL w="9525" cap="flat" cmpd="sng" algn="ctr">
                      <a:solidFill>
                        <a:srgbClr val="A2A9B1"/>
                      </a:solidFill>
                      <a:prstDash val="solid"/>
                      <a:round/>
                      <a:headEnd type="none" w="med" len="med"/>
                      <a:tailEnd type="none" w="med" len="med"/>
                    </a:lnL>
                    <a:lnR w="9525" cap="flat" cmpd="sng" algn="ctr">
                      <a:solidFill>
                        <a:srgbClr val="A2A9B1"/>
                      </a:solidFill>
                      <a:prstDash val="solid"/>
                      <a:round/>
                      <a:headEnd type="none" w="med" len="med"/>
                      <a:tailEnd type="none" w="med" len="med"/>
                    </a:lnR>
                    <a:lnT w="9525" cap="flat" cmpd="sng" algn="ctr">
                      <a:solidFill>
                        <a:srgbClr val="A2A9B1"/>
                      </a:solidFill>
                      <a:prstDash val="solid"/>
                      <a:round/>
                      <a:headEnd type="none" w="med" len="med"/>
                      <a:tailEnd type="none" w="med" len="med"/>
                    </a:lnT>
                    <a:lnB w="9525" cap="flat" cmpd="sng" algn="ctr">
                      <a:solidFill>
                        <a:srgbClr val="A2A9B1"/>
                      </a:solidFill>
                      <a:prstDash val="solid"/>
                      <a:round/>
                      <a:headEnd type="none" w="med" len="med"/>
                      <a:tailEnd type="none" w="med" len="med"/>
                    </a:lnB>
                    <a:solidFill>
                      <a:srgbClr val="EFEFEF"/>
                    </a:solidFill>
                  </a:tcPr>
                </a:tc>
                <a:tc>
                  <a:txBody>
                    <a:bodyPr/>
                    <a:lstStyle/>
                    <a:p>
                      <a:r>
                        <a:rPr lang="ar-IQ">
                          <a:effectLst/>
                        </a:rPr>
                        <a:t>67 متر مكعب</a:t>
                      </a:r>
                    </a:p>
                  </a:txBody>
                  <a:tcPr anchor="ctr">
                    <a:lnL w="9525" cap="flat" cmpd="sng" algn="ctr">
                      <a:solidFill>
                        <a:srgbClr val="A2A9B1"/>
                      </a:solidFill>
                      <a:prstDash val="solid"/>
                      <a:round/>
                      <a:headEnd type="none" w="med" len="med"/>
                      <a:tailEnd type="none" w="med" len="med"/>
                    </a:lnL>
                    <a:lnR w="9525" cap="flat" cmpd="sng" algn="ctr">
                      <a:solidFill>
                        <a:srgbClr val="A2A9B1"/>
                      </a:solidFill>
                      <a:prstDash val="solid"/>
                      <a:round/>
                      <a:headEnd type="none" w="med" len="med"/>
                      <a:tailEnd type="none" w="med" len="med"/>
                    </a:lnR>
                    <a:lnT w="9525" cap="flat" cmpd="sng" algn="ctr">
                      <a:solidFill>
                        <a:srgbClr val="A2A9B1"/>
                      </a:solidFill>
                      <a:prstDash val="solid"/>
                      <a:round/>
                      <a:headEnd type="none" w="med" len="med"/>
                      <a:tailEnd type="none" w="med" len="med"/>
                    </a:lnT>
                    <a:lnB w="9525" cap="flat" cmpd="sng" algn="ctr">
                      <a:solidFill>
                        <a:srgbClr val="A2A9B1"/>
                      </a:solidFill>
                      <a:prstDash val="solid"/>
                      <a:round/>
                      <a:headEnd type="none" w="med" len="med"/>
                      <a:tailEnd type="none" w="med" len="med"/>
                    </a:lnB>
                    <a:solidFill>
                      <a:srgbClr val="EFEFEF"/>
                    </a:solidFill>
                  </a:tcPr>
                </a:tc>
              </a:tr>
              <a:tr h="0">
                <a:tc>
                  <a:txBody>
                    <a:bodyPr/>
                    <a:lstStyle/>
                    <a:p>
                      <a:r>
                        <a:rPr lang="ar-IQ">
                          <a:effectLst/>
                        </a:rPr>
                        <a:t>40 قدم عالي الارتفاع </a:t>
                      </a:r>
                      <a:r>
                        <a:rPr lang="en-US">
                          <a:effectLst/>
                        </a:rPr>
                        <a:t>HQ</a:t>
                      </a:r>
                    </a:p>
                  </a:txBody>
                  <a:tcPr anchor="ctr">
                    <a:lnL w="9525" cap="flat" cmpd="sng" algn="ctr">
                      <a:solidFill>
                        <a:srgbClr val="A2A9B1"/>
                      </a:solidFill>
                      <a:prstDash val="solid"/>
                      <a:round/>
                      <a:headEnd type="none" w="med" len="med"/>
                      <a:tailEnd type="none" w="med" len="med"/>
                    </a:lnL>
                    <a:lnR w="9525" cap="flat" cmpd="sng" algn="ctr">
                      <a:solidFill>
                        <a:srgbClr val="A2A9B1"/>
                      </a:solidFill>
                      <a:prstDash val="solid"/>
                      <a:round/>
                      <a:headEnd type="none" w="med" len="med"/>
                      <a:tailEnd type="none" w="med" len="med"/>
                    </a:lnR>
                    <a:lnT w="9525" cap="flat" cmpd="sng" algn="ctr">
                      <a:solidFill>
                        <a:srgbClr val="A2A9B1"/>
                      </a:solidFill>
                      <a:prstDash val="solid"/>
                      <a:round/>
                      <a:headEnd type="none" w="med" len="med"/>
                      <a:tailEnd type="none" w="med" len="med"/>
                    </a:lnT>
                    <a:lnB w="9525" cap="flat" cmpd="sng" algn="ctr">
                      <a:solidFill>
                        <a:srgbClr val="A2A9B1"/>
                      </a:solidFill>
                      <a:prstDash val="solid"/>
                      <a:round/>
                      <a:headEnd type="none" w="med" len="med"/>
                      <a:tailEnd type="none" w="med" len="med"/>
                    </a:lnB>
                    <a:solidFill>
                      <a:srgbClr val="F8F9FA"/>
                    </a:solidFill>
                  </a:tcPr>
                </a:tc>
                <a:tc>
                  <a:txBody>
                    <a:bodyPr/>
                    <a:lstStyle/>
                    <a:p>
                      <a:r>
                        <a:rPr lang="ar-IQ">
                          <a:effectLst/>
                        </a:rPr>
                        <a:t>40 قدم = 12.02 متر</a:t>
                      </a:r>
                    </a:p>
                  </a:txBody>
                  <a:tcPr anchor="ctr">
                    <a:lnL w="9525" cap="flat" cmpd="sng" algn="ctr">
                      <a:solidFill>
                        <a:srgbClr val="A2A9B1"/>
                      </a:solidFill>
                      <a:prstDash val="solid"/>
                      <a:round/>
                      <a:headEnd type="none" w="med" len="med"/>
                      <a:tailEnd type="none" w="med" len="med"/>
                    </a:lnL>
                    <a:lnR w="9525" cap="flat" cmpd="sng" algn="ctr">
                      <a:solidFill>
                        <a:srgbClr val="A2A9B1"/>
                      </a:solidFill>
                      <a:prstDash val="solid"/>
                      <a:round/>
                      <a:headEnd type="none" w="med" len="med"/>
                      <a:tailEnd type="none" w="med" len="med"/>
                    </a:lnR>
                    <a:lnT w="9525" cap="flat" cmpd="sng" algn="ctr">
                      <a:solidFill>
                        <a:srgbClr val="A2A9B1"/>
                      </a:solidFill>
                      <a:prstDash val="solid"/>
                      <a:round/>
                      <a:headEnd type="none" w="med" len="med"/>
                      <a:tailEnd type="none" w="med" len="med"/>
                    </a:lnT>
                    <a:lnB w="9525" cap="flat" cmpd="sng" algn="ctr">
                      <a:solidFill>
                        <a:srgbClr val="A2A9B1"/>
                      </a:solidFill>
                      <a:prstDash val="solid"/>
                      <a:round/>
                      <a:headEnd type="none" w="med" len="med"/>
                      <a:tailEnd type="none" w="med" len="med"/>
                    </a:lnB>
                    <a:solidFill>
                      <a:srgbClr val="F8F9FA"/>
                    </a:solidFill>
                  </a:tcPr>
                </a:tc>
                <a:tc>
                  <a:txBody>
                    <a:bodyPr/>
                    <a:lstStyle/>
                    <a:p>
                      <a:r>
                        <a:rPr lang="ar-IQ">
                          <a:effectLst/>
                        </a:rPr>
                        <a:t>8 قدم=2.35 متر</a:t>
                      </a:r>
                    </a:p>
                  </a:txBody>
                  <a:tcPr anchor="ctr">
                    <a:lnL w="9525" cap="flat" cmpd="sng" algn="ctr">
                      <a:solidFill>
                        <a:srgbClr val="A2A9B1"/>
                      </a:solidFill>
                      <a:prstDash val="solid"/>
                      <a:round/>
                      <a:headEnd type="none" w="med" len="med"/>
                      <a:tailEnd type="none" w="med" len="med"/>
                    </a:lnL>
                    <a:lnR w="9525" cap="flat" cmpd="sng" algn="ctr">
                      <a:solidFill>
                        <a:srgbClr val="A2A9B1"/>
                      </a:solidFill>
                      <a:prstDash val="solid"/>
                      <a:round/>
                      <a:headEnd type="none" w="med" len="med"/>
                      <a:tailEnd type="none" w="med" len="med"/>
                    </a:lnR>
                    <a:lnT w="9525" cap="flat" cmpd="sng" algn="ctr">
                      <a:solidFill>
                        <a:srgbClr val="A2A9B1"/>
                      </a:solidFill>
                      <a:prstDash val="solid"/>
                      <a:round/>
                      <a:headEnd type="none" w="med" len="med"/>
                      <a:tailEnd type="none" w="med" len="med"/>
                    </a:lnT>
                    <a:lnB w="9525" cap="flat" cmpd="sng" algn="ctr">
                      <a:solidFill>
                        <a:srgbClr val="A2A9B1"/>
                      </a:solidFill>
                      <a:prstDash val="solid"/>
                      <a:round/>
                      <a:headEnd type="none" w="med" len="med"/>
                      <a:tailEnd type="none" w="med" len="med"/>
                    </a:lnB>
                    <a:solidFill>
                      <a:srgbClr val="F8F9FA"/>
                    </a:solidFill>
                  </a:tcPr>
                </a:tc>
                <a:tc>
                  <a:txBody>
                    <a:bodyPr/>
                    <a:lstStyle/>
                    <a:p>
                      <a:r>
                        <a:rPr lang="ar-IQ">
                          <a:effectLst/>
                        </a:rPr>
                        <a:t>9.91 قدم= 2.756 متر</a:t>
                      </a:r>
                    </a:p>
                  </a:txBody>
                  <a:tcPr anchor="ctr">
                    <a:lnL w="9525" cap="flat" cmpd="sng" algn="ctr">
                      <a:solidFill>
                        <a:srgbClr val="A2A9B1"/>
                      </a:solidFill>
                      <a:prstDash val="solid"/>
                      <a:round/>
                      <a:headEnd type="none" w="med" len="med"/>
                      <a:tailEnd type="none" w="med" len="med"/>
                    </a:lnL>
                    <a:lnR w="9525" cap="flat" cmpd="sng" algn="ctr">
                      <a:solidFill>
                        <a:srgbClr val="A2A9B1"/>
                      </a:solidFill>
                      <a:prstDash val="solid"/>
                      <a:round/>
                      <a:headEnd type="none" w="med" len="med"/>
                      <a:tailEnd type="none" w="med" len="med"/>
                    </a:lnR>
                    <a:lnT w="9525" cap="flat" cmpd="sng" algn="ctr">
                      <a:solidFill>
                        <a:srgbClr val="A2A9B1"/>
                      </a:solidFill>
                      <a:prstDash val="solid"/>
                      <a:round/>
                      <a:headEnd type="none" w="med" len="med"/>
                      <a:tailEnd type="none" w="med" len="med"/>
                    </a:lnT>
                    <a:lnB w="9525" cap="flat" cmpd="sng" algn="ctr">
                      <a:solidFill>
                        <a:srgbClr val="A2A9B1"/>
                      </a:solidFill>
                      <a:prstDash val="solid"/>
                      <a:round/>
                      <a:headEnd type="none" w="med" len="med"/>
                      <a:tailEnd type="none" w="med" len="med"/>
                    </a:lnB>
                    <a:solidFill>
                      <a:srgbClr val="F8F9FA"/>
                    </a:solidFill>
                  </a:tcPr>
                </a:tc>
                <a:tc>
                  <a:txBody>
                    <a:bodyPr/>
                    <a:lstStyle/>
                    <a:p>
                      <a:r>
                        <a:rPr lang="ar-IQ">
                          <a:effectLst/>
                        </a:rPr>
                        <a:t>2412 قدم مكعب</a:t>
                      </a:r>
                    </a:p>
                  </a:txBody>
                  <a:tcPr anchor="ctr">
                    <a:lnL w="9525" cap="flat" cmpd="sng" algn="ctr">
                      <a:solidFill>
                        <a:srgbClr val="A2A9B1"/>
                      </a:solidFill>
                      <a:prstDash val="solid"/>
                      <a:round/>
                      <a:headEnd type="none" w="med" len="med"/>
                      <a:tailEnd type="none" w="med" len="med"/>
                    </a:lnL>
                    <a:lnR w="9525" cap="flat" cmpd="sng" algn="ctr">
                      <a:solidFill>
                        <a:srgbClr val="A2A9B1"/>
                      </a:solidFill>
                      <a:prstDash val="solid"/>
                      <a:round/>
                      <a:headEnd type="none" w="med" len="med"/>
                      <a:tailEnd type="none" w="med" len="med"/>
                    </a:lnR>
                    <a:lnT w="9525" cap="flat" cmpd="sng" algn="ctr">
                      <a:solidFill>
                        <a:srgbClr val="A2A9B1"/>
                      </a:solidFill>
                      <a:prstDash val="solid"/>
                      <a:round/>
                      <a:headEnd type="none" w="med" len="med"/>
                      <a:tailEnd type="none" w="med" len="med"/>
                    </a:lnT>
                    <a:lnB w="9525" cap="flat" cmpd="sng" algn="ctr">
                      <a:solidFill>
                        <a:srgbClr val="A2A9B1"/>
                      </a:solidFill>
                      <a:prstDash val="solid"/>
                      <a:round/>
                      <a:headEnd type="none" w="med" len="med"/>
                      <a:tailEnd type="none" w="med" len="med"/>
                    </a:lnB>
                    <a:solidFill>
                      <a:srgbClr val="F8F9FA"/>
                    </a:solidFill>
                  </a:tcPr>
                </a:tc>
                <a:tc>
                  <a:txBody>
                    <a:bodyPr/>
                    <a:lstStyle/>
                    <a:p>
                      <a:r>
                        <a:rPr lang="ar-IQ">
                          <a:effectLst/>
                        </a:rPr>
                        <a:t>77 متر مكعب</a:t>
                      </a:r>
                    </a:p>
                  </a:txBody>
                  <a:tcPr anchor="ctr">
                    <a:lnL w="9525" cap="flat" cmpd="sng" algn="ctr">
                      <a:solidFill>
                        <a:srgbClr val="A2A9B1"/>
                      </a:solidFill>
                      <a:prstDash val="solid"/>
                      <a:round/>
                      <a:headEnd type="none" w="med" len="med"/>
                      <a:tailEnd type="none" w="med" len="med"/>
                    </a:lnL>
                    <a:lnR w="9525" cap="flat" cmpd="sng" algn="ctr">
                      <a:solidFill>
                        <a:srgbClr val="A2A9B1"/>
                      </a:solidFill>
                      <a:prstDash val="solid"/>
                      <a:round/>
                      <a:headEnd type="none" w="med" len="med"/>
                      <a:tailEnd type="none" w="med" len="med"/>
                    </a:lnR>
                    <a:lnT w="9525" cap="flat" cmpd="sng" algn="ctr">
                      <a:solidFill>
                        <a:srgbClr val="A2A9B1"/>
                      </a:solidFill>
                      <a:prstDash val="solid"/>
                      <a:round/>
                      <a:headEnd type="none" w="med" len="med"/>
                      <a:tailEnd type="none" w="med" len="med"/>
                    </a:lnT>
                    <a:lnB w="9525" cap="flat" cmpd="sng" algn="ctr">
                      <a:solidFill>
                        <a:srgbClr val="A2A9B1"/>
                      </a:solidFill>
                      <a:prstDash val="solid"/>
                      <a:round/>
                      <a:headEnd type="none" w="med" len="med"/>
                      <a:tailEnd type="none" w="med" len="med"/>
                    </a:lnB>
                    <a:solidFill>
                      <a:srgbClr val="F8F9FA"/>
                    </a:solidFill>
                  </a:tcPr>
                </a:tc>
              </a:tr>
              <a:tr h="0">
                <a:tc>
                  <a:txBody>
                    <a:bodyPr/>
                    <a:lstStyle/>
                    <a:p>
                      <a:r>
                        <a:rPr lang="ar-IQ">
                          <a:effectLst/>
                        </a:rPr>
                        <a:t>45 قدم عالي الارتفاع </a:t>
                      </a:r>
                      <a:r>
                        <a:rPr lang="en-US">
                          <a:effectLst/>
                        </a:rPr>
                        <a:t>HQ</a:t>
                      </a:r>
                    </a:p>
                  </a:txBody>
                  <a:tcPr anchor="ctr">
                    <a:lnL w="9525" cap="flat" cmpd="sng" algn="ctr">
                      <a:solidFill>
                        <a:srgbClr val="A2A9B1"/>
                      </a:solidFill>
                      <a:prstDash val="solid"/>
                      <a:round/>
                      <a:headEnd type="none" w="med" len="med"/>
                      <a:tailEnd type="none" w="med" len="med"/>
                    </a:lnL>
                    <a:lnR w="9525" cap="flat" cmpd="sng" algn="ctr">
                      <a:solidFill>
                        <a:srgbClr val="A2A9B1"/>
                      </a:solidFill>
                      <a:prstDash val="solid"/>
                      <a:round/>
                      <a:headEnd type="none" w="med" len="med"/>
                      <a:tailEnd type="none" w="med" len="med"/>
                    </a:lnR>
                    <a:lnT w="9525" cap="flat" cmpd="sng" algn="ctr">
                      <a:solidFill>
                        <a:srgbClr val="A2A9B1"/>
                      </a:solidFill>
                      <a:prstDash val="solid"/>
                      <a:round/>
                      <a:headEnd type="none" w="med" len="med"/>
                      <a:tailEnd type="none" w="med" len="med"/>
                    </a:lnT>
                    <a:lnB w="9525" cap="flat" cmpd="sng" algn="ctr">
                      <a:solidFill>
                        <a:srgbClr val="A2A9B1"/>
                      </a:solidFill>
                      <a:prstDash val="solid"/>
                      <a:round/>
                      <a:headEnd type="none" w="med" len="med"/>
                      <a:tailEnd type="none" w="med" len="med"/>
                    </a:lnB>
                    <a:solidFill>
                      <a:srgbClr val="EFEFEF"/>
                    </a:solidFill>
                  </a:tcPr>
                </a:tc>
                <a:tc>
                  <a:txBody>
                    <a:bodyPr/>
                    <a:lstStyle/>
                    <a:p>
                      <a:r>
                        <a:rPr lang="ar-IQ">
                          <a:effectLst/>
                        </a:rPr>
                        <a:t>45 قدم = 13.52 متر</a:t>
                      </a:r>
                    </a:p>
                  </a:txBody>
                  <a:tcPr anchor="ctr">
                    <a:lnL w="9525" cap="flat" cmpd="sng" algn="ctr">
                      <a:solidFill>
                        <a:srgbClr val="A2A9B1"/>
                      </a:solidFill>
                      <a:prstDash val="solid"/>
                      <a:round/>
                      <a:headEnd type="none" w="med" len="med"/>
                      <a:tailEnd type="none" w="med" len="med"/>
                    </a:lnL>
                    <a:lnR w="9525" cap="flat" cmpd="sng" algn="ctr">
                      <a:solidFill>
                        <a:srgbClr val="A2A9B1"/>
                      </a:solidFill>
                      <a:prstDash val="solid"/>
                      <a:round/>
                      <a:headEnd type="none" w="med" len="med"/>
                      <a:tailEnd type="none" w="med" len="med"/>
                    </a:lnR>
                    <a:lnT w="9525" cap="flat" cmpd="sng" algn="ctr">
                      <a:solidFill>
                        <a:srgbClr val="A2A9B1"/>
                      </a:solidFill>
                      <a:prstDash val="solid"/>
                      <a:round/>
                      <a:headEnd type="none" w="med" len="med"/>
                      <a:tailEnd type="none" w="med" len="med"/>
                    </a:lnT>
                    <a:lnB w="9525" cap="flat" cmpd="sng" algn="ctr">
                      <a:solidFill>
                        <a:srgbClr val="A2A9B1"/>
                      </a:solidFill>
                      <a:prstDash val="solid"/>
                      <a:round/>
                      <a:headEnd type="none" w="med" len="med"/>
                      <a:tailEnd type="none" w="med" len="med"/>
                    </a:lnB>
                    <a:solidFill>
                      <a:srgbClr val="EFEFEF"/>
                    </a:solidFill>
                  </a:tcPr>
                </a:tc>
                <a:tc>
                  <a:txBody>
                    <a:bodyPr/>
                    <a:lstStyle/>
                    <a:p>
                      <a:r>
                        <a:rPr lang="ar-IQ">
                          <a:effectLst/>
                        </a:rPr>
                        <a:t>8 قدم=2.35 متر</a:t>
                      </a:r>
                    </a:p>
                  </a:txBody>
                  <a:tcPr anchor="ctr">
                    <a:lnL w="9525" cap="flat" cmpd="sng" algn="ctr">
                      <a:solidFill>
                        <a:srgbClr val="A2A9B1"/>
                      </a:solidFill>
                      <a:prstDash val="solid"/>
                      <a:round/>
                      <a:headEnd type="none" w="med" len="med"/>
                      <a:tailEnd type="none" w="med" len="med"/>
                    </a:lnL>
                    <a:lnR w="9525" cap="flat" cmpd="sng" algn="ctr">
                      <a:solidFill>
                        <a:srgbClr val="A2A9B1"/>
                      </a:solidFill>
                      <a:prstDash val="solid"/>
                      <a:round/>
                      <a:headEnd type="none" w="med" len="med"/>
                      <a:tailEnd type="none" w="med" len="med"/>
                    </a:lnR>
                    <a:lnT w="9525" cap="flat" cmpd="sng" algn="ctr">
                      <a:solidFill>
                        <a:srgbClr val="A2A9B1"/>
                      </a:solidFill>
                      <a:prstDash val="solid"/>
                      <a:round/>
                      <a:headEnd type="none" w="med" len="med"/>
                      <a:tailEnd type="none" w="med" len="med"/>
                    </a:lnT>
                    <a:lnB w="9525" cap="flat" cmpd="sng" algn="ctr">
                      <a:solidFill>
                        <a:srgbClr val="A2A9B1"/>
                      </a:solidFill>
                      <a:prstDash val="solid"/>
                      <a:round/>
                      <a:headEnd type="none" w="med" len="med"/>
                      <a:tailEnd type="none" w="med" len="med"/>
                    </a:lnB>
                    <a:solidFill>
                      <a:srgbClr val="EFEFEF"/>
                    </a:solidFill>
                  </a:tcPr>
                </a:tc>
                <a:tc>
                  <a:txBody>
                    <a:bodyPr/>
                    <a:lstStyle/>
                    <a:p>
                      <a:r>
                        <a:rPr lang="ar-IQ">
                          <a:effectLst/>
                        </a:rPr>
                        <a:t>9.91 قدم= 2.756 متر</a:t>
                      </a:r>
                    </a:p>
                  </a:txBody>
                  <a:tcPr anchor="ctr">
                    <a:lnL w="9525" cap="flat" cmpd="sng" algn="ctr">
                      <a:solidFill>
                        <a:srgbClr val="A2A9B1"/>
                      </a:solidFill>
                      <a:prstDash val="solid"/>
                      <a:round/>
                      <a:headEnd type="none" w="med" len="med"/>
                      <a:tailEnd type="none" w="med" len="med"/>
                    </a:lnL>
                    <a:lnR w="9525" cap="flat" cmpd="sng" algn="ctr">
                      <a:solidFill>
                        <a:srgbClr val="A2A9B1"/>
                      </a:solidFill>
                      <a:prstDash val="solid"/>
                      <a:round/>
                      <a:headEnd type="none" w="med" len="med"/>
                      <a:tailEnd type="none" w="med" len="med"/>
                    </a:lnR>
                    <a:lnT w="9525" cap="flat" cmpd="sng" algn="ctr">
                      <a:solidFill>
                        <a:srgbClr val="A2A9B1"/>
                      </a:solidFill>
                      <a:prstDash val="solid"/>
                      <a:round/>
                      <a:headEnd type="none" w="med" len="med"/>
                      <a:tailEnd type="none" w="med" len="med"/>
                    </a:lnT>
                    <a:lnB w="9525" cap="flat" cmpd="sng" algn="ctr">
                      <a:solidFill>
                        <a:srgbClr val="A2A9B1"/>
                      </a:solidFill>
                      <a:prstDash val="solid"/>
                      <a:round/>
                      <a:headEnd type="none" w="med" len="med"/>
                      <a:tailEnd type="none" w="med" len="med"/>
                    </a:lnB>
                    <a:solidFill>
                      <a:srgbClr val="EFEFEF"/>
                    </a:solidFill>
                  </a:tcPr>
                </a:tc>
                <a:tc>
                  <a:txBody>
                    <a:bodyPr/>
                    <a:lstStyle/>
                    <a:p>
                      <a:r>
                        <a:rPr lang="ar-IQ">
                          <a:effectLst/>
                        </a:rPr>
                        <a:t>2797.73 قدم مكعب</a:t>
                      </a:r>
                    </a:p>
                  </a:txBody>
                  <a:tcPr anchor="ctr">
                    <a:lnL w="9525" cap="flat" cmpd="sng" algn="ctr">
                      <a:solidFill>
                        <a:srgbClr val="A2A9B1"/>
                      </a:solidFill>
                      <a:prstDash val="solid"/>
                      <a:round/>
                      <a:headEnd type="none" w="med" len="med"/>
                      <a:tailEnd type="none" w="med" len="med"/>
                    </a:lnL>
                    <a:lnR w="9525" cap="flat" cmpd="sng" algn="ctr">
                      <a:solidFill>
                        <a:srgbClr val="A2A9B1"/>
                      </a:solidFill>
                      <a:prstDash val="solid"/>
                      <a:round/>
                      <a:headEnd type="none" w="med" len="med"/>
                      <a:tailEnd type="none" w="med" len="med"/>
                    </a:lnR>
                    <a:lnT w="9525" cap="flat" cmpd="sng" algn="ctr">
                      <a:solidFill>
                        <a:srgbClr val="A2A9B1"/>
                      </a:solidFill>
                      <a:prstDash val="solid"/>
                      <a:round/>
                      <a:headEnd type="none" w="med" len="med"/>
                      <a:tailEnd type="none" w="med" len="med"/>
                    </a:lnT>
                    <a:lnB w="9525" cap="flat" cmpd="sng" algn="ctr">
                      <a:solidFill>
                        <a:srgbClr val="A2A9B1"/>
                      </a:solidFill>
                      <a:prstDash val="solid"/>
                      <a:round/>
                      <a:headEnd type="none" w="med" len="med"/>
                      <a:tailEnd type="none" w="med" len="med"/>
                    </a:lnB>
                    <a:solidFill>
                      <a:srgbClr val="EFEFEF"/>
                    </a:solidFill>
                  </a:tcPr>
                </a:tc>
                <a:tc>
                  <a:txBody>
                    <a:bodyPr/>
                    <a:lstStyle/>
                    <a:p>
                      <a:r>
                        <a:rPr lang="ar-IQ" dirty="0">
                          <a:effectLst/>
                        </a:rPr>
                        <a:t>87 متر مكعب</a:t>
                      </a:r>
                    </a:p>
                  </a:txBody>
                  <a:tcPr anchor="ctr">
                    <a:lnL w="9525" cap="flat" cmpd="sng" algn="ctr">
                      <a:solidFill>
                        <a:srgbClr val="A2A9B1"/>
                      </a:solidFill>
                      <a:prstDash val="solid"/>
                      <a:round/>
                      <a:headEnd type="none" w="med" len="med"/>
                      <a:tailEnd type="none" w="med" len="med"/>
                    </a:lnL>
                    <a:lnR w="9525" cap="flat" cmpd="sng" algn="ctr">
                      <a:solidFill>
                        <a:srgbClr val="A2A9B1"/>
                      </a:solidFill>
                      <a:prstDash val="solid"/>
                      <a:round/>
                      <a:headEnd type="none" w="med" len="med"/>
                      <a:tailEnd type="none" w="med" len="med"/>
                    </a:lnR>
                    <a:lnT w="9525" cap="flat" cmpd="sng" algn="ctr">
                      <a:solidFill>
                        <a:srgbClr val="A2A9B1"/>
                      </a:solidFill>
                      <a:prstDash val="solid"/>
                      <a:round/>
                      <a:headEnd type="none" w="med" len="med"/>
                      <a:tailEnd type="none" w="med" len="med"/>
                    </a:lnT>
                    <a:lnB w="9525" cap="flat" cmpd="sng" algn="ctr">
                      <a:solidFill>
                        <a:srgbClr val="A2A9B1"/>
                      </a:solidFill>
                      <a:prstDash val="solid"/>
                      <a:round/>
                      <a:headEnd type="none" w="med" len="med"/>
                      <a:tailEnd type="none" w="med" len="med"/>
                    </a:lnB>
                    <a:solidFill>
                      <a:srgbClr val="EFEFEF"/>
                    </a:solidFill>
                  </a:tcPr>
                </a:tc>
              </a:tr>
            </a:tbl>
          </a:graphicData>
        </a:graphic>
      </p:graphicFrame>
    </p:spTree>
    <p:extLst>
      <p:ext uri="{BB962C8B-B14F-4D97-AF65-F5344CB8AC3E}">
        <p14:creationId xmlns:p14="http://schemas.microsoft.com/office/powerpoint/2010/main" val="334028586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IQ" dirty="0" smtClean="0"/>
              <a:t>مزايا ونقاط ضعف الحاويات</a:t>
            </a:r>
            <a:endParaRPr lang="ar-IQ" dirty="0"/>
          </a:p>
        </p:txBody>
      </p:sp>
      <p:sp>
        <p:nvSpPr>
          <p:cNvPr id="3" name="عنصر نائب للمحتوى 2"/>
          <p:cNvSpPr>
            <a:spLocks noGrp="1"/>
          </p:cNvSpPr>
          <p:nvPr>
            <p:ph idx="1"/>
          </p:nvPr>
        </p:nvSpPr>
        <p:spPr/>
        <p:txBody>
          <a:bodyPr>
            <a:normAutofit fontScale="47500" lnSpcReduction="20000"/>
          </a:bodyPr>
          <a:lstStyle/>
          <a:p>
            <a:r>
              <a:rPr lang="ar-IQ" sz="4200" b="1" dirty="0" smtClean="0"/>
              <a:t>مزايا الحاويات</a:t>
            </a:r>
          </a:p>
          <a:p>
            <a:r>
              <a:rPr lang="ar-IQ" dirty="0" smtClean="0"/>
              <a:t>مزايا الحاويات عديدة، وهو ما يفسر التوسع الهائل لاستعمالها بعد الحرب العالمية الثانية، ومن بين هذه المزايا:</a:t>
            </a:r>
          </a:p>
          <a:p>
            <a:endParaRPr lang="ar-IQ" dirty="0" smtClean="0"/>
          </a:p>
          <a:p>
            <a:r>
              <a:rPr lang="ar-IQ" dirty="0" smtClean="0"/>
              <a:t>حماية أفضل للبضائع من التلف ومن السرقة، مما ترتب عن ذلك أقساط مواتية للتأمين الخاص بالبضائع.</a:t>
            </a:r>
          </a:p>
          <a:p>
            <a:r>
              <a:rPr lang="ar-IQ" dirty="0" smtClean="0"/>
              <a:t>سرعة في الشحن، إعادة الشحن والتفريغ</a:t>
            </a:r>
          </a:p>
          <a:p>
            <a:r>
              <a:rPr lang="ar-IQ" dirty="0" smtClean="0"/>
              <a:t>الاقتصاد في التعبئة، التخزين والمناولة.</a:t>
            </a:r>
          </a:p>
          <a:p>
            <a:r>
              <a:rPr lang="ar-IQ" dirty="0" smtClean="0"/>
              <a:t>إمكانية تشخيص السلع، والمتابعة </a:t>
            </a:r>
            <a:r>
              <a:rPr lang="ar-IQ" dirty="0" err="1" smtClean="0"/>
              <a:t>اللوجيستيكية</a:t>
            </a:r>
            <a:r>
              <a:rPr lang="ar-IQ" dirty="0" smtClean="0"/>
              <a:t>.</a:t>
            </a:r>
          </a:p>
          <a:p>
            <a:endParaRPr lang="ar-IQ" dirty="0" smtClean="0"/>
          </a:p>
          <a:p>
            <a:r>
              <a:rPr lang="ar-IQ" sz="4200" b="1" dirty="0" smtClean="0"/>
              <a:t>نقاط ضعف الحاويات</a:t>
            </a:r>
          </a:p>
          <a:p>
            <a:r>
              <a:rPr lang="ar-IQ" dirty="0" smtClean="0"/>
              <a:t>تكلفة شراء الحاويات الغالية (ولكن يوجد إمكانية الشراء من شركات الشحن المتخصصة في هذا المجال)</a:t>
            </a:r>
          </a:p>
          <a:p>
            <a:r>
              <a:rPr lang="ar-IQ" dirty="0" smtClean="0"/>
              <a:t>الحاجة الدائمة إلى الصيانة الدورية (إعادة الطلاء، إزالة الصدأ ،...الخ) أو الإصلاح (الأجنحة، وأقفال الأبواب، وقطع الغيار ،...الخ)</a:t>
            </a:r>
          </a:p>
          <a:p>
            <a:r>
              <a:rPr lang="ar-IQ" dirty="0" smtClean="0"/>
              <a:t>في بعض الأحيان هناك تكلفة تدفع عند رجوع الحاويات فارغة.</a:t>
            </a:r>
          </a:p>
          <a:p>
            <a:r>
              <a:rPr lang="ar-IQ" dirty="0" smtClean="0"/>
              <a:t>توحيد قياسات الحاويات، مما يؤثر سلبا على شحن بعض السلع التي لا يمكن نقلها في الحاويات المعروفة.</a:t>
            </a:r>
          </a:p>
          <a:p>
            <a:r>
              <a:rPr lang="ar-IQ" dirty="0" smtClean="0"/>
              <a:t>صعوبات في مجالات التخليص في بعض الدول غير المنظمة إلى الاتفاقية الدولية للحاويات.</a:t>
            </a:r>
          </a:p>
          <a:p>
            <a:r>
              <a:rPr lang="ar-IQ" dirty="0" smtClean="0"/>
              <a:t>صعوبات قد تواجهها بعض الحاويات الخاصة أو الحاويات ذات الحجم الكبير في الموانئ الصغيرة أو سيئة التجهيز.</a:t>
            </a:r>
            <a:endParaRPr lang="ar-IQ" dirty="0"/>
          </a:p>
        </p:txBody>
      </p:sp>
    </p:spTree>
    <p:extLst>
      <p:ext uri="{BB962C8B-B14F-4D97-AF65-F5344CB8AC3E}">
        <p14:creationId xmlns:p14="http://schemas.microsoft.com/office/powerpoint/2010/main" val="382881987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IQ" dirty="0" smtClean="0"/>
              <a:t>نظرية الأرتال</a:t>
            </a:r>
            <a:endParaRPr lang="ar-IQ" dirty="0"/>
          </a:p>
        </p:txBody>
      </p:sp>
      <p:sp>
        <p:nvSpPr>
          <p:cNvPr id="3" name="عنصر نائب للمحتوى 2"/>
          <p:cNvSpPr>
            <a:spLocks noGrp="1"/>
          </p:cNvSpPr>
          <p:nvPr>
            <p:ph idx="1"/>
          </p:nvPr>
        </p:nvSpPr>
        <p:spPr/>
        <p:txBody>
          <a:bodyPr>
            <a:normAutofit fontScale="55000" lnSpcReduction="20000"/>
          </a:bodyPr>
          <a:lstStyle/>
          <a:p>
            <a:r>
              <a:rPr lang="ar-IQ" dirty="0" smtClean="0"/>
              <a:t>نظرية الأرتال أو نظرية الطابور أو نظرية صفوف </a:t>
            </a:r>
            <a:r>
              <a:rPr lang="ar-IQ" dirty="0" err="1" smtClean="0"/>
              <a:t>الإنتظار</a:t>
            </a:r>
            <a:r>
              <a:rPr lang="ar-IQ" dirty="0" smtClean="0"/>
              <a:t> أو نظرية الاِصْطِفاف (بالإنجليزية: </a:t>
            </a:r>
            <a:r>
              <a:rPr lang="en-US" dirty="0" smtClean="0"/>
              <a:t>Queuing theory)‏ </a:t>
            </a:r>
            <a:r>
              <a:rPr lang="ar-IQ" dirty="0" smtClean="0"/>
              <a:t>هي دراسة رياضية لصفوف الانتظار (أو الطوابير).</a:t>
            </a:r>
          </a:p>
          <a:p>
            <a:endParaRPr lang="ar-IQ" dirty="0" smtClean="0"/>
          </a:p>
          <a:p>
            <a:r>
              <a:rPr lang="ar-IQ" dirty="0" smtClean="0"/>
              <a:t>تمكن النظرية من التحليل الرياضي للعديد من العمليات ذات الصلة، بما في ذلك القدوم إلى نهاية الطابور والانتظار في الطابور (عملية تخزين أساساً) وخدمة من في مقدمة الطابور من قِبل الخادم أو الخوادم. تسمح النظرية باشتقاق وحساب العديد من مقاييس الأداء، بما في ذلك معدل وقت الانتظار في الطابور أو النظام والعدد المتوقع ممن ينتظرون أو يتلقون الخدمة واحتمال مواجهة النظام لبعض الحالات كأن يكون فارغاً أو ممتلئاً أو وجود خادم شاغر أو الانتظار لبعض الوقت حتى يمكنه تلقي الخدمة.</a:t>
            </a:r>
          </a:p>
          <a:p>
            <a:endParaRPr lang="ar-IQ" dirty="0" smtClean="0"/>
          </a:p>
          <a:p>
            <a:r>
              <a:rPr lang="ar-IQ" dirty="0" smtClean="0"/>
              <a:t>نظرية الطابور عموماً تعتبر فرعاً من بحث العمليات، لأن النتائج تستخدم غالباً عند اتخاذ القرارات التجارية بشأن الموارد اللازمة لتقديم الخدمة. وهي قابلة للتطبيق في طائفة واسعة من الحالات التي قد تُواجَه في مجال الأعمال المالية والتجارية والصناعة والرعاية الصحية والخدمات العامة والهندسة. التطبيقات تصادفنا غالباً في حالات خدمة العملاء وكذلك في النقل والاتصالات السلكية واللاسلكية (مع ملاحظة أن هناك ما يدعى "</a:t>
            </a:r>
            <a:r>
              <a:rPr lang="en-US" dirty="0" smtClean="0"/>
              <a:t>ride theory" </a:t>
            </a:r>
            <a:r>
              <a:rPr lang="ar-IQ" dirty="0" smtClean="0"/>
              <a:t>وهي تذكر أحياناً، لكنه من غير المؤكد ما إذا كانت صحيحة). ونظرية الطابور قابلة للتطبيق مباشرة لأنظمة النقل الذكية ومراكز المكالمات والشبكات والاتصالات السلكية واللاسلكية وطوابير الخوادم وطوابير المحطات الطرفية للحاسبات الكبرى وأنظمة الاتصالات المتقدمة وحركة السير.</a:t>
            </a:r>
            <a:endParaRPr lang="ar-IQ" dirty="0"/>
          </a:p>
        </p:txBody>
      </p:sp>
    </p:spTree>
    <p:extLst>
      <p:ext uri="{BB962C8B-B14F-4D97-AF65-F5344CB8AC3E}">
        <p14:creationId xmlns:p14="http://schemas.microsoft.com/office/powerpoint/2010/main" val="351888151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normAutofit fontScale="90000"/>
          </a:bodyPr>
          <a:lstStyle/>
          <a:p>
            <a:r>
              <a:rPr lang="ar-IQ" dirty="0" smtClean="0"/>
              <a:t>تطبيق نظرية الارتال في مجال قطاع النقل البحري</a:t>
            </a:r>
            <a:br>
              <a:rPr lang="ar-IQ" dirty="0" smtClean="0"/>
            </a:br>
            <a:r>
              <a:rPr lang="ar-IQ" dirty="0" smtClean="0"/>
              <a:t>(</a:t>
            </a:r>
            <a:r>
              <a:rPr lang="ar-IQ" dirty="0" err="1" smtClean="0"/>
              <a:t>مؤاني</a:t>
            </a:r>
            <a:r>
              <a:rPr lang="ar-IQ" dirty="0" smtClean="0"/>
              <a:t> دولة قطر)</a:t>
            </a:r>
            <a:endParaRPr lang="ar-IQ" dirty="0"/>
          </a:p>
        </p:txBody>
      </p:sp>
      <p:pic>
        <p:nvPicPr>
          <p:cNvPr id="4" name="عنصر نائب للمحتوى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591942" y="1600200"/>
            <a:ext cx="5960115" cy="4525963"/>
          </a:xfrm>
        </p:spPr>
      </p:pic>
    </p:spTree>
    <p:extLst>
      <p:ext uri="{BB962C8B-B14F-4D97-AF65-F5344CB8AC3E}">
        <p14:creationId xmlns:p14="http://schemas.microsoft.com/office/powerpoint/2010/main" val="339944279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endParaRPr lang="ar-IQ"/>
          </a:p>
        </p:txBody>
      </p:sp>
      <p:sp>
        <p:nvSpPr>
          <p:cNvPr id="3" name="عنصر نائب للمحتوى 2"/>
          <p:cNvSpPr>
            <a:spLocks noGrp="1"/>
          </p:cNvSpPr>
          <p:nvPr>
            <p:ph idx="1"/>
          </p:nvPr>
        </p:nvSpPr>
        <p:spPr/>
        <p:txBody>
          <a:bodyPr>
            <a:normAutofit fontScale="92500" lnSpcReduction="20000"/>
          </a:bodyPr>
          <a:lstStyle/>
          <a:p>
            <a:r>
              <a:rPr lang="ar-IQ" dirty="0" smtClean="0"/>
              <a:t>وبالتالي نضع الفرضيات الاتية</a:t>
            </a:r>
          </a:p>
          <a:p>
            <a:r>
              <a:rPr lang="ar-IQ" dirty="0" smtClean="0"/>
              <a:t>ان الاسطول البحري القطري </a:t>
            </a:r>
            <a:r>
              <a:rPr lang="ar-IQ" dirty="0" err="1" smtClean="0"/>
              <a:t>لايحتوي</a:t>
            </a:r>
            <a:r>
              <a:rPr lang="ar-IQ" dirty="0" smtClean="0"/>
              <a:t> على وحدات متشابها من حيث النوع والحمولة والسرعة وان السلع المعروضة للنقل مختلفة هي الاخرى كما ونوعا </a:t>
            </a:r>
            <a:r>
              <a:rPr lang="ar-IQ" dirty="0" err="1" smtClean="0"/>
              <a:t>وبالامكان</a:t>
            </a:r>
            <a:r>
              <a:rPr lang="ar-IQ" dirty="0" smtClean="0"/>
              <a:t> ان تنقل مواني قطرية متعددة وفي اوقات وظروف مختلفة وان الخدمة الملاحية المقدمة لكل نوع من انواع السفن المترددة على هذه الموانئ قد اختلفت وفقا لنوع وصنف الميناء</a:t>
            </a:r>
          </a:p>
          <a:p>
            <a:r>
              <a:rPr lang="ar-IQ" dirty="0" smtClean="0"/>
              <a:t>ان </a:t>
            </a:r>
            <a:r>
              <a:rPr lang="ar-IQ" dirty="0" err="1" smtClean="0"/>
              <a:t>ماتاخذه</a:t>
            </a:r>
            <a:r>
              <a:rPr lang="ar-IQ" dirty="0" smtClean="0"/>
              <a:t> تلك السفن من وقت في الطابور للانتظار هو اقل بكثير من الوقت الذي تقضيه سفن اخرى عند موانئ قطرية قد اخذت وظائف متعددة تمثلت ب(الحاويات ,مواد نفطية ,تجاري خدمات عامة )</a:t>
            </a:r>
            <a:endParaRPr lang="ar-IQ" dirty="0"/>
          </a:p>
        </p:txBody>
      </p:sp>
    </p:spTree>
    <p:extLst>
      <p:ext uri="{BB962C8B-B14F-4D97-AF65-F5344CB8AC3E}">
        <p14:creationId xmlns:p14="http://schemas.microsoft.com/office/powerpoint/2010/main" val="365906846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endParaRPr lang="ar-IQ"/>
          </a:p>
        </p:txBody>
      </p:sp>
      <p:sp>
        <p:nvSpPr>
          <p:cNvPr id="3" name="عنصر نائب للمحتوى 2"/>
          <p:cNvSpPr>
            <a:spLocks noGrp="1"/>
          </p:cNvSpPr>
          <p:nvPr>
            <p:ph idx="1"/>
          </p:nvPr>
        </p:nvSpPr>
        <p:spPr/>
        <p:txBody>
          <a:bodyPr/>
          <a:lstStyle/>
          <a:p>
            <a:endParaRPr lang="ar-IQ" dirty="0"/>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361950"/>
            <a:ext cx="9144000" cy="6134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478067552"/>
      </p:ext>
    </p:extLst>
  </p:cSld>
  <p:clrMapOvr>
    <a:masterClrMapping/>
  </p:clrMapOvr>
</p:sld>
</file>

<file path=ppt/theme/theme1.xml><?xml version="1.0" encoding="utf-8"?>
<a:theme xmlns:a="http://schemas.openxmlformats.org/drawingml/2006/main" name="نسق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78</TotalTime>
  <Words>709</Words>
  <Application>Microsoft Office PowerPoint</Application>
  <PresentationFormat>عرض على الشاشة (3:4)‏</PresentationFormat>
  <Paragraphs>65</Paragraphs>
  <Slides>15</Slides>
  <Notes>0</Notes>
  <HiddenSlides>0</HiddenSlides>
  <MMClips>0</MMClips>
  <ScaleCrop>false</ScaleCrop>
  <HeadingPairs>
    <vt:vector size="4" baseType="variant">
      <vt:variant>
        <vt:lpstr>نسق</vt:lpstr>
      </vt:variant>
      <vt:variant>
        <vt:i4>1</vt:i4>
      </vt:variant>
      <vt:variant>
        <vt:lpstr>عناوين الشرائح</vt:lpstr>
      </vt:variant>
      <vt:variant>
        <vt:i4>15</vt:i4>
      </vt:variant>
    </vt:vector>
  </HeadingPairs>
  <TitlesOfParts>
    <vt:vector size="16" baseType="lpstr">
      <vt:lpstr>نسق Office</vt:lpstr>
      <vt:lpstr>الحاويات  جغرافية النقل </vt:lpstr>
      <vt:lpstr>الحاوية (حاوية الشحن)</vt:lpstr>
      <vt:lpstr>عرض تقديمي في PowerPoint</vt:lpstr>
      <vt:lpstr>الحاويات حسب الحجم</vt:lpstr>
      <vt:lpstr>مزايا ونقاط ضعف الحاويات</vt:lpstr>
      <vt:lpstr>نظرية الأرتال</vt:lpstr>
      <vt:lpstr>تطبيق نظرية الارتال في مجال قطاع النقل البحري (مؤاني دولة قطر)</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vector>
  </TitlesOfParts>
  <Company>SACC</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الحاويات  جغرافية النقل</dc:title>
  <dc:creator>Maher</dc:creator>
  <cp:lastModifiedBy>Maher</cp:lastModifiedBy>
  <cp:revision>6</cp:revision>
  <dcterms:created xsi:type="dcterms:W3CDTF">2020-04-19T16:56:59Z</dcterms:created>
  <dcterms:modified xsi:type="dcterms:W3CDTF">2020-06-15T18:58:24Z</dcterms:modified>
</cp:coreProperties>
</file>