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94" r:id="rId1"/>
  </p:sldMasterIdLst>
  <p:notesMasterIdLst>
    <p:notesMasterId r:id="rId17"/>
  </p:notesMasterIdLst>
  <p:handoutMasterIdLst>
    <p:handoutMasterId r:id="rId18"/>
  </p:handoutMasterIdLst>
  <p:sldIdLst>
    <p:sldId id="330" r:id="rId2"/>
    <p:sldId id="458" r:id="rId3"/>
    <p:sldId id="462" r:id="rId4"/>
    <p:sldId id="505" r:id="rId5"/>
    <p:sldId id="504" r:id="rId6"/>
    <p:sldId id="506" r:id="rId7"/>
    <p:sldId id="463" r:id="rId8"/>
    <p:sldId id="508" r:id="rId9"/>
    <p:sldId id="464" r:id="rId10"/>
    <p:sldId id="499" r:id="rId11"/>
    <p:sldId id="465" r:id="rId12"/>
    <p:sldId id="466" r:id="rId13"/>
    <p:sldId id="467" r:id="rId14"/>
    <p:sldId id="500" r:id="rId15"/>
    <p:sldId id="421" r:id="rId16"/>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9" autoAdjust="0"/>
    <p:restoredTop sz="94660"/>
  </p:normalViewPr>
  <p:slideViewPr>
    <p:cSldViewPr snapToGrid="0">
      <p:cViewPr varScale="1">
        <p:scale>
          <a:sx n="90" d="100"/>
          <a:sy n="90" d="100"/>
        </p:scale>
        <p:origin x="1020" y="6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anose="020B0604020202020204" pitchFamily="34" charset="0"/>
              </a:defRPr>
            </a:lvl1pPr>
          </a:lstStyle>
          <a:p>
            <a:pPr>
              <a:defRPr/>
            </a:pPr>
            <a:fld id="{4F75596F-F711-4E19-8433-6A9FAFAAC2F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anose="02020603050405020304" pitchFamily="18" charset="0"/>
              </a:defRPr>
            </a:lvl1pPr>
          </a:lstStyle>
          <a:p>
            <a:pPr>
              <a:defRPr/>
            </a:pPr>
            <a:fld id="{2E725635-642B-403C-9C6C-E3C0B1CD1D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CAFED7F-AD4C-4131-8B25-0D58807085AE}"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B2021D-5831-4589-98D2-D82330B94D2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8402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B55EA2B-2257-4F1E-9341-F96AE8B12C3E}"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107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ADC3446-DEB8-4601-87AB-16D1810A2D83}"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30430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ADC3446-DEB8-4601-87AB-16D1810A2D8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7338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17600" y="696913"/>
            <a:ext cx="4648200" cy="3486150"/>
          </a:xfrm>
          <a:ln/>
        </p:spPr>
      </p:sp>
      <p:sp>
        <p:nvSpPr>
          <p:cNvPr id="2867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6415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1A2BE69-D185-4893-982B-6CCA8B0C8C2C}"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141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1A2BE69-D185-4893-982B-6CCA8B0C8C2C}"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3707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4197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6811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7855E76-E2CA-4723-852D-3CA21E67E6E0}"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6515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7855E76-E2CA-4723-852D-3CA21E67E6E0}"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4860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B2021D-5831-4589-98D2-D82330B94D23}"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30036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SD-R1a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4"/>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p:cNvSpPr/>
          <p:nvPr/>
        </p:nvSpPr>
        <p:spPr>
          <a:xfrm rot="21420000">
            <a:off x="-171450" y="212725"/>
            <a:ext cx="8480425" cy="5746750"/>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p:cNvSpPr/>
          <p:nvPr/>
        </p:nvSpPr>
        <p:spPr>
          <a:xfrm rot="21420000">
            <a:off x="3122613" y="5057775"/>
            <a:ext cx="514350"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rot="21420000">
            <a:off x="3668713" y="4714875"/>
            <a:ext cx="4608512" cy="941388"/>
          </a:xfrm>
        </p:spPr>
        <p:txBody>
          <a:bodyPr/>
          <a:lstStyle>
            <a:lvl1pPr algn="ctr">
              <a:defRPr sz="4200">
                <a:solidFill>
                  <a:schemeClr val="accent1">
                    <a:lumMod val="50000"/>
                  </a:schemeClr>
                </a:solidFill>
              </a:defRPr>
            </a:lvl1pPr>
          </a:lstStyle>
          <a:p>
            <a:pPr>
              <a:defRPr/>
            </a:pPr>
            <a:fld id="{25A294CC-5E1E-4371-9ADA-39AD5F459020}" type="datetimeFigureOut">
              <a:rPr lang="en-US"/>
              <a:pPr>
                <a:defRPr/>
              </a:pPr>
              <a:t>2/27/2022</a:t>
            </a:fld>
            <a:endParaRPr lang="en-US" dirty="0"/>
          </a:p>
        </p:txBody>
      </p:sp>
      <p:sp>
        <p:nvSpPr>
          <p:cNvPr id="11" name="Footer Placeholder 4"/>
          <p:cNvSpPr>
            <a:spLocks noGrp="1"/>
          </p:cNvSpPr>
          <p:nvPr>
            <p:ph type="ftr" sz="quarter" idx="11"/>
          </p:nvPr>
        </p:nvSpPr>
        <p:spPr>
          <a:xfrm rot="21420000">
            <a:off x="-12700" y="4954588"/>
            <a:ext cx="2987675" cy="919162"/>
          </a:xfrm>
        </p:spPr>
        <p:txBody>
          <a:bodyPr/>
          <a:lstStyle>
            <a:lvl1pPr algn="r">
              <a:defRPr lang="en-US" sz="4200"/>
            </a:lvl1pPr>
          </a:lstStyle>
          <a:p>
            <a:pPr>
              <a:defRPr/>
            </a:pPr>
            <a:endParaRPr/>
          </a:p>
        </p:txBody>
      </p:sp>
      <p:sp>
        <p:nvSpPr>
          <p:cNvPr id="12" name="Slide Number Placeholder 5"/>
          <p:cNvSpPr>
            <a:spLocks noGrp="1"/>
          </p:cNvSpPr>
          <p:nvPr>
            <p:ph type="sldNum" sz="quarter" idx="12"/>
          </p:nvPr>
        </p:nvSpPr>
        <p:spPr>
          <a:xfrm rot="21420000">
            <a:off x="7400925" y="3819525"/>
            <a:ext cx="681038" cy="498475"/>
          </a:xfrm>
        </p:spPr>
        <p:txBody>
          <a:bodyPr/>
          <a:lstStyle>
            <a:lvl1pPr>
              <a:defRPr sz="2400">
                <a:solidFill>
                  <a:schemeClr val="tx1">
                    <a:lumMod val="75000"/>
                    <a:lumOff val="25000"/>
                  </a:schemeClr>
                </a:solidFill>
              </a:defRPr>
            </a:lvl1pPr>
          </a:lstStyle>
          <a:p>
            <a:pPr>
              <a:defRPr/>
            </a:pPr>
            <a:fld id="{76496CFE-28EE-472F-8C5A-16593A085FAD}" type="slidenum">
              <a:rPr lang="en-US"/>
              <a:pPr>
                <a:defRPr/>
              </a:pPr>
              <a:t>‹#›</a:t>
            </a:fld>
            <a:endParaRPr lang="en-US" dirty="0"/>
          </a:p>
        </p:txBody>
      </p:sp>
    </p:spTree>
    <p:extLst>
      <p:ext uri="{BB962C8B-B14F-4D97-AF65-F5344CB8AC3E}">
        <p14:creationId xmlns:p14="http://schemas.microsoft.com/office/powerpoint/2010/main" val="206881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62185B3-7DBA-4A77-A57A-C60BFC6D03D5}" type="datetimeFigureOut">
              <a:rPr lang="en-US"/>
              <a:pPr>
                <a:defRPr/>
              </a:pPr>
              <a:t>2/27/2022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B0073F-F6A1-49EA-9575-254E41B294E6}" type="slidenum">
              <a:rPr lang="en-US"/>
              <a:pPr>
                <a:defRPr/>
              </a:pPr>
              <a:t>‹#›</a:t>
            </a:fld>
            <a:endParaRPr lang="en-US" dirty="0"/>
          </a:p>
        </p:txBody>
      </p:sp>
    </p:spTree>
    <p:extLst>
      <p:ext uri="{BB962C8B-B14F-4D97-AF65-F5344CB8AC3E}">
        <p14:creationId xmlns:p14="http://schemas.microsoft.com/office/powerpoint/2010/main" val="387269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E3B5576-97E0-4845-836B-7BB52F681579}" type="datetimeFigureOut">
              <a:rPr lang="en-US"/>
              <a:pPr>
                <a:defRPr/>
              </a:pPr>
              <a:t>2/27/2022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431A7D-0CC0-4D90-93B0-CB50BA6F6A17}" type="slidenum">
              <a:rPr lang="en-US"/>
              <a:pPr>
                <a:defRPr/>
              </a:pPr>
              <a:t>‹#›</a:t>
            </a:fld>
            <a:endParaRPr lang="en-US" dirty="0"/>
          </a:p>
        </p:txBody>
      </p:sp>
    </p:spTree>
    <p:extLst>
      <p:ext uri="{BB962C8B-B14F-4D97-AF65-F5344CB8AC3E}">
        <p14:creationId xmlns:p14="http://schemas.microsoft.com/office/powerpoint/2010/main" val="150279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404813" y="8874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897813" y="2906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841299" y="685800"/>
            <a:ext cx="7143765" cy="2916704"/>
          </a:xfrm>
        </p:spPr>
        <p:txBody>
          <a:bodyP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4"/>
          </p:nvPr>
        </p:nvSpPr>
        <p:spPr/>
        <p:txBody>
          <a:bodyPr/>
          <a:lstStyle>
            <a:lvl1pPr>
              <a:defRPr/>
            </a:lvl1pPr>
          </a:lstStyle>
          <a:p>
            <a:pPr>
              <a:defRPr/>
            </a:pPr>
            <a:fld id="{CC24B78F-8DD4-4F44-94F7-307FE0226665}" type="datetimeFigureOut">
              <a:rPr lang="en-US"/>
              <a:pPr>
                <a:defRPr/>
              </a:pPr>
              <a:t>2/27/2022</a:t>
            </a:fld>
            <a:endParaRPr lang="en-US" dirty="0"/>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62733306-AC7D-4197-9B3F-0CB99A4D7F38}" type="slidenum">
              <a:rPr lang="en-US"/>
              <a:pPr>
                <a:defRPr/>
              </a:pPr>
              <a:t>‹#›</a:t>
            </a:fld>
            <a:endParaRPr lang="en-US" dirty="0"/>
          </a:p>
        </p:txBody>
      </p:sp>
    </p:spTree>
    <p:extLst>
      <p:ext uri="{BB962C8B-B14F-4D97-AF65-F5344CB8AC3E}">
        <p14:creationId xmlns:p14="http://schemas.microsoft.com/office/powerpoint/2010/main" val="350657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C4C5B72-ACD2-4795-AC81-7EDB308D157F}" type="datetimeFigureOut">
              <a:rPr lang="en-US"/>
              <a:pPr>
                <a:defRPr/>
              </a:pPr>
              <a:t>2/27/2022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2F9E81-75C3-4667-8B52-8CC717D32F0F}" type="slidenum">
              <a:rPr lang="en-US"/>
              <a:pPr>
                <a:defRPr/>
              </a:pPr>
              <a:t>‹#›</a:t>
            </a:fld>
            <a:endParaRPr lang="en-US" dirty="0"/>
          </a:p>
        </p:txBody>
      </p:sp>
    </p:spTree>
    <p:extLst>
      <p:ext uri="{BB962C8B-B14F-4D97-AF65-F5344CB8AC3E}">
        <p14:creationId xmlns:p14="http://schemas.microsoft.com/office/powerpoint/2010/main" val="313712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fld id="{E6395334-CCDB-4D1B-9C6C-0B5C67446E98}" type="datetimeFigureOut">
              <a:rPr lang="en-US"/>
              <a:pPr>
                <a:defRPr/>
              </a:pPr>
              <a:t>2/27/2022</a:t>
            </a:fld>
            <a:endParaRPr lang="en-US" dirty="0"/>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A30AEB1-8EEE-4F3D-B25C-EFB0D57A1800}" type="slidenum">
              <a:rPr lang="en-US"/>
              <a:pPr>
                <a:defRPr/>
              </a:pPr>
              <a:t>‹#›</a:t>
            </a:fld>
            <a:endParaRPr lang="en-US" dirty="0"/>
          </a:p>
        </p:txBody>
      </p:sp>
    </p:spTree>
    <p:extLst>
      <p:ext uri="{BB962C8B-B14F-4D97-AF65-F5344CB8AC3E}">
        <p14:creationId xmlns:p14="http://schemas.microsoft.com/office/powerpoint/2010/main" val="213704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176998" y="4389286"/>
            <a:ext cx="2483655"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fld id="{5E5FDE62-EA22-40DC-AEFE-64B7E868E12F}" type="datetimeFigureOut">
              <a:rPr lang="en-US"/>
              <a:pPr>
                <a:defRPr/>
              </a:pPr>
              <a:t>2/27/2022</a:t>
            </a:fld>
            <a:endParaRPr lang="en-US" dirty="0"/>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99A88597-8C8D-4DCA-8CEE-B3161FD0DB5E}" type="slidenum">
              <a:rPr lang="en-US"/>
              <a:pPr>
                <a:defRPr/>
              </a:pPr>
              <a:t>‹#›</a:t>
            </a:fld>
            <a:endParaRPr lang="en-US" dirty="0"/>
          </a:p>
        </p:txBody>
      </p:sp>
    </p:spTree>
    <p:extLst>
      <p:ext uri="{BB962C8B-B14F-4D97-AF65-F5344CB8AC3E}">
        <p14:creationId xmlns:p14="http://schemas.microsoft.com/office/powerpoint/2010/main" val="1757948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421690DF-022C-4A5A-9E83-F4DCB17BCC3F}" type="datetimeFigureOut">
              <a:rPr lang="en-US"/>
              <a:pPr>
                <a:defRPr/>
              </a:pPr>
              <a:t>2/27/2022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B4A6FD8-E1CB-4311-A78B-AF4C01DB3D56}" type="slidenum">
              <a:rPr lang="en-US"/>
              <a:pPr>
                <a:defRPr/>
              </a:pPr>
              <a:t>‹#›</a:t>
            </a:fld>
            <a:endParaRPr lang="en-US" dirty="0"/>
          </a:p>
        </p:txBody>
      </p:sp>
    </p:spTree>
    <p:extLst>
      <p:ext uri="{BB962C8B-B14F-4D97-AF65-F5344CB8AC3E}">
        <p14:creationId xmlns:p14="http://schemas.microsoft.com/office/powerpoint/2010/main" val="2515221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0D98CD2B-8A46-4F49-A41F-7A0D699211B2}" type="datetimeFigureOut">
              <a:rPr lang="en-US"/>
              <a:pPr>
                <a:defRPr/>
              </a:pPr>
              <a:t>2/27/2022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7827B12E-C39F-419B-A414-29E06DC00221}" type="slidenum">
              <a:rPr lang="en-US"/>
              <a:pPr>
                <a:defRPr/>
              </a:pPr>
              <a:t>‹#›</a:t>
            </a:fld>
            <a:endParaRPr lang="en-US" dirty="0"/>
          </a:p>
        </p:txBody>
      </p:sp>
    </p:spTree>
    <p:extLst>
      <p:ext uri="{BB962C8B-B14F-4D97-AF65-F5344CB8AC3E}">
        <p14:creationId xmlns:p14="http://schemas.microsoft.com/office/powerpoint/2010/main" val="316037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303041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1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442AEFBD-0EF0-4E0D-92B4-82F47AF1E3AA}" type="datetimeFigureOut">
              <a:rPr lang="en-US"/>
              <a:pPr>
                <a:defRPr/>
              </a:pPr>
              <a:t>2/27/2022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5765E27A-4E5B-451A-8A52-CC808452564D}" type="slidenum">
              <a:rPr lang="en-US"/>
              <a:pPr>
                <a:defRPr/>
              </a:pPr>
              <a:t>‹#›</a:t>
            </a:fld>
            <a:endParaRPr lang="en-US" dirty="0"/>
          </a:p>
        </p:txBody>
      </p:sp>
    </p:spTree>
    <p:extLst>
      <p:ext uri="{BB962C8B-B14F-4D97-AF65-F5344CB8AC3E}">
        <p14:creationId xmlns:p14="http://schemas.microsoft.com/office/powerpoint/2010/main" val="229814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A13F1C1-F68C-4683-A723-F442304975E6}" type="datetimeFigureOut">
              <a:rPr lang="en-US"/>
              <a:pPr>
                <a:defRPr/>
              </a:pPr>
              <a:t>2/27/2022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0BC3C-2902-46F3-84E1-F62DAB831337}" type="slidenum">
              <a:rPr lang="en-US"/>
              <a:pPr>
                <a:defRPr/>
              </a:pPr>
              <a:t>‹#›</a:t>
            </a:fld>
            <a:endParaRPr lang="en-US" dirty="0"/>
          </a:p>
        </p:txBody>
      </p:sp>
    </p:spTree>
    <p:extLst>
      <p:ext uri="{BB962C8B-B14F-4D97-AF65-F5344CB8AC3E}">
        <p14:creationId xmlns:p14="http://schemas.microsoft.com/office/powerpoint/2010/main" val="15847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47A4FCB1-7293-46C5-A975-5CACB911758B}" type="datetimeFigureOut">
              <a:rPr lang="en-US"/>
              <a:pPr>
                <a:defRPr/>
              </a:pPr>
              <a:t>2/27/2022</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118DC4DB-F1C7-4E70-A143-C2806C49C42A}" type="slidenum">
              <a:rPr lang="en-US"/>
              <a:pPr>
                <a:defRPr/>
              </a:pPr>
              <a:t>‹#›</a:t>
            </a:fld>
            <a:endParaRPr lang="en-US" dirty="0"/>
          </a:p>
        </p:txBody>
      </p:sp>
    </p:spTree>
    <p:extLst>
      <p:ext uri="{BB962C8B-B14F-4D97-AF65-F5344CB8AC3E}">
        <p14:creationId xmlns:p14="http://schemas.microsoft.com/office/powerpoint/2010/main" val="168086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9F7A2031-DCBC-4EA6-BB2A-44C4F6CF56AD}" type="datetimeFigureOut">
              <a:rPr lang="en-US"/>
              <a:pPr>
                <a:defRPr/>
              </a:pPr>
              <a:t>2/27/2022</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07C93093-28EA-40DD-AC90-CA8A7B9BA46D}" type="slidenum">
              <a:rPr lang="en-US"/>
              <a:pPr>
                <a:defRPr/>
              </a:pPr>
              <a:t>‹#›</a:t>
            </a:fld>
            <a:endParaRPr lang="en-US" dirty="0"/>
          </a:p>
        </p:txBody>
      </p:sp>
    </p:spTree>
    <p:extLst>
      <p:ext uri="{BB962C8B-B14F-4D97-AF65-F5344CB8AC3E}">
        <p14:creationId xmlns:p14="http://schemas.microsoft.com/office/powerpoint/2010/main" val="252688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779816C-53E6-4873-B446-234858FF2210}" type="datetimeFigureOut">
              <a:rPr lang="en-US"/>
              <a:pPr>
                <a:defRPr/>
              </a:pPr>
              <a:t>2/27/2022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008910-1255-48E3-B5AC-BD52BD1AC256}" type="slidenum">
              <a:rPr lang="en-US"/>
              <a:pPr>
                <a:defRPr/>
              </a:pPr>
              <a:t>‹#›</a:t>
            </a:fld>
            <a:endParaRPr lang="en-US" dirty="0"/>
          </a:p>
        </p:txBody>
      </p:sp>
    </p:spTree>
    <p:extLst>
      <p:ext uri="{BB962C8B-B14F-4D97-AF65-F5344CB8AC3E}">
        <p14:creationId xmlns:p14="http://schemas.microsoft.com/office/powerpoint/2010/main" val="390657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C60B83-DE1A-489C-B065-038E5AACA93A}" type="datetimeFigureOut">
              <a:rPr lang="en-US"/>
              <a:pPr>
                <a:defRPr/>
              </a:pPr>
              <a:t>2/27/2022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26A1CB-F85F-4708-9F36-B88B50F3D681}" type="slidenum">
              <a:rPr lang="en-US"/>
              <a:pPr>
                <a:defRPr/>
              </a:pPr>
              <a:t>‹#›</a:t>
            </a:fld>
            <a:endParaRPr lang="en-US" dirty="0"/>
          </a:p>
        </p:txBody>
      </p:sp>
    </p:spTree>
    <p:extLst>
      <p:ext uri="{BB962C8B-B14F-4D97-AF65-F5344CB8AC3E}">
        <p14:creationId xmlns:p14="http://schemas.microsoft.com/office/powerpoint/2010/main" val="85340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3495E4B9-20E8-4044-9D9C-E58DF9833B9C}" type="datetimeFigureOut">
              <a:rPr lang="en-US"/>
              <a:pPr>
                <a:defRPr/>
              </a:pPr>
              <a:t>2/27/2022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71B5DD3-5888-4463-9518-5248ED77E77C}" type="slidenum">
              <a:rPr lang="en-US"/>
              <a:pPr>
                <a:defRPr/>
              </a:pPr>
              <a:t>‹#›</a:t>
            </a:fld>
            <a:endParaRPr lang="en-US" dirty="0"/>
          </a:p>
        </p:txBody>
      </p:sp>
    </p:spTree>
    <p:extLst>
      <p:ext uri="{BB962C8B-B14F-4D97-AF65-F5344CB8AC3E}">
        <p14:creationId xmlns:p14="http://schemas.microsoft.com/office/powerpoint/2010/main" val="163928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51" y="2709053"/>
            <a:ext cx="440817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7ADBF5E-FD2E-4E58-BFA0-3B6717F255E1}" type="datetimeFigureOut">
              <a:rPr lang="en-US"/>
              <a:pPr>
                <a:defRPr/>
              </a:pPr>
              <a:t>2/27/2022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62E2D0-E6CE-4014-9B4B-EAD454419870}" type="slidenum">
              <a:rPr lang="en-US"/>
              <a:pPr>
                <a:defRPr/>
              </a:pPr>
              <a:t>‹#›</a:t>
            </a:fld>
            <a:endParaRPr lang="en-US" dirty="0"/>
          </a:p>
        </p:txBody>
      </p:sp>
    </p:spTree>
    <p:extLst>
      <p:ext uri="{BB962C8B-B14F-4D97-AF65-F5344CB8AC3E}">
        <p14:creationId xmlns:p14="http://schemas.microsoft.com/office/powerpoint/2010/main" val="185613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pic>
        <p:nvPicPr>
          <p:cNvPr id="1026" name="Picture 7" descr="Brickwork-SD-R1acrop.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p:cNvGrpSpPr>
            <a:grpSpLocks/>
          </p:cNvGrpSpPr>
          <p:nvPr/>
        </p:nvGrpSpPr>
        <p:grpSpPr bwMode="auto">
          <a:xfrm>
            <a:off x="-19050" y="0"/>
            <a:ext cx="9004300"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0" y="685800"/>
            <a:ext cx="7797800" cy="11525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fld id="{8F6CF195-6CD1-4DDB-A21F-74A2605854EA}" type="datetimeFigureOut">
              <a:rPr lang="en-US"/>
              <a:pPr>
                <a:defRPr/>
              </a:pPr>
              <a:t>2/27/2022</a:t>
            </a:fld>
            <a:endParaRPr lang="en-US" dirty="0"/>
          </a:p>
        </p:txBody>
      </p:sp>
      <p:sp>
        <p:nvSpPr>
          <p:cNvPr id="5" name="Footer Placeholder 4"/>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4714875" y="5757863"/>
            <a:ext cx="681038" cy="498475"/>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B3D7543C-52A2-4EA3-A5BD-17331F87EB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4"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95" r:id="rId12"/>
    <p:sldLayoutId id="2147484089" r:id="rId13"/>
    <p:sldLayoutId id="2147484090" r:id="rId14"/>
    <p:sldLayoutId id="2147484091" r:id="rId15"/>
    <p:sldLayoutId id="2147484092" r:id="rId16"/>
    <p:sldLayoutId id="2147484093" r:id="rId17"/>
    <p:sldLayoutId id="2147484096" r:id="rId18"/>
    <p:sldLayoutId id="2147484097" r:id="rId19"/>
  </p:sldLayoutIdLst>
  <p:txStyles>
    <p:titleStyle>
      <a:lvl1pPr algn="l" rtl="0" eaLnBrk="0" fontAlgn="base" hangingPunct="0">
        <a:lnSpc>
          <a:spcPct val="90000"/>
        </a:lnSpc>
        <a:spcBef>
          <a:spcPct val="0"/>
        </a:spcBef>
        <a:spcAft>
          <a:spcPct val="0"/>
        </a:spcAft>
        <a:defRPr sz="4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accent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accent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accent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accent1"/>
          </a:solidFill>
          <a:latin typeface="Gill Sans MT" panose="020B0502020104020203" pitchFamily="34" charset="0"/>
        </a:defRPr>
      </a:lvl9pPr>
    </p:titleStyle>
    <p:bodyStyle>
      <a:lvl1pPr marL="228600" indent="-228600" algn="l" rtl="0" eaLnBrk="0" fontAlgn="base" hangingPunct="0">
        <a:lnSpc>
          <a:spcPct val="120000"/>
        </a:lnSpc>
        <a:spcBef>
          <a:spcPts val="1000"/>
        </a:spcBef>
        <a:spcAft>
          <a:spcPct val="0"/>
        </a:spcAft>
        <a:buClr>
          <a:schemeClr val="accent1"/>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765550" y="6286500"/>
            <a:ext cx="2247900" cy="571500"/>
          </a:xfrm>
        </p:spPr>
        <p:txBody>
          <a:bodyPr/>
          <a:lstStyle/>
          <a:p>
            <a:pPr eaLnBrk="1" fontAlgn="auto" hangingPunct="1">
              <a:spcAft>
                <a:spcPts val="0"/>
              </a:spcAft>
              <a:defRPr/>
            </a:pPr>
            <a:r>
              <a:rPr lang="en-US" altLang="en-US" sz="3200" dirty="0"/>
              <a:t>2021-2022</a:t>
            </a:r>
          </a:p>
        </p:txBody>
      </p:sp>
      <p:graphicFrame>
        <p:nvGraphicFramePr>
          <p:cNvPr id="2" name="Table 1"/>
          <p:cNvGraphicFramePr>
            <a:graphicFrameLocks noGrp="1"/>
          </p:cNvGraphicFramePr>
          <p:nvPr/>
        </p:nvGraphicFramePr>
        <p:xfrm>
          <a:off x="388938" y="317500"/>
          <a:ext cx="8229600" cy="908050"/>
        </p:xfrm>
        <a:graphic>
          <a:graphicData uri="http://schemas.openxmlformats.org/drawingml/2006/table">
            <a:tbl>
              <a:tblPr/>
              <a:tblGrid>
                <a:gridCol w="8229600">
                  <a:extLst>
                    <a:ext uri="{9D8B030D-6E8A-4147-A177-3AD203B41FA5}">
                      <a16:colId xmlns:a16="http://schemas.microsoft.com/office/drawing/2014/main" val="363796612"/>
                    </a:ext>
                  </a:extLst>
                </a:gridCol>
              </a:tblGrid>
              <a:tr h="908050">
                <a:tc>
                  <a:txBody>
                    <a:bodyPr/>
                    <a:lstStyle>
                      <a:lvl1pPr>
                        <a:lnSpc>
                          <a:spcPct val="120000"/>
                        </a:lnSpc>
                        <a:spcBef>
                          <a:spcPts val="1000"/>
                        </a:spcBef>
                        <a:buClr>
                          <a:schemeClr val="accent1"/>
                        </a:buClr>
                        <a:buSzPct val="160000"/>
                        <a:buFont typeface="Arial" panose="020B0604020202020204" pitchFamily="34" charset="0"/>
                        <a:defRPr>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60000"/>
                        <a:buFont typeface="Arial" panose="020B0604020202020204" pitchFamily="34" charset="0"/>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60000"/>
                        <a:buFont typeface="Arial" panose="020B0604020202020204" pitchFamily="34" charset="0"/>
                        <a:defRPr sz="14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60000"/>
                        <a:buFont typeface="Arial" panose="020B0604020202020204" pitchFamily="34" charset="0"/>
                        <a:defRPr sz="12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60000"/>
                        <a:buFont typeface="Arial" panose="020B0604020202020204" pitchFamily="34" charset="0"/>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rgbClr val="000000"/>
                          </a:solidFill>
                          <a:effectLst/>
                          <a:latin typeface="Gill Sans MT" panose="020B0502020104020203" pitchFamily="34" charset="0"/>
                          <a:ea typeface="MS PGothic" panose="020B0600070205080204" pitchFamily="34" charset="-128"/>
                        </a:rPr>
                        <a:t>Mustansiriayah</a:t>
                      </a:r>
                      <a:r>
                        <a:rPr kumimoji="0" lang="en-US" altLang="en-US" sz="16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 University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Collage of Education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Computers Science Department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7E7"/>
                    </a:solidFill>
                  </a:tcPr>
                </a:tc>
                <a:extLst>
                  <a:ext uri="{0D108BD9-81ED-4DB2-BD59-A6C34878D82A}">
                    <a16:rowId xmlns:a16="http://schemas.microsoft.com/office/drawing/2014/main" val="3428125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1430878"/>
              </p:ext>
            </p:extLst>
          </p:nvPr>
        </p:nvGraphicFramePr>
        <p:xfrm>
          <a:off x="7031038" y="1576388"/>
          <a:ext cx="1778000" cy="442912"/>
        </p:xfrm>
        <a:graphic>
          <a:graphicData uri="http://schemas.openxmlformats.org/drawingml/2006/table">
            <a:tbl>
              <a:tblPr/>
              <a:tblGrid>
                <a:gridCol w="1778000">
                  <a:extLst>
                    <a:ext uri="{9D8B030D-6E8A-4147-A177-3AD203B41FA5}">
                      <a16:colId xmlns:a16="http://schemas.microsoft.com/office/drawing/2014/main" val="363796612"/>
                    </a:ext>
                  </a:extLst>
                </a:gridCol>
              </a:tblGrid>
              <a:tr h="442912">
                <a:tc>
                  <a:txBody>
                    <a:bodyPr/>
                    <a:lstStyle>
                      <a:lvl1pPr>
                        <a:lnSpc>
                          <a:spcPct val="120000"/>
                        </a:lnSpc>
                        <a:spcBef>
                          <a:spcPts val="1000"/>
                        </a:spcBef>
                        <a:buClr>
                          <a:schemeClr val="accent1"/>
                        </a:buClr>
                        <a:buSzPct val="160000"/>
                        <a:buFont typeface="Arial" panose="020B0604020202020204" pitchFamily="34" charset="0"/>
                        <a:defRPr>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60000"/>
                        <a:buFont typeface="Arial" panose="020B0604020202020204" pitchFamily="34" charset="0"/>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60000"/>
                        <a:buFont typeface="Arial" panose="020B0604020202020204" pitchFamily="34" charset="0"/>
                        <a:defRPr sz="14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60000"/>
                        <a:buFont typeface="Arial" panose="020B0604020202020204" pitchFamily="34" charset="0"/>
                        <a:defRPr sz="12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60000"/>
                        <a:buFont typeface="Arial" panose="020B0604020202020204" pitchFamily="34" charset="0"/>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Fourth Class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114254" marR="11425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7E7"/>
                    </a:solidFill>
                  </a:tcPr>
                </a:tc>
                <a:extLst>
                  <a:ext uri="{0D108BD9-81ED-4DB2-BD59-A6C34878D82A}">
                    <a16:rowId xmlns:a16="http://schemas.microsoft.com/office/drawing/2014/main" val="3428125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8319318"/>
              </p:ext>
            </p:extLst>
          </p:nvPr>
        </p:nvGraphicFramePr>
        <p:xfrm>
          <a:off x="388938" y="1576388"/>
          <a:ext cx="1778000" cy="731520"/>
        </p:xfrm>
        <a:graphic>
          <a:graphicData uri="http://schemas.openxmlformats.org/drawingml/2006/table">
            <a:tbl>
              <a:tblPr/>
              <a:tblGrid>
                <a:gridCol w="1778000">
                  <a:extLst>
                    <a:ext uri="{9D8B030D-6E8A-4147-A177-3AD203B41FA5}">
                      <a16:colId xmlns:a16="http://schemas.microsoft.com/office/drawing/2014/main" val="363796612"/>
                    </a:ext>
                  </a:extLst>
                </a:gridCol>
              </a:tblGrid>
              <a:tr h="442912">
                <a:tc>
                  <a:txBody>
                    <a:bodyPr/>
                    <a:lstStyle>
                      <a:lvl1pPr>
                        <a:lnSpc>
                          <a:spcPct val="120000"/>
                        </a:lnSpc>
                        <a:spcBef>
                          <a:spcPts val="1000"/>
                        </a:spcBef>
                        <a:buClr>
                          <a:schemeClr val="accent1"/>
                        </a:buClr>
                        <a:buSzPct val="160000"/>
                        <a:buFont typeface="Arial" panose="020B0604020202020204" pitchFamily="34" charset="0"/>
                        <a:defRPr>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60000"/>
                        <a:buFont typeface="Arial" panose="020B0604020202020204" pitchFamily="34" charset="0"/>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60000"/>
                        <a:buFont typeface="Arial" panose="020B0604020202020204" pitchFamily="34" charset="0"/>
                        <a:defRPr sz="14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60000"/>
                        <a:buFont typeface="Arial" panose="020B0604020202020204" pitchFamily="34" charset="0"/>
                        <a:defRPr sz="12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60000"/>
                        <a:buFont typeface="Arial" panose="020B0604020202020204" pitchFamily="34" charset="0"/>
                        <a:defRPr sz="1200">
                          <a:solidFill>
                            <a:schemeClr val="tx1"/>
                          </a:solidFill>
                          <a:latin typeface="Gill Sans MT" panose="020B0502020104020203" pitchFamily="34" charset="0"/>
                        </a:defRPr>
                      </a:lvl5pPr>
                      <a:lvl6pPr marL="25146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6pPr>
                      <a:lvl7pPr marL="29718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7pPr>
                      <a:lvl8pPr marL="34290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8pPr>
                      <a:lvl9pPr marL="3886200" indent="-228600" fontAlgn="base">
                        <a:lnSpc>
                          <a:spcPct val="120000"/>
                        </a:lnSpc>
                        <a:spcBef>
                          <a:spcPts val="500"/>
                        </a:spcBef>
                        <a:spcAft>
                          <a:spcPct val="0"/>
                        </a:spcAft>
                        <a:buClr>
                          <a:schemeClr val="accent1"/>
                        </a:buClr>
                        <a:buSzPct val="160000"/>
                        <a:buFont typeface="Arial" panose="020B0604020202020204" pitchFamily="34" charset="0"/>
                        <a:defRPr sz="1200">
                          <a:solidFill>
                            <a:schemeClr val="tx1"/>
                          </a:solidFill>
                          <a:latin typeface="Gill Sans MT" panose="020B05020201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Chapter Six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Deadlock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Gill Sans MT" panose="020B0502020104020203" pitchFamily="34" charset="0"/>
                          <a:ea typeface="MS PGothic" panose="020B0600070205080204" pitchFamily="34" charset="-128"/>
                        </a:rPr>
                        <a:t>Part 1</a:t>
                      </a:r>
                    </a:p>
                  </a:txBody>
                  <a:tcPr marL="114254" marR="11425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7E7"/>
                    </a:solidFill>
                  </a:tcPr>
                </a:tc>
                <a:extLst>
                  <a:ext uri="{0D108BD9-81ED-4DB2-BD59-A6C34878D82A}">
                    <a16:rowId xmlns:a16="http://schemas.microsoft.com/office/drawing/2014/main" val="342812507"/>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363" y="1225550"/>
            <a:ext cx="4476750" cy="4319366"/>
          </a:xfrm>
          <a:prstGeom prst="rect">
            <a:avLst/>
          </a:prstGeom>
        </p:spPr>
      </p:pic>
      <p:sp>
        <p:nvSpPr>
          <p:cNvPr id="8" name="Rectangle 7"/>
          <p:cNvSpPr/>
          <p:nvPr/>
        </p:nvSpPr>
        <p:spPr>
          <a:xfrm>
            <a:off x="2869407" y="5622918"/>
            <a:ext cx="3846512" cy="615553"/>
          </a:xfrm>
          <a:prstGeom prst="rect">
            <a:avLst/>
          </a:prstGeom>
        </p:spPr>
        <p:txBody>
          <a:bodyPr wrap="square">
            <a:spAutoFit/>
          </a:bodyPr>
          <a:lstStyle/>
          <a:p>
            <a:endParaRPr lang="en-US" sz="1600"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Dr. Ahmed Hashim</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146" y="3062086"/>
            <a:ext cx="2133600" cy="2133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4157" y="3790950"/>
            <a:ext cx="3781425" cy="1209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448572" y="70362"/>
            <a:ext cx="7263442" cy="738664"/>
            <a:chOff x="448572" y="70362"/>
            <a:chExt cx="7263442" cy="738664"/>
          </a:xfrm>
        </p:grpSpPr>
        <p:sp>
          <p:nvSpPr>
            <p:cNvPr id="3" name="Rectangle 2"/>
            <p:cNvSpPr>
              <a:spLocks noChangeArrowheads="1"/>
            </p:cNvSpPr>
            <p:nvPr/>
          </p:nvSpPr>
          <p:spPr bwMode="auto">
            <a:xfrm>
              <a:off x="448572" y="70362"/>
              <a:ext cx="726344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 represent each process </a:t>
              </a:r>
              <a:r>
                <a:rPr kumimoji="0" lang="en-US" altLang="en-US" sz="2400" b="1"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as a circle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037" y="89658"/>
              <a:ext cx="616789" cy="590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48572" y="629771"/>
            <a:ext cx="8522899" cy="1409257"/>
            <a:chOff x="448572" y="629771"/>
            <a:chExt cx="8522899" cy="1409257"/>
          </a:xfrm>
        </p:grpSpPr>
        <p:sp>
          <p:nvSpPr>
            <p:cNvPr id="5" name="Rectangle 5"/>
            <p:cNvSpPr>
              <a:spLocks noChangeArrowheads="1"/>
            </p:cNvSpPr>
            <p:nvPr/>
          </p:nvSpPr>
          <p:spPr bwMode="auto">
            <a:xfrm>
              <a:off x="448572" y="629771"/>
              <a:ext cx="85228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 represent each resource type </a:t>
              </a:r>
              <a:r>
                <a:rPr kumimoji="0" lang="en-US" altLang="en-US" sz="2400" b="1"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Rj</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as a rectangle. Since resource type </a:t>
              </a:r>
              <a:r>
                <a:rPr kumimoji="0" lang="en-US" altLang="en-US" sz="2400" b="1"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Rj</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may have more than one instance, we represent each such instance as a dot within the rectangle. </a:t>
              </a:r>
              <a:endParaRPr kumimoji="0" lang="en-US" altLang="en-US" sz="1100" b="0" i="0" u="none" strike="noStrike" cap="none" normalizeH="0" baseline="0" dirty="0">
                <a:ln>
                  <a:noFill/>
                </a:ln>
                <a:solidFill>
                  <a:schemeClr val="tx1"/>
                </a:solidFill>
                <a:effectLst/>
              </a:endParaRPr>
            </a:p>
          </p:txBody>
        </p:sp>
        <p:pic>
          <p:nvPicPr>
            <p:cNvPr id="2052" name="Picture 3" descr="Description: C:\Users\dell\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103" y="1462430"/>
              <a:ext cx="680386" cy="57659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6"/>
          <p:cNvSpPr>
            <a:spLocks noChangeArrowheads="1"/>
          </p:cNvSpPr>
          <p:nvPr/>
        </p:nvSpPr>
        <p:spPr bwMode="auto">
          <a:xfrm>
            <a:off x="905773" y="2223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448572" y="2194382"/>
            <a:ext cx="7183377" cy="1161510"/>
            <a:chOff x="448572" y="2194382"/>
            <a:chExt cx="7183377" cy="1161510"/>
          </a:xfrm>
        </p:grpSpPr>
        <p:sp>
          <p:nvSpPr>
            <p:cNvPr id="7" name="Rectangle 8"/>
            <p:cNvSpPr>
              <a:spLocks noChangeArrowheads="1"/>
            </p:cNvSpPr>
            <p:nvPr/>
          </p:nvSpPr>
          <p:spPr bwMode="auto">
            <a:xfrm>
              <a:off x="448572" y="2194382"/>
              <a:ext cx="718337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Note that a request edge points to only the rectangle </a:t>
              </a:r>
              <a:r>
                <a:rPr kumimoji="0" lang="en-US" altLang="en-US" sz="2400" b="1"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Rj</a:t>
              </a:r>
              <a:r>
                <a:rPr kumimoji="0" lang="en-US" altLang="en-US" sz="1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976" y="2584367"/>
              <a:ext cx="1409700" cy="77152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9"/>
          <p:cNvSpPr>
            <a:spLocks noChangeArrowheads="1"/>
          </p:cNvSpPr>
          <p:nvPr/>
        </p:nvSpPr>
        <p:spPr bwMode="auto">
          <a:xfrm>
            <a:off x="905772" y="40664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321640" y="3423612"/>
            <a:ext cx="8776762" cy="1117638"/>
            <a:chOff x="321640" y="3423612"/>
            <a:chExt cx="8776762" cy="1117638"/>
          </a:xfrm>
        </p:grpSpPr>
        <p:sp>
          <p:nvSpPr>
            <p:cNvPr id="9" name="Rectangle 11"/>
            <p:cNvSpPr>
              <a:spLocks noChangeArrowheads="1"/>
            </p:cNvSpPr>
            <p:nvPr/>
          </p:nvSpPr>
          <p:spPr bwMode="auto">
            <a:xfrm>
              <a:off x="321640" y="3423612"/>
              <a:ext cx="87767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 assignment edge must also designate one of the dots in the rectangle (instance).</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205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176" y="3817350"/>
              <a:ext cx="1333500" cy="7239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94710" y="4489894"/>
            <a:ext cx="8776761" cy="1338828"/>
          </a:xfrm>
          <a:prstGeom prst="rect">
            <a:avLst/>
          </a:prstGeom>
        </p:spPr>
        <p:txBody>
          <a:bodyPr wrap="square">
            <a:spAutoFit/>
          </a:bodyPr>
          <a:lstStyle/>
          <a:p>
            <a:pPr marL="342900" lvl="0" indent="-342900" algn="just">
              <a:lnSpc>
                <a:spcPct val="150000"/>
              </a:lnSpc>
              <a:spcBef>
                <a:spcPts val="0"/>
              </a:spcBef>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Arial" panose="020B0604020202020204" pitchFamily="34" charset="0"/>
              </a:rPr>
              <a:t>When process </a:t>
            </a:r>
            <a:r>
              <a:rPr lang="en-US" b="1" i="1" dirty="0">
                <a:latin typeface="Times New Roman" panose="02020603050405020304" pitchFamily="18" charset="0"/>
                <a:ea typeface="Times New Roman" panose="02020603050405020304" pitchFamily="18" charset="0"/>
                <a:cs typeface="Arial" panose="020B0604020202020204" pitchFamily="34" charset="0"/>
              </a:rPr>
              <a:t>Pi</a:t>
            </a:r>
            <a:r>
              <a:rPr lang="en-US" dirty="0">
                <a:latin typeface="Times New Roman" panose="02020603050405020304" pitchFamily="18" charset="0"/>
                <a:ea typeface="Times New Roman" panose="02020603050405020304" pitchFamily="18" charset="0"/>
                <a:cs typeface="Arial" panose="020B0604020202020204" pitchFamily="34" charset="0"/>
              </a:rPr>
              <a:t>, requests an instance of resource type </a:t>
            </a:r>
            <a:r>
              <a:rPr lang="en-US" b="1" i="1" dirty="0" err="1">
                <a:latin typeface="Times New Roman" panose="02020603050405020304" pitchFamily="18" charset="0"/>
                <a:ea typeface="Times New Roman" panose="02020603050405020304" pitchFamily="18" charset="0"/>
                <a:cs typeface="Arial" panose="020B0604020202020204" pitchFamily="34" charset="0"/>
              </a:rPr>
              <a:t>R</a:t>
            </a:r>
            <a:r>
              <a:rPr lang="en-US" dirty="0" err="1">
                <a:latin typeface="Times New Roman" panose="02020603050405020304" pitchFamily="18" charset="0"/>
                <a:ea typeface="Times New Roman" panose="02020603050405020304" pitchFamily="18" charset="0"/>
                <a:cs typeface="Arial" panose="020B0604020202020204" pitchFamily="34" charset="0"/>
              </a:rPr>
              <a:t>j</a:t>
            </a:r>
            <a:r>
              <a:rPr lang="en-US" dirty="0">
                <a:latin typeface="Times New Roman" panose="02020603050405020304" pitchFamily="18" charset="0"/>
                <a:ea typeface="Times New Roman" panose="02020603050405020304" pitchFamily="18" charset="0"/>
                <a:cs typeface="Arial" panose="020B0604020202020204" pitchFamily="34" charset="0"/>
              </a:rPr>
              <a:t>, a </a:t>
            </a:r>
            <a:r>
              <a:rPr lang="en-US"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request edge </a:t>
            </a:r>
            <a:r>
              <a:rPr lang="en-US" dirty="0">
                <a:latin typeface="Times New Roman" panose="02020603050405020304" pitchFamily="18" charset="0"/>
                <a:ea typeface="Times New Roman" panose="02020603050405020304" pitchFamily="18" charset="0"/>
                <a:cs typeface="Arial" panose="020B0604020202020204" pitchFamily="34" charset="0"/>
              </a:rPr>
              <a:t>is </a:t>
            </a: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inserted</a:t>
            </a:r>
            <a:r>
              <a:rPr lang="en-US" dirty="0">
                <a:latin typeface="Times New Roman" panose="02020603050405020304" pitchFamily="18" charset="0"/>
                <a:ea typeface="Times New Roman" panose="02020603050405020304" pitchFamily="18" charset="0"/>
                <a:cs typeface="Arial" panose="020B0604020202020204" pitchFamily="34" charset="0"/>
              </a:rPr>
              <a:t> in the resource-allocation graph. When this request can be fulfilled, the </a:t>
            </a: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request edge </a:t>
            </a:r>
            <a:r>
              <a:rPr lang="en-US" dirty="0">
                <a:latin typeface="Times New Roman" panose="02020603050405020304" pitchFamily="18" charset="0"/>
                <a:ea typeface="Times New Roman" panose="02020603050405020304" pitchFamily="18" charset="0"/>
                <a:cs typeface="Arial" panose="020B0604020202020204" pitchFamily="34" charset="0"/>
              </a:rPr>
              <a:t>is instantaneously </a:t>
            </a: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transformed</a:t>
            </a:r>
            <a:r>
              <a:rPr lang="en-US" dirty="0">
                <a:latin typeface="Times New Roman" panose="02020603050405020304" pitchFamily="18" charset="0"/>
                <a:ea typeface="Times New Roman" panose="02020603050405020304" pitchFamily="18" charset="0"/>
                <a:cs typeface="Arial" panose="020B0604020202020204" pitchFamily="34" charset="0"/>
              </a:rPr>
              <a:t> to an </a:t>
            </a:r>
            <a:r>
              <a:rPr lang="en-US"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assignment edge</a:t>
            </a: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6" name="Rectangle 15"/>
          <p:cNvSpPr/>
          <p:nvPr/>
        </p:nvSpPr>
        <p:spPr>
          <a:xfrm>
            <a:off x="194709" y="5714400"/>
            <a:ext cx="8776761" cy="873572"/>
          </a:xfrm>
          <a:prstGeom prst="rect">
            <a:avLst/>
          </a:prstGeom>
        </p:spPr>
        <p:txBody>
          <a:bodyPr wrap="square">
            <a:spAutoFit/>
          </a:bodyPr>
          <a:lstStyle/>
          <a:p>
            <a:pPr marL="342900" lvl="0" indent="-342900" algn="just">
              <a:lnSpc>
                <a:spcPct val="150000"/>
              </a:lnSpc>
              <a:spcBef>
                <a:spcPts val="0"/>
              </a:spcBef>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Arial" panose="020B0604020202020204" pitchFamily="34" charset="0"/>
              </a:rPr>
              <a:t>When the process </a:t>
            </a: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no longer needs </a:t>
            </a:r>
            <a:r>
              <a:rPr lang="en-US" dirty="0">
                <a:latin typeface="Times New Roman" panose="02020603050405020304" pitchFamily="18" charset="0"/>
                <a:ea typeface="Times New Roman" panose="02020603050405020304" pitchFamily="18" charset="0"/>
                <a:cs typeface="Arial" panose="020B0604020202020204" pitchFamily="34" charset="0"/>
              </a:rPr>
              <a:t>access to the resource, it </a:t>
            </a: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releases</a:t>
            </a:r>
            <a:r>
              <a:rPr lang="en-US" dirty="0">
                <a:latin typeface="Times New Roman" panose="02020603050405020304" pitchFamily="18" charset="0"/>
                <a:ea typeface="Times New Roman" panose="02020603050405020304" pitchFamily="18" charset="0"/>
                <a:cs typeface="Arial" panose="020B0604020202020204" pitchFamily="34" charset="0"/>
              </a:rPr>
              <a:t> the resource; as a result, the </a:t>
            </a: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assignment edge is deleted</a:t>
            </a: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688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91109" y="-75628"/>
            <a:ext cx="5587760" cy="586596"/>
          </a:xfrm>
        </p:spPr>
        <p:txBody>
          <a:bodyPr/>
          <a:lstStyle/>
          <a:p>
            <a:r>
              <a:rPr lang="en-US" altLang="en-US" sz="2000" dirty="0">
                <a:latin typeface="Times New Roman" panose="02020603050405020304" pitchFamily="18" charset="0"/>
                <a:cs typeface="Times New Roman" panose="02020603050405020304" pitchFamily="18" charset="0"/>
              </a:rPr>
              <a:t>Resource Allocation Graph Example</a:t>
            </a:r>
          </a:p>
        </p:txBody>
      </p:sp>
      <p:sp>
        <p:nvSpPr>
          <p:cNvPr id="27651" name="Content Placeholder 2"/>
          <p:cNvSpPr>
            <a:spLocks noGrp="1"/>
          </p:cNvSpPr>
          <p:nvPr>
            <p:ph idx="4294967295"/>
          </p:nvPr>
        </p:nvSpPr>
        <p:spPr>
          <a:xfrm>
            <a:off x="-1" y="753347"/>
            <a:ext cx="6055743" cy="2025228"/>
          </a:xfrm>
        </p:spPr>
        <p:txBody>
          <a:bodyPr>
            <a:normAutofit/>
          </a:bodyPr>
          <a:lstStyle/>
          <a:p>
            <a:pPr lvl="0"/>
            <a:r>
              <a:rPr lang="en-US" sz="1800" kern="0" cap="none" spc="-100" dirty="0"/>
              <a:t>The sets P, R, and E:</a:t>
            </a:r>
          </a:p>
          <a:p>
            <a:pPr marL="0" lvl="0" indent="0">
              <a:buNone/>
            </a:pPr>
            <a:r>
              <a:rPr lang="en-US" sz="1800" kern="0" cap="none" spc="-100" dirty="0"/>
              <a:t>   - P = {P1, P2, P3}</a:t>
            </a:r>
          </a:p>
          <a:p>
            <a:pPr marL="0" lvl="0" indent="0">
              <a:buNone/>
            </a:pPr>
            <a:r>
              <a:rPr lang="en-US" sz="1800" kern="0" cap="none" spc="-100" dirty="0"/>
              <a:t>   - R = {R1, R2 ,R3, R4}</a:t>
            </a:r>
          </a:p>
          <a:p>
            <a:pPr marL="0" lvl="0" indent="0">
              <a:buNone/>
            </a:pPr>
            <a:r>
              <a:rPr lang="en-US" sz="1800" kern="0" cap="none" spc="-100" dirty="0"/>
              <a:t>   - E = {P1 →R1,  P2 → R3,  R1 → P2,   R2 → P2,  R2 → P1, R3 →P3 }</a:t>
            </a:r>
          </a:p>
        </p:txBody>
      </p:sp>
      <p:pic>
        <p:nvPicPr>
          <p:cNvPr id="696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742" y="906362"/>
            <a:ext cx="3055871" cy="318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804" y="412814"/>
            <a:ext cx="8783809" cy="400110"/>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The resource-allocation graph shown in the figure 6.1 depicts the following situation</a:t>
            </a:r>
            <a:endParaRPr lang="en-US" sz="2000" dirty="0"/>
          </a:p>
        </p:txBody>
      </p:sp>
      <p:sp>
        <p:nvSpPr>
          <p:cNvPr id="6" name="Content Placeholder 2"/>
          <p:cNvSpPr>
            <a:spLocks noGrp="1"/>
          </p:cNvSpPr>
          <p:nvPr>
            <p:ph idx="4294967295"/>
          </p:nvPr>
        </p:nvSpPr>
        <p:spPr>
          <a:xfrm>
            <a:off x="123753" y="2576276"/>
            <a:ext cx="4968815" cy="2279141"/>
          </a:xfrm>
        </p:spPr>
        <p:txBody>
          <a:bodyPr>
            <a:normAutofit lnSpcReduction="10000"/>
          </a:bodyPr>
          <a:lstStyle/>
          <a:p>
            <a:pPr lvl="0"/>
            <a:r>
              <a:rPr lang="en-US" kern="0" cap="none" spc="-100" dirty="0"/>
              <a:t>Resource instances:</a:t>
            </a:r>
          </a:p>
          <a:p>
            <a:pPr marL="0" lvl="0" indent="0">
              <a:lnSpc>
                <a:spcPct val="110000"/>
              </a:lnSpc>
              <a:buNone/>
            </a:pPr>
            <a:r>
              <a:rPr lang="en-US" kern="0" cap="none" spc="-100" dirty="0"/>
              <a:t>    - One instance of resource type R1</a:t>
            </a:r>
          </a:p>
          <a:p>
            <a:pPr marL="0" lvl="0" indent="0">
              <a:lnSpc>
                <a:spcPct val="110000"/>
              </a:lnSpc>
              <a:buNone/>
            </a:pPr>
            <a:r>
              <a:rPr lang="en-US" kern="0" cap="none" spc="-100" dirty="0"/>
              <a:t>    - Two instances of resource type R2</a:t>
            </a:r>
          </a:p>
          <a:p>
            <a:pPr marL="0" lvl="0" indent="0">
              <a:lnSpc>
                <a:spcPct val="110000"/>
              </a:lnSpc>
              <a:buNone/>
            </a:pPr>
            <a:r>
              <a:rPr lang="en-US" kern="0" cap="none" spc="-100" dirty="0"/>
              <a:t>    - One instance of resource type R3</a:t>
            </a:r>
          </a:p>
          <a:p>
            <a:pPr marL="0" indent="0">
              <a:lnSpc>
                <a:spcPct val="110000"/>
              </a:lnSpc>
              <a:buNone/>
            </a:pPr>
            <a:r>
              <a:rPr lang="en-US" kern="0" cap="none" spc="-100" dirty="0"/>
              <a:t>    - Three instances of resource type R4</a:t>
            </a:r>
          </a:p>
        </p:txBody>
      </p:sp>
      <p:sp>
        <p:nvSpPr>
          <p:cNvPr id="3" name="Rectangle 2"/>
          <p:cNvSpPr/>
          <p:nvPr/>
        </p:nvSpPr>
        <p:spPr>
          <a:xfrm>
            <a:off x="7124733" y="4188399"/>
            <a:ext cx="1191352"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Figure 6.1 </a:t>
            </a:r>
            <a:endParaRPr lang="en-US" dirty="0"/>
          </a:p>
        </p:txBody>
      </p:sp>
      <p:sp>
        <p:nvSpPr>
          <p:cNvPr id="8" name="Rectangle 7"/>
          <p:cNvSpPr/>
          <p:nvPr/>
        </p:nvSpPr>
        <p:spPr>
          <a:xfrm>
            <a:off x="189254" y="4737932"/>
            <a:ext cx="8501722" cy="2120068"/>
          </a:xfrm>
          <a:prstGeom prst="rect">
            <a:avLst/>
          </a:prstGeom>
        </p:spPr>
        <p:txBody>
          <a:bodyPr wrap="square">
            <a:spAutoFit/>
          </a:bodyPr>
          <a:lstStyle/>
          <a:p>
            <a:pPr marL="228600" indent="-228600">
              <a:lnSpc>
                <a:spcPct val="120000"/>
              </a:lnSpc>
              <a:spcBef>
                <a:spcPts val="1000"/>
              </a:spcBef>
              <a:buClr>
                <a:schemeClr val="accent1"/>
              </a:buClr>
              <a:buSzPct val="160000"/>
              <a:buFont typeface="Arial" panose="020B0604020202020204" pitchFamily="34" charset="0"/>
              <a:buChar char="•"/>
            </a:pPr>
            <a:r>
              <a:rPr lang="en-US" sz="2000" kern="0" spc="-100" dirty="0">
                <a:latin typeface="+mn-lt"/>
                <a:ea typeface="+mn-ea"/>
              </a:rPr>
              <a:t>Process states:</a:t>
            </a:r>
          </a:p>
          <a:p>
            <a:pPr marL="342900" marR="0" lvl="0" indent="-342900" algn="just">
              <a:lnSpc>
                <a:spcPct val="150000"/>
              </a:lnSpc>
              <a:spcBef>
                <a:spcPts val="0"/>
              </a:spcBef>
              <a:spcAft>
                <a:spcPts val="0"/>
              </a:spcAft>
              <a:buFont typeface="Times New Roman" panose="02020603050405020304" pitchFamily="18" charset="0"/>
              <a:buChar char="-"/>
            </a:pPr>
            <a:r>
              <a:rPr lang="en-US" kern="0" spc="-100" dirty="0">
                <a:latin typeface="Times New Roman" panose="02020603050405020304" pitchFamily="18" charset="0"/>
                <a:ea typeface="Times New Roman" panose="02020603050405020304" pitchFamily="18" charset="0"/>
                <a:cs typeface="Arial" panose="020B0604020202020204" pitchFamily="34" charset="0"/>
              </a:rPr>
              <a:t>Process P1 is holding an instance of resource type R2 and is waiting for an instance of resource type R1.</a:t>
            </a:r>
            <a:endParaRPr lang="en-US" sz="1200" kern="0" spc="-1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kern="0" spc="-100" dirty="0">
                <a:latin typeface="Times New Roman" panose="02020603050405020304" pitchFamily="18" charset="0"/>
                <a:ea typeface="Times New Roman" panose="02020603050405020304" pitchFamily="18" charset="0"/>
                <a:cs typeface="Arial" panose="020B0604020202020204" pitchFamily="34" charset="0"/>
              </a:rPr>
              <a:t>Process P2 is holding an instance of R1 and an instance of R2 and is waiting for an instance of R3.</a:t>
            </a:r>
            <a:endParaRPr lang="en-US" sz="1200" kern="0" spc="-1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kern="0" spc="-100" dirty="0">
                <a:latin typeface="Times New Roman" panose="02020603050405020304" pitchFamily="18" charset="0"/>
                <a:ea typeface="Times New Roman" panose="02020603050405020304" pitchFamily="18" charset="0"/>
                <a:cs typeface="Arial" panose="020B0604020202020204" pitchFamily="34" charset="0"/>
              </a:rPr>
              <a:t>Process P3 is holding an instance of R3.</a:t>
            </a:r>
            <a:endParaRPr lang="en-US" sz="1200" kern="0" spc="-1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48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9633"/>
                                        </p:tgtEl>
                                        <p:attrNameLst>
                                          <p:attrName>style.visibility</p:attrName>
                                        </p:attrNameLst>
                                      </p:cBhvr>
                                      <p:to>
                                        <p:strVal val="visible"/>
                                      </p:to>
                                    </p:set>
                                    <p:animEffect transition="in" filter="fade">
                                      <p:cBhvr>
                                        <p:cTn id="10" dur="500"/>
                                        <p:tgtEl>
                                          <p:spTgt spid="6963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 grpId="0"/>
      <p:bldP spid="6"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513" y="212212"/>
            <a:ext cx="326548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12212"/>
            <a:ext cx="5727940" cy="3831818"/>
          </a:xfrm>
          <a:prstGeom prst="rect">
            <a:avLst/>
          </a:prstGeom>
        </p:spPr>
        <p:txBody>
          <a:bodyPr wrap="square">
            <a:spAutoFit/>
          </a:bodyPr>
          <a:lstStyle/>
          <a:p>
            <a:pPr marL="0" marR="0" indent="228600" algn="just">
              <a:lnSpc>
                <a:spcPct val="150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Given the definition of a resource-allocation graph, it can be shown that, if the graph contains no cycles, then no process in the system is deadlocked. If the graph does contain a cycle, then a deadlock may exist.</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0" marR="0" indent="228600" algn="just">
              <a:lnSpc>
                <a:spcPct val="150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If each resource type has exactly one instance, then a cycle implies that a deadlock has occurred.  Each process involved in the cycle is deadlocked.</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0" marR="0" indent="228600" algn="just">
              <a:lnSpc>
                <a:spcPct val="150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If each resource type has several instances, then a cycle does not necessarily imply that a deadlock has occurred. </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07034" y="4272677"/>
            <a:ext cx="8341743" cy="2031325"/>
          </a:xfrm>
          <a:prstGeom prst="rect">
            <a:avLst/>
          </a:prstGeom>
        </p:spPr>
        <p:txBody>
          <a:bodyPr wrap="square">
            <a:spAutoFit/>
          </a:bodyPr>
          <a:lstStyle/>
          <a:p>
            <a:pPr algn="r" rtl="1"/>
            <a:r>
              <a:rPr lang="ar-IQ" dirty="0"/>
              <a:t>من الشكل اعلاه يمكن ملاحظة:  </a:t>
            </a:r>
          </a:p>
          <a:p>
            <a:pPr algn="r" rtl="1"/>
            <a:r>
              <a:rPr lang="ar-IQ" dirty="0"/>
              <a:t>- إذا لم يحتوي الرسم على </a:t>
            </a:r>
            <a:r>
              <a:rPr lang="en-US" dirty="0">
                <a:latin typeface="Times New Roman" panose="02020603050405020304" pitchFamily="18" charset="0"/>
                <a:ea typeface="Times New Roman" panose="02020603050405020304" pitchFamily="18" charset="0"/>
                <a:cs typeface="Arial" panose="020B0604020202020204" pitchFamily="34" charset="0"/>
              </a:rPr>
              <a:t>cycles</a:t>
            </a:r>
            <a:r>
              <a:rPr lang="ar-IQ" dirty="0"/>
              <a:t> ، فلن تكون هناك </a:t>
            </a:r>
            <a:r>
              <a:rPr lang="en-US" dirty="0">
                <a:latin typeface="Times New Roman" panose="02020603050405020304" pitchFamily="18" charset="0"/>
                <a:ea typeface="Times New Roman" panose="02020603050405020304" pitchFamily="18" charset="0"/>
                <a:cs typeface="Arial" panose="020B0604020202020204" pitchFamily="34" charset="0"/>
              </a:rPr>
              <a:t>process </a:t>
            </a:r>
            <a:r>
              <a:rPr lang="ar-IQ" dirty="0">
                <a:latin typeface="Times New Roman" panose="02020603050405020304" pitchFamily="18" charset="0"/>
                <a:ea typeface="Times New Roman" panose="02020603050405020304" pitchFamily="18" charset="0"/>
                <a:cs typeface="Arial" panose="020B0604020202020204" pitchFamily="34" charset="0"/>
              </a:rPr>
              <a:t> </a:t>
            </a:r>
            <a:r>
              <a:rPr lang="ar-IQ" dirty="0"/>
              <a:t> في النظام في حالة الـ </a:t>
            </a:r>
            <a:r>
              <a:rPr lang="en-US" dirty="0"/>
              <a:t>Deadlock</a:t>
            </a:r>
            <a:r>
              <a:rPr lang="ar-IQ" dirty="0"/>
              <a:t> .</a:t>
            </a:r>
          </a:p>
          <a:p>
            <a:pPr algn="r" rtl="1"/>
            <a:r>
              <a:rPr lang="ar-IQ" dirty="0"/>
              <a:t> إذا كان الرسم يحتوي على </a:t>
            </a:r>
            <a:r>
              <a:rPr lang="en-US" dirty="0">
                <a:latin typeface="Times New Roman" panose="02020603050405020304" pitchFamily="18" charset="0"/>
                <a:ea typeface="Times New Roman" panose="02020603050405020304" pitchFamily="18" charset="0"/>
                <a:cs typeface="Arial" panose="020B0604020202020204" pitchFamily="34" charset="0"/>
              </a:rPr>
              <a:t>cycles</a:t>
            </a:r>
            <a:r>
              <a:rPr lang="ar-IQ" dirty="0"/>
              <a:t> ، فقد يكون هناك </a:t>
            </a:r>
            <a:r>
              <a:rPr lang="en-US" dirty="0"/>
              <a:t>Deadlock</a:t>
            </a:r>
            <a:r>
              <a:rPr lang="ar-IQ" dirty="0"/>
              <a:t>.</a:t>
            </a:r>
            <a:br>
              <a:rPr lang="ar-IQ" dirty="0"/>
            </a:br>
            <a:r>
              <a:rPr lang="ar-IQ" dirty="0"/>
              <a:t>- إذا كان لكل نوع من الموارد </a:t>
            </a:r>
            <a:r>
              <a:rPr lang="ar-IQ" dirty="0">
                <a:latin typeface="Times New Roman" panose="02020603050405020304" pitchFamily="18" charset="0"/>
                <a:ea typeface="Times New Roman" panose="02020603050405020304" pitchFamily="18" charset="0"/>
                <a:cs typeface="Arial" panose="020B0604020202020204" pitchFamily="34" charset="0"/>
              </a:rPr>
              <a:t>حالة واحدة </a:t>
            </a:r>
            <a:r>
              <a:rPr lang="ar-IQ" dirty="0"/>
              <a:t>بالضبط </a:t>
            </a:r>
            <a:r>
              <a:rPr lang="en-US" dirty="0">
                <a:latin typeface="Times New Roman" panose="02020603050405020304" pitchFamily="18" charset="0"/>
                <a:ea typeface="Times New Roman" panose="02020603050405020304" pitchFamily="18" charset="0"/>
                <a:cs typeface="Arial" panose="020B0604020202020204" pitchFamily="34" charset="0"/>
              </a:rPr>
              <a:t>one instance </a:t>
            </a:r>
            <a:r>
              <a:rPr lang="ar-IQ" dirty="0">
                <a:latin typeface="Times New Roman" panose="02020603050405020304" pitchFamily="18" charset="0"/>
                <a:ea typeface="Times New Roman" panose="02020603050405020304" pitchFamily="18" charset="0"/>
                <a:cs typeface="Arial" panose="020B0604020202020204" pitchFamily="34" charset="0"/>
              </a:rPr>
              <a:t> </a:t>
            </a:r>
            <a:r>
              <a:rPr lang="ar-IQ" dirty="0"/>
              <a:t>، فإن ال</a:t>
            </a:r>
            <a:r>
              <a:rPr lang="en-US" dirty="0">
                <a:latin typeface="Times New Roman" panose="02020603050405020304" pitchFamily="18" charset="0"/>
                <a:ea typeface="Times New Roman" panose="02020603050405020304" pitchFamily="18" charset="0"/>
                <a:cs typeface="Arial" panose="020B0604020202020204" pitchFamily="34" charset="0"/>
              </a:rPr>
              <a:t> cycle</a:t>
            </a:r>
            <a:r>
              <a:rPr lang="ar-IQ" dirty="0">
                <a:latin typeface="Times New Roman" panose="02020603050405020304" pitchFamily="18" charset="0"/>
                <a:ea typeface="Times New Roman" panose="02020603050405020304" pitchFamily="18" charset="0"/>
                <a:cs typeface="Arial" panose="020B0604020202020204" pitchFamily="34" charset="0"/>
              </a:rPr>
              <a:t> </a:t>
            </a:r>
            <a:r>
              <a:rPr lang="ar-IQ" dirty="0"/>
              <a:t> تشير إلى حدوث </a:t>
            </a:r>
            <a:r>
              <a:rPr lang="en-US" dirty="0">
                <a:latin typeface="Times New Roman" panose="02020603050405020304" pitchFamily="18" charset="0"/>
                <a:ea typeface="Times New Roman" panose="02020603050405020304" pitchFamily="18" charset="0"/>
                <a:cs typeface="Arial" panose="020B0604020202020204" pitchFamily="34" charset="0"/>
              </a:rPr>
              <a:t>Deadlocked</a:t>
            </a:r>
            <a:r>
              <a:rPr lang="ar-IQ" dirty="0"/>
              <a:t>. كل </a:t>
            </a:r>
            <a:r>
              <a:rPr lang="en-US" dirty="0">
                <a:latin typeface="Times New Roman" panose="02020603050405020304" pitchFamily="18" charset="0"/>
                <a:ea typeface="Times New Roman" panose="02020603050405020304" pitchFamily="18" charset="0"/>
                <a:cs typeface="Arial" panose="020B0604020202020204" pitchFamily="34" charset="0"/>
              </a:rPr>
              <a:t>process</a:t>
            </a:r>
            <a:r>
              <a:rPr lang="ar-IQ" dirty="0"/>
              <a:t> تشارك في ال</a:t>
            </a:r>
            <a:r>
              <a:rPr lang="en-US" dirty="0">
                <a:latin typeface="Times New Roman" panose="02020603050405020304" pitchFamily="18" charset="0"/>
                <a:ea typeface="Times New Roman" panose="02020603050405020304" pitchFamily="18" charset="0"/>
                <a:cs typeface="Arial" panose="020B0604020202020204" pitchFamily="34" charset="0"/>
              </a:rPr>
              <a:t> cycle </a:t>
            </a:r>
            <a:r>
              <a:rPr lang="ar-IQ" dirty="0">
                <a:latin typeface="Times New Roman" panose="02020603050405020304" pitchFamily="18" charset="0"/>
                <a:ea typeface="Times New Roman" panose="02020603050405020304" pitchFamily="18" charset="0"/>
                <a:cs typeface="Arial" panose="020B0604020202020204" pitchFamily="34" charset="0"/>
              </a:rPr>
              <a:t> </a:t>
            </a:r>
            <a:r>
              <a:rPr lang="ar-IQ" dirty="0"/>
              <a:t>وصلت إلى </a:t>
            </a:r>
            <a:r>
              <a:rPr lang="en-US" dirty="0"/>
              <a:t>Deadlock</a:t>
            </a:r>
            <a:r>
              <a:rPr lang="ar-IQ" dirty="0"/>
              <a:t>.</a:t>
            </a:r>
            <a:br>
              <a:rPr lang="ar-IQ" dirty="0"/>
            </a:br>
            <a:r>
              <a:rPr lang="ar-IQ" dirty="0"/>
              <a:t>- إذا كان لكل نوع من الموارد عدة حالات </a:t>
            </a:r>
            <a:r>
              <a:rPr lang="en-US" dirty="0">
                <a:latin typeface="Times New Roman" panose="02020603050405020304" pitchFamily="18" charset="0"/>
                <a:ea typeface="Times New Roman" panose="02020603050405020304" pitchFamily="18" charset="0"/>
                <a:cs typeface="Arial" panose="020B0604020202020204" pitchFamily="34" charset="0"/>
              </a:rPr>
              <a:t>several instances</a:t>
            </a:r>
            <a:r>
              <a:rPr lang="ar-IQ" dirty="0"/>
              <a:t> ، فإن ال</a:t>
            </a:r>
            <a:r>
              <a:rPr lang="en-US" dirty="0">
                <a:latin typeface="Times New Roman" panose="02020603050405020304" pitchFamily="18" charset="0"/>
                <a:ea typeface="Times New Roman" panose="02020603050405020304" pitchFamily="18" charset="0"/>
                <a:cs typeface="Arial" panose="020B0604020202020204" pitchFamily="34" charset="0"/>
              </a:rPr>
              <a:t> cycle</a:t>
            </a:r>
            <a:r>
              <a:rPr lang="ar-IQ" dirty="0"/>
              <a:t> لا تعني بالضرورة حدوث </a:t>
            </a:r>
            <a:r>
              <a:rPr lang="en-US" dirty="0"/>
              <a:t>Deadlock</a:t>
            </a:r>
          </a:p>
        </p:txBody>
      </p:sp>
    </p:spTree>
    <p:extLst>
      <p:ext uri="{BB962C8B-B14F-4D97-AF65-F5344CB8AC3E}">
        <p14:creationId xmlns:p14="http://schemas.microsoft.com/office/powerpoint/2010/main" val="6999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898" y="93161"/>
            <a:ext cx="5578283" cy="673108"/>
          </a:xfrm>
        </p:spPr>
        <p:txBody>
          <a:bodyPr/>
          <a:lstStyle/>
          <a:p>
            <a:r>
              <a:rPr lang="en-US" sz="2000" dirty="0">
                <a:latin typeface="Times New Roman" panose="02020603050405020304" pitchFamily="18" charset="0"/>
                <a:cs typeface="Times New Roman" panose="02020603050405020304" pitchFamily="18" charset="0"/>
              </a:rPr>
              <a:t>Example 1: </a:t>
            </a:r>
            <a:r>
              <a:rPr lang="en-US" sz="2000" cap="none"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To illustrate this concept, we return to the resource-allocation graph depicted in Figure 6.1. </a:t>
            </a:r>
            <a:endParaRPr lang="en-US" sz="2000" cap="none"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70307" y="2663137"/>
            <a:ext cx="5717875" cy="1144929"/>
          </a:xfrm>
          <a:prstGeom prst="rect">
            <a:avLst/>
          </a:prstGeom>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Arial" panose="020B0604020202020204" pitchFamily="34" charset="0"/>
              </a:rPr>
              <a:t>At this point, two minimal cycles exist in the system:</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1- </a:t>
            </a:r>
            <a:r>
              <a:rPr lang="en-US"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P1 →R1→ P2 →R3→ P3 →R2→ P1</a:t>
            </a:r>
            <a:endParaRPr lang="en-US" sz="12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2. </a:t>
            </a:r>
            <a:r>
              <a:rPr lang="en-US" sz="1200" dirty="0">
                <a:latin typeface="Calibri" panose="020F0502020204030204" pitchFamily="34" charset="0"/>
                <a:ea typeface="Times New Roman" panose="02020603050405020304" pitchFamily="18" charset="0"/>
                <a:cs typeface="Arial" panose="020B0604020202020204" pitchFamily="34" charset="0"/>
              </a:rPr>
              <a:t> </a:t>
            </a:r>
            <a:r>
              <a:rPr lang="en-US"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P2 →R3→ P3 →R2→ P2</a:t>
            </a:r>
            <a:endParaRPr lang="en-US" sz="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290" y="0"/>
            <a:ext cx="2496114" cy="229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855" y="2802616"/>
            <a:ext cx="2934549" cy="26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0307" y="3808066"/>
            <a:ext cx="5567962" cy="3000821"/>
          </a:xfrm>
          <a:prstGeom prst="rect">
            <a:avLst/>
          </a:prstGeom>
        </p:spPr>
        <p:txBody>
          <a:bodyPr wrap="square">
            <a:spAutoFit/>
          </a:bodyPr>
          <a:lstStyle/>
          <a:p>
            <a:pPr marL="0" marR="0" algn="just">
              <a:lnSpc>
                <a:spcPct val="150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Processes P1, P2, and P3 are Deadlocked. </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Arial" panose="020B0604020202020204" pitchFamily="34" charset="0"/>
              </a:rPr>
              <a:t>Process P2 is waiting for the resource R3, which is held by process P3. </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Arial" panose="020B0604020202020204" pitchFamily="34" charset="0"/>
              </a:rPr>
              <a:t>Process P3 is waiting for either process P1 or process P2 to release resource R2.</a:t>
            </a: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Arial" panose="020B0604020202020204" pitchFamily="34" charset="0"/>
              </a:rPr>
              <a:t>In addition, process P1 is waiting for process P2 to release resource R1.</a:t>
            </a: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7229525" y="2293805"/>
            <a:ext cx="1133644"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cs typeface="Arial" panose="020B0604020202020204" pitchFamily="34" charset="0"/>
              </a:rPr>
              <a:t>Figure 6.1</a:t>
            </a:r>
            <a:endParaRPr lang="en-US" dirty="0"/>
          </a:p>
        </p:txBody>
      </p:sp>
      <p:sp>
        <p:nvSpPr>
          <p:cNvPr id="7" name="Rectangle 6"/>
          <p:cNvSpPr/>
          <p:nvPr/>
        </p:nvSpPr>
        <p:spPr>
          <a:xfrm>
            <a:off x="205308" y="770106"/>
            <a:ext cx="5952427" cy="923330"/>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Arial" panose="020B0604020202020204" pitchFamily="34" charset="0"/>
              </a:rPr>
              <a:t>Suppose that process P3 requests an instance of resource type R2. Since no resource instance is currently available, a request edge P3 → R2 is added to the graph (Figure 6.2)</a:t>
            </a:r>
            <a:endParaRPr lang="en-US" dirty="0"/>
          </a:p>
        </p:txBody>
      </p:sp>
      <p:sp>
        <p:nvSpPr>
          <p:cNvPr id="10" name="Rectangle 9"/>
          <p:cNvSpPr/>
          <p:nvPr/>
        </p:nvSpPr>
        <p:spPr>
          <a:xfrm>
            <a:off x="255245" y="1671713"/>
            <a:ext cx="5952427" cy="923330"/>
          </a:xfrm>
          <a:prstGeom prst="rect">
            <a:avLst/>
          </a:prstGeom>
        </p:spPr>
        <p:txBody>
          <a:bodyPr wrap="square">
            <a:spAutoFit/>
          </a:bodyPr>
          <a:lstStyle/>
          <a:p>
            <a:pPr algn="r" rtl="1"/>
            <a:r>
              <a:rPr lang="ar-IQ" dirty="0">
                <a:latin typeface="Times New Roman" panose="02020603050405020304" pitchFamily="18" charset="0"/>
                <a:ea typeface="Times New Roman" panose="02020603050405020304" pitchFamily="18" charset="0"/>
                <a:cs typeface="Arial" panose="020B0604020202020204" pitchFamily="34" charset="0"/>
              </a:rPr>
              <a:t>نفرض ان الـ </a:t>
            </a:r>
            <a:r>
              <a:rPr lang="en-US" dirty="0">
                <a:latin typeface="Times New Roman" panose="02020603050405020304" pitchFamily="18" charset="0"/>
                <a:ea typeface="Times New Roman" panose="02020603050405020304" pitchFamily="18" charset="0"/>
                <a:cs typeface="Arial" panose="020B0604020202020204" pitchFamily="34" charset="0"/>
              </a:rPr>
              <a:t>process P3</a:t>
            </a:r>
            <a:r>
              <a:rPr lang="ar-IQ" dirty="0">
                <a:latin typeface="Times New Roman" panose="02020603050405020304" pitchFamily="18" charset="0"/>
                <a:ea typeface="Times New Roman" panose="02020603050405020304" pitchFamily="18" charset="0"/>
                <a:cs typeface="Arial" panose="020B0604020202020204" pitchFamily="34" charset="0"/>
              </a:rPr>
              <a:t> تطلب عدد واحد من المورد </a:t>
            </a:r>
            <a:r>
              <a:rPr lang="en-US" dirty="0">
                <a:latin typeface="Times New Roman" panose="02020603050405020304" pitchFamily="18" charset="0"/>
                <a:ea typeface="Times New Roman" panose="02020603050405020304" pitchFamily="18" charset="0"/>
                <a:cs typeface="Arial" panose="020B0604020202020204" pitchFamily="34" charset="0"/>
              </a:rPr>
              <a:t>R2</a:t>
            </a:r>
            <a:r>
              <a:rPr lang="ar-IQ" dirty="0">
                <a:latin typeface="Times New Roman" panose="02020603050405020304" pitchFamily="18" charset="0"/>
                <a:ea typeface="Times New Roman" panose="02020603050405020304" pitchFamily="18" charset="0"/>
                <a:cs typeface="Arial" panose="020B0604020202020204" pitchFamily="34" charset="0"/>
              </a:rPr>
              <a:t> . وبما ان لا يتوفر في هذه اللحظة هذا المورد (محجوز من </a:t>
            </a:r>
            <a:r>
              <a:rPr lang="en-US" dirty="0">
                <a:latin typeface="Times New Roman" panose="02020603050405020304" pitchFamily="18" charset="0"/>
                <a:ea typeface="Times New Roman" panose="02020603050405020304" pitchFamily="18" charset="0"/>
                <a:cs typeface="Arial" panose="020B0604020202020204" pitchFamily="34" charset="0"/>
              </a:rPr>
              <a:t>PROCESSES</a:t>
            </a:r>
            <a:r>
              <a:rPr lang="ar-IQ" dirty="0">
                <a:latin typeface="Times New Roman" panose="02020603050405020304" pitchFamily="18" charset="0"/>
                <a:ea typeface="Times New Roman" panose="02020603050405020304" pitchFamily="18" charset="0"/>
                <a:cs typeface="Arial" panose="020B0604020202020204" pitchFamily="34" charset="0"/>
              </a:rPr>
              <a:t>) اخرى, فيتم اضافة </a:t>
            </a:r>
            <a:r>
              <a:rPr lang="en-US" dirty="0">
                <a:latin typeface="Times New Roman" panose="02020603050405020304" pitchFamily="18" charset="0"/>
                <a:ea typeface="Times New Roman" panose="02020603050405020304" pitchFamily="18" charset="0"/>
                <a:cs typeface="Arial" panose="020B0604020202020204" pitchFamily="34" charset="0"/>
              </a:rPr>
              <a:t>request edge P3 → R2</a:t>
            </a:r>
            <a:r>
              <a:rPr lang="ar-IQ" dirty="0">
                <a:latin typeface="Times New Roman" panose="02020603050405020304" pitchFamily="18" charset="0"/>
                <a:ea typeface="Times New Roman" panose="02020603050405020304" pitchFamily="18" charset="0"/>
                <a:cs typeface="Arial" panose="020B0604020202020204" pitchFamily="34" charset="0"/>
              </a:rPr>
              <a:t>  كما في الى الشكل </a:t>
            </a:r>
            <a:r>
              <a:rPr lang="en-US" dirty="0">
                <a:latin typeface="Times New Roman" panose="02020603050405020304" pitchFamily="18" charset="0"/>
                <a:ea typeface="Times New Roman" panose="02020603050405020304" pitchFamily="18" charset="0"/>
                <a:cs typeface="Arial" panose="020B0604020202020204" pitchFamily="34" charset="0"/>
              </a:rPr>
              <a:t>6.2</a:t>
            </a:r>
            <a:endParaRPr lang="en-US" dirty="0"/>
          </a:p>
        </p:txBody>
      </p:sp>
      <p:cxnSp>
        <p:nvCxnSpPr>
          <p:cNvPr id="11" name="Straight Arrow Connector 10"/>
          <p:cNvCxnSpPr/>
          <p:nvPr/>
        </p:nvCxnSpPr>
        <p:spPr>
          <a:xfrm flipH="1" flipV="1">
            <a:off x="8104909" y="4199405"/>
            <a:ext cx="817418" cy="455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9844" y="0"/>
            <a:ext cx="2349620" cy="659921"/>
          </a:xfrm>
        </p:spPr>
        <p:txBody>
          <a:bodyPr/>
          <a:lstStyle/>
          <a:p>
            <a:r>
              <a:rPr lang="en-US" sz="2400" dirty="0"/>
              <a:t>Example 2</a:t>
            </a:r>
          </a:p>
        </p:txBody>
      </p:sp>
      <p:sp>
        <p:nvSpPr>
          <p:cNvPr id="3" name="Rectangle 2"/>
          <p:cNvSpPr/>
          <p:nvPr/>
        </p:nvSpPr>
        <p:spPr>
          <a:xfrm>
            <a:off x="143144" y="659921"/>
            <a:ext cx="5481698" cy="923330"/>
          </a:xfrm>
          <a:prstGeom prst="rect">
            <a:avLst/>
          </a:prstGeom>
        </p:spPr>
        <p:txBody>
          <a:bodyPr wrap="square">
            <a:spAutoFit/>
          </a:bodyPr>
          <a:lstStyle/>
          <a:p>
            <a:pPr marL="285750" indent="-285750">
              <a:buFont typeface="Arial" panose="020B0604020202020204" pitchFamily="34" charset="0"/>
              <a:buChar char="•"/>
            </a:pPr>
            <a:r>
              <a:rPr lang="en-US" dirty="0"/>
              <a:t>Now consider the resource-allocation graph in Figure 6.3. In this example, we also have a cycle: </a:t>
            </a:r>
            <a:r>
              <a:rPr lang="en-US" b="1" dirty="0">
                <a:solidFill>
                  <a:srgbClr val="FF0000"/>
                </a:solidFill>
              </a:rPr>
              <a:t>P1 →R1→ P3 →R2→ P1</a:t>
            </a:r>
            <a:r>
              <a:rPr lang="en-US" dirty="0"/>
              <a:t> </a:t>
            </a:r>
          </a:p>
        </p:txBody>
      </p:sp>
      <p:sp>
        <p:nvSpPr>
          <p:cNvPr id="4" name="Rectangle 3"/>
          <p:cNvSpPr/>
          <p:nvPr/>
        </p:nvSpPr>
        <p:spPr>
          <a:xfrm>
            <a:off x="87753" y="4517345"/>
            <a:ext cx="7724147" cy="1477328"/>
          </a:xfrm>
          <a:prstGeom prst="rect">
            <a:avLst/>
          </a:prstGeom>
        </p:spPr>
        <p:txBody>
          <a:bodyPr wrap="square">
            <a:spAutoFit/>
          </a:bodyPr>
          <a:lstStyle/>
          <a:p>
            <a:pPr marL="285750" indent="-285750">
              <a:buFont typeface="Arial" panose="020B0604020202020204" pitchFamily="34" charset="0"/>
              <a:buChar char="•"/>
            </a:pPr>
            <a:r>
              <a:rPr lang="en-US" altLang="en-US" dirty="0"/>
              <a:t>If graph contains no cycles </a:t>
            </a:r>
            <a:r>
              <a:rPr lang="en-US" altLang="en-US" dirty="0">
                <a:sym typeface="Symbol" panose="05050102010706020507" pitchFamily="18" charset="2"/>
              </a:rPr>
              <a:t> no deadlock.</a:t>
            </a:r>
          </a:p>
          <a:p>
            <a:pPr marL="285750" indent="-285750">
              <a:buFont typeface="Arial" panose="020B0604020202020204" pitchFamily="34" charset="0"/>
              <a:buChar char="•"/>
            </a:pPr>
            <a:r>
              <a:rPr lang="en-US" altLang="en-US" dirty="0">
                <a:sym typeface="Symbol" panose="05050102010706020507" pitchFamily="18" charset="2"/>
              </a:rPr>
              <a:t>If graph contains a cycle </a:t>
            </a:r>
          </a:p>
          <a:p>
            <a:pPr lvl="1"/>
            <a:r>
              <a:rPr lang="en-US" altLang="en-US" dirty="0">
                <a:sym typeface="Symbol" panose="05050102010706020507" pitchFamily="18" charset="2"/>
              </a:rPr>
              <a:t>- if only one instance per resource type, then deadlock.</a:t>
            </a:r>
          </a:p>
          <a:p>
            <a:pPr lvl="1"/>
            <a:r>
              <a:rPr lang="en-US" altLang="en-US" dirty="0">
                <a:sym typeface="Symbol" panose="05050102010706020507" pitchFamily="18" charset="2"/>
              </a:rPr>
              <a:t>- if several instances per resource type, possibility of deadlock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369" y="329960"/>
            <a:ext cx="30734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235473" y="4037206"/>
            <a:ext cx="3769744" cy="576263"/>
          </a:xfrm>
          <a:prstGeom prst="rect">
            <a:avLst/>
          </a:prstGeom>
        </p:spPr>
        <p:txBody>
          <a:bodyPr vert="horz" lIns="91440" tIns="45720" rIns="91440" bIns="45720" rtlCol="0" anchor="ctr">
            <a:noAutofit/>
          </a:bodyPr>
          <a:lstStyle>
            <a:lvl1pPr algn="l" rtl="0" eaLnBrk="0" fontAlgn="base" hangingPunct="0">
              <a:lnSpc>
                <a:spcPct val="90000"/>
              </a:lnSpc>
              <a:spcBef>
                <a:spcPct val="0"/>
              </a:spcBef>
              <a:spcAft>
                <a:spcPct val="0"/>
              </a:spcAft>
              <a:defRPr sz="4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accent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accent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accent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accent1"/>
                </a:solidFill>
                <a:latin typeface="Gill Sans MT" panose="020B0502020104020203" pitchFamily="34" charset="0"/>
              </a:defRPr>
            </a:lvl9pPr>
          </a:lstStyle>
          <a:p>
            <a:pPr eaLnBrk="1" hangingPunct="1"/>
            <a:r>
              <a:rPr lang="en-US" altLang="en-US" sz="3200" dirty="0"/>
              <a:t>Basic Facts</a:t>
            </a:r>
          </a:p>
        </p:txBody>
      </p:sp>
      <p:sp>
        <p:nvSpPr>
          <p:cNvPr id="5" name="Rectangle 4"/>
          <p:cNvSpPr/>
          <p:nvPr/>
        </p:nvSpPr>
        <p:spPr>
          <a:xfrm>
            <a:off x="284671" y="3032675"/>
            <a:ext cx="5237072" cy="923330"/>
          </a:xfrm>
          <a:prstGeom prst="rect">
            <a:avLst/>
          </a:prstGeom>
        </p:spPr>
        <p:txBody>
          <a:bodyPr wrap="square">
            <a:spAutoFit/>
          </a:bodyPr>
          <a:lstStyle/>
          <a:p>
            <a:pPr algn="r" rtl="1"/>
            <a:r>
              <a:rPr lang="ar-IQ" dirty="0"/>
              <a:t>هنا لا يوجد </a:t>
            </a:r>
            <a:r>
              <a:rPr lang="en-US" dirty="0"/>
              <a:t>Deadlock</a:t>
            </a:r>
            <a:r>
              <a:rPr lang="ar-IQ" dirty="0"/>
              <a:t>. لاحظ ان الـ </a:t>
            </a:r>
            <a:r>
              <a:rPr lang="en-US" dirty="0"/>
              <a:t>process P4 </a:t>
            </a:r>
            <a:r>
              <a:rPr lang="ar-IQ" dirty="0"/>
              <a:t> ممكن ان تحرر المورد </a:t>
            </a:r>
            <a:r>
              <a:rPr lang="en-US" dirty="0"/>
              <a:t>R2</a:t>
            </a:r>
            <a:r>
              <a:rPr lang="ar-IQ" dirty="0"/>
              <a:t> , وهذا المورد ممكن ان يحجز الى </a:t>
            </a:r>
            <a:r>
              <a:rPr lang="en-US" dirty="0"/>
              <a:t>P3</a:t>
            </a:r>
            <a:r>
              <a:rPr lang="ar-IQ" dirty="0"/>
              <a:t> فيتم كسر الـ </a:t>
            </a:r>
            <a:r>
              <a:rPr lang="en-US" dirty="0"/>
              <a:t>cycle</a:t>
            </a:r>
            <a:r>
              <a:rPr lang="ar-IQ" dirty="0"/>
              <a:t>.</a:t>
            </a:r>
            <a:endParaRPr lang="en-US" dirty="0"/>
          </a:p>
        </p:txBody>
      </p:sp>
      <p:sp>
        <p:nvSpPr>
          <p:cNvPr id="9" name="Rectangle 8"/>
          <p:cNvSpPr/>
          <p:nvPr/>
        </p:nvSpPr>
        <p:spPr>
          <a:xfrm>
            <a:off x="143144" y="1590593"/>
            <a:ext cx="5237072" cy="1477328"/>
          </a:xfrm>
          <a:prstGeom prst="rect">
            <a:avLst/>
          </a:prstGeom>
        </p:spPr>
        <p:txBody>
          <a:bodyPr wrap="square">
            <a:spAutoFit/>
          </a:bodyPr>
          <a:lstStyle/>
          <a:p>
            <a:pPr marL="285750" indent="-285750">
              <a:buFont typeface="Arial" panose="020B0604020202020204" pitchFamily="34" charset="0"/>
              <a:buChar char="•"/>
            </a:pPr>
            <a:r>
              <a:rPr lang="en-US" dirty="0"/>
              <a:t>However, there is no deadlock. Observe that process P4 may release its instance of resource type R2. That resource can then be allocated to P3, breaking the cycle. </a:t>
            </a:r>
          </a:p>
        </p:txBody>
      </p:sp>
    </p:spTree>
    <p:extLst>
      <p:ext uri="{BB962C8B-B14F-4D97-AF65-F5344CB8AC3E}">
        <p14:creationId xmlns:p14="http://schemas.microsoft.com/office/powerpoint/2010/main" val="150794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3446896" y="2799051"/>
            <a:ext cx="2441286"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sz="3200" b="1" cap="none" dirty="0">
                <a:latin typeface="Times New Roman" panose="02020603050405020304" pitchFamily="18" charset="0"/>
                <a:cs typeface="Times New Roman" panose="02020603050405020304" pitchFamily="18" charset="0"/>
              </a:rPr>
              <a:t>End of Part1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719729" y="-29066"/>
            <a:ext cx="2750082" cy="576263"/>
          </a:xfrm>
        </p:spPr>
        <p:txBody>
          <a:bodyPr/>
          <a:lstStyle/>
          <a:p>
            <a:pPr algn="just" eaLnBrk="1" hangingPunct="1"/>
            <a:r>
              <a:rPr lang="en-US" altLang="en-US" sz="3000" cap="none" dirty="0">
                <a:latin typeface="Times New Roman" panose="02020603050405020304" pitchFamily="18" charset="0"/>
                <a:cs typeface="Times New Roman" panose="02020603050405020304" pitchFamily="18" charset="0"/>
              </a:rPr>
              <a:t>6.1.Deadlock</a:t>
            </a:r>
          </a:p>
        </p:txBody>
      </p:sp>
      <p:sp>
        <p:nvSpPr>
          <p:cNvPr id="11" name="Rectangle 1"/>
          <p:cNvSpPr>
            <a:spLocks noChangeArrowheads="1"/>
          </p:cNvSpPr>
          <p:nvPr/>
        </p:nvSpPr>
        <p:spPr bwMode="auto">
          <a:xfrm>
            <a:off x="313182" y="491706"/>
            <a:ext cx="84927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defRPr/>
            </a:pPr>
            <a:r>
              <a:rPr lang="en-US" dirty="0"/>
              <a:t>In a multiprogramming environment, several processes may compete for a finite number of resources. A process requests resources; if the resources are not available at that time, the process enters a waiting state.</a:t>
            </a:r>
          </a:p>
        </p:txBody>
      </p:sp>
      <p:sp>
        <p:nvSpPr>
          <p:cNvPr id="10" name="Rectangle 1"/>
          <p:cNvSpPr>
            <a:spLocks noChangeArrowheads="1"/>
          </p:cNvSpPr>
          <p:nvPr/>
        </p:nvSpPr>
        <p:spPr bwMode="auto">
          <a:xfrm>
            <a:off x="313181" y="2747233"/>
            <a:ext cx="84927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defRPr/>
            </a:pPr>
            <a:r>
              <a:rPr lang="en-US" dirty="0"/>
              <a:t>Sometimes, a waiting process is never again able to change state, because the resources it has requested are held by other waiting processes. This situation is called a deadlock. </a:t>
            </a:r>
          </a:p>
        </p:txBody>
      </p:sp>
      <p:sp>
        <p:nvSpPr>
          <p:cNvPr id="12" name="Rectangle 1"/>
          <p:cNvSpPr>
            <a:spLocks noChangeArrowheads="1"/>
          </p:cNvSpPr>
          <p:nvPr/>
        </p:nvSpPr>
        <p:spPr bwMode="auto">
          <a:xfrm>
            <a:off x="313179" y="5647421"/>
            <a:ext cx="8492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285750" indent="-285750" algn="just" rtl="1">
              <a:buFont typeface="Arial" panose="020B0604020202020204" pitchFamily="34" charset="0"/>
              <a:buChar char="•"/>
              <a:defRPr/>
            </a:pPr>
            <a:r>
              <a:rPr lang="ar-IQ" dirty="0"/>
              <a:t>لا توفر أنظمة التشغيل عادةً تسهيلات منع ال</a:t>
            </a:r>
            <a:r>
              <a:rPr lang="en-US" dirty="0"/>
              <a:t> Deadlock</a:t>
            </a:r>
            <a:r>
              <a:rPr lang="ar-IQ" dirty="0"/>
              <a:t> ، ويبقى من مسؤولية المبرمجين التأكد من تصميم برامج خالية من ال</a:t>
            </a:r>
            <a:r>
              <a:rPr lang="en-US" dirty="0"/>
              <a:t> Deadlock</a:t>
            </a:r>
            <a:r>
              <a:rPr lang="ar-IQ" dirty="0"/>
              <a:t>.</a:t>
            </a:r>
            <a:endParaRPr lang="en-US" dirty="0"/>
          </a:p>
        </p:txBody>
      </p:sp>
      <p:sp>
        <p:nvSpPr>
          <p:cNvPr id="2" name="Rectangle 1"/>
          <p:cNvSpPr/>
          <p:nvPr/>
        </p:nvSpPr>
        <p:spPr>
          <a:xfrm>
            <a:off x="603850" y="1379298"/>
            <a:ext cx="8202062" cy="1015663"/>
          </a:xfrm>
          <a:prstGeom prst="rect">
            <a:avLst/>
          </a:prstGeom>
        </p:spPr>
        <p:txBody>
          <a:bodyPr wrap="square">
            <a:spAutoFit/>
          </a:bodyPr>
          <a:lstStyle/>
          <a:p>
            <a:pPr algn="just" rtl="1"/>
            <a:r>
              <a:rPr lang="ar-IQ" sz="2000" dirty="0"/>
              <a:t>في بيئة البرمجة المتعددة ، قد تتنافس عدة </a:t>
            </a:r>
            <a:r>
              <a:rPr lang="en-US" sz="2000" dirty="0"/>
              <a:t>processes</a:t>
            </a:r>
            <a:r>
              <a:rPr lang="ar-IQ" sz="2000" dirty="0"/>
              <a:t> على عدد محدود من الموارد. الـ </a:t>
            </a:r>
            <a:r>
              <a:rPr lang="en-US" sz="2000" dirty="0"/>
              <a:t>processes </a:t>
            </a:r>
            <a:r>
              <a:rPr lang="ar-IQ" sz="2000" dirty="0"/>
              <a:t>تطلب الموارد؛ إذا كانت الموارد غير متوفرة في ذلك الوقت ، فإن ال</a:t>
            </a:r>
            <a:r>
              <a:rPr lang="en-US" sz="2000" dirty="0"/>
              <a:t> process </a:t>
            </a:r>
            <a:r>
              <a:rPr lang="ar-IQ" sz="2000" dirty="0"/>
              <a:t>تدخل حالة انتظار.</a:t>
            </a:r>
            <a:endParaRPr lang="en-US" sz="2000" dirty="0"/>
          </a:p>
        </p:txBody>
      </p:sp>
      <p:sp>
        <p:nvSpPr>
          <p:cNvPr id="8" name="Rectangle 1"/>
          <p:cNvSpPr>
            <a:spLocks noChangeArrowheads="1"/>
          </p:cNvSpPr>
          <p:nvPr/>
        </p:nvSpPr>
        <p:spPr bwMode="auto">
          <a:xfrm>
            <a:off x="436809" y="3715060"/>
            <a:ext cx="8492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285750" indent="-285750" algn="just" rtl="1">
              <a:buFont typeface="Arial" panose="020B0604020202020204" pitchFamily="34" charset="0"/>
              <a:buChar char="•"/>
              <a:defRPr/>
            </a:pPr>
            <a:r>
              <a:rPr lang="ar-IQ" dirty="0"/>
              <a:t>في بعض الأحيان ، لا يمكن لل </a:t>
            </a:r>
            <a:r>
              <a:rPr lang="en-US" dirty="0"/>
              <a:t>process </a:t>
            </a:r>
            <a:r>
              <a:rPr lang="ar-IQ" dirty="0"/>
              <a:t> التي تنتظر ان تغير حالتها ، لأن الموارد التي طلبتها يتم الاحتفاظ بها بواسطة </a:t>
            </a:r>
            <a:r>
              <a:rPr lang="en-US" dirty="0"/>
              <a:t>waiting processes</a:t>
            </a:r>
            <a:r>
              <a:rPr lang="ar-IQ" dirty="0"/>
              <a:t> أخرى. تسمى هذه الحالة </a:t>
            </a:r>
            <a:r>
              <a:rPr lang="en-US" dirty="0"/>
              <a:t>Deadlock</a:t>
            </a:r>
          </a:p>
        </p:txBody>
      </p:sp>
      <p:sp>
        <p:nvSpPr>
          <p:cNvPr id="9" name="Rectangle 1"/>
          <p:cNvSpPr>
            <a:spLocks noChangeArrowheads="1"/>
          </p:cNvSpPr>
          <p:nvPr/>
        </p:nvSpPr>
        <p:spPr bwMode="auto">
          <a:xfrm>
            <a:off x="313178" y="4653173"/>
            <a:ext cx="84927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285750" indent="-285750" algn="just">
              <a:buFont typeface="Arial" panose="020B0604020202020204" pitchFamily="34" charset="0"/>
              <a:buChar char="•"/>
              <a:defRPr/>
            </a:pPr>
            <a:r>
              <a:rPr lang="en-US" dirty="0"/>
              <a:t>operating systems typically do not provide deadlock-prevention facilities, and it remains the responsibility of programmers to ensure that they design deadlock-free programs. </a:t>
            </a:r>
          </a:p>
        </p:txBody>
      </p:sp>
    </p:spTree>
    <p:extLst>
      <p:ext uri="{BB962C8B-B14F-4D97-AF65-F5344CB8AC3E}">
        <p14:creationId xmlns:p14="http://schemas.microsoft.com/office/powerpoint/2010/main" val="7555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2" grpId="0"/>
      <p:bldP spid="8"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09272" y="-33998"/>
            <a:ext cx="3450319" cy="576263"/>
          </a:xfrm>
          <a:prstGeom prst="rect">
            <a:avLst/>
          </a:prstGeom>
        </p:spPr>
        <p:txBody>
          <a:bodyPr vert="horz" lIns="91440" tIns="45720" rIns="91440" bIns="45720" rtlCol="0" anchor="ctr">
            <a:noAutofit/>
          </a:bodyPr>
          <a:lstStyle>
            <a:lvl1pPr algn="l" rtl="0" eaLnBrk="0" fontAlgn="base" hangingPunct="0">
              <a:lnSpc>
                <a:spcPct val="90000"/>
              </a:lnSpc>
              <a:spcBef>
                <a:spcPct val="0"/>
              </a:spcBef>
              <a:spcAft>
                <a:spcPct val="0"/>
              </a:spcAft>
              <a:defRPr sz="4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accent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accent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accent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accent1"/>
                </a:solidFill>
                <a:latin typeface="Gill Sans MT" panose="020B0502020104020203" pitchFamily="34" charset="0"/>
              </a:defRPr>
            </a:lvl9pPr>
          </a:lstStyle>
          <a:p>
            <a:pPr algn="just" eaLnBrk="1" hangingPunct="1"/>
            <a:r>
              <a:rPr lang="en-US" altLang="en-US" sz="3000" cap="none" dirty="0">
                <a:latin typeface="Times New Roman" panose="02020603050405020304" pitchFamily="18" charset="0"/>
                <a:cs typeface="Times New Roman" panose="02020603050405020304" pitchFamily="18" charset="0"/>
              </a:rPr>
              <a:t>6.1.1. System Model</a:t>
            </a:r>
          </a:p>
        </p:txBody>
      </p:sp>
      <p:sp>
        <p:nvSpPr>
          <p:cNvPr id="2" name="Rectangle 1"/>
          <p:cNvSpPr/>
          <p:nvPr/>
        </p:nvSpPr>
        <p:spPr>
          <a:xfrm>
            <a:off x="483079" y="542265"/>
            <a:ext cx="6348213" cy="461665"/>
          </a:xfrm>
          <a:prstGeom prst="rect">
            <a:avLst/>
          </a:prstGeom>
        </p:spPr>
        <p:txBody>
          <a:bodyPr wrap="none">
            <a:spAutoFit/>
          </a:bodyPr>
          <a:lstStyle/>
          <a:p>
            <a:pPr marL="342900" indent="-3429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System consists of a finite number of resources</a:t>
            </a:r>
          </a:p>
        </p:txBody>
      </p:sp>
      <p:sp>
        <p:nvSpPr>
          <p:cNvPr id="3" name="Rectangle 2"/>
          <p:cNvSpPr/>
          <p:nvPr/>
        </p:nvSpPr>
        <p:spPr>
          <a:xfrm>
            <a:off x="483078" y="1070620"/>
            <a:ext cx="6176513" cy="1200329"/>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Resource types R1, R2, . . ., Rm</a:t>
            </a:r>
          </a:p>
          <a:p>
            <a:pPr lvl="2">
              <a:buFont typeface="Webdings" panose="05030102010509060703" pitchFamily="18" charset="2"/>
              <a:buNone/>
            </a:pPr>
            <a:r>
              <a:rPr lang="en-US" altLang="en-US" sz="2400" dirty="0">
                <a:latin typeface="Times New Roman" panose="02020603050405020304" pitchFamily="18" charset="0"/>
                <a:cs typeface="Times New Roman" panose="02020603050405020304" pitchFamily="18" charset="0"/>
              </a:rPr>
              <a:t>CPU cycles, memory space, I/O devices</a:t>
            </a:r>
          </a:p>
          <a:p>
            <a:pPr marL="457200" indent="-4572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Each resource type </a:t>
            </a:r>
            <a:r>
              <a:rPr lang="en-US" altLang="en-US" sz="2400" dirty="0" err="1">
                <a:latin typeface="Times New Roman" panose="02020603050405020304" pitchFamily="18" charset="0"/>
                <a:cs typeface="Times New Roman" panose="02020603050405020304" pitchFamily="18" charset="0"/>
              </a:rPr>
              <a:t>Ri</a:t>
            </a:r>
            <a:r>
              <a:rPr lang="en-US" altLang="en-US" sz="2400" dirty="0">
                <a:latin typeface="Times New Roman" panose="02020603050405020304" pitchFamily="18" charset="0"/>
                <a:cs typeface="Times New Roman" panose="02020603050405020304" pitchFamily="18" charset="0"/>
              </a:rPr>
              <a:t> has Wi instances.</a:t>
            </a:r>
          </a:p>
        </p:txBody>
      </p:sp>
      <p:sp>
        <p:nvSpPr>
          <p:cNvPr id="5" name="Rectangle 4"/>
          <p:cNvSpPr/>
          <p:nvPr/>
        </p:nvSpPr>
        <p:spPr>
          <a:xfrm>
            <a:off x="381092" y="2461799"/>
            <a:ext cx="7850038" cy="1133965"/>
          </a:xfrm>
          <a:prstGeom prst="rect">
            <a:avLst/>
          </a:prstGeom>
        </p:spPr>
        <p:txBody>
          <a:bodyPr wrap="square">
            <a:spAutoFit/>
          </a:bodyPr>
          <a:lstStyle/>
          <a:p>
            <a:pPr marL="342900" lvl="0" indent="-342900" algn="just">
              <a:lnSpc>
                <a:spcPct val="150000"/>
              </a:lnSpc>
              <a:spcBef>
                <a:spcPts val="0"/>
              </a:spcBef>
              <a:spcAft>
                <a:spcPts val="0"/>
              </a:spcAft>
              <a:buFont typeface="Symbol" panose="05050102010706020507" pitchFamily="18" charset="2"/>
              <a:buChar char=""/>
            </a:pPr>
            <a:r>
              <a:rPr lang="en-US" sz="2400" dirty="0">
                <a:latin typeface="Times New Roman" panose="02020603050405020304" pitchFamily="18" charset="0"/>
                <a:cs typeface="Times New Roman" panose="02020603050405020304" pitchFamily="18" charset="0"/>
              </a:rPr>
              <a:t>A process must request a resource before using it and must release the resource after using it. </a:t>
            </a:r>
          </a:p>
        </p:txBody>
      </p:sp>
      <p:sp>
        <p:nvSpPr>
          <p:cNvPr id="7" name="Rectangle 6"/>
          <p:cNvSpPr/>
          <p:nvPr/>
        </p:nvSpPr>
        <p:spPr>
          <a:xfrm>
            <a:off x="672860" y="3366786"/>
            <a:ext cx="7850038" cy="504305"/>
          </a:xfrm>
          <a:prstGeom prst="rect">
            <a:avLst/>
          </a:prstGeom>
        </p:spPr>
        <p:txBody>
          <a:bodyPr wrap="square">
            <a:spAutoFit/>
          </a:bodyPr>
          <a:lstStyle/>
          <a:p>
            <a:pPr marL="342900" lvl="0" indent="-342900" algn="just" rtl="1">
              <a:lnSpc>
                <a:spcPct val="150000"/>
              </a:lnSpc>
              <a:spcBef>
                <a:spcPts val="0"/>
              </a:spcBef>
              <a:spcAft>
                <a:spcPts val="0"/>
              </a:spcAft>
              <a:buFont typeface="Symbol" panose="05050102010706020507" pitchFamily="18" charset="2"/>
              <a:buChar char=""/>
            </a:pPr>
            <a:r>
              <a:rPr lang="ar-IQ" sz="2000" dirty="0">
                <a:latin typeface="Times New Roman" panose="02020603050405020304" pitchFamily="18" charset="0"/>
                <a:ea typeface="Times New Roman" panose="02020603050405020304" pitchFamily="18" charset="0"/>
                <a:cs typeface="Arial" panose="020B0604020202020204" pitchFamily="34" charset="0"/>
              </a:rPr>
              <a:t>يجب ان يطلب الـ </a:t>
            </a:r>
            <a:r>
              <a:rPr lang="en-US" sz="2000" dirty="0">
                <a:latin typeface="Times New Roman" panose="02020603050405020304" pitchFamily="18" charset="0"/>
                <a:ea typeface="Times New Roman" panose="02020603050405020304" pitchFamily="18" charset="0"/>
                <a:cs typeface="Arial" panose="020B0604020202020204" pitchFamily="34" charset="0"/>
              </a:rPr>
              <a:t>process</a:t>
            </a:r>
            <a:r>
              <a:rPr lang="ar-IQ" sz="2000" dirty="0">
                <a:latin typeface="Times New Roman" panose="02020603050405020304" pitchFamily="18" charset="0"/>
                <a:ea typeface="Times New Roman" panose="02020603050405020304" pitchFamily="18" charset="0"/>
                <a:cs typeface="Arial" panose="020B0604020202020204" pitchFamily="34" charset="0"/>
              </a:rPr>
              <a:t> الموارد قبل استخدامها ويجب ان يحررها بعد استخدامها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483078" y="4249427"/>
            <a:ext cx="8229600" cy="1569660"/>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process may request as many resources as it requires to carry out its designated task. The number of resources requested may not exceed the total number of resources available in the system</a:t>
            </a:r>
            <a:r>
              <a:rPr lang="en-US" sz="2000" dirty="0">
                <a:latin typeface="Times New Roman" panose="02020603050405020304" pitchFamily="18" charset="0"/>
                <a:ea typeface="Times New Roman" panose="02020603050405020304" pitchFamily="18" charset="0"/>
              </a:rPr>
              <a:t>.</a:t>
            </a:r>
            <a:endParaRPr lang="en-US" sz="2000" dirty="0"/>
          </a:p>
        </p:txBody>
      </p:sp>
      <p:sp>
        <p:nvSpPr>
          <p:cNvPr id="9" name="Rectangle 8"/>
          <p:cNvSpPr/>
          <p:nvPr/>
        </p:nvSpPr>
        <p:spPr>
          <a:xfrm>
            <a:off x="487301" y="5843480"/>
            <a:ext cx="8229600" cy="707886"/>
          </a:xfrm>
          <a:prstGeom prst="rect">
            <a:avLst/>
          </a:prstGeom>
        </p:spPr>
        <p:txBody>
          <a:bodyPr wrap="square">
            <a:spAutoFit/>
          </a:bodyPr>
          <a:lstStyle/>
          <a:p>
            <a:pPr algn="r" rtl="1"/>
            <a:r>
              <a:rPr lang="ar-IQ" sz="2000" dirty="0"/>
              <a:t>• قد تطلب ال</a:t>
            </a:r>
            <a:r>
              <a:rPr lang="en-US" sz="2000" dirty="0"/>
              <a:t>process</a:t>
            </a:r>
            <a:r>
              <a:rPr lang="ar-IQ" sz="2000" dirty="0"/>
              <a:t> ما تحتاج إليه من موارد لتنفيذ المهمة المحددة لها. بحيث لا يتجاوز عدد الموارد المطلوبة عن عدد الموارد المتاحة في النظام.</a:t>
            </a:r>
            <a:endParaRPr lang="en-US" sz="2000" dirty="0"/>
          </a:p>
        </p:txBody>
      </p:sp>
    </p:spTree>
    <p:extLst>
      <p:ext uri="{BB962C8B-B14F-4D97-AF65-F5344CB8AC3E}">
        <p14:creationId xmlns:p14="http://schemas.microsoft.com/office/powerpoint/2010/main" val="254818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172527" y="444296"/>
            <a:ext cx="8540150" cy="837116"/>
          </a:xfrm>
        </p:spPr>
        <p:txBody>
          <a:bodyPr>
            <a:normAutofit/>
          </a:bodyPr>
          <a:lstStyle/>
          <a:p>
            <a:pPr lvl="0"/>
            <a:r>
              <a:rPr lang="en-US" cap="none" dirty="0">
                <a:latin typeface="Times New Roman" panose="02020603050405020304" pitchFamily="18" charset="0"/>
                <a:cs typeface="Times New Roman" panose="02020603050405020304" pitchFamily="18" charset="0"/>
              </a:rPr>
              <a:t>Under the normal mode of operation, a process may utilize a resource in only the following sequence:</a:t>
            </a:r>
          </a:p>
        </p:txBody>
      </p:sp>
      <p:sp>
        <p:nvSpPr>
          <p:cNvPr id="4" name="Rectangle 2"/>
          <p:cNvSpPr txBox="1">
            <a:spLocks noChangeArrowheads="1"/>
          </p:cNvSpPr>
          <p:nvPr/>
        </p:nvSpPr>
        <p:spPr>
          <a:xfrm>
            <a:off x="2777705" y="-116046"/>
            <a:ext cx="4122597" cy="576263"/>
          </a:xfrm>
          <a:prstGeom prst="rect">
            <a:avLst/>
          </a:prstGeom>
        </p:spPr>
        <p:txBody>
          <a:bodyPr vert="horz" lIns="91440" tIns="45720" rIns="91440" bIns="45720" rtlCol="0" anchor="ctr">
            <a:noAutofit/>
          </a:bodyPr>
          <a:lstStyle>
            <a:lvl1pPr algn="l" rtl="0" eaLnBrk="0" fontAlgn="base" hangingPunct="0">
              <a:lnSpc>
                <a:spcPct val="90000"/>
              </a:lnSpc>
              <a:spcBef>
                <a:spcPct val="0"/>
              </a:spcBef>
              <a:spcAft>
                <a:spcPct val="0"/>
              </a:spcAft>
              <a:defRPr sz="4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2pPr>
            <a:lvl3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3pPr>
            <a:lvl4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4pPr>
            <a:lvl5pPr algn="l" rtl="0" eaLnBrk="0" fontAlgn="base" hangingPunct="0">
              <a:lnSpc>
                <a:spcPct val="90000"/>
              </a:lnSpc>
              <a:spcBef>
                <a:spcPct val="0"/>
              </a:spcBef>
              <a:spcAft>
                <a:spcPct val="0"/>
              </a:spcAft>
              <a:defRPr sz="4400">
                <a:solidFill>
                  <a:schemeClr val="accent1"/>
                </a:solidFill>
                <a:latin typeface="Gill Sans MT" panose="020B0502020104020203" pitchFamily="34" charset="0"/>
              </a:defRPr>
            </a:lvl5pPr>
            <a:lvl6pPr marL="457200" algn="l" rtl="0" fontAlgn="base">
              <a:lnSpc>
                <a:spcPct val="90000"/>
              </a:lnSpc>
              <a:spcBef>
                <a:spcPct val="0"/>
              </a:spcBef>
              <a:spcAft>
                <a:spcPct val="0"/>
              </a:spcAft>
              <a:defRPr sz="4400">
                <a:solidFill>
                  <a:schemeClr val="accent1"/>
                </a:solidFill>
                <a:latin typeface="Gill Sans MT" panose="020B0502020104020203" pitchFamily="34" charset="0"/>
              </a:defRPr>
            </a:lvl6pPr>
            <a:lvl7pPr marL="914400" algn="l" rtl="0" fontAlgn="base">
              <a:lnSpc>
                <a:spcPct val="90000"/>
              </a:lnSpc>
              <a:spcBef>
                <a:spcPct val="0"/>
              </a:spcBef>
              <a:spcAft>
                <a:spcPct val="0"/>
              </a:spcAft>
              <a:defRPr sz="4400">
                <a:solidFill>
                  <a:schemeClr val="accent1"/>
                </a:solidFill>
                <a:latin typeface="Gill Sans MT" panose="020B0502020104020203" pitchFamily="34" charset="0"/>
              </a:defRPr>
            </a:lvl7pPr>
            <a:lvl8pPr marL="1371600" algn="l" rtl="0" fontAlgn="base">
              <a:lnSpc>
                <a:spcPct val="90000"/>
              </a:lnSpc>
              <a:spcBef>
                <a:spcPct val="0"/>
              </a:spcBef>
              <a:spcAft>
                <a:spcPct val="0"/>
              </a:spcAft>
              <a:defRPr sz="4400">
                <a:solidFill>
                  <a:schemeClr val="accent1"/>
                </a:solidFill>
                <a:latin typeface="Gill Sans MT" panose="020B0502020104020203" pitchFamily="34" charset="0"/>
              </a:defRPr>
            </a:lvl8pPr>
            <a:lvl9pPr marL="1828800" algn="l" rtl="0" fontAlgn="base">
              <a:lnSpc>
                <a:spcPct val="90000"/>
              </a:lnSpc>
              <a:spcBef>
                <a:spcPct val="0"/>
              </a:spcBef>
              <a:spcAft>
                <a:spcPct val="0"/>
              </a:spcAft>
              <a:defRPr sz="4400">
                <a:solidFill>
                  <a:schemeClr val="accent1"/>
                </a:solidFill>
                <a:latin typeface="Gill Sans MT" panose="020B0502020104020203" pitchFamily="34" charset="0"/>
              </a:defRPr>
            </a:lvl9pPr>
          </a:lstStyle>
          <a:p>
            <a:pPr algn="just" eaLnBrk="1" hangingPunct="1"/>
            <a:r>
              <a:rPr lang="en-US" altLang="en-US" sz="3000" cap="none" dirty="0">
                <a:latin typeface="Times New Roman" panose="02020603050405020304" pitchFamily="18" charset="0"/>
                <a:cs typeface="Times New Roman" panose="02020603050405020304" pitchFamily="18" charset="0"/>
              </a:rPr>
              <a:t>System Model Cont.</a:t>
            </a:r>
          </a:p>
        </p:txBody>
      </p:sp>
      <p:sp>
        <p:nvSpPr>
          <p:cNvPr id="6" name="Rectangle 5"/>
          <p:cNvSpPr/>
          <p:nvPr/>
        </p:nvSpPr>
        <p:spPr>
          <a:xfrm>
            <a:off x="172527" y="1224226"/>
            <a:ext cx="8540150" cy="1477328"/>
          </a:xfrm>
          <a:prstGeom prst="rect">
            <a:avLst/>
          </a:prstGeom>
        </p:spPr>
        <p:txBody>
          <a:bodyPr wrap="square">
            <a:spAutoFit/>
          </a:bodyPr>
          <a:lstStyle/>
          <a:p>
            <a:pPr marL="0" marR="0" algn="just">
              <a:lnSpc>
                <a:spcPct val="150000"/>
              </a:lnSpc>
              <a:spcBef>
                <a:spcPts val="0"/>
              </a:spcBef>
              <a:spcAft>
                <a:spcPts val="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1. Request: </a:t>
            </a:r>
            <a:r>
              <a:rPr lang="en-US" sz="2000" dirty="0">
                <a:latin typeface="Times New Roman" panose="02020603050405020304" pitchFamily="18" charset="0"/>
                <a:ea typeface="Times New Roman" panose="02020603050405020304" pitchFamily="18" charset="0"/>
                <a:cs typeface="Arial" panose="020B0604020202020204" pitchFamily="34" charset="0"/>
              </a:rPr>
              <a:t>The process requests the resource. If the request cannot be granted immediately (for example, if the resource is being used by another process), then the requesting process must wait until it can acquire the resource.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569341" y="2701554"/>
            <a:ext cx="8281359" cy="923330"/>
          </a:xfrm>
          <a:prstGeom prst="rect">
            <a:avLst/>
          </a:prstGeom>
        </p:spPr>
        <p:txBody>
          <a:bodyPr wrap="square">
            <a:spAutoFit/>
          </a:bodyPr>
          <a:lstStyle/>
          <a:p>
            <a:pPr algn="just" rtl="1"/>
            <a:r>
              <a:rPr lang="ar-IQ" dirty="0"/>
              <a:t>• </a:t>
            </a:r>
            <a:r>
              <a:rPr lang="en-US" dirty="0"/>
              <a:t> </a:t>
            </a:r>
            <a:r>
              <a:rPr lang="ar-IQ" dirty="0"/>
              <a:t>تطلب الـ </a:t>
            </a:r>
            <a:r>
              <a:rPr lang="en-US" dirty="0"/>
              <a:t>process</a:t>
            </a:r>
            <a:r>
              <a:rPr lang="ar-IQ" dirty="0"/>
              <a:t> المورد. إذا كان لا يمكن منح الطلب على الفور (على سبيل المثال ، إذا كان المورد قيد الاستخدام من قبل </a:t>
            </a:r>
            <a:r>
              <a:rPr lang="en-US" dirty="0"/>
              <a:t>process</a:t>
            </a:r>
            <a:r>
              <a:rPr lang="ar-IQ" dirty="0"/>
              <a:t> أخرى) ، فيجب أن تنتظر </a:t>
            </a:r>
            <a:r>
              <a:rPr lang="en-US" dirty="0"/>
              <a:t>process </a:t>
            </a:r>
            <a:r>
              <a:rPr lang="ar-IQ" dirty="0"/>
              <a:t> التي قامت بالطلب حتى تتمكن من الحصول على المورد.</a:t>
            </a:r>
            <a:endParaRPr lang="en-US" dirty="0"/>
          </a:p>
        </p:txBody>
      </p:sp>
      <p:sp>
        <p:nvSpPr>
          <p:cNvPr id="9" name="Rectangle 8"/>
          <p:cNvSpPr/>
          <p:nvPr/>
        </p:nvSpPr>
        <p:spPr>
          <a:xfrm>
            <a:off x="301922" y="3620396"/>
            <a:ext cx="8281359" cy="966290"/>
          </a:xfrm>
          <a:prstGeom prst="rect">
            <a:avLst/>
          </a:prstGeom>
        </p:spPr>
        <p:txBody>
          <a:bodyPr wrap="square">
            <a:spAutoFit/>
          </a:bodyPr>
          <a:lstStyle/>
          <a:p>
            <a:pPr marR="0" algn="just">
              <a:lnSpc>
                <a:spcPct val="150000"/>
              </a:lnSpc>
              <a:spcBef>
                <a:spcPts val="0"/>
              </a:spcBef>
              <a:spcAft>
                <a:spcPts val="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2. Use:</a:t>
            </a:r>
            <a:r>
              <a:rPr lang="en-US" sz="2000" dirty="0">
                <a:latin typeface="Times New Roman" panose="02020603050405020304" pitchFamily="18" charset="0"/>
                <a:ea typeface="Times New Roman" panose="02020603050405020304" pitchFamily="18" charset="0"/>
                <a:cs typeface="Arial" panose="020B0604020202020204" pitchFamily="34" charset="0"/>
              </a:rPr>
              <a:t> The process can operate on the resource (for example, if the resource is a printer, the process can print on the printer).</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431318" y="4586686"/>
            <a:ext cx="8281359" cy="646331"/>
          </a:xfrm>
          <a:prstGeom prst="rect">
            <a:avLst/>
          </a:prstGeom>
        </p:spPr>
        <p:txBody>
          <a:bodyPr wrap="square">
            <a:spAutoFit/>
          </a:bodyPr>
          <a:lstStyle/>
          <a:p>
            <a:pPr algn="r" rtl="1"/>
            <a:r>
              <a:rPr lang="ar-IQ" dirty="0"/>
              <a:t>• </a:t>
            </a:r>
            <a:r>
              <a:rPr lang="en-US" dirty="0"/>
              <a:t> </a:t>
            </a:r>
            <a:r>
              <a:rPr lang="ar-IQ" dirty="0"/>
              <a:t>تستطيع الـ </a:t>
            </a:r>
            <a:r>
              <a:rPr lang="en-US" dirty="0"/>
              <a:t>process</a:t>
            </a:r>
            <a:r>
              <a:rPr lang="ar-IQ" dirty="0"/>
              <a:t> أستخدام المورد. ( كمثال: اذا كان المورد هو </a:t>
            </a:r>
            <a:r>
              <a:rPr lang="en-US" dirty="0"/>
              <a:t>printer</a:t>
            </a:r>
            <a:r>
              <a:rPr lang="ar-IQ" dirty="0"/>
              <a:t> , فتستطيع الـ </a:t>
            </a:r>
            <a:r>
              <a:rPr lang="en-US" dirty="0"/>
              <a:t>process</a:t>
            </a:r>
            <a:r>
              <a:rPr lang="ar-IQ" dirty="0"/>
              <a:t> الطباعة على هذه الـ </a:t>
            </a:r>
            <a:r>
              <a:rPr lang="en-US" dirty="0"/>
              <a:t>Printer</a:t>
            </a:r>
            <a:r>
              <a:rPr lang="ar-IQ" dirty="0"/>
              <a:t> .</a:t>
            </a:r>
            <a:endParaRPr lang="en-US" dirty="0"/>
          </a:p>
        </p:txBody>
      </p:sp>
      <p:sp>
        <p:nvSpPr>
          <p:cNvPr id="10" name="Rectangle 9"/>
          <p:cNvSpPr/>
          <p:nvPr/>
        </p:nvSpPr>
        <p:spPr>
          <a:xfrm>
            <a:off x="6038615" y="6194819"/>
            <a:ext cx="2673232" cy="504305"/>
          </a:xfrm>
          <a:prstGeom prst="rect">
            <a:avLst/>
          </a:prstGeom>
        </p:spPr>
        <p:txBody>
          <a:bodyPr wrap="none">
            <a:spAutoFit/>
          </a:bodyPr>
          <a:lstStyle/>
          <a:p>
            <a:pPr marL="342900" marR="0" indent="-342900" algn="just" rtl="1">
              <a:lnSpc>
                <a:spcPct val="150000"/>
              </a:lnSpc>
              <a:spcBef>
                <a:spcPts val="0"/>
              </a:spcBef>
              <a:spcAft>
                <a:spcPts val="0"/>
              </a:spcAft>
              <a:buFont typeface="Arial" panose="020B0604020202020204" pitchFamily="34" charset="0"/>
              <a:buChar char="•"/>
            </a:pPr>
            <a:r>
              <a:rPr lang="ar-IQ" sz="2000" dirty="0">
                <a:effectLst/>
                <a:latin typeface="Calibri" panose="020F0502020204030204" pitchFamily="34" charset="0"/>
                <a:ea typeface="Times New Roman" panose="02020603050405020304" pitchFamily="18" charset="0"/>
                <a:cs typeface="Arial" panose="020B0604020202020204" pitchFamily="34" charset="0"/>
              </a:rPr>
              <a:t>الـ </a:t>
            </a:r>
            <a:r>
              <a:rPr lang="en-US" sz="2000" dirty="0">
                <a:effectLst/>
                <a:latin typeface="Calibri" panose="020F0502020204030204" pitchFamily="34" charset="0"/>
                <a:ea typeface="Times New Roman" panose="02020603050405020304" pitchFamily="18" charset="0"/>
                <a:cs typeface="Arial" panose="020B0604020202020204" pitchFamily="34" charset="0"/>
              </a:rPr>
              <a:t>process</a:t>
            </a:r>
            <a:r>
              <a:rPr lang="ar-IQ" sz="2000" dirty="0">
                <a:effectLst/>
                <a:latin typeface="Calibri" panose="020F0502020204030204" pitchFamily="34" charset="0"/>
                <a:ea typeface="Times New Roman" panose="02020603050405020304" pitchFamily="18" charset="0"/>
                <a:cs typeface="Arial" panose="020B0604020202020204" pitchFamily="34" charset="0"/>
              </a:rPr>
              <a:t> يحرر المورد</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301922" y="5496983"/>
            <a:ext cx="4888069" cy="504625"/>
          </a:xfrm>
          <a:prstGeom prst="rect">
            <a:avLst/>
          </a:prstGeom>
        </p:spPr>
        <p:txBody>
          <a:bodyPr wrap="none">
            <a:spAutoFit/>
          </a:bodyPr>
          <a:lstStyle/>
          <a:p>
            <a:pPr marL="0" marR="0" algn="just">
              <a:lnSpc>
                <a:spcPct val="150000"/>
              </a:lnSpc>
              <a:spcBef>
                <a:spcPts val="0"/>
              </a:spcBef>
              <a:spcAft>
                <a:spcPts val="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3.</a:t>
            </a:r>
            <a:r>
              <a:rPr lang="en-US" sz="2000" dirty="0">
                <a:latin typeface="Times New Roman" panose="02020603050405020304" pitchFamily="18" charset="0"/>
                <a:ea typeface="Times New Roman" panose="02020603050405020304" pitchFamily="18" charset="0"/>
                <a:cs typeface="Arial" panose="020B0604020202020204" pitchFamily="34" charset="0"/>
              </a:rPr>
              <a:t> </a:t>
            </a:r>
            <a:r>
              <a:rPr lang="en-US" sz="2000" b="1" dirty="0">
                <a:latin typeface="Times New Roman" panose="02020603050405020304" pitchFamily="18" charset="0"/>
                <a:ea typeface="Times New Roman" panose="02020603050405020304" pitchFamily="18" charset="0"/>
                <a:cs typeface="Arial" panose="020B0604020202020204" pitchFamily="34" charset="0"/>
              </a:rPr>
              <a:t>Release:</a:t>
            </a:r>
            <a:r>
              <a:rPr lang="en-US" sz="2000" dirty="0">
                <a:latin typeface="Times New Roman" panose="02020603050405020304" pitchFamily="18" charset="0"/>
                <a:ea typeface="Times New Roman" panose="02020603050405020304" pitchFamily="18" charset="0"/>
                <a:cs typeface="Arial" panose="020B0604020202020204" pitchFamily="34" charset="0"/>
              </a:rPr>
              <a:t> The process releases the resource.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1967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p:bldP spid="8" grpId="0"/>
      <p:bldP spid="9" grpId="0"/>
      <p:bldP spid="11"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79562" y="330849"/>
            <a:ext cx="7919049" cy="2554545"/>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To illustrate a deadlocked state:</a:t>
            </a:r>
          </a:p>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consider a system with </a:t>
            </a:r>
            <a:r>
              <a:rPr lang="en-US" sz="2000" b="1" dirty="0">
                <a:latin typeface="Times New Roman" panose="02020603050405020304" pitchFamily="18" charset="0"/>
                <a:ea typeface="Times New Roman" panose="02020603050405020304" pitchFamily="18" charset="0"/>
              </a:rPr>
              <a:t>three CD R/W drives</a:t>
            </a:r>
            <a:r>
              <a:rPr lang="en-US" sz="2000" dirty="0">
                <a:latin typeface="Times New Roman" panose="02020603050405020304" pitchFamily="18" charset="0"/>
                <a:ea typeface="Times New Roman" panose="02020603050405020304" pitchFamily="18" charset="0"/>
              </a:rPr>
              <a:t>. Suppose each of </a:t>
            </a:r>
            <a:r>
              <a:rPr lang="en-US" sz="2000" b="1" dirty="0">
                <a:latin typeface="Times New Roman" panose="02020603050405020304" pitchFamily="18" charset="0"/>
                <a:ea typeface="Times New Roman" panose="02020603050405020304" pitchFamily="18" charset="0"/>
              </a:rPr>
              <a:t>three processes</a:t>
            </a:r>
            <a:r>
              <a:rPr lang="en-US" sz="2000" dirty="0">
                <a:latin typeface="Times New Roman" panose="02020603050405020304" pitchFamily="18" charset="0"/>
                <a:ea typeface="Times New Roman" panose="02020603050405020304" pitchFamily="18" charset="0"/>
              </a:rPr>
              <a:t> holds one of these CD R/W drives. </a:t>
            </a:r>
          </a:p>
          <a:p>
            <a:pPr marL="342900" indent="-342900" algn="just">
              <a:buFont typeface="Wingdings" panose="05000000000000000000" pitchFamily="2" charset="2"/>
              <a:buChar char="Ø"/>
            </a:pPr>
            <a:r>
              <a:rPr lang="en-US" sz="2000" dirty="0">
                <a:latin typeface="Times New Roman" panose="02020603050405020304" pitchFamily="18" charset="0"/>
                <a:ea typeface="Times New Roman" panose="02020603050405020304" pitchFamily="18" charset="0"/>
              </a:rPr>
              <a:t>If each process is now requesting another drive, the three processes will be in a deadlocked state.</a:t>
            </a:r>
          </a:p>
          <a:p>
            <a:pPr marL="342900" indent="-342900" algn="just">
              <a:buFont typeface="Wingdings" panose="05000000000000000000" pitchFamily="2" charset="2"/>
              <a:buChar char="Ø"/>
            </a:pPr>
            <a:r>
              <a:rPr lang="en-US" sz="2000" dirty="0">
                <a:latin typeface="Times New Roman" panose="02020603050405020304" pitchFamily="18" charset="0"/>
                <a:ea typeface="Times New Roman" panose="02020603050405020304" pitchFamily="18" charset="0"/>
              </a:rPr>
              <a:t>Each is waiting for the event “</a:t>
            </a:r>
            <a:r>
              <a:rPr lang="en-US" sz="2000" b="1" dirty="0">
                <a:latin typeface="Times New Roman" panose="02020603050405020304" pitchFamily="18" charset="0"/>
                <a:ea typeface="Times New Roman" panose="02020603050405020304" pitchFamily="18" charset="0"/>
              </a:rPr>
              <a:t>CD RW is released</a:t>
            </a:r>
            <a:r>
              <a:rPr lang="en-US" sz="2000" dirty="0">
                <a:latin typeface="Times New Roman" panose="02020603050405020304" pitchFamily="18" charset="0"/>
                <a:ea typeface="Times New Roman" panose="02020603050405020304" pitchFamily="18" charset="0"/>
              </a:rPr>
              <a:t>,” which can be caused only by one of the other waiting processes. This example illustrates a deadlock involving the same resource type. </a:t>
            </a:r>
            <a:endParaRPr lang="en-US" sz="2000" dirty="0"/>
          </a:p>
        </p:txBody>
      </p:sp>
      <p:sp>
        <p:nvSpPr>
          <p:cNvPr id="6" name="Rectangle 5"/>
          <p:cNvSpPr/>
          <p:nvPr/>
        </p:nvSpPr>
        <p:spPr>
          <a:xfrm>
            <a:off x="534838" y="3072348"/>
            <a:ext cx="7763773" cy="3785652"/>
          </a:xfrm>
          <a:prstGeom prst="rect">
            <a:avLst/>
          </a:prstGeom>
        </p:spPr>
        <p:txBody>
          <a:bodyPr wrap="square">
            <a:spAutoFit/>
          </a:bodyPr>
          <a:lstStyle/>
          <a:p>
            <a:pPr algn="r" rtl="1"/>
            <a:r>
              <a:rPr lang="ar-IQ" sz="2400" dirty="0"/>
              <a:t>• لتوضيح حالة ال</a:t>
            </a:r>
            <a:r>
              <a:rPr lang="en-US" sz="2400" dirty="0"/>
              <a:t> Deadlock</a:t>
            </a:r>
            <a:r>
              <a:rPr lang="ar-IQ" sz="2400" dirty="0"/>
              <a:t>:</a:t>
            </a:r>
            <a:br>
              <a:rPr lang="ar-IQ" sz="2400" dirty="0"/>
            </a:br>
            <a:r>
              <a:rPr lang="ar-IQ" sz="2400" dirty="0"/>
              <a:t>- النظام به مورد واحد من الـ محركات أقراص </a:t>
            </a:r>
            <a:r>
              <a:rPr lang="en-US" sz="2400" dirty="0"/>
              <a:t>CD R / W. </a:t>
            </a:r>
            <a:r>
              <a:rPr lang="ar-IQ" sz="2400" dirty="0"/>
              <a:t> به ثلاثة من هذا النوع مع ثلاثة </a:t>
            </a:r>
            <a:r>
              <a:rPr lang="en-US" sz="2400" dirty="0"/>
              <a:t>processes</a:t>
            </a:r>
            <a:r>
              <a:rPr lang="ar-IQ" sz="2400" dirty="0"/>
              <a:t>.</a:t>
            </a:r>
          </a:p>
          <a:p>
            <a:pPr algn="r" rtl="1"/>
            <a:r>
              <a:rPr lang="ar-IQ" sz="2400" dirty="0"/>
              <a:t>- افترض أن كل </a:t>
            </a:r>
            <a:r>
              <a:rPr lang="en-US" sz="2400" dirty="0"/>
              <a:t>process</a:t>
            </a:r>
            <a:r>
              <a:rPr lang="ar-IQ" sz="2400" dirty="0"/>
              <a:t> من الثلاث يستخدم او يمسك أحد محركات أقراص </a:t>
            </a:r>
            <a:r>
              <a:rPr lang="en-US" sz="2400" dirty="0"/>
              <a:t>CD R / W </a:t>
            </a:r>
            <a:r>
              <a:rPr lang="ar-IQ" sz="2400" dirty="0"/>
              <a:t>.</a:t>
            </a:r>
            <a:br>
              <a:rPr lang="ar-IQ" sz="2400" dirty="0"/>
            </a:br>
            <a:r>
              <a:rPr lang="ar-IQ" sz="2400" dirty="0"/>
              <a:t>- إذا كانت كل </a:t>
            </a:r>
            <a:r>
              <a:rPr lang="en-US" sz="2400" dirty="0"/>
              <a:t>process</a:t>
            </a:r>
            <a:r>
              <a:rPr lang="ar-IQ" sz="2400" dirty="0"/>
              <a:t> تطلب الآن محرك أقراص آخر ، فستكون ال</a:t>
            </a:r>
            <a:r>
              <a:rPr lang="en-US" sz="2400" dirty="0"/>
              <a:t> processes</a:t>
            </a:r>
            <a:r>
              <a:rPr lang="ar-IQ" sz="2400" dirty="0"/>
              <a:t> الثلاث في حالة </a:t>
            </a:r>
            <a:r>
              <a:rPr lang="en-US" sz="2400" dirty="0"/>
              <a:t>Deadlock</a:t>
            </a:r>
            <a:r>
              <a:rPr lang="ar-IQ" sz="2400" dirty="0"/>
              <a:t>.</a:t>
            </a:r>
            <a:br>
              <a:rPr lang="ar-IQ" sz="2400" dirty="0"/>
            </a:br>
            <a:r>
              <a:rPr lang="ar-IQ" sz="2400" dirty="0"/>
              <a:t>- كل منها ينتظر الحدث "تم تحرير </a:t>
            </a:r>
            <a:r>
              <a:rPr lang="en-US" sz="2400" dirty="0"/>
              <a:t>CD RW </a:t>
            </a:r>
            <a:r>
              <a:rPr lang="ar-IQ" sz="2400" dirty="0"/>
              <a:t>"</a:t>
            </a:r>
            <a:r>
              <a:rPr lang="en-US" sz="2400" dirty="0"/>
              <a:t> </a:t>
            </a:r>
            <a:r>
              <a:rPr lang="ar-IQ" sz="2400" dirty="0"/>
              <a:t>والذي يمكن أن يحدث فقط بسبب إحدى </a:t>
            </a:r>
            <a:r>
              <a:rPr lang="en-US" sz="2400" dirty="0">
                <a:latin typeface="Times New Roman" panose="02020603050405020304" pitchFamily="18" charset="0"/>
                <a:ea typeface="Times New Roman" panose="02020603050405020304" pitchFamily="18" charset="0"/>
              </a:rPr>
              <a:t>waiting processes </a:t>
            </a:r>
            <a:r>
              <a:rPr lang="ar-IQ" sz="2400" dirty="0">
                <a:latin typeface="Times New Roman" panose="02020603050405020304" pitchFamily="18" charset="0"/>
                <a:ea typeface="Times New Roman" panose="02020603050405020304" pitchFamily="18" charset="0"/>
              </a:rPr>
              <a:t> </a:t>
            </a:r>
            <a:r>
              <a:rPr lang="ar-IQ" sz="2400" dirty="0"/>
              <a:t>الأخرى. يوضح هذا المثال حالة </a:t>
            </a:r>
            <a:r>
              <a:rPr lang="en-US" sz="2400" dirty="0"/>
              <a:t>Deadlock </a:t>
            </a:r>
            <a:r>
              <a:rPr lang="ar-IQ" sz="2400" dirty="0"/>
              <a:t> لنظام يتضمن نفس نوع المورد.</a:t>
            </a:r>
            <a:endParaRPr lang="en-US" sz="2400" dirty="0"/>
          </a:p>
        </p:txBody>
      </p:sp>
    </p:spTree>
    <p:extLst>
      <p:ext uri="{BB962C8B-B14F-4D97-AF65-F5344CB8AC3E}">
        <p14:creationId xmlns:p14="http://schemas.microsoft.com/office/powerpoint/2010/main" val="428664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79562" y="427831"/>
            <a:ext cx="7919049" cy="2246769"/>
          </a:xfrm>
          <a:prstGeom prst="rect">
            <a:avLst/>
          </a:prstGeom>
        </p:spPr>
        <p:txBody>
          <a:bodyPr wrap="square">
            <a:spAutoFit/>
          </a:bodyPr>
          <a:lstStyle/>
          <a:p>
            <a:pPr marL="285750" indent="-285750">
              <a:buFont typeface="Arial" panose="020B0604020202020204" pitchFamily="34" charset="0"/>
              <a:buChar char="•"/>
            </a:pPr>
            <a:r>
              <a:rPr lang="en-US" sz="2000" dirty="0"/>
              <a:t>Deadlocks may also involve different resource types. </a:t>
            </a:r>
          </a:p>
          <a:p>
            <a:pPr marL="342900" indent="-342900">
              <a:buFont typeface="Wingdings" panose="05000000000000000000" pitchFamily="2" charset="2"/>
              <a:buChar char="Ø"/>
            </a:pPr>
            <a:r>
              <a:rPr lang="en-US" sz="2000" dirty="0"/>
              <a:t>For example, consider a system with one </a:t>
            </a:r>
            <a:r>
              <a:rPr lang="en-US" sz="2000" b="1" dirty="0"/>
              <a:t>printer,</a:t>
            </a:r>
            <a:r>
              <a:rPr lang="en-US" sz="2000" dirty="0"/>
              <a:t> and one </a:t>
            </a:r>
            <a:r>
              <a:rPr lang="en-US" sz="2000" b="1" dirty="0"/>
              <a:t>DVD drive</a:t>
            </a:r>
            <a:r>
              <a:rPr lang="en-US" sz="2000" dirty="0"/>
              <a:t>. </a:t>
            </a:r>
          </a:p>
          <a:p>
            <a:pPr marL="342900" indent="-342900">
              <a:buFont typeface="Wingdings" panose="05000000000000000000" pitchFamily="2" charset="2"/>
              <a:buChar char="Ø"/>
            </a:pPr>
            <a:r>
              <a:rPr lang="en-US" sz="2000" dirty="0"/>
              <a:t>Suppose that process </a:t>
            </a:r>
            <a:r>
              <a:rPr lang="en-US" sz="2000" b="1" i="1" dirty="0"/>
              <a:t>Pi</a:t>
            </a:r>
            <a:r>
              <a:rPr lang="en-US" sz="2000" dirty="0"/>
              <a:t> is holding the DVD and process </a:t>
            </a:r>
            <a:r>
              <a:rPr lang="en-US" sz="2000" b="1" i="1" dirty="0" err="1"/>
              <a:t>Pj</a:t>
            </a:r>
            <a:r>
              <a:rPr lang="en-US" sz="2000" dirty="0"/>
              <a:t> is holding the printer. </a:t>
            </a:r>
          </a:p>
          <a:p>
            <a:pPr marL="342900" indent="-342900">
              <a:buFont typeface="Wingdings" panose="05000000000000000000" pitchFamily="2" charset="2"/>
              <a:buChar char="Ø"/>
            </a:pPr>
            <a:r>
              <a:rPr lang="en-US" sz="2000" dirty="0"/>
              <a:t>If </a:t>
            </a:r>
            <a:r>
              <a:rPr lang="en-US" sz="2000" b="1" i="1" dirty="0"/>
              <a:t>Pi</a:t>
            </a:r>
            <a:r>
              <a:rPr lang="en-US" sz="2000" dirty="0"/>
              <a:t> requests the printer and </a:t>
            </a:r>
            <a:r>
              <a:rPr lang="en-US" sz="2000" b="1" i="1" dirty="0" err="1"/>
              <a:t>Pj</a:t>
            </a:r>
            <a:r>
              <a:rPr lang="en-US" sz="2000" b="1" i="1" dirty="0"/>
              <a:t> </a:t>
            </a:r>
            <a:r>
              <a:rPr lang="en-US" sz="2000" dirty="0"/>
              <a:t>requests the DVD drive, a deadlock occurs.</a:t>
            </a:r>
          </a:p>
        </p:txBody>
      </p:sp>
      <p:sp>
        <p:nvSpPr>
          <p:cNvPr id="2" name="Rectangle 1"/>
          <p:cNvSpPr/>
          <p:nvPr/>
        </p:nvSpPr>
        <p:spPr>
          <a:xfrm>
            <a:off x="665803" y="3017187"/>
            <a:ext cx="7824158" cy="2308324"/>
          </a:xfrm>
          <a:prstGeom prst="rect">
            <a:avLst/>
          </a:prstGeom>
        </p:spPr>
        <p:txBody>
          <a:bodyPr wrap="square">
            <a:spAutoFit/>
          </a:bodyPr>
          <a:lstStyle/>
          <a:p>
            <a:pPr algn="r" rtl="1"/>
            <a:r>
              <a:rPr lang="ar-IQ" sz="2400" dirty="0"/>
              <a:t>• قد تشمل ال</a:t>
            </a:r>
            <a:r>
              <a:rPr lang="en-US" sz="2400" dirty="0"/>
              <a:t> Deadlock</a:t>
            </a:r>
            <a:r>
              <a:rPr lang="ar-IQ" sz="2400" dirty="0"/>
              <a:t> أيضا أنواع مختلفة من الموارد.</a:t>
            </a:r>
            <a:br>
              <a:rPr lang="ar-IQ" sz="2400" dirty="0"/>
            </a:br>
            <a:r>
              <a:rPr lang="ar-IQ" sz="2400" dirty="0"/>
              <a:t>على سبيل المثال ، النظام به طابعة واحدة ومحرك أقراص </a:t>
            </a:r>
            <a:r>
              <a:rPr lang="en-US" sz="2400" dirty="0"/>
              <a:t>DVD </a:t>
            </a:r>
            <a:r>
              <a:rPr lang="ar-IQ" sz="2400" dirty="0"/>
              <a:t>واحد.</a:t>
            </a:r>
            <a:br>
              <a:rPr lang="ar-IQ" sz="2400" dirty="0"/>
            </a:br>
            <a:r>
              <a:rPr lang="ar-IQ" sz="2400" dirty="0"/>
              <a:t>افترض أن  </a:t>
            </a:r>
            <a:r>
              <a:rPr lang="en-US" sz="2400" dirty="0"/>
              <a:t>process </a:t>
            </a:r>
            <a:r>
              <a:rPr lang="en-US" sz="2400" b="1" i="1" dirty="0"/>
              <a:t>Pi</a:t>
            </a:r>
            <a:r>
              <a:rPr lang="ar-IQ" sz="2400" b="1" i="1" dirty="0"/>
              <a:t> </a:t>
            </a:r>
            <a:r>
              <a:rPr lang="en-US" sz="2400" dirty="0"/>
              <a:t> </a:t>
            </a:r>
            <a:r>
              <a:rPr lang="ar-IQ" sz="2400" dirty="0"/>
              <a:t>يستخدم او يمسك قرص </a:t>
            </a:r>
            <a:r>
              <a:rPr lang="en-US" sz="2400" dirty="0"/>
              <a:t>DVD </a:t>
            </a:r>
            <a:r>
              <a:rPr lang="ar-IQ" sz="2400" dirty="0"/>
              <a:t> وأن </a:t>
            </a:r>
            <a:r>
              <a:rPr lang="en-US" sz="2400" dirty="0"/>
              <a:t>process </a:t>
            </a:r>
            <a:r>
              <a:rPr lang="en-US" sz="2400" b="1" i="1" dirty="0" err="1"/>
              <a:t>Pj</a:t>
            </a:r>
            <a:r>
              <a:rPr lang="en-US" sz="2400" dirty="0"/>
              <a:t> </a:t>
            </a:r>
            <a:r>
              <a:rPr lang="ar-IQ" sz="2400" dirty="0"/>
              <a:t> ت يستخدم او يمسك الطابعة.</a:t>
            </a:r>
            <a:br>
              <a:rPr lang="ar-IQ" sz="2400" dirty="0"/>
            </a:br>
            <a:r>
              <a:rPr lang="ar-IQ" sz="2400" dirty="0"/>
              <a:t>إذا طلبت </a:t>
            </a:r>
            <a:r>
              <a:rPr lang="en-US" sz="2400" dirty="0"/>
              <a:t>Pi </a:t>
            </a:r>
            <a:r>
              <a:rPr lang="ar-IQ" sz="2400" dirty="0"/>
              <a:t> الطابعة وطلبت </a:t>
            </a:r>
            <a:r>
              <a:rPr lang="en-US" sz="2400" dirty="0" err="1"/>
              <a:t>Pj</a:t>
            </a:r>
            <a:r>
              <a:rPr lang="en-US" sz="2400" dirty="0"/>
              <a:t> </a:t>
            </a:r>
            <a:r>
              <a:rPr lang="ar-IQ" sz="2400" dirty="0"/>
              <a:t> محرك أقراص </a:t>
            </a:r>
            <a:r>
              <a:rPr lang="en-US" sz="2400" dirty="0"/>
              <a:t>DVD ، </a:t>
            </a:r>
            <a:r>
              <a:rPr lang="ar-IQ" sz="2400" dirty="0"/>
              <a:t>يحدث </a:t>
            </a:r>
            <a:r>
              <a:rPr lang="en-US" sz="2400" dirty="0"/>
              <a:t>Deadlock</a:t>
            </a:r>
            <a:r>
              <a:rPr lang="ar-IQ" sz="2400" dirty="0"/>
              <a:t>.</a:t>
            </a:r>
            <a:endParaRPr lang="en-US" sz="2400" dirty="0"/>
          </a:p>
        </p:txBody>
      </p:sp>
    </p:spTree>
    <p:extLst>
      <p:ext uri="{BB962C8B-B14F-4D97-AF65-F5344CB8AC3E}">
        <p14:creationId xmlns:p14="http://schemas.microsoft.com/office/powerpoint/2010/main" val="427203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35170" y="0"/>
            <a:ext cx="7410090" cy="576262"/>
          </a:xfrm>
        </p:spPr>
        <p:txBody>
          <a:bodyPr/>
          <a:lstStyle/>
          <a:p>
            <a:pPr eaLnBrk="1" hangingPunct="1"/>
            <a:r>
              <a:rPr lang="en-US" altLang="en-US" cap="none" dirty="0">
                <a:latin typeface="Times New Roman" panose="02020603050405020304" pitchFamily="18" charset="0"/>
                <a:cs typeface="Times New Roman" panose="02020603050405020304" pitchFamily="18" charset="0"/>
              </a:rPr>
              <a:t>6.2. Deadlock Characterization</a:t>
            </a:r>
          </a:p>
        </p:txBody>
      </p:sp>
      <p:sp>
        <p:nvSpPr>
          <p:cNvPr id="23556" name="Text Box 5"/>
          <p:cNvSpPr txBox="1">
            <a:spLocks noChangeArrowheads="1"/>
          </p:cNvSpPr>
          <p:nvPr/>
        </p:nvSpPr>
        <p:spPr bwMode="auto">
          <a:xfrm>
            <a:off x="264782" y="1353398"/>
            <a:ext cx="818047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lang="en-US" b="1" dirty="0">
                <a:solidFill>
                  <a:srgbClr val="C00000"/>
                </a:solidFill>
              </a:rPr>
              <a:t>6.2.1.  Necessary Conditions</a:t>
            </a:r>
          </a:p>
          <a:p>
            <a:pPr algn="ctr">
              <a:spcBef>
                <a:spcPct val="50000"/>
              </a:spcBef>
              <a:buClrTx/>
              <a:buSzTx/>
              <a:buFontTx/>
              <a:buNone/>
            </a:pPr>
            <a:r>
              <a:rPr kumimoji="0" lang="en-US" altLang="en-US" dirty="0"/>
              <a:t>Deadlock can arise if four conditions hold simultaneously</a:t>
            </a:r>
            <a:r>
              <a:rPr kumimoji="0" lang="ar-IQ" altLang="en-US" dirty="0"/>
              <a:t> </a:t>
            </a:r>
            <a:r>
              <a:rPr kumimoji="0" lang="en-US" altLang="en-US" dirty="0"/>
              <a:t>(</a:t>
            </a:r>
            <a:r>
              <a:rPr kumimoji="0" lang="ar-IQ" altLang="en-US" dirty="0"/>
              <a:t>في نفس الوقت</a:t>
            </a:r>
            <a:r>
              <a:rPr kumimoji="0" lang="en-US" altLang="en-US" dirty="0"/>
              <a:t>).</a:t>
            </a:r>
          </a:p>
        </p:txBody>
      </p:sp>
      <p:sp>
        <p:nvSpPr>
          <p:cNvPr id="2" name="Rectangle 1"/>
          <p:cNvSpPr/>
          <p:nvPr/>
        </p:nvSpPr>
        <p:spPr>
          <a:xfrm>
            <a:off x="56072" y="2097161"/>
            <a:ext cx="8729932" cy="1631216"/>
          </a:xfrm>
          <a:prstGeom prst="rect">
            <a:avLst/>
          </a:prstGeom>
        </p:spPr>
        <p:txBody>
          <a:bodyPr wrap="square">
            <a:spAutoFit/>
          </a:bodyPr>
          <a:lstStyle/>
          <a:p>
            <a:pPr marL="457200" indent="-457200" algn="just">
              <a:buFont typeface="+mj-lt"/>
              <a:buAutoNum type="arabicPeriod"/>
            </a:pPr>
            <a:r>
              <a:rPr lang="en-US" altLang="en-US" sz="2000" b="1" dirty="0">
                <a:solidFill>
                  <a:srgbClr val="3366FF"/>
                </a:solidFill>
              </a:rPr>
              <a:t>Mutual exclusion</a:t>
            </a:r>
            <a:r>
              <a:rPr lang="en-US" altLang="en-US" sz="2000" b="1" dirty="0"/>
              <a:t>:</a:t>
            </a:r>
            <a:r>
              <a:rPr lang="en-US" altLang="en-US" sz="2000" dirty="0"/>
              <a:t>  </a:t>
            </a:r>
            <a:r>
              <a:rPr lang="en-US" sz="2000" dirty="0"/>
              <a:t>At least one resource must be held in a non-sharable mode; that is, only one process at a time can use the resource. If another process requests that resource, the requesting process must be delayed until the resource has been released.</a:t>
            </a:r>
          </a:p>
        </p:txBody>
      </p:sp>
      <p:sp>
        <p:nvSpPr>
          <p:cNvPr id="3" name="Rectangle 2"/>
          <p:cNvSpPr/>
          <p:nvPr/>
        </p:nvSpPr>
        <p:spPr>
          <a:xfrm>
            <a:off x="169892" y="4836373"/>
            <a:ext cx="8370259" cy="1015663"/>
          </a:xfrm>
          <a:prstGeom prst="rect">
            <a:avLst/>
          </a:prstGeom>
        </p:spPr>
        <p:txBody>
          <a:bodyPr wrap="square">
            <a:spAutoFit/>
          </a:bodyPr>
          <a:lstStyle/>
          <a:p>
            <a:pPr marL="457200" indent="-457200" algn="just">
              <a:buFont typeface="+mj-lt"/>
              <a:buAutoNum type="arabicPeriod" startAt="2"/>
            </a:pPr>
            <a:r>
              <a:rPr lang="en-US" altLang="en-US" sz="2000" b="1" dirty="0">
                <a:solidFill>
                  <a:srgbClr val="3366FF"/>
                </a:solidFill>
              </a:rPr>
              <a:t>Hold and wait</a:t>
            </a:r>
            <a:r>
              <a:rPr lang="en-US" altLang="en-US" sz="2000" b="1" dirty="0"/>
              <a:t>:</a:t>
            </a:r>
            <a:r>
              <a:rPr lang="en-US" altLang="en-US" sz="2000" dirty="0"/>
              <a:t>  a process holding at least one resource and waiting to acquire additional resources held by other processes</a:t>
            </a:r>
            <a:endParaRPr lang="en-US" altLang="en-US" sz="800" dirty="0"/>
          </a:p>
        </p:txBody>
      </p:sp>
      <p:sp>
        <p:nvSpPr>
          <p:cNvPr id="4" name="Rectangle 3"/>
          <p:cNvSpPr/>
          <p:nvPr/>
        </p:nvSpPr>
        <p:spPr>
          <a:xfrm>
            <a:off x="491706" y="3620655"/>
            <a:ext cx="8143336" cy="1015663"/>
          </a:xfrm>
          <a:prstGeom prst="rect">
            <a:avLst/>
          </a:prstGeom>
        </p:spPr>
        <p:txBody>
          <a:bodyPr wrap="square">
            <a:spAutoFit/>
          </a:bodyPr>
          <a:lstStyle/>
          <a:p>
            <a:pPr algn="r" rtl="1"/>
            <a:r>
              <a:rPr lang="ar-IQ" sz="2000" dirty="0"/>
              <a:t>الاستبعاد المتبادل: يجب الاحتفاظ بمورد واحد على الأقل في وضع غير قابل للمشاركة ؛ بمعنى ، </a:t>
            </a:r>
            <a:r>
              <a:rPr lang="en-US" sz="2000" dirty="0"/>
              <a:t>process</a:t>
            </a:r>
            <a:r>
              <a:rPr lang="ar-IQ" sz="2000" dirty="0"/>
              <a:t> واحدة فقط في كل مرة يمكن ان يستخدام المورد. إذا طلبت </a:t>
            </a:r>
            <a:r>
              <a:rPr lang="en-US" sz="2000" dirty="0"/>
              <a:t>process</a:t>
            </a:r>
            <a:r>
              <a:rPr lang="ar-IQ" sz="2000" dirty="0"/>
              <a:t> أخرى ذلك المورد ، فيجب تأجيل الـ </a:t>
            </a:r>
            <a:r>
              <a:rPr lang="en-US" sz="2000" dirty="0"/>
              <a:t>process </a:t>
            </a:r>
            <a:r>
              <a:rPr lang="ar-IQ" sz="2000" dirty="0"/>
              <a:t> الطالب حتى يتم تحرير المورد.</a:t>
            </a:r>
            <a:endParaRPr lang="en-US" sz="2000" dirty="0"/>
          </a:p>
        </p:txBody>
      </p:sp>
      <p:sp>
        <p:nvSpPr>
          <p:cNvPr id="5" name="Rectangle 4"/>
          <p:cNvSpPr/>
          <p:nvPr/>
        </p:nvSpPr>
        <p:spPr>
          <a:xfrm>
            <a:off x="586596" y="5852036"/>
            <a:ext cx="7858664" cy="707886"/>
          </a:xfrm>
          <a:prstGeom prst="rect">
            <a:avLst/>
          </a:prstGeom>
        </p:spPr>
        <p:txBody>
          <a:bodyPr wrap="square">
            <a:spAutoFit/>
          </a:bodyPr>
          <a:lstStyle/>
          <a:p>
            <a:pPr algn="r" rtl="1"/>
            <a:r>
              <a:rPr lang="ar-IQ" sz="2000" dirty="0"/>
              <a:t>اللامساك والانتظار: الـ </a:t>
            </a:r>
            <a:r>
              <a:rPr lang="en-US" sz="2000" dirty="0"/>
              <a:t>process</a:t>
            </a:r>
            <a:r>
              <a:rPr lang="ar-IQ" sz="2000" dirty="0"/>
              <a:t> يمسك  موردًا واحدًا على الأقل وتنتظر الحصول على موارد إضافية تمسك بها الـ </a:t>
            </a:r>
            <a:r>
              <a:rPr lang="en-US" sz="2000" dirty="0"/>
              <a:t>processes</a:t>
            </a:r>
            <a:r>
              <a:rPr lang="ar-IQ" sz="2000" dirty="0"/>
              <a:t> الأخرى</a:t>
            </a:r>
            <a:endParaRPr lang="en-US" sz="2000" dirty="0"/>
          </a:p>
        </p:txBody>
      </p:sp>
      <p:sp>
        <p:nvSpPr>
          <p:cNvPr id="6" name="Rectangle 5"/>
          <p:cNvSpPr/>
          <p:nvPr/>
        </p:nvSpPr>
        <p:spPr>
          <a:xfrm>
            <a:off x="362309" y="583957"/>
            <a:ext cx="8177842"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In a deadlock, processes never finish executing, and system resources are tied up (</a:t>
            </a:r>
            <a:r>
              <a:rPr lang="en-US" sz="2000" dirty="0" err="1">
                <a:latin typeface="Arial" panose="020B0604020202020204" pitchFamily="34" charset="0"/>
                <a:ea typeface="Times New Roman" panose="02020603050405020304" pitchFamily="18" charset="0"/>
              </a:rPr>
              <a:t>مقيد</a:t>
            </a:r>
            <a:r>
              <a:rPr lang="en-US" sz="2000" dirty="0">
                <a:latin typeface="Times New Roman" panose="02020603050405020304" pitchFamily="18" charset="0"/>
                <a:ea typeface="Times New Roman" panose="02020603050405020304" pitchFamily="18" charset="0"/>
              </a:rPr>
              <a:t>), preventing other jobs from starting</a:t>
            </a:r>
            <a:endParaRPr lang="en-US" sz="2000" dirty="0"/>
          </a:p>
        </p:txBody>
      </p:sp>
    </p:spTree>
    <p:extLst>
      <p:ext uri="{BB962C8B-B14F-4D97-AF65-F5344CB8AC3E}">
        <p14:creationId xmlns:p14="http://schemas.microsoft.com/office/powerpoint/2010/main" val="78429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5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31653" y="0"/>
            <a:ext cx="7798279" cy="576262"/>
          </a:xfrm>
        </p:spPr>
        <p:txBody>
          <a:bodyPr/>
          <a:lstStyle/>
          <a:p>
            <a:pPr eaLnBrk="1" hangingPunct="1"/>
            <a:r>
              <a:rPr lang="en-US" altLang="en-US" cap="none" dirty="0">
                <a:latin typeface="Times New Roman" panose="02020603050405020304" pitchFamily="18" charset="0"/>
                <a:cs typeface="Times New Roman" panose="02020603050405020304" pitchFamily="18" charset="0"/>
              </a:rPr>
              <a:t>Deadlock Characterization Cont.</a:t>
            </a:r>
          </a:p>
        </p:txBody>
      </p:sp>
      <p:sp>
        <p:nvSpPr>
          <p:cNvPr id="2" name="Rectangle 1"/>
          <p:cNvSpPr/>
          <p:nvPr/>
        </p:nvSpPr>
        <p:spPr>
          <a:xfrm>
            <a:off x="0" y="948229"/>
            <a:ext cx="8729932" cy="1077218"/>
          </a:xfrm>
          <a:prstGeom prst="rect">
            <a:avLst/>
          </a:prstGeom>
        </p:spPr>
        <p:txBody>
          <a:bodyPr wrap="square">
            <a:spAutoFit/>
          </a:bodyPr>
          <a:lstStyle/>
          <a:p>
            <a:pPr marL="457200" indent="-457200" algn="just">
              <a:buFont typeface="+mj-lt"/>
              <a:buAutoNum type="arabicPeriod" startAt="3"/>
            </a:pPr>
            <a:r>
              <a:rPr lang="en-US" sz="2400" b="1" dirty="0">
                <a:solidFill>
                  <a:srgbClr val="3366FF"/>
                </a:solidFill>
              </a:rPr>
              <a:t>No preemption</a:t>
            </a:r>
            <a:r>
              <a:rPr lang="en-US" sz="2000" b="1" dirty="0"/>
              <a:t>: </a:t>
            </a:r>
            <a:r>
              <a:rPr lang="en-US" sz="2000" dirty="0"/>
              <a:t>Resources cannot be preempted; that is, a resource can be released only by the process holding it, after that process has completed its task.</a:t>
            </a:r>
          </a:p>
        </p:txBody>
      </p:sp>
      <p:sp>
        <p:nvSpPr>
          <p:cNvPr id="3" name="Rectangle 2"/>
          <p:cNvSpPr/>
          <p:nvPr/>
        </p:nvSpPr>
        <p:spPr>
          <a:xfrm>
            <a:off x="60647" y="3272016"/>
            <a:ext cx="8574395" cy="1692771"/>
          </a:xfrm>
          <a:prstGeom prst="rect">
            <a:avLst/>
          </a:prstGeom>
        </p:spPr>
        <p:txBody>
          <a:bodyPr wrap="square">
            <a:spAutoFit/>
          </a:bodyPr>
          <a:lstStyle/>
          <a:p>
            <a:pPr marL="457200" indent="-457200">
              <a:buFont typeface="+mj-lt"/>
              <a:buAutoNum type="arabicPeriod" startAt="4"/>
            </a:pPr>
            <a:r>
              <a:rPr lang="en-US" sz="2400" b="1" dirty="0">
                <a:solidFill>
                  <a:srgbClr val="3366FF"/>
                </a:solidFill>
              </a:rPr>
              <a:t>Circular wait</a:t>
            </a:r>
            <a:r>
              <a:rPr lang="en-US" b="1" dirty="0"/>
              <a:t>:</a:t>
            </a:r>
            <a:r>
              <a:rPr lang="en-US" dirty="0"/>
              <a:t>  </a:t>
            </a:r>
            <a:r>
              <a:rPr lang="en-US" sz="2000" dirty="0"/>
              <a:t>There exists a  set {P0, P1, ..., </a:t>
            </a:r>
            <a:r>
              <a:rPr lang="en-US" sz="2000" dirty="0" err="1"/>
              <a:t>Pn</a:t>
            </a:r>
            <a:r>
              <a:rPr lang="en-US" sz="2000" dirty="0"/>
              <a:t>} of waiting processes, such that P0 is waiting for a resource held by P1, P1 is waiting for a resource held by P2, …., Pn-1 is waiting for a resource held by </a:t>
            </a:r>
            <a:r>
              <a:rPr lang="en-US" sz="2000" dirty="0" err="1"/>
              <a:t>Pn</a:t>
            </a:r>
            <a:r>
              <a:rPr lang="en-US" sz="2000" dirty="0"/>
              <a:t>, and </a:t>
            </a:r>
            <a:r>
              <a:rPr lang="en-US" sz="2000" dirty="0" err="1"/>
              <a:t>Pn</a:t>
            </a:r>
            <a:r>
              <a:rPr lang="en-US" sz="2000" dirty="0"/>
              <a:t> is waiting for a resource held by P0.</a:t>
            </a:r>
          </a:p>
        </p:txBody>
      </p:sp>
      <p:sp>
        <p:nvSpPr>
          <p:cNvPr id="4" name="Rectangle 3"/>
          <p:cNvSpPr/>
          <p:nvPr/>
        </p:nvSpPr>
        <p:spPr>
          <a:xfrm>
            <a:off x="491706" y="2164408"/>
            <a:ext cx="8143336" cy="707886"/>
          </a:xfrm>
          <a:prstGeom prst="rect">
            <a:avLst/>
          </a:prstGeom>
        </p:spPr>
        <p:txBody>
          <a:bodyPr wrap="square">
            <a:spAutoFit/>
          </a:bodyPr>
          <a:lstStyle/>
          <a:p>
            <a:pPr algn="r" rtl="1"/>
            <a:r>
              <a:rPr lang="ar-IQ" sz="2000" dirty="0"/>
              <a:t>لا يوجد استباق: لا يمكن استباق (استقطاع)  الموارد ؛ أي أنه لا يمكن تحرير المورد إلا من خلال الـ </a:t>
            </a:r>
            <a:r>
              <a:rPr lang="en-US" sz="2000" dirty="0"/>
              <a:t>process</a:t>
            </a:r>
            <a:r>
              <a:rPr lang="ar-IQ" sz="2000" dirty="0"/>
              <a:t>  التي تحتفظ بها ، بعد أن تكمل هذه الـ </a:t>
            </a:r>
            <a:r>
              <a:rPr lang="en-US" sz="2000" dirty="0"/>
              <a:t>process</a:t>
            </a:r>
            <a:r>
              <a:rPr lang="ar-IQ" sz="2000" dirty="0"/>
              <a:t> مهمتها.</a:t>
            </a:r>
            <a:endParaRPr lang="en-US" sz="2000" dirty="0"/>
          </a:p>
        </p:txBody>
      </p:sp>
      <p:sp>
        <p:nvSpPr>
          <p:cNvPr id="5" name="Rectangle 4"/>
          <p:cNvSpPr/>
          <p:nvPr/>
        </p:nvSpPr>
        <p:spPr>
          <a:xfrm>
            <a:off x="634042" y="4964787"/>
            <a:ext cx="8095890" cy="1015663"/>
          </a:xfrm>
          <a:prstGeom prst="rect">
            <a:avLst/>
          </a:prstGeom>
        </p:spPr>
        <p:txBody>
          <a:bodyPr wrap="square">
            <a:spAutoFit/>
          </a:bodyPr>
          <a:lstStyle/>
          <a:p>
            <a:pPr algn="r" rtl="1"/>
            <a:r>
              <a:rPr lang="ar-IQ" sz="2000" dirty="0"/>
              <a:t>يوجد على الاقل مجموعة من الـ  </a:t>
            </a:r>
            <a:r>
              <a:rPr lang="en-US" sz="2000" dirty="0"/>
              <a:t>waiting processes</a:t>
            </a:r>
            <a:r>
              <a:rPr lang="ar-IQ" sz="2000" dirty="0"/>
              <a:t> </a:t>
            </a:r>
            <a:r>
              <a:rPr lang="en-US" sz="2000" dirty="0"/>
              <a:t>{</a:t>
            </a:r>
            <a:r>
              <a:rPr lang="en-US" sz="2000" i="1" dirty="0"/>
              <a:t>P</a:t>
            </a:r>
            <a:r>
              <a:rPr lang="en-US" sz="2000" i="1" baseline="-25000" dirty="0"/>
              <a:t>0</a:t>
            </a:r>
            <a:r>
              <a:rPr lang="en-US" sz="2000" i="1" dirty="0"/>
              <a:t>, P</a:t>
            </a:r>
            <a:r>
              <a:rPr lang="en-US" sz="2000" i="1" baseline="-25000" dirty="0"/>
              <a:t>1</a:t>
            </a:r>
            <a:r>
              <a:rPr lang="en-US" sz="2000" i="1" dirty="0"/>
              <a:t>, </a:t>
            </a:r>
            <a:r>
              <a:rPr lang="en-US" sz="2000" dirty="0"/>
              <a:t>..., </a:t>
            </a:r>
            <a:r>
              <a:rPr lang="en-US" sz="2000" i="1" dirty="0" err="1"/>
              <a:t>P</a:t>
            </a:r>
            <a:r>
              <a:rPr lang="en-US" sz="2000" i="1" baseline="-25000" dirty="0" err="1"/>
              <a:t>n</a:t>
            </a:r>
            <a:r>
              <a:rPr lang="en-US" sz="2000" i="1" dirty="0"/>
              <a:t>}</a:t>
            </a:r>
            <a:r>
              <a:rPr lang="ar-IQ" sz="2000" i="1" dirty="0"/>
              <a:t>, </a:t>
            </a:r>
          </a:p>
          <a:p>
            <a:pPr algn="r" rtl="1"/>
            <a:r>
              <a:rPr lang="en-US" sz="2000" i="1" dirty="0"/>
              <a:t>P</a:t>
            </a:r>
            <a:r>
              <a:rPr lang="en-US" sz="2000" i="1" baseline="-25000" dirty="0"/>
              <a:t>0</a:t>
            </a:r>
            <a:r>
              <a:rPr lang="ar-IQ" sz="2000" i="1" baseline="-25000" dirty="0"/>
              <a:t> </a:t>
            </a:r>
            <a:r>
              <a:rPr lang="ar-IQ" sz="2000" i="1" dirty="0"/>
              <a:t> ينتظر مورد يمسك به </a:t>
            </a:r>
            <a:r>
              <a:rPr lang="en-US" sz="2000" i="1" dirty="0"/>
              <a:t>P</a:t>
            </a:r>
            <a:r>
              <a:rPr lang="en-US" sz="2000" i="1" baseline="-25000" dirty="0"/>
              <a:t>1 </a:t>
            </a:r>
            <a:r>
              <a:rPr lang="en-US" sz="2000" dirty="0"/>
              <a:t>, </a:t>
            </a:r>
            <a:r>
              <a:rPr lang="en-US" sz="2000" i="1" dirty="0"/>
              <a:t>P</a:t>
            </a:r>
            <a:r>
              <a:rPr lang="en-US" sz="2000" i="1" baseline="-25000" dirty="0"/>
              <a:t>1</a:t>
            </a:r>
            <a:r>
              <a:rPr lang="ar-IQ" sz="2000" i="1" baseline="-25000" dirty="0"/>
              <a:t> </a:t>
            </a:r>
            <a:r>
              <a:rPr lang="ar-IQ" sz="2000" i="1" dirty="0"/>
              <a:t> ينتظر مورد يمسك به</a:t>
            </a:r>
            <a:r>
              <a:rPr lang="en-US" sz="2000" i="1" dirty="0"/>
              <a:t>P</a:t>
            </a:r>
            <a:r>
              <a:rPr lang="en-US" sz="2000" i="1" baseline="-25000" dirty="0"/>
              <a:t>2 </a:t>
            </a:r>
            <a:r>
              <a:rPr lang="ar-IQ" sz="2000" i="1" baseline="-25000" dirty="0"/>
              <a:t> </a:t>
            </a:r>
            <a:r>
              <a:rPr lang="en-US" sz="2000" i="1" baseline="-25000" dirty="0"/>
              <a:t>,</a:t>
            </a:r>
            <a:r>
              <a:rPr lang="ar-IQ" sz="2000" i="1" dirty="0"/>
              <a:t> </a:t>
            </a:r>
            <a:r>
              <a:rPr lang="en-US" sz="2000" dirty="0"/>
              <a:t>P</a:t>
            </a:r>
            <a:r>
              <a:rPr lang="en-US" sz="2000" baseline="-25000" dirty="0"/>
              <a:t>n-1  </a:t>
            </a:r>
            <a:r>
              <a:rPr lang="ar-IQ" sz="2000" baseline="-25000" dirty="0"/>
              <a:t>  </a:t>
            </a:r>
            <a:r>
              <a:rPr lang="ar-IQ" sz="2000" i="1" dirty="0"/>
              <a:t>ينتظر مورد يمسك به </a:t>
            </a:r>
            <a:r>
              <a:rPr lang="en-US" sz="2000" i="1" dirty="0" err="1"/>
              <a:t>P</a:t>
            </a:r>
            <a:r>
              <a:rPr lang="en-US" sz="2000" i="1" baseline="-25000" dirty="0" err="1"/>
              <a:t>n</a:t>
            </a:r>
            <a:r>
              <a:rPr lang="ar-IQ" sz="2000" i="1" baseline="-25000" dirty="0"/>
              <a:t> , </a:t>
            </a:r>
            <a:r>
              <a:rPr lang="en-US" sz="2000" i="1" dirty="0" err="1"/>
              <a:t>P</a:t>
            </a:r>
            <a:r>
              <a:rPr lang="en-US" sz="2000" i="1" baseline="-25000" dirty="0" err="1"/>
              <a:t>n</a:t>
            </a:r>
            <a:r>
              <a:rPr lang="ar-IQ" sz="2000" i="1" baseline="-25000" dirty="0"/>
              <a:t> </a:t>
            </a:r>
            <a:r>
              <a:rPr lang="ar-IQ" sz="2000" i="1" dirty="0"/>
              <a:t>ينتظر مورد يمسك به </a:t>
            </a:r>
            <a:r>
              <a:rPr lang="en-US" sz="2000" i="1" dirty="0"/>
              <a:t>P</a:t>
            </a:r>
            <a:r>
              <a:rPr lang="en-US" sz="2000" i="1" baseline="-25000" dirty="0"/>
              <a:t>0</a:t>
            </a:r>
            <a:r>
              <a:rPr lang="ar-IQ" sz="2000" i="1" baseline="-25000" dirty="0"/>
              <a:t> .</a:t>
            </a:r>
            <a:endParaRPr lang="en-US" sz="2000" dirty="0"/>
          </a:p>
        </p:txBody>
      </p:sp>
    </p:spTree>
    <p:extLst>
      <p:ext uri="{BB962C8B-B14F-4D97-AF65-F5344CB8AC3E}">
        <p14:creationId xmlns:p14="http://schemas.microsoft.com/office/powerpoint/2010/main" val="1111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0553" y="0"/>
            <a:ext cx="7683500" cy="576262"/>
          </a:xfrm>
        </p:spPr>
        <p:txBody>
          <a:bodyPr/>
          <a:lstStyle/>
          <a:p>
            <a:pPr eaLnBrk="1" hangingPunct="1"/>
            <a:r>
              <a:rPr lang="en-US" altLang="en-US" sz="3600" cap="none" dirty="0"/>
              <a:t>6.2.2. Resource-Allocation Graph</a:t>
            </a:r>
          </a:p>
        </p:txBody>
      </p:sp>
      <p:sp>
        <p:nvSpPr>
          <p:cNvPr id="25604" name="Text Box 4"/>
          <p:cNvSpPr txBox="1">
            <a:spLocks noChangeArrowheads="1"/>
          </p:cNvSpPr>
          <p:nvPr/>
        </p:nvSpPr>
        <p:spPr bwMode="auto">
          <a:xfrm>
            <a:off x="381031" y="1411233"/>
            <a:ext cx="7515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lvl="0"/>
            <a:r>
              <a:rPr lang="en-US" sz="2000" dirty="0"/>
              <a:t> This graph consists of a set of vertices </a:t>
            </a:r>
            <a:r>
              <a:rPr lang="en-US" sz="2000" b="1" dirty="0"/>
              <a:t>V</a:t>
            </a:r>
            <a:r>
              <a:rPr lang="en-US" sz="2000" dirty="0"/>
              <a:t> and a set of edges </a:t>
            </a:r>
            <a:r>
              <a:rPr lang="en-US" sz="2000" b="1" dirty="0"/>
              <a:t>E</a:t>
            </a:r>
            <a:r>
              <a:rPr lang="en-US" sz="2000" dirty="0"/>
              <a:t>. </a:t>
            </a:r>
          </a:p>
        </p:txBody>
      </p:sp>
      <p:sp>
        <p:nvSpPr>
          <p:cNvPr id="2" name="Rectangle 1"/>
          <p:cNvSpPr/>
          <p:nvPr/>
        </p:nvSpPr>
        <p:spPr>
          <a:xfrm>
            <a:off x="381031" y="634008"/>
            <a:ext cx="8323022" cy="707886"/>
          </a:xfrm>
          <a:prstGeom prst="rect">
            <a:avLst/>
          </a:prstGeom>
        </p:spPr>
        <p:txBody>
          <a:bodyPr wrap="square">
            <a:spAutoFit/>
          </a:bodyPr>
          <a:lstStyle/>
          <a:p>
            <a:r>
              <a:rPr lang="en-US" sz="2000" dirty="0">
                <a:latin typeface="Times New Roman" panose="02020603050405020304" pitchFamily="18" charset="0"/>
                <a:ea typeface="Times New Roman" panose="02020603050405020304" pitchFamily="18" charset="0"/>
              </a:rPr>
              <a:t>Deadlocks can be described more precisely in terms of a directed graph called a system </a:t>
            </a:r>
            <a:r>
              <a:rPr lang="en-US" sz="2000" b="1" dirty="0">
                <a:latin typeface="Times New Roman" panose="02020603050405020304" pitchFamily="18" charset="0"/>
                <a:ea typeface="Times New Roman" panose="02020603050405020304" pitchFamily="18" charset="0"/>
              </a:rPr>
              <a:t>resource-allocation graph </a:t>
            </a:r>
            <a:r>
              <a:rPr lang="en-US" sz="2000" dirty="0">
                <a:latin typeface="Times New Roman" panose="02020603050405020304" pitchFamily="18" charset="0"/>
                <a:ea typeface="Times New Roman" panose="02020603050405020304" pitchFamily="18" charset="0"/>
              </a:rPr>
              <a:t>consists of:</a:t>
            </a:r>
            <a:endParaRPr lang="en-US" sz="2000" dirty="0"/>
          </a:p>
        </p:txBody>
      </p:sp>
      <p:sp>
        <p:nvSpPr>
          <p:cNvPr id="3" name="Rectangle 2"/>
          <p:cNvSpPr/>
          <p:nvPr/>
        </p:nvSpPr>
        <p:spPr>
          <a:xfrm>
            <a:off x="381031" y="2007182"/>
            <a:ext cx="8323021" cy="2092881"/>
          </a:xfrm>
          <a:prstGeom prst="rect">
            <a:avLst/>
          </a:prstGeom>
        </p:spPr>
        <p:txBody>
          <a:bodyPr wrap="square">
            <a:spAutoFit/>
          </a:bodyPr>
          <a:lstStyle/>
          <a:p>
            <a:pPr marL="285750" lvl="0" indent="-285750">
              <a:buFont typeface="Arial" panose="020B0604020202020204" pitchFamily="34" charset="0"/>
              <a:buChar char="•"/>
            </a:pPr>
            <a:r>
              <a:rPr lang="en-US" dirty="0"/>
              <a:t>The set of vertices </a:t>
            </a:r>
            <a:r>
              <a:rPr lang="en-US" b="1" dirty="0"/>
              <a:t>V</a:t>
            </a:r>
            <a:r>
              <a:rPr lang="en-US" dirty="0"/>
              <a:t> is partitioned into two different types of nodes: </a:t>
            </a:r>
          </a:p>
          <a:p>
            <a:pPr lvl="1"/>
            <a:r>
              <a:rPr lang="en-US" altLang="en-US" sz="2000" i="1" dirty="0"/>
              <a:t>P</a:t>
            </a:r>
            <a:r>
              <a:rPr lang="en-US" altLang="en-US" sz="2000" dirty="0"/>
              <a:t> = {</a:t>
            </a:r>
            <a:r>
              <a:rPr lang="en-US" altLang="en-US" sz="2000" i="1" dirty="0"/>
              <a:t>P</a:t>
            </a:r>
            <a:r>
              <a:rPr lang="en-US" altLang="en-US" sz="2000" baseline="-25000" dirty="0"/>
              <a:t>1</a:t>
            </a:r>
            <a:r>
              <a:rPr lang="en-US" altLang="en-US" sz="2000" dirty="0"/>
              <a:t>, </a:t>
            </a:r>
            <a:r>
              <a:rPr lang="en-US" altLang="en-US" sz="2000" i="1" dirty="0"/>
              <a:t>P</a:t>
            </a:r>
            <a:r>
              <a:rPr lang="en-US" altLang="en-US" sz="2000" baseline="-25000" dirty="0"/>
              <a:t>2</a:t>
            </a:r>
            <a:r>
              <a:rPr lang="en-US" altLang="en-US" sz="2000" dirty="0"/>
              <a:t>, …, </a:t>
            </a:r>
            <a:r>
              <a:rPr lang="en-US" altLang="en-US" sz="2000" i="1" dirty="0" err="1"/>
              <a:t>P</a:t>
            </a:r>
            <a:r>
              <a:rPr lang="en-US" altLang="en-US" sz="2000" i="1" baseline="-25000" dirty="0" err="1"/>
              <a:t>n</a:t>
            </a:r>
            <a:r>
              <a:rPr lang="en-US" altLang="en-US" sz="2000" dirty="0"/>
              <a:t>}, </a:t>
            </a:r>
            <a:r>
              <a:rPr lang="en-US" altLang="en-US" dirty="0"/>
              <a:t>the set consisting of all the processes in the system</a:t>
            </a:r>
            <a:br>
              <a:rPr lang="en-US" altLang="en-US" dirty="0"/>
            </a:br>
            <a:endParaRPr lang="en-US" altLang="en-US" dirty="0"/>
          </a:p>
          <a:p>
            <a:pPr lvl="1"/>
            <a:r>
              <a:rPr lang="en-US" altLang="en-US" sz="2000" i="1" dirty="0"/>
              <a:t>R</a:t>
            </a:r>
            <a:r>
              <a:rPr lang="en-US" altLang="en-US" sz="2000" dirty="0"/>
              <a:t> = {</a:t>
            </a:r>
            <a:r>
              <a:rPr lang="en-US" altLang="en-US" sz="2000" i="1" dirty="0"/>
              <a:t>R</a:t>
            </a:r>
            <a:r>
              <a:rPr lang="en-US" altLang="en-US" sz="2000" baseline="-25000" dirty="0"/>
              <a:t>1</a:t>
            </a:r>
            <a:r>
              <a:rPr lang="en-US" altLang="en-US" sz="2000" dirty="0"/>
              <a:t>, </a:t>
            </a:r>
            <a:r>
              <a:rPr lang="en-US" altLang="en-US" sz="2000" i="1" dirty="0"/>
              <a:t>R</a:t>
            </a:r>
            <a:r>
              <a:rPr lang="en-US" altLang="en-US" sz="2000" baseline="-25000" dirty="0"/>
              <a:t>2</a:t>
            </a:r>
            <a:r>
              <a:rPr lang="en-US" altLang="en-US" sz="2000" dirty="0"/>
              <a:t>, …, </a:t>
            </a:r>
            <a:r>
              <a:rPr lang="en-US" altLang="en-US" sz="2000" i="1" dirty="0"/>
              <a:t>R</a:t>
            </a:r>
            <a:r>
              <a:rPr lang="en-US" altLang="en-US" sz="2000" i="1" baseline="-25000" dirty="0"/>
              <a:t>m</a:t>
            </a:r>
            <a:r>
              <a:rPr lang="en-US" altLang="en-US" sz="2000" dirty="0"/>
              <a:t>},</a:t>
            </a:r>
            <a:r>
              <a:rPr lang="en-US" altLang="en-US" dirty="0"/>
              <a:t> the set consisting of all resource types in the system</a:t>
            </a:r>
          </a:p>
        </p:txBody>
      </p:sp>
      <p:sp>
        <p:nvSpPr>
          <p:cNvPr id="4" name="Rectangle 3"/>
          <p:cNvSpPr/>
          <p:nvPr/>
        </p:nvSpPr>
        <p:spPr>
          <a:xfrm>
            <a:off x="381031" y="4165186"/>
            <a:ext cx="8504177" cy="1323439"/>
          </a:xfrm>
          <a:prstGeom prst="rect">
            <a:avLst/>
          </a:prstGeom>
        </p:spPr>
        <p:txBody>
          <a:bodyPr wrap="square">
            <a:spAutoFit/>
          </a:bodyPr>
          <a:lstStyle/>
          <a:p>
            <a:pPr marL="342900" indent="-342900" algn="just">
              <a:buFont typeface="Arial" panose="020B0604020202020204" pitchFamily="34" charset="0"/>
              <a:buChar char="•"/>
            </a:pPr>
            <a:r>
              <a:rPr lang="en-US" altLang="en-US" sz="2000" b="1" dirty="0">
                <a:solidFill>
                  <a:srgbClr val="3366FF"/>
                </a:solidFill>
              </a:rPr>
              <a:t>Request edge: </a:t>
            </a:r>
            <a:r>
              <a:rPr lang="en-US" sz="2000" dirty="0"/>
              <a:t>A directed edge from process </a:t>
            </a:r>
            <a:r>
              <a:rPr lang="en-US" sz="2000" b="1" i="1" dirty="0"/>
              <a:t>Pi</a:t>
            </a:r>
            <a:r>
              <a:rPr lang="en-US" sz="2000" dirty="0"/>
              <a:t> to resource type </a:t>
            </a:r>
            <a:r>
              <a:rPr lang="en-US" sz="2000" b="1" i="1" dirty="0" err="1"/>
              <a:t>Rj</a:t>
            </a:r>
            <a:r>
              <a:rPr lang="en-US" sz="2000" dirty="0"/>
              <a:t> is denoted by Pi → </a:t>
            </a:r>
            <a:r>
              <a:rPr lang="en-US" sz="2000" dirty="0" err="1"/>
              <a:t>Rj</a:t>
            </a:r>
            <a:r>
              <a:rPr lang="en-US" sz="2000" dirty="0"/>
              <a:t>; it signifies that process Pi, has requested an instance of resource type </a:t>
            </a:r>
            <a:r>
              <a:rPr lang="en-US" sz="2000" dirty="0" err="1"/>
              <a:t>Rj</a:t>
            </a:r>
            <a:r>
              <a:rPr lang="en-US" sz="2000" dirty="0"/>
              <a:t>, and is currently waiting for that resource.</a:t>
            </a:r>
          </a:p>
        </p:txBody>
      </p:sp>
      <p:sp>
        <p:nvSpPr>
          <p:cNvPr id="8" name="Rectangle 7"/>
          <p:cNvSpPr/>
          <p:nvPr/>
        </p:nvSpPr>
        <p:spPr>
          <a:xfrm>
            <a:off x="199875" y="5555973"/>
            <a:ext cx="8504177" cy="1015663"/>
          </a:xfrm>
          <a:prstGeom prst="rect">
            <a:avLst/>
          </a:prstGeom>
        </p:spPr>
        <p:txBody>
          <a:bodyPr wrap="square">
            <a:spAutoFit/>
          </a:bodyPr>
          <a:lstStyle/>
          <a:p>
            <a:pPr marL="342900" indent="-342900" algn="just">
              <a:buFont typeface="Arial" panose="020B0604020202020204" pitchFamily="34" charset="0"/>
              <a:buChar char="•"/>
            </a:pPr>
            <a:r>
              <a:rPr lang="en-US" altLang="en-US" sz="2000" b="1" dirty="0">
                <a:solidFill>
                  <a:srgbClr val="3366FF"/>
                </a:solidFill>
                <a:sym typeface="Symbol" panose="05050102010706020507" pitchFamily="18" charset="2"/>
              </a:rPr>
              <a:t>Assignment edge</a:t>
            </a:r>
            <a:r>
              <a:rPr lang="en-US" altLang="en-US" sz="2000" dirty="0">
                <a:solidFill>
                  <a:srgbClr val="3366FF"/>
                </a:solidFill>
                <a:sym typeface="Symbol" panose="05050102010706020507" pitchFamily="18" charset="2"/>
              </a:rPr>
              <a:t> </a:t>
            </a:r>
            <a:r>
              <a:rPr lang="en-US" altLang="en-US" sz="2000" b="1" dirty="0">
                <a:solidFill>
                  <a:srgbClr val="3366FF"/>
                </a:solidFill>
              </a:rPr>
              <a:t>: </a:t>
            </a:r>
            <a:r>
              <a:rPr lang="en-US" sz="2000" b="1" dirty="0"/>
              <a:t>edge</a:t>
            </a:r>
            <a:r>
              <a:rPr lang="en-US" sz="2000" dirty="0"/>
              <a:t> from resource type </a:t>
            </a:r>
            <a:r>
              <a:rPr lang="en-US" sz="2000" b="1" i="1" dirty="0" err="1"/>
              <a:t>Rj</a:t>
            </a:r>
            <a:r>
              <a:rPr lang="en-US" sz="2000" dirty="0"/>
              <a:t> to process </a:t>
            </a:r>
            <a:r>
              <a:rPr lang="en-US" sz="2000" b="1" i="1" dirty="0"/>
              <a:t>Pi</a:t>
            </a:r>
            <a:r>
              <a:rPr lang="en-US" sz="2000" dirty="0"/>
              <a:t> is denoted by </a:t>
            </a:r>
            <a:r>
              <a:rPr lang="en-US" sz="2000" dirty="0" err="1"/>
              <a:t>Rj</a:t>
            </a:r>
            <a:r>
              <a:rPr lang="en-US" sz="2000" dirty="0"/>
              <a:t> → Pi; it signifies that an instance of resource type </a:t>
            </a:r>
            <a:r>
              <a:rPr lang="en-US" sz="2000" b="1" i="1" dirty="0" err="1"/>
              <a:t>Rj</a:t>
            </a:r>
            <a:r>
              <a:rPr lang="en-US" sz="2000" dirty="0"/>
              <a:t> has been allocated to process </a:t>
            </a:r>
            <a:r>
              <a:rPr lang="en-US" sz="2000" b="1" i="1" dirty="0"/>
              <a:t>Pi</a:t>
            </a:r>
            <a:endParaRPr lang="en-US" sz="2000" dirty="0"/>
          </a:p>
        </p:txBody>
      </p:sp>
    </p:spTree>
    <p:extLst>
      <p:ext uri="{BB962C8B-B14F-4D97-AF65-F5344CB8AC3E}">
        <p14:creationId xmlns:p14="http://schemas.microsoft.com/office/powerpoint/2010/main" val="19879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04"/>
                                        </p:tgtEl>
                                        <p:attrNameLst>
                                          <p:attrName>style.visibility</p:attrName>
                                        </p:attrNameLst>
                                      </p:cBhvr>
                                      <p:to>
                                        <p:strVal val="visible"/>
                                      </p:to>
                                    </p:set>
                                    <p:animEffect transition="in" filter="fade">
                                      <p:cBhvr>
                                        <p:cTn id="15" dur="500"/>
                                        <p:tgtEl>
                                          <p:spTgt spid="256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 grpId="0"/>
      <p:bldP spid="3" grpId="0"/>
      <p:bldP spid="4"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11743</TotalTime>
  <Words>2178</Words>
  <Application>Microsoft Office PowerPoint</Application>
  <PresentationFormat>On-screen Show (4:3)</PresentationFormat>
  <Paragraphs>126</Paragraphs>
  <Slides>15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Gill Sans MT</vt:lpstr>
      <vt:lpstr>Helvetica</vt:lpstr>
      <vt:lpstr>Monotype Sorts</vt:lpstr>
      <vt:lpstr>Symbol</vt:lpstr>
      <vt:lpstr>Times New Roman</vt:lpstr>
      <vt:lpstr>Verdana</vt:lpstr>
      <vt:lpstr>Webdings</vt:lpstr>
      <vt:lpstr>Wingdings</vt:lpstr>
      <vt:lpstr>Main Event</vt:lpstr>
      <vt:lpstr>2021-2022</vt:lpstr>
      <vt:lpstr>6.1.Deadlock</vt:lpstr>
      <vt:lpstr>PowerPoint Presentation</vt:lpstr>
      <vt:lpstr>PowerPoint Presentation</vt:lpstr>
      <vt:lpstr>PowerPoint Presentation</vt:lpstr>
      <vt:lpstr>PowerPoint Presentation</vt:lpstr>
      <vt:lpstr>6.2. Deadlock Characterization</vt:lpstr>
      <vt:lpstr>Deadlock Characterization Cont.</vt:lpstr>
      <vt:lpstr>6.2.2. Resource-Allocation Graph</vt:lpstr>
      <vt:lpstr>PowerPoint Presentation</vt:lpstr>
      <vt:lpstr>Resource Allocation Graph Example</vt:lpstr>
      <vt:lpstr>PowerPoint Presentation</vt:lpstr>
      <vt:lpstr>Example 1: To illustrate this concept, we return to the resource-allocation graph depicted in Figure 6.1. </vt:lpstr>
      <vt:lpstr>Example 2</vt:lpstr>
      <vt:lpstr>End of Part1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Ahmed Hashim Mohammed</cp:lastModifiedBy>
  <cp:revision>380</cp:revision>
  <cp:lastPrinted>2001-06-14T13:58:17Z</cp:lastPrinted>
  <dcterms:created xsi:type="dcterms:W3CDTF">2011-01-13T23:43:38Z</dcterms:created>
  <dcterms:modified xsi:type="dcterms:W3CDTF">2022-02-27T16:09:28Z</dcterms:modified>
</cp:coreProperties>
</file>