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8" r:id="rId10"/>
    <p:sldId id="269" r:id="rId11"/>
    <p:sldId id="270" r:id="rId12"/>
    <p:sldId id="272" r:id="rId13"/>
    <p:sldId id="273" r:id="rId14"/>
    <p:sldId id="271"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2" d="100"/>
          <a:sy n="82" d="100"/>
        </p:scale>
        <p:origin x="-1474" y="-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3875379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2938195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129924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227413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297631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1188293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114104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2100823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3969966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1988340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19C231E-7579-47C7-8B99-AE90A10F500A}" type="datetimeFigureOut">
              <a:rPr lang="ar-IQ" smtClean="0"/>
              <a:pPr/>
              <a:t>21/11/1442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272787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19C231E-7579-47C7-8B99-AE90A10F500A}" type="datetimeFigureOut">
              <a:rPr lang="ar-IQ" smtClean="0"/>
              <a:pPr/>
              <a:t>21/11/1442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DA4A675-EF92-4D5C-A546-6173BEF831E1}" type="slidenum">
              <a:rPr lang="ar-IQ" smtClean="0"/>
              <a:pPr/>
              <a:t>‹#›</a:t>
            </a:fld>
            <a:endParaRPr lang="ar-IQ"/>
          </a:p>
        </p:txBody>
      </p:sp>
    </p:spTree>
    <p:extLst>
      <p:ext uri="{BB962C8B-B14F-4D97-AF65-F5344CB8AC3E}">
        <p14:creationId xmlns="" xmlns:p14="http://schemas.microsoft.com/office/powerpoint/2010/main" val="3542406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forum.stop55.com/302531.html#post230796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afahem.com/%D9%85%D8%B9%D9%84%D9%88%D9%85%D8%A7%D8%AA-%D8%B9%D9%86-%D9%82%D8%A7%D8%B1%D8%A9-%D8%A3%D9%85%D8%B1%D9%8A%D9%83%D8%A7-%D8%A7%D9%84%D8%B4%D9%85%D8%A7%D9%84%D9%8A%D8%A9" TargetMode="External"/><Relationship Id="rId2" Type="http://schemas.openxmlformats.org/officeDocument/2006/relationships/hyperlink" Target="http://forum.stop55.com/302531.html#post230796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rabgeographers.net/vb/showthread.php?t=288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جغرافية البحار والمحيطات </a:t>
            </a:r>
            <a:br>
              <a:rPr lang="ar-IQ" dirty="0" smtClean="0"/>
            </a:br>
            <a:r>
              <a:rPr lang="ar-IQ" dirty="0" smtClean="0"/>
              <a:t>المحاضرة 1</a:t>
            </a:r>
            <a:endParaRPr lang="ar-IQ" dirty="0"/>
          </a:p>
        </p:txBody>
      </p:sp>
      <p:sp>
        <p:nvSpPr>
          <p:cNvPr id="3" name="عنوان فرعي 2"/>
          <p:cNvSpPr>
            <a:spLocks noGrp="1"/>
          </p:cNvSpPr>
          <p:nvPr>
            <p:ph type="subTitle" idx="1"/>
          </p:nvPr>
        </p:nvSpPr>
        <p:spPr/>
        <p:txBody>
          <a:bodyPr/>
          <a:lstStyle/>
          <a:p>
            <a:r>
              <a:rPr lang="ar-IQ" dirty="0" smtClean="0">
                <a:solidFill>
                  <a:srgbClr val="FF0000"/>
                </a:solidFill>
              </a:rPr>
              <a:t>الجامعة المستنصرية / كلية التربية / قسم الجغرافية /المرحلة الرابعة / الدراسة المسائية</a:t>
            </a:r>
            <a:endParaRPr lang="ar-IQ" dirty="0">
              <a:solidFill>
                <a:srgbClr val="FF0000"/>
              </a:solidFill>
            </a:endParaRPr>
          </a:p>
        </p:txBody>
      </p:sp>
    </p:spTree>
    <p:extLst>
      <p:ext uri="{BB962C8B-B14F-4D97-AF65-F5344CB8AC3E}">
        <p14:creationId xmlns="" xmlns:p14="http://schemas.microsoft.com/office/powerpoint/2010/main" val="1559673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أولا : المحيطات والبحار :</a:t>
            </a:r>
            <a:r>
              <a:rPr lang="en-US" dirty="0"/>
              <a:t/>
            </a:r>
            <a:br>
              <a:rPr lang="en-US" dirty="0"/>
            </a:br>
            <a:endParaRPr lang="ar-IQ" dirty="0"/>
          </a:p>
        </p:txBody>
      </p:sp>
      <p:sp>
        <p:nvSpPr>
          <p:cNvPr id="3" name="عنصر نائب للمحتوى 2"/>
          <p:cNvSpPr>
            <a:spLocks noGrp="1"/>
          </p:cNvSpPr>
          <p:nvPr>
            <p:ph idx="1"/>
          </p:nvPr>
        </p:nvSpPr>
        <p:spPr>
          <a:xfrm>
            <a:off x="457200" y="914400"/>
            <a:ext cx="8229600" cy="5211763"/>
          </a:xfrm>
        </p:spPr>
        <p:txBody>
          <a:bodyPr>
            <a:normAutofit fontScale="85000" lnSpcReduction="20000"/>
          </a:bodyPr>
          <a:lstStyle/>
          <a:p>
            <a:r>
              <a:rPr lang="en-US" b="1" dirty="0">
                <a:sym typeface="Wingdings"/>
              </a:rPr>
              <a:t></a:t>
            </a:r>
            <a:r>
              <a:rPr lang="ar-EG" b="1" dirty="0"/>
              <a:t> يبلغ عدد المحيطات 5 محيطات </a:t>
            </a:r>
            <a:endParaRPr lang="en-US" dirty="0"/>
          </a:p>
          <a:p>
            <a:r>
              <a:rPr lang="en-US" b="1" dirty="0">
                <a:sym typeface="Wingdings"/>
              </a:rPr>
              <a:t></a:t>
            </a:r>
            <a:r>
              <a:rPr lang="ar-EG" b="1" dirty="0"/>
              <a:t> تبلغ مساحة البحار والخلجان </a:t>
            </a:r>
            <a:r>
              <a:rPr lang="ar-EG" b="1" dirty="0" err="1"/>
              <a:t>فى</a:t>
            </a:r>
            <a:r>
              <a:rPr lang="ar-EG" b="1" dirty="0"/>
              <a:t> العالم 14 مليون كم2 </a:t>
            </a:r>
            <a:endParaRPr lang="en-US" dirty="0"/>
          </a:p>
          <a:p>
            <a:r>
              <a:rPr lang="en-US" b="1" dirty="0">
                <a:sym typeface="Wingdings"/>
              </a:rPr>
              <a:t></a:t>
            </a:r>
            <a:r>
              <a:rPr lang="en-US" b="1" dirty="0"/>
              <a:t> </a:t>
            </a:r>
            <a:r>
              <a:rPr lang="ar-EG" b="1" dirty="0"/>
              <a:t>توجد بحار كبيرة تتصل بالمحيطات مثل البحر المتوسط والبحر الأحمر والبحر </a:t>
            </a:r>
            <a:r>
              <a:rPr lang="ar-EG" b="1" dirty="0" err="1"/>
              <a:t>الكاريبى</a:t>
            </a:r>
            <a:r>
              <a:rPr lang="ar-EG" b="1" dirty="0"/>
              <a:t> والبحر </a:t>
            </a:r>
            <a:r>
              <a:rPr lang="ar-EG" b="1" dirty="0" err="1"/>
              <a:t>البلطى</a:t>
            </a:r>
            <a:r>
              <a:rPr lang="ar-EG" b="1" dirty="0"/>
              <a:t> </a:t>
            </a:r>
            <a:endParaRPr lang="en-US" dirty="0"/>
          </a:p>
          <a:p>
            <a:r>
              <a:rPr lang="en-US" b="1" dirty="0">
                <a:sym typeface="Wingdings"/>
              </a:rPr>
              <a:t></a:t>
            </a:r>
            <a:r>
              <a:rPr lang="en-US" b="1" dirty="0"/>
              <a:t> </a:t>
            </a:r>
            <a:r>
              <a:rPr lang="ar-EG" b="1" dirty="0"/>
              <a:t>البحر المتوسط ( يفصل بين قارة أوربا </a:t>
            </a:r>
            <a:r>
              <a:rPr lang="ar-EG" b="1" dirty="0" err="1"/>
              <a:t>فى</a:t>
            </a:r>
            <a:r>
              <a:rPr lang="ar-EG" b="1" dirty="0"/>
              <a:t> الشمال وقارة افريقيا </a:t>
            </a:r>
            <a:r>
              <a:rPr lang="ar-EG" b="1" dirty="0" err="1"/>
              <a:t>فى</a:t>
            </a:r>
            <a:r>
              <a:rPr lang="ar-EG" b="1" dirty="0"/>
              <a:t> الجنوب )</a:t>
            </a:r>
            <a:endParaRPr lang="en-US" dirty="0"/>
          </a:p>
          <a:p>
            <a:r>
              <a:rPr lang="en-US" b="1" dirty="0">
                <a:sym typeface="Wingdings"/>
              </a:rPr>
              <a:t></a:t>
            </a:r>
            <a:r>
              <a:rPr lang="ar-EG" b="1" dirty="0"/>
              <a:t> توجد بحار داخلية لا تتصل بالمحيطات مثل بحر قزوين </a:t>
            </a:r>
            <a:endParaRPr lang="en-US" dirty="0"/>
          </a:p>
          <a:p>
            <a:r>
              <a:rPr lang="en-US" b="1" dirty="0">
                <a:sym typeface="Wingdings"/>
              </a:rPr>
              <a:t></a:t>
            </a:r>
            <a:r>
              <a:rPr lang="ar-EG" b="1" dirty="0"/>
              <a:t> هناك عدد كبير من الجزر </a:t>
            </a:r>
            <a:r>
              <a:rPr lang="ar-EG" b="1" dirty="0" err="1"/>
              <a:t>فى</a:t>
            </a:r>
            <a:r>
              <a:rPr lang="ar-EG" b="1" dirty="0"/>
              <a:t> المحيطات والبحار تختلف </a:t>
            </a:r>
            <a:r>
              <a:rPr lang="ar-EG" b="1" dirty="0" err="1"/>
              <a:t>فى</a:t>
            </a:r>
            <a:r>
              <a:rPr lang="ar-EG" b="1" dirty="0"/>
              <a:t> مساحتها مثل ( الجزر البريطانية – جزر اليابان – جزر اندونيسيا – جزر الفلبين )</a:t>
            </a:r>
            <a:endParaRPr lang="en-US" dirty="0"/>
          </a:p>
          <a:p>
            <a:r>
              <a:rPr lang="ar-SA" b="1" dirty="0"/>
              <a:t>تشكل</a:t>
            </a:r>
            <a:r>
              <a:rPr lang="en-US" b="1" dirty="0"/>
              <a:t> </a:t>
            </a:r>
            <a:r>
              <a:rPr lang="ar-SA" b="1" dirty="0"/>
              <a:t>المحيطات</a:t>
            </a:r>
            <a:r>
              <a:rPr lang="en-US" b="1" dirty="0"/>
              <a:t> </a:t>
            </a:r>
            <a:r>
              <a:rPr lang="ar-SA" b="1" dirty="0"/>
              <a:t>القسم الأكبر من المسطح المائي للكرة الأرضية وتقدر مساحتها بثلاث أضعاف اليابسة و جميع</a:t>
            </a:r>
            <a:r>
              <a:rPr lang="en-US" b="1" dirty="0"/>
              <a:t> </a:t>
            </a:r>
            <a:r>
              <a:rPr lang="ar-SA" b="1" dirty="0"/>
              <a:t>المحيطات</a:t>
            </a:r>
            <a:r>
              <a:rPr lang="en-US" b="1" dirty="0"/>
              <a:t> </a:t>
            </a:r>
            <a:r>
              <a:rPr lang="ar-SA" b="1" dirty="0"/>
              <a:t>متصلة ببعضها ومن الصعوبة أن تحدد نهاية محيط أو </a:t>
            </a:r>
            <a:r>
              <a:rPr lang="ar-SA" b="1" dirty="0" smtClean="0"/>
              <a:t>بدايته</a:t>
            </a:r>
            <a:endParaRPr lang="ar-IQ" dirty="0"/>
          </a:p>
        </p:txBody>
      </p:sp>
    </p:spTree>
    <p:extLst>
      <p:ext uri="{BB962C8B-B14F-4D97-AF65-F5344CB8AC3E}">
        <p14:creationId xmlns="" xmlns:p14="http://schemas.microsoft.com/office/powerpoint/2010/main" val="363770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04800"/>
            <a:ext cx="8229600" cy="5821363"/>
          </a:xfrm>
        </p:spPr>
        <p:txBody>
          <a:bodyPr>
            <a:normAutofit fontScale="62500" lnSpcReduction="20000"/>
          </a:bodyPr>
          <a:lstStyle/>
          <a:p>
            <a:pPr marL="0" indent="0">
              <a:buNone/>
            </a:pPr>
            <a:r>
              <a:rPr lang="en-US" b="1" dirty="0"/>
              <a:t/>
            </a:r>
            <a:br>
              <a:rPr lang="en-US" b="1" dirty="0"/>
            </a:br>
            <a:r>
              <a:rPr lang="en-US" b="1" dirty="0"/>
              <a:t/>
            </a:r>
            <a:br>
              <a:rPr lang="en-US" b="1" dirty="0"/>
            </a:br>
            <a:r>
              <a:rPr lang="ar-IQ" b="1" dirty="0" smtClean="0"/>
              <a:t> 1_</a:t>
            </a:r>
            <a:r>
              <a:rPr lang="en-US" b="1" dirty="0" smtClean="0"/>
              <a:t> </a:t>
            </a:r>
            <a:r>
              <a:rPr lang="ar-SA" b="1" u="sng" dirty="0" smtClean="0">
                <a:hlinkClick r:id="rId2"/>
              </a:rPr>
              <a:t>المحيط </a:t>
            </a:r>
            <a:r>
              <a:rPr lang="ar-SA" b="1" u="sng" dirty="0">
                <a:hlinkClick r:id="rId2"/>
              </a:rPr>
              <a:t>الهادي</a:t>
            </a:r>
            <a:r>
              <a:rPr lang="en-US" b="1" u="sng" dirty="0">
                <a:hlinkClick r:id="rId2"/>
              </a:rPr>
              <a:t> :</a:t>
            </a:r>
            <a:r>
              <a:rPr lang="en-US" b="1" dirty="0"/>
              <a:t/>
            </a:r>
            <a:br>
              <a:rPr lang="en-US" b="1" dirty="0"/>
            </a:br>
            <a:r>
              <a:rPr lang="en-US" b="1" dirty="0"/>
              <a:t/>
            </a:r>
            <a:br>
              <a:rPr lang="en-US" b="1" dirty="0"/>
            </a:br>
            <a:r>
              <a:rPr lang="ar-SA" b="1" dirty="0"/>
              <a:t>يقع في الجهة الغربية من القارتان الأمريكية وتقدر مساحته بمساحة جميع</a:t>
            </a:r>
            <a:r>
              <a:rPr lang="en-US" b="1" dirty="0"/>
              <a:t> </a:t>
            </a:r>
            <a:r>
              <a:rPr lang="ar-SA" b="1" dirty="0"/>
              <a:t>المحيطات</a:t>
            </a:r>
            <a:r>
              <a:rPr lang="en-US" b="1" dirty="0"/>
              <a:t> </a:t>
            </a:r>
            <a:r>
              <a:rPr lang="ar-SA" b="1" dirty="0"/>
              <a:t>مجتمعة أو يعتبر</a:t>
            </a:r>
            <a:r>
              <a:rPr lang="en-US" b="1" dirty="0"/>
              <a:t> </a:t>
            </a:r>
            <a:r>
              <a:rPr lang="ar-SA" b="1" dirty="0"/>
              <a:t>ثلث مساحة الكرة الأرضية</a:t>
            </a:r>
            <a:r>
              <a:rPr lang="ar-SA" dirty="0"/>
              <a:t> </a:t>
            </a:r>
            <a:r>
              <a:rPr lang="ar-SA" b="1" dirty="0" smtClean="0"/>
              <a:t>وهو </a:t>
            </a:r>
            <a:r>
              <a:rPr lang="ar-SA" b="1" dirty="0"/>
              <a:t>يعادل مساحة  اليابس تقريبا والبالغة 29%اعمق نقطة في المحيط الهادي  هي نقطة تشالنجر الواقعة في خندق ماريانا شرق الفلبين </a:t>
            </a:r>
            <a:endParaRPr lang="en-US" b="1" dirty="0" smtClean="0"/>
          </a:p>
          <a:p>
            <a:pPr marL="0" indent="0">
              <a:buNone/>
            </a:pPr>
            <a:r>
              <a:rPr lang="ar-IQ" b="1" dirty="0" smtClean="0"/>
              <a:t>2- </a:t>
            </a:r>
            <a:r>
              <a:rPr lang="ar-SA" b="1" u="sng" dirty="0" smtClean="0">
                <a:hlinkClick r:id="rId2"/>
              </a:rPr>
              <a:t>المحيط </a:t>
            </a:r>
            <a:r>
              <a:rPr lang="ar-SA" b="1" u="sng" dirty="0">
                <a:hlinkClick r:id="rId2"/>
              </a:rPr>
              <a:t>الأطلسي</a:t>
            </a:r>
            <a:r>
              <a:rPr lang="en-US" b="1" u="sng" dirty="0">
                <a:hlinkClick r:id="rId2"/>
              </a:rPr>
              <a:t>  </a:t>
            </a:r>
            <a:r>
              <a:rPr lang="en-US" b="1" u="sng" dirty="0" smtClean="0">
                <a:hlinkClick r:id="rId2"/>
              </a:rPr>
              <a:t>:</a:t>
            </a:r>
            <a:endParaRPr lang="ar-IQ" b="1" u="sng" dirty="0" smtClean="0"/>
          </a:p>
          <a:p>
            <a:pPr marL="0" indent="0">
              <a:buNone/>
            </a:pPr>
            <a:r>
              <a:rPr lang="en-US" b="1" dirty="0"/>
              <a:t/>
            </a:r>
            <a:br>
              <a:rPr lang="en-US" b="1" dirty="0"/>
            </a:br>
            <a:r>
              <a:rPr lang="ar-SA" b="1" dirty="0"/>
              <a:t>يقع ما بين أوروبا و أفريقيا من جهة الغرب حتى سواحل القارة الأمريكية من ناحية الشرق </a:t>
            </a:r>
            <a:r>
              <a:rPr lang="ar-SA" b="1" dirty="0" err="1"/>
              <a:t>ويعتبرهذا</a:t>
            </a:r>
            <a:r>
              <a:rPr lang="ar-SA" b="1" dirty="0"/>
              <a:t> المحيط في المرتبة الثانية من حيث المساحة وكان يسمى من قبل ( بحر الظلمات</a:t>
            </a:r>
            <a:r>
              <a:rPr lang="en-US" b="1" dirty="0"/>
              <a:t>(</a:t>
            </a:r>
            <a:r>
              <a:rPr lang="ar-SA" b="1" dirty="0"/>
              <a:t> وتقع اعمق نقطة فيه عند خانق </a:t>
            </a:r>
            <a:r>
              <a:rPr lang="ar-SA" b="1" dirty="0" err="1"/>
              <a:t>بورتريكو</a:t>
            </a:r>
            <a:r>
              <a:rPr lang="ar-SA" b="1" dirty="0"/>
              <a:t> </a:t>
            </a:r>
            <a:endParaRPr lang="en-US" b="1" dirty="0" smtClean="0"/>
          </a:p>
          <a:p>
            <a:pPr marL="0" indent="0">
              <a:buNone/>
            </a:pPr>
            <a:r>
              <a:rPr lang="ar-IQ" b="1" u="sng" dirty="0" smtClean="0">
                <a:hlinkClick r:id="rId2"/>
              </a:rPr>
              <a:t>3-</a:t>
            </a:r>
            <a:r>
              <a:rPr lang="ar-IQ" b="1" dirty="0" smtClean="0">
                <a:hlinkClick r:id="rId2"/>
              </a:rPr>
              <a:t> </a:t>
            </a:r>
            <a:r>
              <a:rPr lang="ar-SA" b="1" u="sng" dirty="0" smtClean="0">
                <a:hlinkClick r:id="rId2"/>
              </a:rPr>
              <a:t>المحيط </a:t>
            </a:r>
            <a:r>
              <a:rPr lang="ar-SA" b="1" u="sng" dirty="0">
                <a:hlinkClick r:id="rId2"/>
              </a:rPr>
              <a:t>الهندي</a:t>
            </a:r>
            <a:r>
              <a:rPr lang="en-US" b="1" u="sng" dirty="0">
                <a:hlinkClick r:id="rId2"/>
              </a:rPr>
              <a:t> </a:t>
            </a:r>
            <a:r>
              <a:rPr lang="en-US" b="1" u="sng" dirty="0" smtClean="0">
                <a:hlinkClick r:id="rId2"/>
              </a:rPr>
              <a:t>:</a:t>
            </a:r>
            <a:endParaRPr lang="en-US" b="1" u="sng" dirty="0" smtClean="0"/>
          </a:p>
          <a:p>
            <a:pPr marL="0" indent="0">
              <a:buNone/>
            </a:pPr>
            <a:r>
              <a:rPr lang="en-US" b="1" dirty="0"/>
              <a:t/>
            </a:r>
            <a:br>
              <a:rPr lang="en-US" b="1" dirty="0"/>
            </a:br>
            <a:r>
              <a:rPr lang="ar-SA" b="1" dirty="0"/>
              <a:t>ثالث المحيطات يغطي المحيط الهندي مساحة 73 مليون كيلومتر مربع تقريبا ويق جنوب جزيرة العرب ويرتبط ببحر العرب و جنوب غرب القارة الهندية</a:t>
            </a:r>
            <a:r>
              <a:rPr lang="en-US" b="1" dirty="0"/>
              <a:t> .</a:t>
            </a:r>
            <a:r>
              <a:rPr lang="ar-SA" b="1" dirty="0"/>
              <a:t>وتقع </a:t>
            </a:r>
            <a:r>
              <a:rPr lang="ar-SA" b="1" dirty="0" smtClean="0"/>
              <a:t>ا</a:t>
            </a:r>
            <a:r>
              <a:rPr lang="ar-IQ" b="1" dirty="0" smtClean="0"/>
              <a:t>ع</a:t>
            </a:r>
            <a:r>
              <a:rPr lang="ar-SA" b="1" dirty="0" smtClean="0"/>
              <a:t>مق </a:t>
            </a:r>
            <a:r>
              <a:rPr lang="ar-SA" b="1" dirty="0"/>
              <a:t>نقطة في عند خندق جاوة </a:t>
            </a:r>
            <a:endParaRPr lang="ar-IQ" b="1" dirty="0"/>
          </a:p>
          <a:p>
            <a:pPr marL="0" indent="0">
              <a:buNone/>
            </a:pPr>
            <a:endParaRPr lang="en-US" dirty="0"/>
          </a:p>
          <a:p>
            <a:pPr marL="0" indent="0">
              <a:buNone/>
            </a:pPr>
            <a:r>
              <a:rPr lang="ar-IQ" dirty="0"/>
              <a:t> </a:t>
            </a:r>
            <a:endParaRPr lang="en-US" dirty="0"/>
          </a:p>
          <a:p>
            <a:endParaRPr lang="ar-IQ" dirty="0"/>
          </a:p>
        </p:txBody>
      </p:sp>
    </p:spTree>
    <p:extLst>
      <p:ext uri="{BB962C8B-B14F-4D97-AF65-F5344CB8AC3E}">
        <p14:creationId xmlns="" xmlns:p14="http://schemas.microsoft.com/office/powerpoint/2010/main" val="275619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5592763"/>
          </a:xfrm>
        </p:spPr>
        <p:txBody>
          <a:bodyPr>
            <a:normAutofit fontScale="70000" lnSpcReduction="20000"/>
          </a:bodyPr>
          <a:lstStyle/>
          <a:p>
            <a:pPr marL="0" indent="0">
              <a:buNone/>
            </a:pPr>
            <a:r>
              <a:rPr lang="ar-IQ" b="1" u="sng" dirty="0" smtClean="0">
                <a:hlinkClick r:id="rId2"/>
              </a:rPr>
              <a:t>4- </a:t>
            </a:r>
            <a:r>
              <a:rPr lang="ar-SA" b="1" u="sng" dirty="0" smtClean="0">
                <a:hlinkClick r:id="rId2"/>
              </a:rPr>
              <a:t>المحيط المتجمد الشمالي</a:t>
            </a:r>
            <a:r>
              <a:rPr lang="en-US" b="1" u="sng" dirty="0" smtClean="0">
                <a:hlinkClick r:id="rId2"/>
              </a:rPr>
              <a:t> :</a:t>
            </a:r>
            <a:endParaRPr lang="ar-IQ" b="1" u="sng" dirty="0" smtClean="0"/>
          </a:p>
          <a:p>
            <a:pPr marL="0" indent="0">
              <a:buNone/>
            </a:pPr>
            <a:r>
              <a:rPr lang="en-US" b="1" dirty="0" smtClean="0"/>
              <a:t/>
            </a:r>
            <a:br>
              <a:rPr lang="en-US" b="1" dirty="0" smtClean="0"/>
            </a:br>
            <a:r>
              <a:rPr lang="ar-SA" b="1" dirty="0" smtClean="0"/>
              <a:t>أصغر وأقصر  المحيطات الخمسة مساحتة 13 مليون كم مربع، يعتبر منطقة القطب الشمالي ، ويقع معظمه داخل الدائرة القطبية الشمالية, وهي محاطة بالقارات " الأوروبية والآسيوية و</a:t>
            </a:r>
            <a:r>
              <a:rPr lang="ar-SA" b="1" u="sng" dirty="0" smtClean="0">
                <a:hlinkClick r:id="rId3"/>
              </a:rPr>
              <a:t>أمريكا الشمالية</a:t>
            </a:r>
            <a:r>
              <a:rPr lang="en-US" b="1" dirty="0" smtClean="0"/>
              <a:t> "</a:t>
            </a:r>
            <a:r>
              <a:rPr lang="ar-SA" b="1" dirty="0" smtClean="0"/>
              <a:t>، وتشمل خليج هدسون والشمال وبوارنتس سيز, وخلال معظم أيام السنة تشكل هذه البحار كتلة من الجليد غالباً ما يصل سمكها إلى مئات الأقدام،اغلب الأجزاء من سطح هذا المحيط متجمدة طول أيام السنة</a:t>
            </a:r>
            <a:endParaRPr lang="en-US" dirty="0" smtClean="0"/>
          </a:p>
          <a:p>
            <a:pPr>
              <a:buNone/>
            </a:pPr>
            <a:r>
              <a:rPr lang="ar-SA" b="1" dirty="0" smtClean="0"/>
              <a:t> </a:t>
            </a:r>
            <a:endParaRPr lang="en-US" dirty="0" smtClean="0"/>
          </a:p>
          <a:p>
            <a:r>
              <a:rPr lang="ar-SA" b="1" u="sng" dirty="0" smtClean="0"/>
              <a:t>5-</a:t>
            </a:r>
            <a:r>
              <a:rPr lang="ar-SA" b="1" u="sng" dirty="0" smtClean="0">
                <a:solidFill>
                  <a:srgbClr val="0070C0"/>
                </a:solidFill>
              </a:rPr>
              <a:t>المحـــــــــــــــيط الجنـــــــــــــــوبــــــــــي:</a:t>
            </a:r>
            <a:endParaRPr lang="ar-IQ" b="1" u="sng" dirty="0" smtClean="0">
              <a:solidFill>
                <a:srgbClr val="0070C0"/>
              </a:solidFill>
            </a:endParaRPr>
          </a:p>
          <a:p>
            <a:endParaRPr lang="en-US" dirty="0" smtClean="0">
              <a:solidFill>
                <a:srgbClr val="0070C0"/>
              </a:solidFill>
            </a:endParaRPr>
          </a:p>
          <a:p>
            <a:pPr>
              <a:buNone/>
            </a:pPr>
            <a:r>
              <a:rPr lang="en-US" b="1" dirty="0" smtClean="0"/>
              <a:t>       </a:t>
            </a:r>
            <a:r>
              <a:rPr lang="ar-SA" b="1" dirty="0" smtClean="0"/>
              <a:t>حتى منتصف القرن العشرين ، كانت المياه المحيطة بالقارة القطبية الجنوبية تعتبر بصفة عامة امتدادًا للمحيطات المجاورة, لكن في عام 2000 ، وافق أعضاء المنظمة الهيدروغرافية الدولية بالإجماع تقريباً على تحديد هذه المياه الواقعة في أقصى الجنوب باسم المحيط الجنوبي, على الرغم من أن حدودها المحددة لم تحدد بعد ، فإن خط العرض 60 درجة جنوبا مقبول بشكل عام ، ويمنحها مساحة قدرها 20 مليون كيلومتر مربع تقريباً، مما يجعلها رابع أكبر محيطات الأرض, كما إن مياه المحيط الجنوبي المتجمدة، التي تشترك في مياه جنوب المحيط الهادئ والمحيط الأطلسي والهندي ذات التيار الشرقي المستمر، لها تأثير كبير على أنماط الطقس في الأرض</a:t>
            </a:r>
            <a:r>
              <a:rPr lang="en-US" b="1" dirty="0" smtClean="0"/>
              <a:t>.</a:t>
            </a:r>
            <a:endParaRPr lang="en-US" dirty="0" smtClean="0"/>
          </a:p>
          <a:p>
            <a:pPr marL="0" indent="0">
              <a:buNone/>
            </a:pPr>
            <a:r>
              <a:rPr lang="ar-IQ" dirty="0" smtClean="0"/>
              <a:t> </a:t>
            </a:r>
            <a:endParaRPr lang="en-US" dirty="0" smtClean="0"/>
          </a:p>
          <a:p>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609600" y="609600"/>
            <a:ext cx="7924800" cy="5867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المحاضرة القادمة بإذن الله تعالى</a:t>
            </a:r>
            <a:endParaRPr lang="ar-IQ" dirty="0"/>
          </a:p>
        </p:txBody>
      </p:sp>
      <p:sp>
        <p:nvSpPr>
          <p:cNvPr id="3" name="عنصر نائب للمحتوى 2"/>
          <p:cNvSpPr>
            <a:spLocks noGrp="1"/>
          </p:cNvSpPr>
          <p:nvPr>
            <p:ph idx="1"/>
          </p:nvPr>
        </p:nvSpPr>
        <p:spPr/>
        <p:txBody>
          <a:bodyPr/>
          <a:lstStyle/>
          <a:p>
            <a:r>
              <a:rPr lang="ar-IQ" dirty="0" smtClean="0"/>
              <a:t>تصنيف البحار  / وأصل مياه المحيطات / نشأة البحار والمحيطات</a:t>
            </a:r>
            <a:endParaRPr lang="ar-IQ" dirty="0"/>
          </a:p>
        </p:txBody>
      </p:sp>
    </p:spTree>
    <p:extLst>
      <p:ext uri="{BB962C8B-B14F-4D97-AF65-F5344CB8AC3E}">
        <p14:creationId xmlns="" xmlns:p14="http://schemas.microsoft.com/office/powerpoint/2010/main" val="3875023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descr="C:\Users\dell\Desktop\بحار ومحيطات\gebco-ocean-map.8fd4f7.jpg"/>
          <p:cNvPicPr>
            <a:picLocks noGrp="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3400" y="381000"/>
            <a:ext cx="8153400" cy="6019800"/>
          </a:xfrm>
          <a:prstGeom prst="rect">
            <a:avLst/>
          </a:prstGeom>
          <a:noFill/>
          <a:ln>
            <a:noFill/>
          </a:ln>
        </p:spPr>
      </p:pic>
    </p:spTree>
    <p:extLst>
      <p:ext uri="{BB962C8B-B14F-4D97-AF65-F5344CB8AC3E}">
        <p14:creationId xmlns="" xmlns:p14="http://schemas.microsoft.com/office/powerpoint/2010/main" val="4027603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جغرافية</a:t>
            </a:r>
            <a:r>
              <a:rPr lang="en-US" b="1" dirty="0"/>
              <a:t> </a:t>
            </a:r>
            <a:r>
              <a:rPr lang="ar-SA" b="1" u="sng" dirty="0">
                <a:hlinkClick r:id="rId2"/>
              </a:rPr>
              <a:t>البحار</a:t>
            </a:r>
            <a:r>
              <a:rPr lang="en-US" b="1" u="sng" dirty="0">
                <a:hlinkClick r:id="rId2"/>
              </a:rPr>
              <a:t> </a:t>
            </a:r>
            <a:r>
              <a:rPr lang="ar-SA" b="1" u="sng" dirty="0">
                <a:hlinkClick r:id="rId2"/>
              </a:rPr>
              <a:t>والمحيطات</a:t>
            </a:r>
            <a:r>
              <a:rPr lang="en-US" b="1" u="sng" dirty="0">
                <a:hlinkClick r:id="rId2"/>
              </a:rPr>
              <a:t> </a:t>
            </a:r>
            <a:r>
              <a:rPr lang="en-US" b="1" dirty="0"/>
              <a:t>Oceanography</a:t>
            </a:r>
            <a:r>
              <a:rPr lang="en-US" dirty="0"/>
              <a:t> </a:t>
            </a:r>
            <a:endParaRPr lang="ar-IQ" dirty="0"/>
          </a:p>
        </p:txBody>
      </p:sp>
      <p:sp>
        <p:nvSpPr>
          <p:cNvPr id="3" name="عنصر نائب للمحتوى 2"/>
          <p:cNvSpPr>
            <a:spLocks noGrp="1"/>
          </p:cNvSpPr>
          <p:nvPr>
            <p:ph idx="1"/>
          </p:nvPr>
        </p:nvSpPr>
        <p:spPr/>
        <p:txBody>
          <a:bodyPr>
            <a:normAutofit fontScale="85000" lnSpcReduction="20000"/>
          </a:bodyPr>
          <a:lstStyle/>
          <a:p>
            <a:r>
              <a:rPr lang="ar-SA" dirty="0"/>
              <a:t>يتألف اصطلاح (علم</a:t>
            </a:r>
            <a:r>
              <a:rPr lang="en-US" dirty="0"/>
              <a:t> </a:t>
            </a:r>
            <a:r>
              <a:rPr lang="ar-SA" u="sng" dirty="0">
                <a:hlinkClick r:id="rId2"/>
              </a:rPr>
              <a:t>البحار</a:t>
            </a:r>
            <a:r>
              <a:rPr lang="en-US" u="sng" dirty="0">
                <a:hlinkClick r:id="rId2"/>
              </a:rPr>
              <a:t> </a:t>
            </a:r>
            <a:r>
              <a:rPr lang="ar-SA" u="sng" dirty="0">
                <a:hlinkClick r:id="rId2"/>
              </a:rPr>
              <a:t>والمحيطات</a:t>
            </a:r>
            <a:r>
              <a:rPr lang="en-US" u="sng" dirty="0">
                <a:hlinkClick r:id="rId2"/>
              </a:rPr>
              <a:t> </a:t>
            </a:r>
            <a:r>
              <a:rPr lang="ar-SA" dirty="0"/>
              <a:t>ـ </a:t>
            </a:r>
            <a:r>
              <a:rPr lang="ar-SA" dirty="0" err="1"/>
              <a:t>الاقيانوجرافيا</a:t>
            </a:r>
            <a:r>
              <a:rPr lang="ar-SA" dirty="0"/>
              <a:t>) من مقطعين مشتقين من اللغة اليونانية هما</a:t>
            </a:r>
            <a:r>
              <a:rPr lang="en-US" dirty="0"/>
              <a:t> Ocean </a:t>
            </a:r>
            <a:r>
              <a:rPr lang="ar-SA" dirty="0"/>
              <a:t>وتعني البحر الذي يحيط بالأرض أو البحر المحيط، ويطلق عليه باليونانية</a:t>
            </a:r>
            <a:r>
              <a:rPr lang="en-US" dirty="0"/>
              <a:t> </a:t>
            </a:r>
            <a:r>
              <a:rPr lang="en-US" dirty="0" err="1"/>
              <a:t>Okeano</a:t>
            </a:r>
            <a:r>
              <a:rPr lang="en-US" dirty="0"/>
              <a:t>. </a:t>
            </a:r>
            <a:r>
              <a:rPr lang="ar-SA" dirty="0"/>
              <a:t>أمّا كلمة</a:t>
            </a:r>
            <a:r>
              <a:rPr lang="en-US" dirty="0"/>
              <a:t> </a:t>
            </a:r>
            <a:r>
              <a:rPr lang="en-US" dirty="0" err="1"/>
              <a:t>Graphy</a:t>
            </a:r>
            <a:r>
              <a:rPr lang="en-US" dirty="0"/>
              <a:t> </a:t>
            </a:r>
            <a:r>
              <a:rPr lang="ar-SA" dirty="0"/>
              <a:t>فتعني وصف الأرض</a:t>
            </a:r>
            <a:r>
              <a:rPr lang="en-US" dirty="0"/>
              <a:t>.</a:t>
            </a:r>
            <a:br>
              <a:rPr lang="en-US" dirty="0"/>
            </a:br>
            <a:r>
              <a:rPr lang="ar-SA" dirty="0"/>
              <a:t>على ذلك فإن تعبير </a:t>
            </a:r>
            <a:r>
              <a:rPr lang="ar-SA" dirty="0" err="1"/>
              <a:t>اقيانوجرافيا</a:t>
            </a:r>
            <a:r>
              <a:rPr lang="ar-SA" dirty="0"/>
              <a:t> يقصد به الوصف العام للبحار والمحيطات. وقد يعبر عنها بجغرافية</a:t>
            </a:r>
            <a:r>
              <a:rPr lang="en-US" dirty="0"/>
              <a:t> </a:t>
            </a:r>
            <a:r>
              <a:rPr lang="ar-SA" u="sng" dirty="0">
                <a:hlinkClick r:id="rId2"/>
              </a:rPr>
              <a:t>البحار</a:t>
            </a:r>
            <a:r>
              <a:rPr lang="en-US" u="sng" dirty="0">
                <a:hlinkClick r:id="rId2"/>
              </a:rPr>
              <a:t> </a:t>
            </a:r>
            <a:r>
              <a:rPr lang="ar-SA" dirty="0"/>
              <a:t>والمحيطات</a:t>
            </a:r>
            <a:r>
              <a:rPr lang="en-US" dirty="0"/>
              <a:t>.</a:t>
            </a:r>
            <a:br>
              <a:rPr lang="en-US" dirty="0"/>
            </a:br>
            <a:r>
              <a:rPr lang="ar-SA" dirty="0"/>
              <a:t>وتهتم جغرافيا</a:t>
            </a:r>
            <a:r>
              <a:rPr lang="en-US" dirty="0"/>
              <a:t> </a:t>
            </a:r>
            <a:r>
              <a:rPr lang="ar-SA" u="sng" dirty="0">
                <a:hlinkClick r:id="rId2"/>
              </a:rPr>
              <a:t>البحار</a:t>
            </a:r>
            <a:r>
              <a:rPr lang="en-US" u="sng" dirty="0">
                <a:hlinkClick r:id="rId2"/>
              </a:rPr>
              <a:t> </a:t>
            </a:r>
            <a:r>
              <a:rPr lang="ar-SA" u="sng" dirty="0">
                <a:hlinkClick r:id="rId2"/>
              </a:rPr>
              <a:t>والمحيطات</a:t>
            </a:r>
            <a:r>
              <a:rPr lang="en-US" u="sng" dirty="0">
                <a:hlinkClick r:id="rId2"/>
              </a:rPr>
              <a:t> </a:t>
            </a:r>
            <a:r>
              <a:rPr lang="ar-SA" dirty="0"/>
              <a:t>بدراسة الخصائص الطبيعية لمياه</a:t>
            </a:r>
            <a:r>
              <a:rPr lang="en-US" dirty="0"/>
              <a:t> </a:t>
            </a:r>
            <a:r>
              <a:rPr lang="ar-SA" u="sng" dirty="0">
                <a:hlinkClick r:id="rId2"/>
              </a:rPr>
              <a:t>البحار</a:t>
            </a:r>
            <a:r>
              <a:rPr lang="en-US" u="sng" dirty="0">
                <a:hlinkClick r:id="rId2"/>
              </a:rPr>
              <a:t> </a:t>
            </a:r>
            <a:r>
              <a:rPr lang="en-US" dirty="0"/>
              <a:t>(</a:t>
            </a:r>
            <a:r>
              <a:rPr lang="ar-SA" dirty="0"/>
              <a:t>حرارة المياه وحركة الأمواج والمد والجزر والتيارات البحرية ، ترتفع مياه البحر وتنحسر مرتين كل يوم ، وتعزى حركات المد والجزر المتغيرة إلى تأثر قوة جذب كل من الشمس والقمر على أجزاء مختلفة من الأرض )، وخصائصها الكيميائية )الملوحة والكثافة)، والخصائص البيولوجية (الكائنات الحية التي تعيش في المياه</a:t>
            </a:r>
            <a:r>
              <a:rPr lang="ar-IQ" dirty="0"/>
              <a:t>.</a:t>
            </a:r>
            <a:r>
              <a:rPr lang="en-US" dirty="0"/>
              <a:t/>
            </a:r>
            <a:br>
              <a:rPr lang="en-US" dirty="0"/>
            </a:br>
            <a:endParaRPr lang="ar-IQ" dirty="0"/>
          </a:p>
        </p:txBody>
      </p:sp>
    </p:spTree>
    <p:extLst>
      <p:ext uri="{BB962C8B-B14F-4D97-AF65-F5344CB8AC3E}">
        <p14:creationId xmlns="" xmlns:p14="http://schemas.microsoft.com/office/powerpoint/2010/main" val="560678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التطور التاريخي لعلم </a:t>
            </a:r>
            <a:r>
              <a:rPr lang="ar-SA" b="1"/>
              <a:t>البحار </a:t>
            </a:r>
            <a:r>
              <a:rPr lang="ar-SA" b="1" smtClean="0"/>
              <a:t>المح</a:t>
            </a:r>
            <a:r>
              <a:rPr lang="ar-IQ" b="1" dirty="0" smtClean="0"/>
              <a:t>ي</a:t>
            </a:r>
            <a:r>
              <a:rPr lang="ar-SA" b="1" dirty="0" smtClean="0"/>
              <a:t>طات</a:t>
            </a:r>
            <a:endParaRPr lang="ar-IQ" dirty="0"/>
          </a:p>
        </p:txBody>
      </p:sp>
      <p:sp>
        <p:nvSpPr>
          <p:cNvPr id="3" name="عنصر نائب للمحتوى 2"/>
          <p:cNvSpPr>
            <a:spLocks noGrp="1"/>
          </p:cNvSpPr>
          <p:nvPr>
            <p:ph idx="1"/>
          </p:nvPr>
        </p:nvSpPr>
        <p:spPr/>
        <p:txBody>
          <a:bodyPr>
            <a:normAutofit lnSpcReduction="10000"/>
          </a:bodyPr>
          <a:lstStyle/>
          <a:p>
            <a:r>
              <a:rPr lang="ar-SA" dirty="0"/>
              <a:t>يغطي حوالي (71%) من سطح الارض غلاف مائي يسمى المحيط </a:t>
            </a:r>
            <a:r>
              <a:rPr lang="ar-SA" dirty="0" smtClean="0"/>
              <a:t>ويعتمد </a:t>
            </a:r>
            <a:r>
              <a:rPr lang="ar-SA" dirty="0"/>
              <a:t>دراسة هذا الفرع من العلوم على اسس علوم كثيرة ,فحركة المياة داخل المحيطات مرتبطة ارتباطا تاما في الرياح وعليه لابد من خلفية تستند على علم الطقس والمناخ</a:t>
            </a:r>
            <a:r>
              <a:rPr lang="en-US" dirty="0"/>
              <a:t/>
            </a:r>
            <a:br>
              <a:rPr lang="en-US" dirty="0"/>
            </a:br>
            <a:r>
              <a:rPr lang="en-US" dirty="0"/>
              <a:t/>
            </a:r>
            <a:br>
              <a:rPr lang="en-US" dirty="0"/>
            </a:br>
            <a:r>
              <a:rPr lang="en-US" dirty="0"/>
              <a:t>• </a:t>
            </a:r>
            <a:r>
              <a:rPr lang="ar-SA" dirty="0"/>
              <a:t>يعرف كوكب الأرض بأنه كوكب الماء</a:t>
            </a:r>
            <a:r>
              <a:rPr lang="en-US" dirty="0"/>
              <a:t> .</a:t>
            </a:r>
            <a:br>
              <a:rPr lang="en-US" dirty="0"/>
            </a:br>
            <a:r>
              <a:rPr lang="en-US" dirty="0"/>
              <a:t>• </a:t>
            </a:r>
            <a:r>
              <a:rPr lang="ar-SA" dirty="0"/>
              <a:t>رغم كل الاكتشافات و الجهود الضخمة من الأبحاث و الدراسات ، ما زال الغموض يكتنف مولد الأرض و نشأتها</a:t>
            </a:r>
            <a:r>
              <a:rPr lang="en-US" dirty="0"/>
              <a:t> .</a:t>
            </a:r>
            <a:br>
              <a:rPr lang="en-US" dirty="0"/>
            </a:br>
            <a:endParaRPr lang="en-US" dirty="0" smtClean="0"/>
          </a:p>
          <a:p>
            <a:endParaRPr lang="ar-IQ" dirty="0"/>
          </a:p>
        </p:txBody>
      </p:sp>
    </p:spTree>
    <p:extLst>
      <p:ext uri="{BB962C8B-B14F-4D97-AF65-F5344CB8AC3E}">
        <p14:creationId xmlns="" xmlns:p14="http://schemas.microsoft.com/office/powerpoint/2010/main" val="392566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81000"/>
            <a:ext cx="8229600" cy="5745163"/>
          </a:xfrm>
        </p:spPr>
        <p:txBody>
          <a:bodyPr>
            <a:normAutofit fontScale="70000" lnSpcReduction="20000"/>
          </a:bodyPr>
          <a:lstStyle/>
          <a:p>
            <a:endParaRPr lang="ar-IQ" dirty="0" smtClean="0"/>
          </a:p>
          <a:p>
            <a:r>
              <a:rPr lang="en-US" dirty="0"/>
              <a:t>• </a:t>
            </a:r>
            <a:r>
              <a:rPr lang="ar-SA" dirty="0"/>
              <a:t>كشفت عمليات المسح </a:t>
            </a:r>
            <a:r>
              <a:rPr lang="ar-SA" dirty="0" err="1"/>
              <a:t>السيسمولوجي</a:t>
            </a:r>
            <a:r>
              <a:rPr lang="ar-SA" dirty="0"/>
              <a:t> و اختبارات الجاذبية وجود طبقة سميكة جداً من المواد الرسوبية ( هياكل و بقايا كائنات عضوية و مجهرية</a:t>
            </a:r>
            <a:r>
              <a:rPr lang="en-US" dirty="0"/>
              <a:t> .</a:t>
            </a:r>
            <a:br>
              <a:rPr lang="en-US" dirty="0"/>
            </a:br>
            <a:r>
              <a:rPr lang="en-US" dirty="0"/>
              <a:t>• </a:t>
            </a:r>
            <a:r>
              <a:rPr lang="ar-SA" dirty="0"/>
              <a:t>يعتقد العلماء وجود أسرار كثيرة بين طبقات المواد الرسوبية لبعده عن أثر عوامل التعرية</a:t>
            </a:r>
            <a:r>
              <a:rPr lang="en-US" dirty="0"/>
              <a:t/>
            </a:r>
            <a:br>
              <a:rPr lang="en-US" dirty="0"/>
            </a:br>
            <a:r>
              <a:rPr lang="en-US" dirty="0"/>
              <a:t>• </a:t>
            </a:r>
            <a:r>
              <a:rPr lang="ar-SA" dirty="0"/>
              <a:t>دراسة قاع المحيط بحاجة إلى سفن خاصة و أدوات و أجهزة بتكلفة عالية</a:t>
            </a:r>
            <a:r>
              <a:rPr lang="en-US" dirty="0"/>
              <a:t> .</a:t>
            </a:r>
            <a:br>
              <a:rPr lang="en-US" dirty="0"/>
            </a:br>
            <a:r>
              <a:rPr lang="en-US" dirty="0"/>
              <a:t>• </a:t>
            </a:r>
            <a:r>
              <a:rPr lang="ar-SA" dirty="0"/>
              <a:t>الأبحاث كانت تهتم بالبعد الاقتصادي لاكتشاف ثروات المحيطات و هدف علمي بحت</a:t>
            </a:r>
            <a:r>
              <a:rPr lang="en-US" dirty="0"/>
              <a:t/>
            </a:r>
            <a:br>
              <a:rPr lang="en-US" dirty="0"/>
            </a:br>
            <a:r>
              <a:rPr lang="ar-SA" dirty="0"/>
              <a:t>بداية الكشوفات البحرية</a:t>
            </a:r>
            <a:r>
              <a:rPr lang="en-US" dirty="0"/>
              <a:t> :</a:t>
            </a:r>
            <a:br>
              <a:rPr lang="en-US" dirty="0"/>
            </a:br>
            <a:r>
              <a:rPr lang="en-US" dirty="0"/>
              <a:t>• </a:t>
            </a:r>
            <a:r>
              <a:rPr lang="ar-SA" dirty="0"/>
              <a:t>الرحلات العلمية </a:t>
            </a:r>
            <a:r>
              <a:rPr lang="ar-SA" dirty="0" smtClean="0"/>
              <a:t>في </a:t>
            </a:r>
            <a:r>
              <a:rPr lang="ar-SA" dirty="0"/>
              <a:t>القرن السابع عشر و الكابتن كوك في القرن الثامن عشر ، بداية اكتشاف أسرار المحيطات</a:t>
            </a:r>
            <a:r>
              <a:rPr lang="en-US" dirty="0"/>
              <a:t> .</a:t>
            </a:r>
            <a:br>
              <a:rPr lang="en-US" dirty="0"/>
            </a:br>
            <a:r>
              <a:rPr lang="en-US" dirty="0"/>
              <a:t>• </a:t>
            </a:r>
            <a:r>
              <a:rPr lang="ar-SA" dirty="0"/>
              <a:t>الكابتن كوك أعظم ملاح علمي ( رحلاته عبر المحيط الجنوبي</a:t>
            </a:r>
            <a:r>
              <a:rPr lang="en-US" dirty="0"/>
              <a:t>(</a:t>
            </a:r>
            <a:br>
              <a:rPr lang="en-US" dirty="0"/>
            </a:br>
            <a:r>
              <a:rPr lang="en-US" dirty="0"/>
              <a:t>• </a:t>
            </a:r>
            <a:r>
              <a:rPr lang="ar-SA" dirty="0"/>
              <a:t>الدول البحرية زودت سفن المسح البحري بعدد من الباحثين لمختلف المجالات العلمية</a:t>
            </a:r>
            <a:r>
              <a:rPr lang="en-US" dirty="0"/>
              <a:t/>
            </a:r>
            <a:br>
              <a:rPr lang="en-US" dirty="0"/>
            </a:br>
            <a:r>
              <a:rPr lang="en-US" dirty="0"/>
              <a:t>• </a:t>
            </a:r>
            <a:r>
              <a:rPr lang="ar-SA" dirty="0"/>
              <a:t>العالم تشارلز داروين ( سفينة بيجل ) رحلة حول العالم 1831 – 1836م</a:t>
            </a:r>
            <a:r>
              <a:rPr lang="en-US" dirty="0"/>
              <a:t/>
            </a:r>
            <a:br>
              <a:rPr lang="en-US" dirty="0"/>
            </a:br>
            <a:r>
              <a:rPr lang="en-US" dirty="0"/>
              <a:t>• </a:t>
            </a:r>
            <a:r>
              <a:rPr lang="ar-SA" dirty="0"/>
              <a:t>الباحث </a:t>
            </a:r>
            <a:r>
              <a:rPr lang="ar-SA" dirty="0" err="1"/>
              <a:t>هوكر</a:t>
            </a:r>
            <a:r>
              <a:rPr lang="ar-SA" dirty="0"/>
              <a:t> مع سير جيمس روس ، إلى القارة القطبية الجنوبية 1841م</a:t>
            </a:r>
            <a:r>
              <a:rPr lang="en-US" dirty="0"/>
              <a:t/>
            </a:r>
            <a:br>
              <a:rPr lang="en-US" dirty="0"/>
            </a:br>
            <a:r>
              <a:rPr lang="en-US" dirty="0"/>
              <a:t>• </a:t>
            </a:r>
            <a:r>
              <a:rPr lang="ar-SA" dirty="0"/>
              <a:t>هذه المعلومات الجديدة أثرت المكتبة العلمية بعلوم البحار و المحيطات</a:t>
            </a:r>
            <a:r>
              <a:rPr lang="en-US" dirty="0"/>
              <a:t> .</a:t>
            </a:r>
            <a:br>
              <a:rPr lang="en-US" dirty="0"/>
            </a:br>
            <a:r>
              <a:rPr lang="en-US" dirty="0"/>
              <a:t>• </a:t>
            </a:r>
            <a:r>
              <a:rPr lang="ar-SA" dirty="0" smtClean="0"/>
              <a:t>رحل</a:t>
            </a:r>
            <a:r>
              <a:rPr lang="ar-IQ" dirty="0" smtClean="0"/>
              <a:t>ة </a:t>
            </a:r>
            <a:r>
              <a:rPr lang="ar-SA" dirty="0" smtClean="0"/>
              <a:t> </a:t>
            </a:r>
            <a:r>
              <a:rPr lang="ar-SA" dirty="0"/>
              <a:t>تشالنجر ( المتحدي ) 1872 – 1876 م</a:t>
            </a:r>
            <a:r>
              <a:rPr lang="en-US" dirty="0"/>
              <a:t/>
            </a:r>
            <a:br>
              <a:rPr lang="en-US" dirty="0"/>
            </a:br>
            <a:r>
              <a:rPr lang="en-US" dirty="0"/>
              <a:t>• </a:t>
            </a:r>
            <a:r>
              <a:rPr lang="ar-SA" dirty="0"/>
              <a:t>رغم كل هذه الرحلات و الأبحاث ( لم تحرز تقدماً ملموساً في القرن التاسع عشر</a:t>
            </a:r>
            <a:r>
              <a:rPr lang="ar-IQ" dirty="0"/>
              <a:t>)</a:t>
            </a:r>
            <a:r>
              <a:rPr lang="en-US" dirty="0"/>
              <a:t/>
            </a:r>
            <a:br>
              <a:rPr lang="en-US" dirty="0"/>
            </a:br>
            <a:r>
              <a:rPr lang="en-US" dirty="0"/>
              <a:t>• </a:t>
            </a:r>
            <a:r>
              <a:rPr lang="ar-SA" dirty="0"/>
              <a:t>التقدم الذي حدث في استخدام صدى الصوت في معرفة الأعماق</a:t>
            </a:r>
            <a:r>
              <a:rPr lang="en-US" dirty="0"/>
              <a:t> .</a:t>
            </a:r>
            <a:br>
              <a:rPr lang="en-US" dirty="0"/>
            </a:br>
            <a:r>
              <a:rPr lang="en-US" dirty="0"/>
              <a:t>• </a:t>
            </a:r>
            <a:r>
              <a:rPr lang="ar-SA" dirty="0"/>
              <a:t>الآلات القديمة المستخدمة في قياس الأعماق كانت غير مجدية و تحتاج لوقت كبير</a:t>
            </a:r>
            <a:endParaRPr lang="en-US" dirty="0"/>
          </a:p>
          <a:p>
            <a:r>
              <a:rPr lang="ar-IQ" dirty="0"/>
              <a:t> </a:t>
            </a:r>
            <a:endParaRPr lang="en-US" dirty="0"/>
          </a:p>
          <a:p>
            <a:endParaRPr lang="ar-IQ" dirty="0"/>
          </a:p>
        </p:txBody>
      </p:sp>
    </p:spTree>
    <p:extLst>
      <p:ext uri="{BB962C8B-B14F-4D97-AF65-F5344CB8AC3E}">
        <p14:creationId xmlns="" xmlns:p14="http://schemas.microsoft.com/office/powerpoint/2010/main" val="3243062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57200"/>
            <a:ext cx="8229600" cy="5668963"/>
          </a:xfrm>
        </p:spPr>
        <p:txBody>
          <a:bodyPr>
            <a:normAutofit fontScale="92500" lnSpcReduction="20000"/>
          </a:bodyPr>
          <a:lstStyle/>
          <a:p>
            <a:r>
              <a:rPr lang="ar-SA" b="1" dirty="0"/>
              <a:t>البحر </a:t>
            </a:r>
            <a:r>
              <a:rPr lang="ar-IQ" b="1" dirty="0" smtClean="0"/>
              <a:t>- </a:t>
            </a:r>
            <a:r>
              <a:rPr lang="ar-SA" b="1" dirty="0" smtClean="0"/>
              <a:t>البحار</a:t>
            </a:r>
            <a:r>
              <a:rPr lang="ar-SA" dirty="0" smtClean="0"/>
              <a:t> </a:t>
            </a:r>
            <a:r>
              <a:rPr lang="ar-SA" dirty="0"/>
              <a:t>هي عبارة عن مسطحات مائية واسعة ومالحة، إمّا أن تكون متصلةً بالمحيط أو غير متصلة </a:t>
            </a:r>
            <a:r>
              <a:rPr lang="ar-SA" dirty="0" smtClean="0"/>
              <a:t>به، </a:t>
            </a:r>
            <a:r>
              <a:rPr lang="ar-SA" dirty="0"/>
              <a:t>إلّا أنّ البحر أصغر مساحةً من المحيط، </a:t>
            </a:r>
            <a:endParaRPr lang="ar-IQ" dirty="0" smtClean="0"/>
          </a:p>
          <a:p>
            <a:r>
              <a:rPr lang="ar-SA" b="1" dirty="0" smtClean="0"/>
              <a:t>المحيط </a:t>
            </a:r>
            <a:r>
              <a:rPr lang="ar-SA" dirty="0"/>
              <a:t>هو عبارة عن مسطح متواصل من المياه المالحة الموجودة على شكل أحواض ضخمة على سطح كوكب الأرض، حيث إنّ النظر إلى المحيطات من الفضاء الخارجي يُبيّن مدى هيمنة المحيطات على سطح </a:t>
            </a:r>
            <a:r>
              <a:rPr lang="ar-SA" dirty="0" smtClean="0"/>
              <a:t>الأرض، </a:t>
            </a:r>
            <a:r>
              <a:rPr lang="ar-SA" dirty="0"/>
              <a:t>ومن أهم المحيطات: المحيط الهادئ، والمحيط الهندي، والمحيط الأطلسي، والمحيط المتجمد الشمالي، والمحيط المتجمد الجنوبي. </a:t>
            </a:r>
            <a:endParaRPr lang="ar-IQ" dirty="0" smtClean="0"/>
          </a:p>
          <a:p>
            <a:r>
              <a:rPr lang="ar-SA" b="1" dirty="0" smtClean="0"/>
              <a:t>الحياة </a:t>
            </a:r>
            <a:r>
              <a:rPr lang="ar-SA" b="1" dirty="0"/>
              <a:t>البحرية للمحيط والبحر</a:t>
            </a:r>
            <a:r>
              <a:rPr lang="ar-SA" dirty="0"/>
              <a:t> تمتاز البحار بأنّها أقل عمقاً من المحيطات؛ لذا فإنّ الحياة البحرية فيها </a:t>
            </a:r>
            <a:r>
              <a:rPr lang="ar-SA" dirty="0" smtClean="0"/>
              <a:t>وفيرة</a:t>
            </a:r>
            <a:r>
              <a:rPr lang="ar-SA" dirty="0"/>
              <a:t>، أمّا المحيطات فهي أعمق بكثير من البحر ممّا يؤدّي إلى قلة الحياة البحرية فيها، وذلك لأنّ أشعة الشمس تستطيع الوصول إلى أعماق البحار والسماح للنباتات بالقيام بعملية البناء </a:t>
            </a:r>
            <a:r>
              <a:rPr lang="ar-SA" dirty="0" smtClean="0"/>
              <a:t>الضوئي</a:t>
            </a:r>
            <a:r>
              <a:rPr lang="ar-IQ" dirty="0"/>
              <a:t>.</a:t>
            </a:r>
          </a:p>
        </p:txBody>
      </p:sp>
    </p:spTree>
    <p:extLst>
      <p:ext uri="{BB962C8B-B14F-4D97-AF65-F5344CB8AC3E}">
        <p14:creationId xmlns="" xmlns:p14="http://schemas.microsoft.com/office/powerpoint/2010/main" val="2116165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2000"/>
            <a:ext cx="8229600" cy="5364163"/>
          </a:xfrm>
        </p:spPr>
        <p:txBody>
          <a:bodyPr>
            <a:normAutofit lnSpcReduction="10000"/>
          </a:bodyPr>
          <a:lstStyle/>
          <a:p>
            <a:r>
              <a:rPr lang="ar-SA" b="1" dirty="0"/>
              <a:t>المساحة للمحيط والبحر </a:t>
            </a:r>
            <a:r>
              <a:rPr lang="ar-SA" dirty="0"/>
              <a:t>تُعتبر المحيطات بأنّها أبرز وأوضح المسطحات المائية على سطح الأرض، حيث يصل متوسط مساحتها إلى ما يُقارب حوالي 361,900,000 كيلومتر مربع، فأكبر محيط هو المحيط االهادي الذي يُغطّي ما يُقارب 155,556,482 كيلومتر مربع، أمّا أصغر محيط فهو المحيط المتجمد الشمالي الذي تبلغ مساحته ما يُقارب 14,055,864 كيلومتر مربع، أمّا البحار فإنّ أكبر بحر هو البحر </a:t>
            </a:r>
            <a:r>
              <a:rPr lang="ar-SA" dirty="0" smtClean="0"/>
              <a:t>المتوسط </a:t>
            </a:r>
            <a:r>
              <a:rPr lang="ar-SA" dirty="0"/>
              <a:t>الذي تصل مساحته إلى ما يُقارب 2,965,018 كيلومتر مربع، وهذه المساحة هي أصغر من مساحة أصغر محيط، أيّ أنّ هذا الاختلاف يُبيّن أنّ المحيطات أكبر من البحار.</a:t>
            </a:r>
            <a:r>
              <a:rPr lang="en-US" dirty="0"/>
              <a:t/>
            </a:r>
            <a:br>
              <a:rPr lang="en-US" dirty="0"/>
            </a:br>
            <a:endParaRPr lang="ar-IQ" dirty="0"/>
          </a:p>
        </p:txBody>
      </p:sp>
    </p:spTree>
    <p:extLst>
      <p:ext uri="{BB962C8B-B14F-4D97-AF65-F5344CB8AC3E}">
        <p14:creationId xmlns="" xmlns:p14="http://schemas.microsoft.com/office/powerpoint/2010/main" val="1018847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81000"/>
            <a:ext cx="8229600" cy="5821363"/>
          </a:xfrm>
        </p:spPr>
        <p:txBody>
          <a:bodyPr>
            <a:normAutofit/>
          </a:bodyPr>
          <a:lstStyle/>
          <a:p>
            <a:r>
              <a:rPr lang="ar-SA" b="1" dirty="0"/>
              <a:t>الخليج</a:t>
            </a:r>
            <a:r>
              <a:rPr lang="en-US" dirty="0"/>
              <a:t>:</a:t>
            </a:r>
            <a:r>
              <a:rPr lang="ar-SA" dirty="0"/>
              <a:t>هو مسطح </a:t>
            </a:r>
            <a:r>
              <a:rPr lang="ar-SA" dirty="0" err="1"/>
              <a:t>مائى</a:t>
            </a:r>
            <a:r>
              <a:rPr lang="ar-SA" dirty="0"/>
              <a:t> ضيق طوله أكبر من عرضه ومحاط باليابس من جميع الجهات ما عدا جهة واحدة ضيقة تصله بالمحيطات مثل الخليج </a:t>
            </a:r>
            <a:r>
              <a:rPr lang="ar-SA" dirty="0" err="1"/>
              <a:t>العربى</a:t>
            </a:r>
            <a:r>
              <a:rPr lang="en-US" dirty="0"/>
              <a:t/>
            </a:r>
            <a:br>
              <a:rPr lang="en-US" dirty="0"/>
            </a:br>
            <a:r>
              <a:rPr lang="ar-SA" dirty="0"/>
              <a:t>يتصل بالمحيط الهندى عن طريق مضيق هرمز (أذرع تخرج منها المحيطات نحو </a:t>
            </a:r>
            <a:r>
              <a:rPr lang="ar-SA" dirty="0" smtClean="0"/>
              <a:t>اليابس</a:t>
            </a:r>
            <a:r>
              <a:rPr lang="en-US" dirty="0" smtClean="0"/>
              <a:t>(</a:t>
            </a:r>
            <a:endParaRPr lang="en-US" dirty="0"/>
          </a:p>
          <a:p>
            <a:r>
              <a:rPr lang="ar-SA" b="1" dirty="0"/>
              <a:t>المضيق :</a:t>
            </a:r>
            <a:r>
              <a:rPr lang="ar-SA" dirty="0"/>
              <a:t> ممرات ضيقة جدا قرب ما بين اليابسين المجاورين ويصل بين مسطحين </a:t>
            </a:r>
            <a:r>
              <a:rPr lang="ar-SA" dirty="0" smtClean="0"/>
              <a:t>مائيين</a:t>
            </a:r>
            <a:r>
              <a:rPr lang="en-US" dirty="0" smtClean="0"/>
              <a:t>   . </a:t>
            </a:r>
            <a:endParaRPr lang="en-US" dirty="0"/>
          </a:p>
          <a:p>
            <a:endParaRPr lang="ar-IQ" dirty="0"/>
          </a:p>
        </p:txBody>
      </p:sp>
    </p:spTree>
    <p:extLst>
      <p:ext uri="{BB962C8B-B14F-4D97-AF65-F5344CB8AC3E}">
        <p14:creationId xmlns="" xmlns:p14="http://schemas.microsoft.com/office/powerpoint/2010/main" val="100907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م /توزيع اليابسة والماء</a:t>
            </a:r>
            <a:endParaRPr lang="ar-IQ" dirty="0"/>
          </a:p>
        </p:txBody>
      </p:sp>
      <p:sp>
        <p:nvSpPr>
          <p:cNvPr id="3" name="عنصر نائب للمحتوى 2"/>
          <p:cNvSpPr>
            <a:spLocks noGrp="1"/>
          </p:cNvSpPr>
          <p:nvPr>
            <p:ph idx="1"/>
          </p:nvPr>
        </p:nvSpPr>
        <p:spPr>
          <a:xfrm>
            <a:off x="457200" y="1219200"/>
            <a:ext cx="8229600" cy="4906963"/>
          </a:xfrm>
        </p:spPr>
        <p:txBody>
          <a:bodyPr>
            <a:normAutofit fontScale="85000" lnSpcReduction="20000"/>
          </a:bodyPr>
          <a:lstStyle/>
          <a:p>
            <a:r>
              <a:rPr lang="ar-IQ" b="1" dirty="0"/>
              <a:t>تشكل البحار والمحيطات الغلاف المائي الذي يحيط بسطح الارض او ما يسمى بـ </a:t>
            </a:r>
            <a:r>
              <a:rPr lang="en-US" b="1" dirty="0"/>
              <a:t>Hydrosphere</a:t>
            </a:r>
            <a:r>
              <a:rPr lang="ar-IQ" b="1" dirty="0"/>
              <a:t>  . وتشغل حوالي ثلاثة ارباع سطح الارض او </a:t>
            </a:r>
            <a:r>
              <a:rPr lang="ar-IQ" b="1" dirty="0" err="1"/>
              <a:t>مايعادل</a:t>
            </a:r>
            <a:r>
              <a:rPr lang="ar-IQ" b="1" dirty="0"/>
              <a:t> 71% </a:t>
            </a:r>
            <a:r>
              <a:rPr lang="ar-IQ" b="1" dirty="0" smtClean="0"/>
              <a:t>.</a:t>
            </a:r>
          </a:p>
          <a:p>
            <a:r>
              <a:rPr lang="en-US" b="1" dirty="0" smtClean="0">
                <a:sym typeface="Wingdings"/>
              </a:rPr>
              <a:t></a:t>
            </a:r>
            <a:r>
              <a:rPr lang="en-US" b="1" dirty="0" smtClean="0"/>
              <a:t> </a:t>
            </a:r>
            <a:r>
              <a:rPr lang="ar-SA" b="1" dirty="0"/>
              <a:t>عدد قارات العالم هو 7 قارات</a:t>
            </a:r>
            <a:endParaRPr lang="en-US" dirty="0"/>
          </a:p>
          <a:p>
            <a:r>
              <a:rPr lang="en-US" b="1" dirty="0">
                <a:sym typeface="Wingdings"/>
              </a:rPr>
              <a:t></a:t>
            </a:r>
            <a:r>
              <a:rPr lang="ar-EG" b="1" dirty="0"/>
              <a:t> قارات العالم القديم </a:t>
            </a:r>
            <a:r>
              <a:rPr lang="ar-EG" b="1" dirty="0" err="1"/>
              <a:t>هى</a:t>
            </a:r>
            <a:r>
              <a:rPr lang="ar-EG" b="1" dirty="0"/>
              <a:t> ( آسيا – افريقيا – اوروبا )</a:t>
            </a:r>
            <a:endParaRPr lang="en-US" dirty="0"/>
          </a:p>
          <a:p>
            <a:r>
              <a:rPr lang="en-US" b="1" dirty="0">
                <a:sym typeface="Wingdings"/>
              </a:rPr>
              <a:t></a:t>
            </a:r>
            <a:r>
              <a:rPr lang="ar-SA" b="1" dirty="0"/>
              <a:t> قارات العلم الحديث </a:t>
            </a:r>
            <a:r>
              <a:rPr lang="ar-SA" b="1" dirty="0" err="1"/>
              <a:t>هى</a:t>
            </a:r>
            <a:r>
              <a:rPr lang="ar-SA" b="1" dirty="0"/>
              <a:t> ( أمريكا الشمالية – أمريكا الجنوبية – استراليا – القارة القطبية الجنوبية )</a:t>
            </a:r>
            <a:endParaRPr lang="en-US" dirty="0"/>
          </a:p>
          <a:p>
            <a:r>
              <a:rPr lang="en-US" b="1" dirty="0"/>
              <a:t> </a:t>
            </a:r>
            <a:r>
              <a:rPr lang="en-US" b="1" dirty="0">
                <a:sym typeface="Wingdings"/>
              </a:rPr>
              <a:t></a:t>
            </a:r>
            <a:r>
              <a:rPr lang="ar-EG" b="1" dirty="0"/>
              <a:t> أكبر القارات قارة آسيا ومساحتها ( 44.2 مليون كم2 ) وأصغرها   أستراليا ومساحتها ( 7.7 )مليون كم2 ) </a:t>
            </a:r>
            <a:endParaRPr lang="en-US" dirty="0"/>
          </a:p>
          <a:p>
            <a:r>
              <a:rPr lang="en-US" b="1" dirty="0">
                <a:sym typeface="Wingdings"/>
              </a:rPr>
              <a:t></a:t>
            </a:r>
            <a:r>
              <a:rPr lang="ar-EG" b="1" dirty="0"/>
              <a:t> تتوسط مصر قارات العالم حيث تمر بها طرق التجارة العالمية البحرية ( خاصة بعد حفر قناة السويس ) والطرق البرية  ، لذلك أصبحت مصر مركزا تجاريا وحضاريا مهما بالنسبة للعالم </a:t>
            </a:r>
            <a:endParaRPr lang="en-US" dirty="0"/>
          </a:p>
          <a:p>
            <a:r>
              <a:rPr lang="ar-EG" b="1" dirty="0"/>
              <a:t> </a:t>
            </a:r>
            <a:endParaRPr lang="en-US" dirty="0"/>
          </a:p>
          <a:p>
            <a:endParaRPr lang="ar-IQ" dirty="0"/>
          </a:p>
        </p:txBody>
      </p:sp>
    </p:spTree>
    <p:extLst>
      <p:ext uri="{BB962C8B-B14F-4D97-AF65-F5344CB8AC3E}">
        <p14:creationId xmlns="" xmlns:p14="http://schemas.microsoft.com/office/powerpoint/2010/main" val="373094790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575</Words>
  <Application>Microsoft Office PowerPoint</Application>
  <PresentationFormat>On-screen Show (4:3)</PresentationFormat>
  <Paragraphs>47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نسق Office</vt:lpstr>
      <vt:lpstr>جغرافية البحار والمحيطات  المحاضرة 1</vt:lpstr>
      <vt:lpstr>Slide 2</vt:lpstr>
      <vt:lpstr>جغرافية البحار والمحيطات Oceanography </vt:lpstr>
      <vt:lpstr>التطور التاريخي لعلم البحار المحيطات</vt:lpstr>
      <vt:lpstr>Slide 5</vt:lpstr>
      <vt:lpstr>Slide 6</vt:lpstr>
      <vt:lpstr>Slide 7</vt:lpstr>
      <vt:lpstr>Slide 8</vt:lpstr>
      <vt:lpstr>م /توزيع اليابسة والماء</vt:lpstr>
      <vt:lpstr>أولا : المحيطات والبحار : </vt:lpstr>
      <vt:lpstr>Slide 11</vt:lpstr>
      <vt:lpstr>Slide 12</vt:lpstr>
      <vt:lpstr>Slide 13</vt:lpstr>
      <vt:lpstr>المحاضرة القادمة بإذن الله تعالى</vt:lpstr>
    </vt:vector>
  </TitlesOfParts>
  <Company>Al-Qaisar Technologies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جغرافية البحار والمحيطات  المحاضرة 1</dc:title>
  <dc:creator>sw</dc:creator>
  <cp:lastModifiedBy>Maher Fattouh</cp:lastModifiedBy>
  <cp:revision>9</cp:revision>
  <dcterms:created xsi:type="dcterms:W3CDTF">2020-12-07T14:03:47Z</dcterms:created>
  <dcterms:modified xsi:type="dcterms:W3CDTF">2021-06-30T11:11:07Z</dcterms:modified>
</cp:coreProperties>
</file>