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09/10/1442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effectLst/>
              </a:rPr>
              <a:t>Karnaugh map simplification ( k-map )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2488240"/>
          </a:xfrm>
        </p:spPr>
        <p:txBody>
          <a:bodyPr>
            <a:normAutofit/>
          </a:bodyPr>
          <a:lstStyle/>
          <a:p>
            <a:pPr algn="ctr"/>
            <a:r>
              <a:rPr lang="ar-IQ" sz="3600" dirty="0"/>
              <a:t> مادة </a:t>
            </a:r>
            <a:r>
              <a:rPr lang="ar-IQ" sz="3600" dirty="0" smtClean="0"/>
              <a:t>التصميم المنطقي        (</a:t>
            </a:r>
            <a:r>
              <a:rPr lang="en-US" sz="3600" dirty="0" smtClean="0"/>
              <a:t>logic design</a:t>
            </a:r>
            <a:r>
              <a:rPr lang="ar-IQ" sz="3600" dirty="0" smtClean="0"/>
              <a:t> )</a:t>
            </a:r>
          </a:p>
          <a:p>
            <a:pPr algn="ctr"/>
            <a:r>
              <a:rPr lang="ar-IQ" sz="3600" dirty="0"/>
              <a:t> </a:t>
            </a:r>
            <a:r>
              <a:rPr lang="ar-IQ" sz="3600" dirty="0" smtClean="0"/>
              <a:t>   المرحلة الاولى   </a:t>
            </a:r>
            <a:endParaRPr lang="ar-IQ" sz="3600" dirty="0"/>
          </a:p>
          <a:p>
            <a:pPr algn="ctr"/>
            <a:r>
              <a:rPr lang="ar-IQ" sz="3600" dirty="0"/>
              <a:t>      استاذ المادة : </a:t>
            </a:r>
            <a:r>
              <a:rPr lang="ar-IQ" sz="3600" dirty="0" smtClean="0"/>
              <a:t>أ.م  أمين </a:t>
            </a:r>
            <a:r>
              <a:rPr lang="ar-IQ" sz="3600" dirty="0"/>
              <a:t>عبد الزهرة نور</a:t>
            </a:r>
          </a:p>
        </p:txBody>
      </p:sp>
    </p:spTree>
    <p:extLst>
      <p:ext uri="{BB962C8B-B14F-4D97-AF65-F5344CB8AC3E}">
        <p14:creationId xmlns:p14="http://schemas.microsoft.com/office/powerpoint/2010/main" val="1395853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568952" cy="612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2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5616624"/>
          </a:xfrm>
        </p:spPr>
        <p:txBody>
          <a:bodyPr/>
          <a:lstStyle/>
          <a:p>
            <a:pPr algn="l" rtl="0"/>
            <a:r>
              <a:rPr lang="en-US" dirty="0"/>
              <a:t> Octet is group of eight 1’s that are horizontally or vertically adjacent , so three variables can be eliminated .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80919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0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Over lapping 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56584"/>
          </a:xfrm>
        </p:spPr>
        <p:txBody>
          <a:bodyPr/>
          <a:lstStyle/>
          <a:p>
            <a:pPr algn="l" rtl="0"/>
            <a:r>
              <a:rPr lang="en-US" dirty="0"/>
              <a:t>The same (1) can be used for more than one group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856983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9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6064"/>
            <a:ext cx="82296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Rolling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6791"/>
            <a:ext cx="8686800" cy="4292117"/>
          </a:xfrm>
        </p:spPr>
        <p:txBody>
          <a:bodyPr/>
          <a:lstStyle/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8820472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3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Summary of k-map method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11824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latin typeface="+mj-lt"/>
                <a:cs typeface="+mj-cs"/>
              </a:rPr>
              <a:t> </a:t>
            </a:r>
            <a:r>
              <a:rPr lang="en-US" sz="3200" dirty="0">
                <a:latin typeface="+mj-lt"/>
                <a:cs typeface="+mj-cs"/>
              </a:rPr>
              <a:t>1-Implement the T.T. to k-map</a:t>
            </a:r>
          </a:p>
          <a:p>
            <a:pPr algn="l" rtl="0"/>
            <a:r>
              <a:rPr lang="en-US" sz="3200" dirty="0">
                <a:latin typeface="+mj-lt"/>
                <a:cs typeface="+mj-cs"/>
              </a:rPr>
              <a:t> 2-Encircle the octet , quads and pairs . Remember to </a:t>
            </a:r>
            <a:r>
              <a:rPr lang="en-US" sz="3200" dirty="0" smtClean="0">
                <a:latin typeface="+mj-lt"/>
                <a:cs typeface="+mj-cs"/>
              </a:rPr>
              <a:t>roll and </a:t>
            </a:r>
            <a:r>
              <a:rPr lang="en-US" sz="3200" dirty="0">
                <a:latin typeface="+mj-lt"/>
                <a:cs typeface="+mj-cs"/>
              </a:rPr>
              <a:t>overlap </a:t>
            </a:r>
            <a:r>
              <a:rPr lang="en-US" sz="3200" dirty="0" smtClean="0">
                <a:latin typeface="+mj-lt"/>
                <a:cs typeface="+mj-cs"/>
              </a:rPr>
              <a:t>to get </a:t>
            </a:r>
            <a:r>
              <a:rPr lang="en-US" sz="3200" dirty="0">
                <a:latin typeface="+mj-lt"/>
                <a:cs typeface="+mj-cs"/>
              </a:rPr>
              <a:t>the largest possible group.  </a:t>
            </a:r>
          </a:p>
          <a:p>
            <a:pPr algn="l" rtl="0"/>
            <a:r>
              <a:rPr lang="ar-IQ" sz="3200" dirty="0">
                <a:latin typeface="+mj-lt"/>
                <a:cs typeface="+mj-cs"/>
              </a:rPr>
              <a:t>  </a:t>
            </a:r>
            <a:r>
              <a:rPr lang="en-US" sz="3200" dirty="0">
                <a:latin typeface="+mj-lt"/>
                <a:cs typeface="+mj-cs"/>
              </a:rPr>
              <a:t> 3- If any isolated 1’s , encircle each .</a:t>
            </a:r>
          </a:p>
          <a:p>
            <a:pPr algn="l" rtl="0"/>
            <a:r>
              <a:rPr lang="en-US" sz="3200" dirty="0">
                <a:latin typeface="+mj-lt"/>
                <a:cs typeface="+mj-cs"/>
              </a:rPr>
              <a:t>  4-Write the Boolean exp. By ORing the </a:t>
            </a:r>
            <a:r>
              <a:rPr lang="en-US" sz="3200" dirty="0" smtClean="0">
                <a:latin typeface="+mj-lt"/>
                <a:cs typeface="+mj-cs"/>
              </a:rPr>
              <a:t>products</a:t>
            </a:r>
          </a:p>
          <a:p>
            <a:pPr marL="0" indent="0" algn="l" rtl="0">
              <a:buNone/>
            </a:pPr>
            <a:r>
              <a:rPr lang="en-US" sz="3200" dirty="0" smtClean="0">
                <a:latin typeface="+mj-lt"/>
                <a:cs typeface="+mj-cs"/>
              </a:rPr>
              <a:t>      corresponding </a:t>
            </a:r>
            <a:r>
              <a:rPr lang="en-US" sz="3200" dirty="0">
                <a:latin typeface="+mj-lt"/>
                <a:cs typeface="+mj-cs"/>
              </a:rPr>
              <a:t>to </a:t>
            </a:r>
            <a:r>
              <a:rPr lang="en-US" sz="3200" dirty="0" smtClean="0">
                <a:latin typeface="+mj-lt"/>
                <a:cs typeface="+mj-cs"/>
              </a:rPr>
              <a:t>the encircle </a:t>
            </a:r>
            <a:r>
              <a:rPr lang="en-US" sz="3200" dirty="0">
                <a:latin typeface="+mj-lt"/>
                <a:cs typeface="+mj-cs"/>
              </a:rPr>
              <a:t>groups.</a:t>
            </a:r>
          </a:p>
        </p:txBody>
      </p:sp>
    </p:spTree>
    <p:extLst>
      <p:ext uri="{BB962C8B-B14F-4D97-AF65-F5344CB8AC3E}">
        <p14:creationId xmlns:p14="http://schemas.microsoft.com/office/powerpoint/2010/main" val="28565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b="1" i="1" dirty="0"/>
              <a:t>EX</a:t>
            </a:r>
            <a:r>
              <a:rPr lang="en-US" sz="3200" dirty="0"/>
              <a:t>: simplify the following function using k-map </a:t>
            </a:r>
            <a:br>
              <a:rPr lang="en-US" sz="3200" dirty="0"/>
            </a:br>
            <a:r>
              <a:rPr lang="en-US" sz="3200" dirty="0"/>
              <a:t>        F(A,B,C) = ∑ (0,1,2,3,5)</a:t>
            </a:r>
            <a:endParaRPr lang="ar-IQ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20891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2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>
            <a:noAutofit/>
          </a:bodyPr>
          <a:lstStyle/>
          <a:p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b="1" i="1" dirty="0"/>
              <a:t>EX</a:t>
            </a:r>
            <a:r>
              <a:rPr lang="en-US" sz="3200" dirty="0"/>
              <a:t>: Simplify the following function using k-map </a:t>
            </a:r>
            <a:br>
              <a:rPr lang="en-US" sz="3200" dirty="0"/>
            </a:br>
            <a:r>
              <a:rPr lang="en-US" sz="3200" dirty="0"/>
              <a:t>       F (ABC) = ∑ m</a:t>
            </a:r>
            <a:r>
              <a:rPr lang="en-US" sz="3200" baseline="-25000" dirty="0"/>
              <a:t>0 </a:t>
            </a:r>
            <a:r>
              <a:rPr lang="en-US" sz="3200" dirty="0"/>
              <a:t>, m</a:t>
            </a:r>
            <a:r>
              <a:rPr lang="en-US" sz="3200" baseline="-25000" dirty="0"/>
              <a:t>1 </a:t>
            </a:r>
            <a:r>
              <a:rPr lang="en-US" sz="3200" dirty="0"/>
              <a:t>, m</a:t>
            </a:r>
            <a:r>
              <a:rPr lang="en-US" sz="3200" baseline="-25000" dirty="0"/>
              <a:t>4 </a:t>
            </a:r>
            <a:r>
              <a:rPr lang="en-US" sz="3200" dirty="0"/>
              <a:t>, m</a:t>
            </a:r>
            <a:r>
              <a:rPr lang="en-US" sz="3200" baseline="-25000" dirty="0"/>
              <a:t>5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28091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7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800200"/>
          </a:xfrm>
        </p:spPr>
        <p:txBody>
          <a:bodyPr>
            <a:noAutofit/>
          </a:bodyPr>
          <a:lstStyle/>
          <a:p>
            <a:pPr rtl="0"/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b="1" i="1" dirty="0"/>
              <a:t>EX</a:t>
            </a:r>
            <a:r>
              <a:rPr lang="en-US" sz="3200" dirty="0"/>
              <a:t>: Simplify the following function using k-map :</a:t>
            </a:r>
            <a:br>
              <a:rPr lang="en-US" sz="3200" dirty="0"/>
            </a:br>
            <a:r>
              <a:rPr lang="en-US" sz="3200" dirty="0"/>
              <a:t>      F (ABCD) = ∑ (0,2,3,4,6,10,12,13,14)</a:t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0891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7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3" name="Picture 5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64096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3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49694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2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/>
              <a:t>Karnaugh map</a:t>
            </a:r>
            <a:r>
              <a:rPr lang="en-US" sz="4000" b="1" u="sng" dirty="0" smtClean="0"/>
              <a:t>:</a:t>
            </a:r>
            <a:r>
              <a:rPr lang="en-US" sz="4000" dirty="0"/>
              <a:t/>
            </a:r>
            <a:br>
              <a:rPr lang="en-US" sz="4000" dirty="0"/>
            </a:br>
            <a:endParaRPr lang="ar-IQ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32048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 It is an important method to simplify or minimize a Boolean expression . </a:t>
            </a: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 </a:t>
            </a:r>
          </a:p>
          <a:p>
            <a:pPr algn="l" rtl="0"/>
            <a:r>
              <a:rPr lang="en-US" sz="2800" dirty="0" smtClean="0"/>
              <a:t>It </a:t>
            </a:r>
            <a:r>
              <a:rPr lang="en-US" sz="2800" dirty="0"/>
              <a:t>is composed of number of adjacent "cells" . Each cell corresponds to a T.T. row , therefore there must be 2</a:t>
            </a:r>
            <a:r>
              <a:rPr lang="en-US" sz="2800" baseline="30000" dirty="0"/>
              <a:t>n </a:t>
            </a:r>
            <a:endParaRPr lang="en-US" sz="2800" baseline="30000" dirty="0" smtClean="0"/>
          </a:p>
          <a:p>
            <a:pPr marL="0" indent="0" algn="l" rtl="0">
              <a:buNone/>
            </a:pPr>
            <a:endParaRPr lang="en-US" sz="2800" dirty="0"/>
          </a:p>
          <a:p>
            <a:pPr algn="l" rtl="0"/>
            <a:r>
              <a:rPr lang="en-US" sz="2800" dirty="0"/>
              <a:t>Cells in the k-map ( where n=no. of input variables )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14301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Don’t care condition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67808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 Some logic ccts. can be designed so that there are certain input conditions for which there are no specified output levels , because these input conditions will never occur.</a:t>
            </a:r>
          </a:p>
          <a:p>
            <a:pPr algn="l" rtl="0"/>
            <a:r>
              <a:rPr lang="en-US" sz="3200" dirty="0"/>
              <a:t>  It is necessary to specify the output for these conditions by either (0) or (1) in order to produce  the simplest output exp.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1578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568952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2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42493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15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64096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pPr algn="r" rtl="0"/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For </a:t>
            </a:r>
            <a:r>
              <a:rPr lang="en-US" b="1" u="sng" dirty="0"/>
              <a:t>two input variables (A&amp;B)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983832"/>
          </a:xfrm>
        </p:spPr>
        <p:txBody>
          <a:bodyPr/>
          <a:lstStyle/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35292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966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r>
              <a:rPr lang="ar-IQ" dirty="0"/>
              <a:t> 		</a:t>
            </a:r>
          </a:p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r>
              <a:rPr lang="ar-IQ" dirty="0"/>
              <a:t>		</a:t>
            </a:r>
          </a:p>
          <a:p>
            <a:pPr marL="0" indent="0" algn="l" rtl="0">
              <a:buNone/>
            </a:pPr>
            <a:r>
              <a:rPr lang="ar-IQ" dirty="0"/>
              <a:t>			</a:t>
            </a:r>
          </a:p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r>
              <a:rPr lang="ar-IQ" dirty="0"/>
              <a:t>		</a:t>
            </a:r>
          </a:p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r>
              <a:rPr lang="ar-IQ" dirty="0"/>
              <a:t>			</a:t>
            </a:r>
          </a:p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endParaRPr lang="ar-IQ" dirty="0"/>
          </a:p>
          <a:p>
            <a:pPr marL="0" indent="0" algn="l" rtl="0">
              <a:buNone/>
            </a:pP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941235" y="836712"/>
            <a:ext cx="6007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For three input variables ( A,B,C </a:t>
            </a:r>
            <a:r>
              <a:rPr lang="en-US" dirty="0"/>
              <a:t>)</a:t>
            </a:r>
            <a:endParaRPr lang="ar-IQ" dirty="0"/>
          </a:p>
        </p:txBody>
      </p:sp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8964488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7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endParaRPr lang="ar-IQ" dirty="0"/>
          </a:p>
        </p:txBody>
      </p:sp>
      <p:sp>
        <p:nvSpPr>
          <p:cNvPr id="3" name="مستطيل 2"/>
          <p:cNvSpPr/>
          <p:nvPr/>
        </p:nvSpPr>
        <p:spPr>
          <a:xfrm>
            <a:off x="533132" y="406405"/>
            <a:ext cx="7855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/>
              <a:t>For four input variables ( A,B,C,D ) :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91440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3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/>
          <a:lstStyle/>
          <a:p>
            <a:pPr algn="l" rtl="0"/>
            <a:r>
              <a:rPr lang="en-US" dirty="0"/>
              <a:t>The first step in the minimization method is to implement the T.T. to the K-map.  </a:t>
            </a:r>
          </a:p>
          <a:p>
            <a:pPr algn="l" rtl="0"/>
            <a:r>
              <a:rPr lang="en-US" dirty="0"/>
              <a:t>1’s and 0’s in the output of the T.T. is placed in the cells corresponding to the input variables of the T.T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6952"/>
            <a:ext cx="734481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9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40960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7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/>
            <a:r>
              <a:rPr lang="en-US" b="1" u="sng" dirty="0"/>
              <a:t>Adjacent cells : </a:t>
            </a:r>
            <a:r>
              <a:rPr lang="en-US" dirty="0"/>
              <a:t>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983832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The adjacent cells on k- map are those that differ by only one variable ( only one variable changes from 0 to 1 or 1 to 0 </a:t>
            </a:r>
            <a:r>
              <a:rPr lang="en-US" dirty="0" smtClean="0"/>
              <a:t>)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86000"/>
            <a:ext cx="8280920" cy="39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6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l" rtl="0"/>
            <a:r>
              <a:rPr lang="en-US" dirty="0"/>
              <a:t> If more than one pair exist on k-map , we can OR </a:t>
            </a:r>
            <a:r>
              <a:rPr lang="en-US" dirty="0" smtClean="0"/>
              <a:t>the          simplified </a:t>
            </a:r>
            <a:r>
              <a:rPr lang="en-US" dirty="0"/>
              <a:t>products to get the final Boolean exp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44824"/>
            <a:ext cx="871296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</TotalTime>
  <Words>357</Words>
  <Application>Microsoft Office PowerPoint</Application>
  <PresentationFormat>عرض على الشاشة (3:4)‏</PresentationFormat>
  <Paragraphs>47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تدفق</vt:lpstr>
      <vt:lpstr>Karnaugh map simplification ( k-map ) </vt:lpstr>
      <vt:lpstr>Karnaugh map: </vt:lpstr>
      <vt:lpstr>             For two input variables (A&amp;B) 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Adjacent cells :  </vt:lpstr>
      <vt:lpstr>عرض تقديمي في PowerPoint</vt:lpstr>
      <vt:lpstr>عرض تقديمي في PowerPoint</vt:lpstr>
      <vt:lpstr>عرض تقديمي في PowerPoint</vt:lpstr>
      <vt:lpstr>Over lapping :</vt:lpstr>
      <vt:lpstr>Rolling : </vt:lpstr>
      <vt:lpstr>Summary of k-map method : </vt:lpstr>
      <vt:lpstr>  EX: simplify the following function using k-map          F(A,B,C) = ∑ (0,1,2,3,5)</vt:lpstr>
      <vt:lpstr>  EX: Simplify the following function using k-map         F (ABC) = ∑ m0 , m1 , m4 , m5  </vt:lpstr>
      <vt:lpstr>  EX: Simplify the following function using k-map :       F (ABCD) = ∑ (0,2,3,4,6,10,12,13,14) </vt:lpstr>
      <vt:lpstr>عرض تقديمي في PowerPoint</vt:lpstr>
      <vt:lpstr>عرض تقديمي في PowerPoint</vt:lpstr>
      <vt:lpstr>Don’t care condition :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algebra and logic gates</dc:title>
  <dc:creator>Future</dc:creator>
  <cp:lastModifiedBy>Future</cp:lastModifiedBy>
  <cp:revision>36</cp:revision>
  <dcterms:created xsi:type="dcterms:W3CDTF">2020-03-27T11:03:17Z</dcterms:created>
  <dcterms:modified xsi:type="dcterms:W3CDTF">2021-05-20T14:12:59Z</dcterms:modified>
</cp:coreProperties>
</file>