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09/10/1442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09/10/1442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09/10/1442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3400" y="764704"/>
            <a:ext cx="7851648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dirty="0">
                <a:effectLst/>
              </a:rPr>
              <a:t>Karnaugh map simplification ( k-map )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2492896"/>
            <a:ext cx="7854696" cy="2488240"/>
          </a:xfrm>
        </p:spPr>
        <p:txBody>
          <a:bodyPr>
            <a:normAutofit/>
          </a:bodyPr>
          <a:lstStyle/>
          <a:p>
            <a:pPr algn="ctr"/>
            <a:r>
              <a:rPr lang="ar-IQ" sz="3600" dirty="0"/>
              <a:t> مادة </a:t>
            </a:r>
            <a:r>
              <a:rPr lang="ar-IQ" sz="3600" dirty="0" smtClean="0"/>
              <a:t>التصميم المنطقي        (</a:t>
            </a:r>
            <a:r>
              <a:rPr lang="en-US" sz="3600" dirty="0" smtClean="0"/>
              <a:t>logic design</a:t>
            </a:r>
            <a:r>
              <a:rPr lang="ar-IQ" sz="3600" dirty="0" smtClean="0"/>
              <a:t> )</a:t>
            </a:r>
          </a:p>
          <a:p>
            <a:pPr algn="ctr"/>
            <a:r>
              <a:rPr lang="ar-IQ" sz="3600" dirty="0"/>
              <a:t> </a:t>
            </a:r>
            <a:r>
              <a:rPr lang="ar-IQ" sz="3600" dirty="0" smtClean="0"/>
              <a:t>   المرحلة الاولى   </a:t>
            </a:r>
            <a:endParaRPr lang="ar-IQ" sz="3600" dirty="0"/>
          </a:p>
          <a:p>
            <a:pPr algn="ctr"/>
            <a:r>
              <a:rPr lang="ar-IQ" sz="3600" dirty="0"/>
              <a:t>      استاذ المادة : </a:t>
            </a:r>
            <a:r>
              <a:rPr lang="ar-IQ" sz="3600" dirty="0" smtClean="0"/>
              <a:t>أ.م  أمين </a:t>
            </a:r>
            <a:r>
              <a:rPr lang="ar-IQ" sz="3600" dirty="0"/>
              <a:t>عبد الزهرة نور</a:t>
            </a:r>
          </a:p>
        </p:txBody>
      </p:sp>
    </p:spTree>
    <p:extLst>
      <p:ext uri="{BB962C8B-B14F-4D97-AF65-F5344CB8AC3E}">
        <p14:creationId xmlns:p14="http://schemas.microsoft.com/office/powerpoint/2010/main" val="13958533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03912"/>
          </a:xfrm>
        </p:spPr>
        <p:txBody>
          <a:bodyPr/>
          <a:lstStyle/>
          <a:p>
            <a:pPr marL="0" indent="0" algn="l" rtl="0">
              <a:buNone/>
            </a:pPr>
            <a:endParaRPr lang="ar-IQ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568952" cy="6120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823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620688"/>
            <a:ext cx="8640960" cy="5616624"/>
          </a:xfrm>
        </p:spPr>
        <p:txBody>
          <a:bodyPr/>
          <a:lstStyle/>
          <a:p>
            <a:pPr algn="l" rtl="0"/>
            <a:r>
              <a:rPr lang="en-US" dirty="0"/>
              <a:t> Octet is group of eight 1’s that are horizontally or vertically adjacent , so three variables can be eliminated . </a:t>
            </a:r>
            <a:endParaRPr lang="en-US" dirty="0" smtClean="0"/>
          </a:p>
          <a:p>
            <a:pPr marL="0" indent="0" algn="l" rtl="0">
              <a:buNone/>
            </a:pP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280919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5087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Over lapping :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5256584"/>
          </a:xfrm>
        </p:spPr>
        <p:txBody>
          <a:bodyPr/>
          <a:lstStyle/>
          <a:p>
            <a:pPr algn="l" rtl="0"/>
            <a:r>
              <a:rPr lang="en-US" dirty="0"/>
              <a:t>The same (1) can be used for more than one group</a:t>
            </a:r>
          </a:p>
          <a:p>
            <a:pPr marL="0" indent="0" algn="l" rtl="0">
              <a:buNone/>
            </a:pPr>
            <a:endParaRPr lang="ar-IQ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16832"/>
            <a:ext cx="8856983" cy="4608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93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76064"/>
            <a:ext cx="8229600" cy="8367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Rolling :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556791"/>
            <a:ext cx="8686800" cy="4292117"/>
          </a:xfrm>
        </p:spPr>
        <p:txBody>
          <a:bodyPr/>
          <a:lstStyle/>
          <a:p>
            <a:pPr marL="0" indent="0" algn="l" rtl="0">
              <a:buNone/>
            </a:pPr>
            <a:endParaRPr lang="ar-IQ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8820472" cy="4608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233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Summary of k-map method :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4911824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 smtClean="0">
                <a:latin typeface="+mj-lt"/>
                <a:cs typeface="+mj-cs"/>
              </a:rPr>
              <a:t> </a:t>
            </a:r>
            <a:r>
              <a:rPr lang="en-US" sz="3200" dirty="0">
                <a:latin typeface="+mj-lt"/>
                <a:cs typeface="+mj-cs"/>
              </a:rPr>
              <a:t>1-Implement the T.T. to k-map</a:t>
            </a:r>
          </a:p>
          <a:p>
            <a:pPr algn="l" rtl="0"/>
            <a:r>
              <a:rPr lang="en-US" sz="3200" dirty="0">
                <a:latin typeface="+mj-lt"/>
                <a:cs typeface="+mj-cs"/>
              </a:rPr>
              <a:t> 2-Encircle the octet , quads and pairs . Remember to </a:t>
            </a:r>
            <a:r>
              <a:rPr lang="en-US" sz="3200" dirty="0" smtClean="0">
                <a:latin typeface="+mj-lt"/>
                <a:cs typeface="+mj-cs"/>
              </a:rPr>
              <a:t>roll and </a:t>
            </a:r>
            <a:r>
              <a:rPr lang="en-US" sz="3200" dirty="0">
                <a:latin typeface="+mj-lt"/>
                <a:cs typeface="+mj-cs"/>
              </a:rPr>
              <a:t>overlap </a:t>
            </a:r>
            <a:r>
              <a:rPr lang="en-US" sz="3200" dirty="0" smtClean="0">
                <a:latin typeface="+mj-lt"/>
                <a:cs typeface="+mj-cs"/>
              </a:rPr>
              <a:t>to get </a:t>
            </a:r>
            <a:r>
              <a:rPr lang="en-US" sz="3200" dirty="0">
                <a:latin typeface="+mj-lt"/>
                <a:cs typeface="+mj-cs"/>
              </a:rPr>
              <a:t>the largest possible group.  </a:t>
            </a:r>
          </a:p>
          <a:p>
            <a:pPr algn="l" rtl="0"/>
            <a:r>
              <a:rPr lang="ar-IQ" sz="3200" dirty="0">
                <a:latin typeface="+mj-lt"/>
                <a:cs typeface="+mj-cs"/>
              </a:rPr>
              <a:t>  </a:t>
            </a:r>
            <a:r>
              <a:rPr lang="en-US" sz="3200" dirty="0">
                <a:latin typeface="+mj-lt"/>
                <a:cs typeface="+mj-cs"/>
              </a:rPr>
              <a:t> 3- If any isolated 1’s , encircle each .</a:t>
            </a:r>
          </a:p>
          <a:p>
            <a:pPr algn="l" rtl="0"/>
            <a:r>
              <a:rPr lang="en-US" sz="3200" dirty="0">
                <a:latin typeface="+mj-lt"/>
                <a:cs typeface="+mj-cs"/>
              </a:rPr>
              <a:t>  4-Write the Boolean exp. By ORing the </a:t>
            </a:r>
            <a:r>
              <a:rPr lang="en-US" sz="3200" dirty="0" smtClean="0">
                <a:latin typeface="+mj-lt"/>
                <a:cs typeface="+mj-cs"/>
              </a:rPr>
              <a:t>products</a:t>
            </a:r>
          </a:p>
          <a:p>
            <a:pPr marL="0" indent="0" algn="l" rtl="0">
              <a:buNone/>
            </a:pPr>
            <a:r>
              <a:rPr lang="en-US" sz="3200" dirty="0" smtClean="0">
                <a:latin typeface="+mj-lt"/>
                <a:cs typeface="+mj-cs"/>
              </a:rPr>
              <a:t>      corresponding </a:t>
            </a:r>
            <a:r>
              <a:rPr lang="en-US" sz="3200" dirty="0">
                <a:latin typeface="+mj-lt"/>
                <a:cs typeface="+mj-cs"/>
              </a:rPr>
              <a:t>to </a:t>
            </a:r>
            <a:r>
              <a:rPr lang="en-US" sz="3200" dirty="0" smtClean="0">
                <a:latin typeface="+mj-lt"/>
                <a:cs typeface="+mj-cs"/>
              </a:rPr>
              <a:t>the encircle </a:t>
            </a:r>
            <a:r>
              <a:rPr lang="en-US" sz="3200" dirty="0">
                <a:latin typeface="+mj-lt"/>
                <a:cs typeface="+mj-cs"/>
              </a:rPr>
              <a:t>groups.</a:t>
            </a:r>
          </a:p>
        </p:txBody>
      </p:sp>
    </p:spTree>
    <p:extLst>
      <p:ext uri="{BB962C8B-B14F-4D97-AF65-F5344CB8AC3E}">
        <p14:creationId xmlns:p14="http://schemas.microsoft.com/office/powerpoint/2010/main" val="285658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b="1" i="1" dirty="0"/>
              <a:t>EX</a:t>
            </a:r>
            <a:r>
              <a:rPr lang="en-US" sz="3200" dirty="0"/>
              <a:t>: simplify the following function using k-map </a:t>
            </a:r>
            <a:br>
              <a:rPr lang="en-US" sz="3200" dirty="0"/>
            </a:br>
            <a:r>
              <a:rPr lang="en-US" sz="3200" dirty="0"/>
              <a:t>        F(A,B,C) = ∑ (0,1,2,3,5)</a:t>
            </a:r>
            <a:endParaRPr lang="ar-IQ" sz="32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8208911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021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656184"/>
          </a:xfrm>
        </p:spPr>
        <p:txBody>
          <a:bodyPr>
            <a:noAutofit/>
          </a:bodyPr>
          <a:lstStyle/>
          <a:p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b="1" i="1" dirty="0"/>
              <a:t>EX</a:t>
            </a:r>
            <a:r>
              <a:rPr lang="en-US" sz="3200" dirty="0"/>
              <a:t>: Simplify the following function using k-map </a:t>
            </a:r>
            <a:br>
              <a:rPr lang="en-US" sz="3200" dirty="0"/>
            </a:br>
            <a:r>
              <a:rPr lang="en-US" sz="3200" dirty="0"/>
              <a:t>       F (ABC) = ∑ m</a:t>
            </a:r>
            <a:r>
              <a:rPr lang="en-US" sz="3200" baseline="-25000" dirty="0"/>
              <a:t>0 </a:t>
            </a:r>
            <a:r>
              <a:rPr lang="en-US" sz="3200" dirty="0"/>
              <a:t>, m</a:t>
            </a:r>
            <a:r>
              <a:rPr lang="en-US" sz="3200" baseline="-25000" dirty="0"/>
              <a:t>1 </a:t>
            </a:r>
            <a:r>
              <a:rPr lang="en-US" sz="3200" dirty="0"/>
              <a:t>, m</a:t>
            </a:r>
            <a:r>
              <a:rPr lang="en-US" sz="3200" baseline="-25000" dirty="0"/>
              <a:t>4 </a:t>
            </a:r>
            <a:r>
              <a:rPr lang="en-US" sz="3200" dirty="0"/>
              <a:t>, m</a:t>
            </a:r>
            <a:r>
              <a:rPr lang="en-US" sz="3200" baseline="-25000" dirty="0"/>
              <a:t>5 </a:t>
            </a:r>
            <a:r>
              <a:rPr lang="en-US" sz="3200" dirty="0"/>
              <a:t/>
            </a:r>
            <a:br>
              <a:rPr lang="en-US" sz="3200" dirty="0"/>
            </a:br>
            <a:endParaRPr lang="ar-IQ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60848"/>
            <a:ext cx="8280919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778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800200"/>
          </a:xfrm>
        </p:spPr>
        <p:txBody>
          <a:bodyPr>
            <a:noAutofit/>
          </a:bodyPr>
          <a:lstStyle/>
          <a:p>
            <a:pPr rtl="0"/>
            <a:r>
              <a:rPr lang="en-US" sz="3200" dirty="0"/>
              <a:t> </a:t>
            </a:r>
            <a:br>
              <a:rPr lang="en-US" sz="3200" dirty="0"/>
            </a:br>
            <a:r>
              <a:rPr lang="en-US" sz="3200" b="1" i="1" dirty="0"/>
              <a:t>EX</a:t>
            </a:r>
            <a:r>
              <a:rPr lang="en-US" sz="3200" dirty="0"/>
              <a:t>: Simplify the following function using k-map :</a:t>
            </a:r>
            <a:br>
              <a:rPr lang="en-US" sz="3200" dirty="0"/>
            </a:br>
            <a:r>
              <a:rPr lang="en-US" sz="3200" dirty="0"/>
              <a:t>      F (ABCD) = ∑ (0,2,3,4,6,10,12,13,14)</a:t>
            </a:r>
            <a:br>
              <a:rPr lang="en-US" sz="3200" dirty="0"/>
            </a:br>
            <a:endParaRPr lang="ar-IQ" sz="32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8208912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675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53" name="Picture 5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640960" cy="5328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632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836712"/>
            <a:ext cx="8496944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026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/>
              <a:t>Karnaugh map</a:t>
            </a:r>
            <a:r>
              <a:rPr lang="en-US" sz="4000" b="1" u="sng" dirty="0" smtClean="0"/>
              <a:t>:</a:t>
            </a:r>
            <a:r>
              <a:rPr lang="en-US" sz="4000" dirty="0"/>
              <a:t/>
            </a:r>
            <a:br>
              <a:rPr lang="en-US" sz="4000" dirty="0"/>
            </a:br>
            <a:endParaRPr lang="ar-IQ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320480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 It is an important method to simplify or minimize a Boolean expression . </a:t>
            </a:r>
            <a:endParaRPr lang="en-US" sz="2800" dirty="0" smtClean="0"/>
          </a:p>
          <a:p>
            <a:pPr marL="0" indent="0" algn="l" rtl="0">
              <a:buNone/>
            </a:pPr>
            <a:r>
              <a:rPr lang="en-US" sz="2800" dirty="0" smtClean="0"/>
              <a:t> </a:t>
            </a:r>
          </a:p>
          <a:p>
            <a:pPr algn="l" rtl="0"/>
            <a:r>
              <a:rPr lang="en-US" sz="2800" dirty="0" smtClean="0"/>
              <a:t>It </a:t>
            </a:r>
            <a:r>
              <a:rPr lang="en-US" sz="2800" dirty="0"/>
              <a:t>is composed of number of adjacent "cells" . Each cell corresponds to a T.T. row , therefore there must be 2</a:t>
            </a:r>
            <a:r>
              <a:rPr lang="en-US" sz="2800" baseline="30000" dirty="0"/>
              <a:t>n </a:t>
            </a:r>
            <a:endParaRPr lang="en-US" sz="2800" baseline="30000" dirty="0" smtClean="0"/>
          </a:p>
          <a:p>
            <a:pPr marL="0" indent="0" algn="l" rtl="0">
              <a:buNone/>
            </a:pPr>
            <a:endParaRPr lang="en-US" sz="2800" dirty="0"/>
          </a:p>
          <a:p>
            <a:pPr algn="l" rtl="0"/>
            <a:r>
              <a:rPr lang="en-US" sz="2800" dirty="0"/>
              <a:t>Cells in the k-map ( where n=no. of input variables ) .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14301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u="sng" dirty="0"/>
              <a:t>Don’t care condition :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4767808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/>
              <a:t> Some logic ccts. can be designed so that there are certain input conditions for which there are no specified output levels , because these input conditions will never occur.</a:t>
            </a:r>
          </a:p>
          <a:p>
            <a:pPr algn="l" rtl="0"/>
            <a:r>
              <a:rPr lang="en-US" sz="3200" dirty="0"/>
              <a:t>  It is necessary to specify the output for these conditions by either (0) or (1) in order to produce  the simplest output exp.</a:t>
            </a:r>
            <a:endParaRPr lang="ar-IQ" sz="3200" dirty="0"/>
          </a:p>
        </p:txBody>
      </p:sp>
    </p:spTree>
    <p:extLst>
      <p:ext uri="{BB962C8B-B14F-4D97-AF65-F5344CB8AC3E}">
        <p14:creationId xmlns:p14="http://schemas.microsoft.com/office/powerpoint/2010/main" val="415786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620688"/>
            <a:ext cx="8568952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322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8424936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015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8640960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93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 fontScale="90000"/>
          </a:bodyPr>
          <a:lstStyle/>
          <a:p>
            <a:pPr algn="r" rtl="0"/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/>
              <a:t/>
            </a:r>
            <a:br>
              <a:rPr lang="en-US" b="1" u="sng" dirty="0"/>
            </a:b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u="sng" dirty="0" smtClean="0"/>
              <a:t>For </a:t>
            </a:r>
            <a:r>
              <a:rPr lang="en-US" b="1" u="sng" dirty="0"/>
              <a:t>two input variables (A&amp;B) 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983832"/>
          </a:xfrm>
        </p:spPr>
        <p:txBody>
          <a:bodyPr/>
          <a:lstStyle/>
          <a:p>
            <a:pPr marL="0" indent="0" algn="l">
              <a:buNone/>
            </a:pPr>
            <a:endParaRPr lang="en-US" dirty="0" smtClean="0"/>
          </a:p>
          <a:p>
            <a:pPr marL="0" indent="0" algn="l">
              <a:buNone/>
            </a:pPr>
            <a:endParaRPr lang="en-US" dirty="0"/>
          </a:p>
          <a:p>
            <a:pPr marL="0" indent="0" algn="l">
              <a:buNone/>
            </a:pP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352927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8966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None/>
            </a:pPr>
            <a:endParaRPr lang="ar-IQ" dirty="0"/>
          </a:p>
          <a:p>
            <a:pPr marL="0" indent="0" algn="l" rtl="0">
              <a:buNone/>
            </a:pPr>
            <a:endParaRPr lang="ar-IQ" dirty="0"/>
          </a:p>
          <a:p>
            <a:pPr marL="0" indent="0" algn="l" rtl="0">
              <a:buNone/>
            </a:pPr>
            <a:r>
              <a:rPr lang="ar-IQ" dirty="0"/>
              <a:t> 		</a:t>
            </a:r>
          </a:p>
          <a:p>
            <a:pPr marL="0" indent="0" algn="l" rtl="0">
              <a:buNone/>
            </a:pPr>
            <a:endParaRPr lang="ar-IQ" dirty="0"/>
          </a:p>
          <a:p>
            <a:pPr marL="0" indent="0" algn="l" rtl="0">
              <a:buNone/>
            </a:pPr>
            <a:r>
              <a:rPr lang="ar-IQ" dirty="0"/>
              <a:t>		</a:t>
            </a:r>
          </a:p>
          <a:p>
            <a:pPr marL="0" indent="0" algn="l" rtl="0">
              <a:buNone/>
            </a:pPr>
            <a:r>
              <a:rPr lang="ar-IQ" dirty="0"/>
              <a:t>			</a:t>
            </a:r>
          </a:p>
          <a:p>
            <a:pPr marL="0" indent="0" algn="l" rtl="0">
              <a:buNone/>
            </a:pPr>
            <a:endParaRPr lang="ar-IQ" dirty="0"/>
          </a:p>
          <a:p>
            <a:pPr marL="0" indent="0" algn="l" rtl="0">
              <a:buNone/>
            </a:pPr>
            <a:r>
              <a:rPr lang="ar-IQ" dirty="0"/>
              <a:t>		</a:t>
            </a:r>
          </a:p>
          <a:p>
            <a:pPr marL="0" indent="0" algn="l" rtl="0">
              <a:buNone/>
            </a:pPr>
            <a:endParaRPr lang="ar-IQ" dirty="0"/>
          </a:p>
          <a:p>
            <a:pPr marL="0" indent="0" algn="l" rtl="0">
              <a:buNone/>
            </a:pPr>
            <a:r>
              <a:rPr lang="ar-IQ" dirty="0"/>
              <a:t>			</a:t>
            </a:r>
          </a:p>
          <a:p>
            <a:pPr marL="0" indent="0" algn="l" rtl="0">
              <a:buNone/>
            </a:pPr>
            <a:endParaRPr lang="ar-IQ" dirty="0"/>
          </a:p>
          <a:p>
            <a:pPr marL="0" indent="0" algn="l" rtl="0">
              <a:buNone/>
            </a:pPr>
            <a:endParaRPr lang="ar-IQ" dirty="0"/>
          </a:p>
          <a:p>
            <a:pPr marL="0" indent="0" algn="l" rtl="0">
              <a:buNone/>
            </a:pPr>
            <a:endParaRPr lang="ar-IQ" dirty="0"/>
          </a:p>
          <a:p>
            <a:pPr marL="0" indent="0" algn="l" rtl="0">
              <a:buNone/>
            </a:pPr>
            <a:endParaRPr lang="ar-IQ" dirty="0"/>
          </a:p>
        </p:txBody>
      </p:sp>
      <p:sp>
        <p:nvSpPr>
          <p:cNvPr id="3" name="مستطيل 2"/>
          <p:cNvSpPr/>
          <p:nvPr/>
        </p:nvSpPr>
        <p:spPr>
          <a:xfrm>
            <a:off x="941235" y="836712"/>
            <a:ext cx="60070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For three input variables ( A,B,C </a:t>
            </a:r>
            <a:r>
              <a:rPr lang="en-US" dirty="0"/>
              <a:t>)</a:t>
            </a:r>
            <a:endParaRPr lang="ar-IQ" dirty="0"/>
          </a:p>
        </p:txBody>
      </p:sp>
      <p:pic>
        <p:nvPicPr>
          <p:cNvPr id="2081" name="Picture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28800"/>
            <a:ext cx="8964488" cy="4104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378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endParaRPr lang="ar-IQ" dirty="0"/>
          </a:p>
        </p:txBody>
      </p:sp>
      <p:sp>
        <p:nvSpPr>
          <p:cNvPr id="3" name="مستطيل 2"/>
          <p:cNvSpPr/>
          <p:nvPr/>
        </p:nvSpPr>
        <p:spPr>
          <a:xfrm>
            <a:off x="533132" y="406405"/>
            <a:ext cx="78552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u="sng" dirty="0"/>
              <a:t>For four input variables ( A,B,C,D ) :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914400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936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/>
          <a:lstStyle/>
          <a:p>
            <a:pPr algn="l" rtl="0"/>
            <a:r>
              <a:rPr lang="en-US" dirty="0"/>
              <a:t>The first step in the minimization method is to implement the T.T. to the K-map.  </a:t>
            </a:r>
          </a:p>
          <a:p>
            <a:pPr algn="l" rtl="0"/>
            <a:r>
              <a:rPr lang="en-US" dirty="0"/>
              <a:t>1’s and 0’s in the output of the T.T. is placed in the cells corresponding to the input variables of the T.T</a:t>
            </a:r>
            <a:r>
              <a:rPr lang="en-US" dirty="0" smtClean="0"/>
              <a:t>.</a:t>
            </a:r>
          </a:p>
          <a:p>
            <a:pPr algn="l" rtl="0"/>
            <a:endParaRPr lang="en-US" dirty="0" smtClean="0"/>
          </a:p>
          <a:p>
            <a:pPr marL="0" indent="0" algn="l" rtl="0">
              <a:buNone/>
            </a:pPr>
            <a:endParaRPr lang="ar-IQ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996952"/>
            <a:ext cx="734481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294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640960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279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/>
          <a:lstStyle/>
          <a:p>
            <a:pPr algn="ctr"/>
            <a:r>
              <a:rPr lang="en-US" b="1" u="sng" dirty="0"/>
              <a:t>Adjacent cells : </a:t>
            </a:r>
            <a:r>
              <a:rPr lang="en-US" dirty="0"/>
              <a:t>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4983832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/>
              <a:t>The adjacent cells on k- map are those that differ by only one variable ( only one variable changes from 0 to 1 or 1 to 0 </a:t>
            </a:r>
            <a:r>
              <a:rPr lang="en-US" dirty="0" smtClean="0"/>
              <a:t>)</a:t>
            </a:r>
          </a:p>
          <a:p>
            <a:pPr marL="0" indent="0" algn="l" rtl="0">
              <a:buNone/>
            </a:pPr>
            <a:endParaRPr lang="ar-IQ" dirty="0"/>
          </a:p>
        </p:txBody>
      </p:sp>
      <p:pic>
        <p:nvPicPr>
          <p:cNvPr id="6172" name="Picture 2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86000"/>
            <a:ext cx="8280920" cy="395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463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 algn="l" rtl="0"/>
            <a:r>
              <a:rPr lang="en-US" dirty="0"/>
              <a:t> If more than one pair exist on k-map , we can OR </a:t>
            </a:r>
            <a:r>
              <a:rPr lang="en-US" dirty="0" smtClean="0"/>
              <a:t>the          simplified </a:t>
            </a:r>
            <a:r>
              <a:rPr lang="en-US" dirty="0"/>
              <a:t>products to get the final Boolean exp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endParaRPr lang="ar-IQ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1844824"/>
            <a:ext cx="8712969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254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399</TotalTime>
  <Words>357</Words>
  <Application>Microsoft Office PowerPoint</Application>
  <PresentationFormat>عرض على الشاشة (3:4)‏</PresentationFormat>
  <Paragraphs>47</Paragraphs>
  <Slides>23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تدفق</vt:lpstr>
      <vt:lpstr>Karnaugh map simplification ( k-map ) </vt:lpstr>
      <vt:lpstr>Karnaugh map: </vt:lpstr>
      <vt:lpstr>             For two input variables (A&amp;B) :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Adjacent cells :  </vt:lpstr>
      <vt:lpstr>عرض تقديمي في PowerPoint</vt:lpstr>
      <vt:lpstr>عرض تقديمي في PowerPoint</vt:lpstr>
      <vt:lpstr>عرض تقديمي في PowerPoint</vt:lpstr>
      <vt:lpstr>Over lapping :</vt:lpstr>
      <vt:lpstr>Rolling : </vt:lpstr>
      <vt:lpstr>Summary of k-map method : </vt:lpstr>
      <vt:lpstr>  EX: simplify the following function using k-map          F(A,B,C) = ∑ (0,1,2,3,5)</vt:lpstr>
      <vt:lpstr>  EX: Simplify the following function using k-map         F (ABC) = ∑ m0 , m1 , m4 , m5  </vt:lpstr>
      <vt:lpstr>  EX: Simplify the following function using k-map :       F (ABCD) = ∑ (0,2,3,4,6,10,12,13,14) </vt:lpstr>
      <vt:lpstr>عرض تقديمي في PowerPoint</vt:lpstr>
      <vt:lpstr>عرض تقديمي في PowerPoint</vt:lpstr>
      <vt:lpstr>Don’t care condition : 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Boolean algebra and logic gates</dc:title>
  <dc:creator>Future</dc:creator>
  <cp:lastModifiedBy>Future</cp:lastModifiedBy>
  <cp:revision>36</cp:revision>
  <dcterms:created xsi:type="dcterms:W3CDTF">2020-03-27T11:03:17Z</dcterms:created>
  <dcterms:modified xsi:type="dcterms:W3CDTF">2021-05-20T14:12:59Z</dcterms:modified>
</cp:coreProperties>
</file>