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4EF5A64B-2C72-4C90-A0A6-A00ED1AAF11A}" type="datetimeFigureOut">
              <a:rPr lang="en-US" smtClean="0"/>
              <a:t>2/10/2021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23CDE1D-5E5B-4B09-8E67-7A3BE4A6504C}"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F5A64B-2C72-4C90-A0A6-A00ED1AAF11A}"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CDE1D-5E5B-4B09-8E67-7A3BE4A6504C}"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F5A64B-2C72-4C90-A0A6-A00ED1AAF11A}"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CDE1D-5E5B-4B09-8E67-7A3BE4A6504C}"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F5A64B-2C72-4C90-A0A6-A00ED1AAF11A}"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CDE1D-5E5B-4B09-8E67-7A3BE4A6504C}" type="slidenum">
              <a:rPr lang="en-US" smtClean="0"/>
              <a:t>‹#›</a:t>
            </a:fld>
            <a:endParaRPr lang="en-US"/>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EF5A64B-2C72-4C90-A0A6-A00ED1AAF11A}"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CDE1D-5E5B-4B09-8E67-7A3BE4A6504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EF5A64B-2C72-4C90-A0A6-A00ED1AAF11A}"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CDE1D-5E5B-4B09-8E67-7A3BE4A6504C}"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EF5A64B-2C72-4C90-A0A6-A00ED1AAF11A}" type="datetimeFigureOut">
              <a:rPr lang="en-US" smtClean="0"/>
              <a:t>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3CDE1D-5E5B-4B09-8E67-7A3BE4A6504C}"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EF5A64B-2C72-4C90-A0A6-A00ED1AAF11A}" type="datetimeFigureOut">
              <a:rPr lang="en-US" smtClean="0"/>
              <a:t>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3CDE1D-5E5B-4B09-8E67-7A3BE4A6504C}"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5A64B-2C72-4C90-A0A6-A00ED1AAF11A}" type="datetimeFigureOut">
              <a:rPr lang="en-US" smtClean="0"/>
              <a:t>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3CDE1D-5E5B-4B09-8E67-7A3BE4A6504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EF5A64B-2C72-4C90-A0A6-A00ED1AAF11A}"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CDE1D-5E5B-4B09-8E67-7A3BE4A6504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EF5A64B-2C72-4C90-A0A6-A00ED1AAF11A}"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CDE1D-5E5B-4B09-8E67-7A3BE4A6504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4EF5A64B-2C72-4C90-A0A6-A00ED1AAF11A}" type="datetimeFigureOut">
              <a:rPr lang="en-US" smtClean="0"/>
              <a:t>2/10/2021</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323CDE1D-5E5B-4B09-8E67-7A3BE4A6504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القياس والتقويم </a:t>
            </a:r>
            <a:endParaRPr lang="en-US" dirty="0"/>
          </a:p>
        </p:txBody>
      </p:sp>
      <p:sp>
        <p:nvSpPr>
          <p:cNvPr id="3" name="عنوان فرعي 2"/>
          <p:cNvSpPr>
            <a:spLocks noGrp="1"/>
          </p:cNvSpPr>
          <p:nvPr>
            <p:ph type="subTitle" idx="1"/>
          </p:nvPr>
        </p:nvSpPr>
        <p:spPr/>
        <p:txBody>
          <a:bodyPr/>
          <a:lstStyle/>
          <a:p>
            <a:r>
              <a:rPr lang="ar-IQ" dirty="0" err="1" smtClean="0"/>
              <a:t>ا.د</a:t>
            </a:r>
            <a:r>
              <a:rPr lang="ar-IQ" dirty="0" smtClean="0"/>
              <a:t>. سحر هاشم </a:t>
            </a:r>
          </a:p>
          <a:p>
            <a:r>
              <a:rPr lang="ar-IQ" dirty="0" smtClean="0"/>
              <a:t>انواع الاختبارات التحصيلية </a:t>
            </a:r>
          </a:p>
          <a:p>
            <a:r>
              <a:rPr lang="ar-IQ" dirty="0" smtClean="0"/>
              <a:t>الاختبارات الموضوعية </a:t>
            </a:r>
            <a:endParaRPr lang="en-US" dirty="0"/>
          </a:p>
        </p:txBody>
      </p:sp>
    </p:spTree>
    <p:extLst>
      <p:ext uri="{BB962C8B-B14F-4D97-AF65-F5344CB8AC3E}">
        <p14:creationId xmlns:p14="http://schemas.microsoft.com/office/powerpoint/2010/main" val="353790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r>
              <a:rPr lang="ar-IQ" dirty="0" smtClean="0"/>
              <a:t>1- تناسب الاطفال الصغار والضعيفين القراءة لكن هذا لا يمنع من استخدامها </a:t>
            </a:r>
            <a:r>
              <a:rPr lang="ar-IQ" dirty="0"/>
              <a:t>ف</a:t>
            </a:r>
            <a:r>
              <a:rPr lang="ar-IQ" dirty="0" smtClean="0"/>
              <a:t>ي المراحل الدراسية العليا </a:t>
            </a:r>
          </a:p>
          <a:p>
            <a:pPr algn="just" rtl="1"/>
            <a:endParaRPr lang="ar-IQ" dirty="0"/>
          </a:p>
          <a:p>
            <a:pPr algn="just" rtl="1"/>
            <a:r>
              <a:rPr lang="ar-IQ" dirty="0" smtClean="0"/>
              <a:t>2- تعتبر شاملة لمحتوى المادة الدراسية </a:t>
            </a:r>
            <a:r>
              <a:rPr lang="ar-IQ" dirty="0" err="1" smtClean="0"/>
              <a:t>لانها</a:t>
            </a:r>
            <a:r>
              <a:rPr lang="ar-IQ" dirty="0" smtClean="0"/>
              <a:t> كثيرة العدد في الامتحان الواحد وتغطى محتوى المادة بشكل جيد </a:t>
            </a:r>
          </a:p>
          <a:p>
            <a:pPr algn="just" rtl="1"/>
            <a:endParaRPr lang="ar-IQ" dirty="0"/>
          </a:p>
          <a:p>
            <a:pPr algn="just" rtl="1"/>
            <a:r>
              <a:rPr lang="ar-IQ" dirty="0" smtClean="0"/>
              <a:t>3- تعتبر مخرجا يلجا اليه المعلم في الحالات التي لا يوجد للسؤال اكثر من احتمالين   </a:t>
            </a:r>
            <a:endParaRPr lang="en-US" dirty="0"/>
          </a:p>
        </p:txBody>
      </p:sp>
      <p:sp>
        <p:nvSpPr>
          <p:cNvPr id="3" name="عنوان 2"/>
          <p:cNvSpPr>
            <a:spLocks noGrp="1"/>
          </p:cNvSpPr>
          <p:nvPr>
            <p:ph type="title"/>
          </p:nvPr>
        </p:nvSpPr>
        <p:spPr/>
        <p:txBody>
          <a:bodyPr/>
          <a:lstStyle/>
          <a:p>
            <a:pPr rtl="1"/>
            <a:r>
              <a:rPr lang="ar-IQ" dirty="0" smtClean="0"/>
              <a:t>مزايا اختبارات الصح والخطأ </a:t>
            </a:r>
            <a:endParaRPr lang="en-US" dirty="0"/>
          </a:p>
        </p:txBody>
      </p:sp>
    </p:spTree>
    <p:extLst>
      <p:ext uri="{BB962C8B-B14F-4D97-AF65-F5344CB8AC3E}">
        <p14:creationId xmlns:p14="http://schemas.microsoft.com/office/powerpoint/2010/main" val="75731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1000"/>
                                        <p:tgtEl>
                                          <p:spTgt spid="2">
                                            <p:txEl>
                                              <p:pRg st="2" end="2"/>
                                            </p:txEl>
                                          </p:spTgt>
                                        </p:tgtEl>
                                      </p:cBhvr>
                                    </p:animEffect>
                                    <p:anim calcmode="lin" valueType="num">
                                      <p:cBhvr>
                                        <p:cTn id="2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pPr algn="just" rtl="1">
              <a:lnSpc>
                <a:spcPct val="150000"/>
              </a:lnSpc>
            </a:pPr>
            <a:r>
              <a:rPr lang="ar-IQ" dirty="0" smtClean="0"/>
              <a:t>1- لا تقيس عمليات عقلية عليا ،وانما تقيس اهدافا بسيطة تتعلق بالمعلومات والمعارف </a:t>
            </a:r>
          </a:p>
          <a:p>
            <a:pPr algn="just" rtl="1">
              <a:lnSpc>
                <a:spcPct val="150000"/>
              </a:lnSpc>
            </a:pPr>
            <a:r>
              <a:rPr lang="ar-IQ" dirty="0" smtClean="0"/>
              <a:t>2- تفسح المجال للتخمين تصل الى 50%</a:t>
            </a:r>
          </a:p>
          <a:p>
            <a:pPr algn="just" rtl="1">
              <a:lnSpc>
                <a:spcPct val="150000"/>
              </a:lnSpc>
            </a:pPr>
            <a:r>
              <a:rPr lang="ar-IQ" dirty="0" smtClean="0"/>
              <a:t>3- من الصعب ان يكون المعلم فكرة عن ما يعرفه الطالب وتشخيص نقاط قوته وضعفه لان الطالب قد يخمن الاجابة </a:t>
            </a:r>
          </a:p>
          <a:p>
            <a:pPr algn="just" rtl="1">
              <a:lnSpc>
                <a:spcPct val="150000"/>
              </a:lnSpc>
            </a:pPr>
            <a:r>
              <a:rPr lang="ar-IQ" dirty="0" smtClean="0"/>
              <a:t>4- درجة ثباتها منخفضة مقارنة </a:t>
            </a:r>
            <a:r>
              <a:rPr lang="ar-IQ" dirty="0" err="1" smtClean="0"/>
              <a:t>بالانواع</a:t>
            </a:r>
            <a:r>
              <a:rPr lang="ar-IQ" dirty="0" smtClean="0"/>
              <a:t> الاخرى </a:t>
            </a:r>
            <a:r>
              <a:rPr lang="ar-IQ" dirty="0" err="1" smtClean="0"/>
              <a:t>للاسئلة</a:t>
            </a:r>
            <a:r>
              <a:rPr lang="ar-IQ" dirty="0" smtClean="0"/>
              <a:t> الموضوعية بسبب التخمين </a:t>
            </a:r>
            <a:endParaRPr lang="en-US" dirty="0"/>
          </a:p>
        </p:txBody>
      </p:sp>
      <p:sp>
        <p:nvSpPr>
          <p:cNvPr id="3" name="عنوان 2"/>
          <p:cNvSpPr>
            <a:spLocks noGrp="1"/>
          </p:cNvSpPr>
          <p:nvPr>
            <p:ph type="title"/>
          </p:nvPr>
        </p:nvSpPr>
        <p:spPr/>
        <p:txBody>
          <a:bodyPr/>
          <a:lstStyle/>
          <a:p>
            <a:pPr rtl="1"/>
            <a:r>
              <a:rPr lang="ar-IQ" dirty="0" smtClean="0"/>
              <a:t>عيوب اختبارات الصح والخطأ </a:t>
            </a:r>
            <a:endParaRPr lang="en-US" dirty="0"/>
          </a:p>
        </p:txBody>
      </p:sp>
    </p:spTree>
    <p:extLst>
      <p:ext uri="{BB962C8B-B14F-4D97-AF65-F5344CB8AC3E}">
        <p14:creationId xmlns:p14="http://schemas.microsoft.com/office/powerpoint/2010/main" val="1210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endParaRPr lang="ar-IQ" dirty="0" smtClean="0"/>
          </a:p>
          <a:p>
            <a:pPr algn="just" rtl="1"/>
            <a:r>
              <a:rPr lang="ar-IQ" sz="3200" dirty="0" smtClean="0"/>
              <a:t>يتألف من قائمتين ويطلب من الطالب التوفيق بين ما جاء في القائمة الاولى مع ما موجود في القائمة الثانية بحسب ما يناسبها ، او ترك القائمة الثانية دون ترقيم ويطلب من الطالب وضع رقم للقائمة بما يناسبها من ارقام في القائمة الاولى </a:t>
            </a:r>
          </a:p>
          <a:p>
            <a:pPr algn="just" rtl="1"/>
            <a:r>
              <a:rPr lang="ar-IQ" sz="3200" dirty="0" smtClean="0"/>
              <a:t>تسمى القائمة الاولى المقدمات والقائمة الثانية الاستجابات </a:t>
            </a:r>
            <a:endParaRPr lang="en-US" sz="3200" dirty="0"/>
          </a:p>
        </p:txBody>
      </p:sp>
      <p:sp>
        <p:nvSpPr>
          <p:cNvPr id="3" name="عنوان 2"/>
          <p:cNvSpPr>
            <a:spLocks noGrp="1"/>
          </p:cNvSpPr>
          <p:nvPr>
            <p:ph type="title"/>
          </p:nvPr>
        </p:nvSpPr>
        <p:spPr/>
        <p:txBody>
          <a:bodyPr/>
          <a:lstStyle/>
          <a:p>
            <a:pPr rtl="1"/>
            <a:r>
              <a:rPr lang="ar-IQ" dirty="0" smtClean="0"/>
              <a:t>اختبارات المطابقة (المزاوجة )</a:t>
            </a:r>
            <a:endParaRPr lang="en-US" dirty="0"/>
          </a:p>
        </p:txBody>
      </p:sp>
    </p:spTree>
    <p:extLst>
      <p:ext uri="{BB962C8B-B14F-4D97-AF65-F5344CB8AC3E}">
        <p14:creationId xmlns:p14="http://schemas.microsoft.com/office/powerpoint/2010/main" val="35776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1000"/>
                                        <p:tgtEl>
                                          <p:spTgt spid="2">
                                            <p:txEl>
                                              <p:pRg st="2" end="2"/>
                                            </p:txEl>
                                          </p:spTgt>
                                        </p:tgtEl>
                                      </p:cBhvr>
                                    </p:animEffect>
                                    <p:anim calcmode="lin" valueType="num">
                                      <p:cBhvr>
                                        <p:cTn id="2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447801"/>
            <a:ext cx="7745505" cy="4678362"/>
          </a:xfrm>
        </p:spPr>
        <p:txBody>
          <a:bodyPr>
            <a:normAutofit/>
          </a:bodyPr>
          <a:lstStyle/>
          <a:p>
            <a:pPr algn="just" rtl="1"/>
            <a:r>
              <a:rPr lang="ar-IQ" dirty="0" smtClean="0"/>
              <a:t>1- ان يكون هناك تجانس تام بين القائمة الاولى والقائمة الثانية </a:t>
            </a:r>
          </a:p>
          <a:p>
            <a:pPr algn="just" rtl="1"/>
            <a:r>
              <a:rPr lang="ar-IQ" dirty="0" smtClean="0"/>
              <a:t>2- ان تكون مفردات كل قائمة قصيرة قدر الامكان حتى لا يرتبك الطالب في عملية التوفيق بينهما </a:t>
            </a:r>
          </a:p>
          <a:p>
            <a:pPr algn="just" rtl="1"/>
            <a:r>
              <a:rPr lang="ar-IQ" dirty="0" smtClean="0"/>
              <a:t>3- ان لا يزيد عدد </a:t>
            </a:r>
            <a:r>
              <a:rPr lang="ar-IQ" dirty="0" err="1" smtClean="0"/>
              <a:t>القائمةعن</a:t>
            </a:r>
            <a:r>
              <a:rPr lang="ar-IQ" dirty="0" smtClean="0"/>
              <a:t> (10) كي لا يتشتت ذهن الطالب </a:t>
            </a:r>
          </a:p>
          <a:p>
            <a:pPr algn="just" rtl="1"/>
            <a:r>
              <a:rPr lang="ar-IQ" dirty="0" smtClean="0"/>
              <a:t>4- تجنب المطابقة التامة بين القائمتين في العدد اي لا يتساوى عدد المقدمات مع عدد الاستجابات بل تكون الاستجابات اكثر من المقدمات او ان يجعل بعض الاجابات في القائمة الثانية تصلح </a:t>
            </a:r>
            <a:r>
              <a:rPr lang="ar-IQ" dirty="0" err="1" smtClean="0"/>
              <a:t>لاكثر</a:t>
            </a:r>
            <a:r>
              <a:rPr lang="ar-IQ" dirty="0" smtClean="0"/>
              <a:t> من فقرة في القائمة الاولى </a:t>
            </a:r>
          </a:p>
          <a:p>
            <a:pPr algn="just" rtl="1"/>
            <a:r>
              <a:rPr lang="ar-IQ" dirty="0" smtClean="0"/>
              <a:t>5-تنظم ورقة الامتحان ليكون السؤال كاملا في نفس الصفحة </a:t>
            </a:r>
          </a:p>
          <a:p>
            <a:pPr algn="just" rtl="1"/>
            <a:r>
              <a:rPr lang="ar-IQ" dirty="0" smtClean="0"/>
              <a:t>اذا كانت عدد عناصر عمود اكثر من الاخر فتعد الاقل مقدمات والاكثر استجابات   </a:t>
            </a:r>
            <a:endParaRPr lang="en-US" dirty="0"/>
          </a:p>
        </p:txBody>
      </p:sp>
      <p:sp>
        <p:nvSpPr>
          <p:cNvPr id="3" name="عنوان 2"/>
          <p:cNvSpPr>
            <a:spLocks noGrp="1"/>
          </p:cNvSpPr>
          <p:nvPr>
            <p:ph type="title"/>
          </p:nvPr>
        </p:nvSpPr>
        <p:spPr>
          <a:xfrm>
            <a:off x="688490" y="381000"/>
            <a:ext cx="7756263" cy="762000"/>
          </a:xfrm>
        </p:spPr>
        <p:txBody>
          <a:bodyPr/>
          <a:lstStyle/>
          <a:p>
            <a:pPr rtl="1"/>
            <a:r>
              <a:rPr lang="ar-IQ" dirty="0" smtClean="0"/>
              <a:t>شروط اعدادها </a:t>
            </a:r>
            <a:endParaRPr lang="en-US" dirty="0"/>
          </a:p>
        </p:txBody>
      </p:sp>
    </p:spTree>
    <p:extLst>
      <p:ext uri="{BB962C8B-B14F-4D97-AF65-F5344CB8AC3E}">
        <p14:creationId xmlns:p14="http://schemas.microsoft.com/office/powerpoint/2010/main" val="354189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Effect transition="in" filter="fade">
                                      <p:cBhvr>
                                        <p:cTn id="48" dur="1000"/>
                                        <p:tgtEl>
                                          <p:spTgt spid="2">
                                            <p:txEl>
                                              <p:pRg st="5" end="5"/>
                                            </p:txEl>
                                          </p:spTgt>
                                        </p:tgtEl>
                                      </p:cBhvr>
                                    </p:animEffect>
                                    <p:anim calcmode="lin" valueType="num">
                                      <p:cBhvr>
                                        <p:cTn id="4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r>
              <a:rPr lang="ar-IQ" dirty="0" smtClean="0"/>
              <a:t>1- تتطلب حيزا اقل في طباعتها ، كما انها توفر وقتا للطالب في القراءة والحل </a:t>
            </a:r>
          </a:p>
          <a:p>
            <a:pPr algn="just" rtl="1"/>
            <a:r>
              <a:rPr lang="ar-IQ" dirty="0" smtClean="0"/>
              <a:t>2- اسها واسرع في صياغتها من اسئلة الاختيار من متعدد لاشتراك عدة اسئلة في نفس البدائل </a:t>
            </a:r>
          </a:p>
          <a:p>
            <a:pPr algn="just" rtl="1"/>
            <a:r>
              <a:rPr lang="ar-IQ" dirty="0" smtClean="0"/>
              <a:t>3- التخمين فيها قليل مقارنة مع الاسئلة الموضوعية الاخرى خاصة الصح </a:t>
            </a:r>
            <a:r>
              <a:rPr lang="ar-IQ" dirty="0" err="1" smtClean="0"/>
              <a:t>والخطا</a:t>
            </a:r>
            <a:r>
              <a:rPr lang="ar-IQ" dirty="0" smtClean="0"/>
              <a:t> </a:t>
            </a:r>
          </a:p>
          <a:p>
            <a:pPr algn="just" rtl="1"/>
            <a:r>
              <a:rPr lang="ar-IQ" dirty="0" smtClean="0"/>
              <a:t>4- يمكن استبدال قائمة الاستجابات اللفظية بموضوعات اخرى كالصور والرسوم البيانية او الخرائط </a:t>
            </a:r>
            <a:endParaRPr lang="en-US" dirty="0"/>
          </a:p>
        </p:txBody>
      </p:sp>
      <p:sp>
        <p:nvSpPr>
          <p:cNvPr id="3" name="عنوان 2"/>
          <p:cNvSpPr>
            <a:spLocks noGrp="1"/>
          </p:cNvSpPr>
          <p:nvPr>
            <p:ph type="title"/>
          </p:nvPr>
        </p:nvSpPr>
        <p:spPr/>
        <p:txBody>
          <a:bodyPr/>
          <a:lstStyle/>
          <a:p>
            <a:pPr rtl="1"/>
            <a:r>
              <a:rPr lang="ar-IQ" dirty="0" smtClean="0"/>
              <a:t>مزاياها </a:t>
            </a:r>
            <a:endParaRPr lang="en-US" dirty="0"/>
          </a:p>
        </p:txBody>
      </p:sp>
    </p:spTree>
    <p:extLst>
      <p:ext uri="{BB962C8B-B14F-4D97-AF65-F5344CB8AC3E}">
        <p14:creationId xmlns:p14="http://schemas.microsoft.com/office/powerpoint/2010/main" val="417109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r>
              <a:rPr lang="ar-IQ" sz="4000" dirty="0" smtClean="0"/>
              <a:t>1- محدودة في استخدامها بالموضوعات التي تحتوي على عدد قليل من الفقرات المتجانسة التي يمكن ان تشترك في مجموعة واحدة من البدائل الفعالة</a:t>
            </a:r>
          </a:p>
          <a:p>
            <a:pPr algn="just" rtl="1"/>
            <a:r>
              <a:rPr lang="ar-IQ" sz="4000" dirty="0" smtClean="0"/>
              <a:t>2-مجال استعمالها محدود ولا تستعمل الا في حالة المطابقة بين شيء واخر </a:t>
            </a:r>
          </a:p>
          <a:p>
            <a:pPr algn="just" rtl="1"/>
            <a:endParaRPr lang="en-US" dirty="0"/>
          </a:p>
        </p:txBody>
      </p:sp>
      <p:sp>
        <p:nvSpPr>
          <p:cNvPr id="3" name="عنوان 2"/>
          <p:cNvSpPr>
            <a:spLocks noGrp="1"/>
          </p:cNvSpPr>
          <p:nvPr>
            <p:ph type="title"/>
          </p:nvPr>
        </p:nvSpPr>
        <p:spPr/>
        <p:txBody>
          <a:bodyPr/>
          <a:lstStyle/>
          <a:p>
            <a:pPr rtl="1"/>
            <a:r>
              <a:rPr lang="ar-IQ" dirty="0" smtClean="0"/>
              <a:t>عيوبها </a:t>
            </a:r>
            <a:endParaRPr lang="en-US" dirty="0"/>
          </a:p>
        </p:txBody>
      </p:sp>
    </p:spTree>
    <p:extLst>
      <p:ext uri="{BB962C8B-B14F-4D97-AF65-F5344CB8AC3E}">
        <p14:creationId xmlns:p14="http://schemas.microsoft.com/office/powerpoint/2010/main" val="421038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rtl="1"/>
            <a:r>
              <a:rPr lang="ar-IQ" sz="2800" dirty="0" smtClean="0"/>
              <a:t>وتعد من افضل الاختبارات الموضوعية على الاطلاق فهي تقيس اهداف عقلية عليا يصعب قياسها بالأنواع الاخرى من الاسئلة الموضوعية .</a:t>
            </a:r>
          </a:p>
          <a:p>
            <a:pPr algn="just" rtl="1"/>
            <a:r>
              <a:rPr lang="ar-IQ" sz="2800" dirty="0" smtClean="0"/>
              <a:t>يتآلف السؤال من متن ويكون اما على شكل سؤال او جملة ناقصة ويفضل شكل السؤال </a:t>
            </a:r>
          </a:p>
          <a:p>
            <a:pPr algn="just" rtl="1"/>
            <a:r>
              <a:rPr lang="ar-IQ" sz="2800" dirty="0" smtClean="0"/>
              <a:t>تكون الاجابة على شكل مموهات ( مشتتات ) او بدائل وهي اجوبة محتملة للسؤال ، احداها صحيح والباقي خطأ وقد يكون عددها ثلاث او اربع  </a:t>
            </a:r>
            <a:endParaRPr lang="en-US" sz="2800" dirty="0"/>
          </a:p>
        </p:txBody>
      </p:sp>
      <p:sp>
        <p:nvSpPr>
          <p:cNvPr id="3" name="عنوان 2"/>
          <p:cNvSpPr>
            <a:spLocks noGrp="1"/>
          </p:cNvSpPr>
          <p:nvPr>
            <p:ph type="title"/>
          </p:nvPr>
        </p:nvSpPr>
        <p:spPr/>
        <p:txBody>
          <a:bodyPr/>
          <a:lstStyle/>
          <a:p>
            <a:pPr rtl="1"/>
            <a:r>
              <a:rPr lang="ar-IQ" dirty="0" smtClean="0"/>
              <a:t>اختبارات الاختيار من متعدد </a:t>
            </a:r>
            <a:endParaRPr lang="en-US" dirty="0"/>
          </a:p>
        </p:txBody>
      </p:sp>
    </p:spTree>
    <p:extLst>
      <p:ext uri="{BB962C8B-B14F-4D97-AF65-F5344CB8AC3E}">
        <p14:creationId xmlns:p14="http://schemas.microsoft.com/office/powerpoint/2010/main" val="1268893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066801"/>
            <a:ext cx="7745505" cy="5059362"/>
          </a:xfrm>
        </p:spPr>
        <p:txBody>
          <a:bodyPr>
            <a:normAutofit/>
          </a:bodyPr>
          <a:lstStyle/>
          <a:p>
            <a:pPr algn="just" rtl="1"/>
            <a:r>
              <a:rPr lang="ar-IQ" dirty="0" smtClean="0"/>
              <a:t>1- مرونتها الكبيرة </a:t>
            </a:r>
            <a:r>
              <a:rPr lang="ar-IQ" dirty="0" err="1" smtClean="0"/>
              <a:t>اذمن</a:t>
            </a:r>
            <a:r>
              <a:rPr lang="ar-IQ" dirty="0" smtClean="0"/>
              <a:t> الممكن استخدامها في قياس العديد من مستويات الاهداف </a:t>
            </a:r>
          </a:p>
          <a:p>
            <a:pPr algn="just" rtl="1"/>
            <a:r>
              <a:rPr lang="ar-IQ" dirty="0" smtClean="0"/>
              <a:t>2- يرتبط </a:t>
            </a:r>
            <a:r>
              <a:rPr lang="ar-IQ" dirty="0" err="1" smtClean="0"/>
              <a:t>باحد</a:t>
            </a:r>
            <a:r>
              <a:rPr lang="ar-IQ" dirty="0" smtClean="0"/>
              <a:t> اهم الاهداف التربوية الا وهو تنمية القدرة على حل المشكلات </a:t>
            </a:r>
          </a:p>
          <a:p>
            <a:pPr algn="just" rtl="1"/>
            <a:r>
              <a:rPr lang="ar-IQ" dirty="0" smtClean="0"/>
              <a:t>3- يمكن التحكم في مستوى صعوبة او سهولة السؤال عن طريق تغيير او تعديل التجانس بين البدائل فكلما كانت متجانسة اكثر كانت اصعب والعكس صحيح </a:t>
            </a:r>
          </a:p>
          <a:p>
            <a:pPr algn="just" rtl="1"/>
            <a:r>
              <a:rPr lang="ar-IQ" dirty="0" smtClean="0"/>
              <a:t>4-اقل عرضة للتخمين من اسئلة الصح </a:t>
            </a:r>
            <a:r>
              <a:rPr lang="ar-IQ" dirty="0" err="1" smtClean="0"/>
              <a:t>والخطا</a:t>
            </a:r>
            <a:r>
              <a:rPr lang="ar-IQ" dirty="0" smtClean="0"/>
              <a:t> </a:t>
            </a:r>
          </a:p>
          <a:p>
            <a:pPr algn="just" rtl="1"/>
            <a:r>
              <a:rPr lang="ar-IQ" dirty="0" smtClean="0"/>
              <a:t>5- توفر للمعلم وسيلة قيمة لتشخيص ما يعرفه الطلبة خاصة اذا تنوعت البدائل في درجة صحتها </a:t>
            </a:r>
          </a:p>
          <a:p>
            <a:pPr algn="just" rtl="1"/>
            <a:r>
              <a:rPr lang="ar-IQ" dirty="0" smtClean="0"/>
              <a:t>6-اسهل في الاجابة عليها من اسئلة الصح </a:t>
            </a:r>
            <a:r>
              <a:rPr lang="ar-IQ" dirty="0" err="1" smtClean="0"/>
              <a:t>والخطا</a:t>
            </a:r>
            <a:r>
              <a:rPr lang="ar-IQ" dirty="0" smtClean="0"/>
              <a:t> </a:t>
            </a:r>
            <a:r>
              <a:rPr lang="ar-IQ" dirty="0" err="1" smtClean="0"/>
              <a:t>لانها</a:t>
            </a:r>
            <a:r>
              <a:rPr lang="ar-IQ" dirty="0" smtClean="0"/>
              <a:t> اقل غموضا </a:t>
            </a:r>
            <a:endParaRPr lang="en-US" dirty="0"/>
          </a:p>
        </p:txBody>
      </p:sp>
      <p:sp>
        <p:nvSpPr>
          <p:cNvPr id="3" name="عنوان 2"/>
          <p:cNvSpPr>
            <a:spLocks noGrp="1"/>
          </p:cNvSpPr>
          <p:nvPr>
            <p:ph type="title"/>
          </p:nvPr>
        </p:nvSpPr>
        <p:spPr>
          <a:xfrm>
            <a:off x="688490" y="152400"/>
            <a:ext cx="7756263" cy="914400"/>
          </a:xfrm>
        </p:spPr>
        <p:txBody>
          <a:bodyPr/>
          <a:lstStyle/>
          <a:p>
            <a:pPr rtl="1"/>
            <a:r>
              <a:rPr lang="ar-IQ" dirty="0" smtClean="0"/>
              <a:t>مزاياها </a:t>
            </a:r>
            <a:endParaRPr lang="en-US" dirty="0"/>
          </a:p>
        </p:txBody>
      </p:sp>
    </p:spTree>
    <p:extLst>
      <p:ext uri="{BB962C8B-B14F-4D97-AF65-F5344CB8AC3E}">
        <p14:creationId xmlns:p14="http://schemas.microsoft.com/office/powerpoint/2010/main" val="345061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Effect transition="in" filter="fade">
                                      <p:cBhvr>
                                        <p:cTn id="48" dur="1000"/>
                                        <p:tgtEl>
                                          <p:spTgt spid="2">
                                            <p:txEl>
                                              <p:pRg st="5" end="5"/>
                                            </p:txEl>
                                          </p:spTgt>
                                        </p:tgtEl>
                                      </p:cBhvr>
                                    </p:animEffect>
                                    <p:anim calcmode="lin" valueType="num">
                                      <p:cBhvr>
                                        <p:cTn id="4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rtl="1"/>
            <a:r>
              <a:rPr lang="ar-IQ" sz="3600" dirty="0" smtClean="0"/>
              <a:t>1- تحتاج الى وقت طويل نسبيا في اعدادها وتصميمها والى المهارة ايضا </a:t>
            </a:r>
          </a:p>
          <a:p>
            <a:pPr algn="just" rtl="1"/>
            <a:r>
              <a:rPr lang="ar-IQ" sz="3600" dirty="0" smtClean="0"/>
              <a:t>2- لا تصلح لقياس القدرة على التأليف والتنظيم والابتكار </a:t>
            </a:r>
          </a:p>
          <a:p>
            <a:pPr algn="just" rtl="1"/>
            <a:r>
              <a:rPr lang="ar-IQ" sz="3600" dirty="0" smtClean="0"/>
              <a:t>3- تكاليف طباعتها اكثر من الانواع الاخرى    </a:t>
            </a:r>
            <a:endParaRPr lang="en-US" sz="3600" dirty="0"/>
          </a:p>
        </p:txBody>
      </p:sp>
      <p:sp>
        <p:nvSpPr>
          <p:cNvPr id="3" name="عنوان 2"/>
          <p:cNvSpPr>
            <a:spLocks noGrp="1"/>
          </p:cNvSpPr>
          <p:nvPr>
            <p:ph type="title"/>
          </p:nvPr>
        </p:nvSpPr>
        <p:spPr/>
        <p:txBody>
          <a:bodyPr/>
          <a:lstStyle/>
          <a:p>
            <a:pPr rtl="1"/>
            <a:r>
              <a:rPr lang="ar-IQ" dirty="0" smtClean="0"/>
              <a:t>عيوبها </a:t>
            </a:r>
            <a:endParaRPr lang="en-US" dirty="0"/>
          </a:p>
        </p:txBody>
      </p:sp>
    </p:spTree>
    <p:extLst>
      <p:ext uri="{BB962C8B-B14F-4D97-AF65-F5344CB8AC3E}">
        <p14:creationId xmlns:p14="http://schemas.microsoft.com/office/powerpoint/2010/main" val="123039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066800"/>
            <a:ext cx="7745505" cy="5333999"/>
          </a:xfrm>
        </p:spPr>
        <p:txBody>
          <a:bodyPr>
            <a:normAutofit lnSpcReduction="10000"/>
          </a:bodyPr>
          <a:lstStyle/>
          <a:p>
            <a:pPr algn="just" rtl="1"/>
            <a:r>
              <a:rPr lang="ar-IQ" dirty="0" smtClean="0"/>
              <a:t>1- يجب ان يكون هناك اجابة واحدة صحيحة فقط ولا شك في صحتها </a:t>
            </a:r>
          </a:p>
          <a:p>
            <a:pPr algn="just" rtl="1"/>
            <a:r>
              <a:rPr lang="ar-IQ" dirty="0" smtClean="0"/>
              <a:t>2- يجب ان تكون المشتتات مبينة على الاخطاء الشائعة من نقص المعلومات او الفهم الخاطئ بحيث تصبح جذابة للضعفاء </a:t>
            </a:r>
          </a:p>
          <a:p>
            <a:pPr algn="just" rtl="1"/>
            <a:r>
              <a:rPr lang="ar-IQ" dirty="0" smtClean="0"/>
              <a:t>3- يجب ان تكون البدائل مناسبة لأصل السؤال فاذا كانت الكلمة الاولى فاعلا فالبدائل جميعها تبدا بفاعل واذا كانت مؤنث فيجب ان تكون جميع البدائل مؤنثا </a:t>
            </a:r>
          </a:p>
          <a:p>
            <a:pPr algn="just" rtl="1"/>
            <a:r>
              <a:rPr lang="ar-IQ" dirty="0" smtClean="0"/>
              <a:t>4-يجب ان تكون البدائل متجانسة في محتواها ومرتبطة بالسؤال </a:t>
            </a:r>
          </a:p>
          <a:p>
            <a:pPr algn="just" rtl="1"/>
            <a:r>
              <a:rPr lang="ar-IQ" dirty="0" smtClean="0"/>
              <a:t>5- يجب الا يكون البديل الصحيح اطول من البدائل الخاطئة</a:t>
            </a:r>
          </a:p>
          <a:p>
            <a:pPr algn="just" rtl="1"/>
            <a:r>
              <a:rPr lang="ar-IQ" dirty="0" smtClean="0"/>
              <a:t>6- يجب توزيع البديل الصحيح على البدائل عشوائيا </a:t>
            </a:r>
          </a:p>
          <a:p>
            <a:pPr algn="just" rtl="1"/>
            <a:r>
              <a:rPr lang="ar-IQ" dirty="0" smtClean="0"/>
              <a:t>7- يجب ان تكون المصطلحات المستخدمة في البدائل الخاطئة معروفة للطلبة وليست غريبة او نادرة </a:t>
            </a:r>
          </a:p>
          <a:p>
            <a:pPr algn="just" rtl="1"/>
            <a:r>
              <a:rPr lang="ar-IQ" dirty="0" smtClean="0"/>
              <a:t>8- تحاشي البدائل ( كل ما سبق ) (ليس مما سبق ) لان قبولها او رفضها مرتبط باختيار او استبعاد كل البدائل السابقة</a:t>
            </a:r>
          </a:p>
          <a:p>
            <a:pPr algn="just" rtl="1"/>
            <a:r>
              <a:rPr lang="ar-IQ" dirty="0" smtClean="0"/>
              <a:t> </a:t>
            </a:r>
            <a:endParaRPr lang="en-US" dirty="0"/>
          </a:p>
        </p:txBody>
      </p:sp>
      <p:sp>
        <p:nvSpPr>
          <p:cNvPr id="3" name="عنوان 2"/>
          <p:cNvSpPr>
            <a:spLocks noGrp="1"/>
          </p:cNvSpPr>
          <p:nvPr>
            <p:ph type="title"/>
          </p:nvPr>
        </p:nvSpPr>
        <p:spPr>
          <a:xfrm>
            <a:off x="688490" y="304800"/>
            <a:ext cx="7756263" cy="685800"/>
          </a:xfrm>
        </p:spPr>
        <p:txBody>
          <a:bodyPr/>
          <a:lstStyle/>
          <a:p>
            <a:pPr rtl="1"/>
            <a:r>
              <a:rPr lang="ar-IQ" dirty="0" smtClean="0"/>
              <a:t>قواعد اعدادها </a:t>
            </a:r>
            <a:endParaRPr lang="en-US" dirty="0"/>
          </a:p>
        </p:txBody>
      </p:sp>
    </p:spTree>
    <p:extLst>
      <p:ext uri="{BB962C8B-B14F-4D97-AF65-F5344CB8AC3E}">
        <p14:creationId xmlns:p14="http://schemas.microsoft.com/office/powerpoint/2010/main" val="2088675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Effect transition="in" filter="fade">
                                      <p:cBhvr>
                                        <p:cTn id="48" dur="1000"/>
                                        <p:tgtEl>
                                          <p:spTgt spid="2">
                                            <p:txEl>
                                              <p:pRg st="5" end="5"/>
                                            </p:txEl>
                                          </p:spTgt>
                                        </p:tgtEl>
                                      </p:cBhvr>
                                    </p:animEffect>
                                    <p:anim calcmode="lin" valueType="num">
                                      <p:cBhvr>
                                        <p:cTn id="4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Effect transition="in" filter="fade">
                                      <p:cBhvr>
                                        <p:cTn id="55" dur="1000"/>
                                        <p:tgtEl>
                                          <p:spTgt spid="2">
                                            <p:txEl>
                                              <p:pRg st="6" end="6"/>
                                            </p:txEl>
                                          </p:spTgt>
                                        </p:tgtEl>
                                      </p:cBhvr>
                                    </p:animEffect>
                                    <p:anim calcmode="lin" valueType="num">
                                      <p:cBhvr>
                                        <p:cTn id="5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txEl>
                                              <p:pRg st="7" end="7"/>
                                            </p:txEl>
                                          </p:spTgt>
                                        </p:tgtEl>
                                        <p:attrNameLst>
                                          <p:attrName>style.visibility</p:attrName>
                                        </p:attrNameLst>
                                      </p:cBhvr>
                                      <p:to>
                                        <p:strVal val="visible"/>
                                      </p:to>
                                    </p:set>
                                    <p:animEffect transition="in" filter="fade">
                                      <p:cBhvr>
                                        <p:cTn id="62" dur="1000"/>
                                        <p:tgtEl>
                                          <p:spTgt spid="2">
                                            <p:txEl>
                                              <p:pRg st="7" end="7"/>
                                            </p:txEl>
                                          </p:spTgt>
                                        </p:tgtEl>
                                      </p:cBhvr>
                                    </p:animEffect>
                                    <p:anim calcmode="lin" valueType="num">
                                      <p:cBhvr>
                                        <p:cTn id="6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2">
                                            <p:txEl>
                                              <p:pRg st="8" end="8"/>
                                            </p:txEl>
                                          </p:spTgt>
                                        </p:tgtEl>
                                        <p:attrNameLst>
                                          <p:attrName>style.visibility</p:attrName>
                                        </p:attrNameLst>
                                      </p:cBhvr>
                                      <p:to>
                                        <p:strVal val="visible"/>
                                      </p:to>
                                    </p:set>
                                    <p:animEffect transition="in" filter="fade">
                                      <p:cBhvr>
                                        <p:cTn id="69" dur="1000"/>
                                        <p:tgtEl>
                                          <p:spTgt spid="2">
                                            <p:txEl>
                                              <p:pRg st="8" end="8"/>
                                            </p:txEl>
                                          </p:spTgt>
                                        </p:tgtEl>
                                      </p:cBhvr>
                                    </p:animEffect>
                                    <p:anim calcmode="lin" valueType="num">
                                      <p:cBhvr>
                                        <p:cTn id="7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endParaRPr lang="ar-IQ" dirty="0" smtClean="0"/>
          </a:p>
          <a:p>
            <a:pPr algn="just" rtl="1"/>
            <a:r>
              <a:rPr lang="ar-IQ" sz="3200" dirty="0" smtClean="0"/>
              <a:t>وتسمى ايضا </a:t>
            </a:r>
            <a:r>
              <a:rPr lang="ar-IQ" sz="3200" dirty="0" err="1" smtClean="0"/>
              <a:t>باختبارت</a:t>
            </a:r>
            <a:r>
              <a:rPr lang="ar-IQ" sz="3200" dirty="0" smtClean="0"/>
              <a:t> التعرف ، سميت موضوعية </a:t>
            </a:r>
            <a:r>
              <a:rPr lang="ar-IQ" sz="3200" dirty="0" err="1" smtClean="0"/>
              <a:t>لانها</a:t>
            </a:r>
            <a:r>
              <a:rPr lang="ar-IQ" sz="3200" dirty="0" smtClean="0"/>
              <a:t> تخرج عن ذاتية </a:t>
            </a:r>
            <a:r>
              <a:rPr lang="ar-IQ" sz="3200" dirty="0" err="1" smtClean="0"/>
              <a:t>المصصح</a:t>
            </a:r>
            <a:r>
              <a:rPr lang="ar-IQ" sz="3200" dirty="0" smtClean="0"/>
              <a:t> ولا </a:t>
            </a:r>
            <a:r>
              <a:rPr lang="ar-IQ" sz="3200" dirty="0" err="1" smtClean="0"/>
              <a:t>تتاثر</a:t>
            </a:r>
            <a:r>
              <a:rPr lang="ar-IQ" sz="3200" dirty="0" smtClean="0"/>
              <a:t> به عند وضع الدرجة .</a:t>
            </a:r>
          </a:p>
          <a:p>
            <a:pPr algn="just" rtl="1"/>
            <a:r>
              <a:rPr lang="ar-IQ" sz="3200" dirty="0" smtClean="0"/>
              <a:t>وفيها يتعرف الطالب على الاجابة الصحيحة دون ان يسترجعها .</a:t>
            </a:r>
            <a:endParaRPr lang="en-US" sz="3200" dirty="0"/>
          </a:p>
        </p:txBody>
      </p:sp>
      <p:sp>
        <p:nvSpPr>
          <p:cNvPr id="3" name="عنوان 2"/>
          <p:cNvSpPr>
            <a:spLocks noGrp="1"/>
          </p:cNvSpPr>
          <p:nvPr>
            <p:ph type="title"/>
          </p:nvPr>
        </p:nvSpPr>
        <p:spPr/>
        <p:txBody>
          <a:bodyPr/>
          <a:lstStyle/>
          <a:p>
            <a:r>
              <a:rPr lang="ar-IQ" dirty="0" smtClean="0"/>
              <a:t>الاختبارات الموضوعية </a:t>
            </a:r>
            <a:endParaRPr lang="en-US" dirty="0"/>
          </a:p>
        </p:txBody>
      </p:sp>
    </p:spTree>
    <p:extLst>
      <p:ext uri="{BB962C8B-B14F-4D97-AF65-F5344CB8AC3E}">
        <p14:creationId xmlns:p14="http://schemas.microsoft.com/office/powerpoint/2010/main" val="271929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1000"/>
                                        <p:tgtEl>
                                          <p:spTgt spid="2">
                                            <p:txEl>
                                              <p:pRg st="2" end="2"/>
                                            </p:txEl>
                                          </p:spTgt>
                                        </p:tgtEl>
                                      </p:cBhvr>
                                    </p:animEffect>
                                    <p:anim calcmode="lin" valueType="num">
                                      <p:cBhvr>
                                        <p:cTn id="2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rtl="1"/>
            <a:r>
              <a:rPr lang="ar-IQ" sz="3600" dirty="0" smtClean="0"/>
              <a:t>قد تم التطرق الى هذا النوع من الاسئلة في الاسئلة </a:t>
            </a:r>
            <a:r>
              <a:rPr lang="ar-IQ" sz="3600" dirty="0" err="1" smtClean="0"/>
              <a:t>المقالية</a:t>
            </a:r>
            <a:r>
              <a:rPr lang="ar-IQ" sz="3600" dirty="0" smtClean="0"/>
              <a:t> لكن في الموضوعية تختلف عنها في وجود اجابات امام الفراغ ويختار الطالب منها الكلمة الصحيحة التي تكمل الفراغ وبذلك فهو يتعرف على الاجابة الصحيحة ولا يستدعيها . </a:t>
            </a:r>
            <a:endParaRPr lang="en-US" sz="3600" dirty="0"/>
          </a:p>
        </p:txBody>
      </p:sp>
      <p:sp>
        <p:nvSpPr>
          <p:cNvPr id="3" name="عنوان 2"/>
          <p:cNvSpPr>
            <a:spLocks noGrp="1"/>
          </p:cNvSpPr>
          <p:nvPr>
            <p:ph type="title"/>
          </p:nvPr>
        </p:nvSpPr>
        <p:spPr/>
        <p:txBody>
          <a:bodyPr/>
          <a:lstStyle/>
          <a:p>
            <a:pPr rtl="1"/>
            <a:r>
              <a:rPr lang="ar-IQ" dirty="0" smtClean="0"/>
              <a:t>اختبارات الاكمال ( الفراغات ) </a:t>
            </a:r>
            <a:endParaRPr lang="en-US" dirty="0"/>
          </a:p>
        </p:txBody>
      </p:sp>
    </p:spTree>
    <p:extLst>
      <p:ext uri="{BB962C8B-B14F-4D97-AF65-F5344CB8AC3E}">
        <p14:creationId xmlns:p14="http://schemas.microsoft.com/office/powerpoint/2010/main" val="91185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rtl="1"/>
            <a:r>
              <a:rPr lang="ar-IQ" sz="3600" dirty="0" smtClean="0"/>
              <a:t>1- تمتاز في ان التخمين فيها اقل من الانواع الاخرى </a:t>
            </a:r>
          </a:p>
          <a:p>
            <a:pPr algn="just" rtl="1"/>
            <a:r>
              <a:rPr lang="ar-IQ" sz="3600" dirty="0" smtClean="0"/>
              <a:t>2- تمتاز عن </a:t>
            </a:r>
            <a:r>
              <a:rPr lang="ar-IQ" sz="3600" dirty="0" err="1" smtClean="0"/>
              <a:t>المقالية</a:t>
            </a:r>
            <a:r>
              <a:rPr lang="ar-IQ" sz="3600" dirty="0" smtClean="0"/>
              <a:t> في انها اكثر موضوعية </a:t>
            </a:r>
            <a:r>
              <a:rPr lang="ar-IQ" sz="3600" dirty="0"/>
              <a:t>و</a:t>
            </a:r>
            <a:r>
              <a:rPr lang="ar-IQ" sz="3600" dirty="0" smtClean="0"/>
              <a:t>تصحيحها اسهل </a:t>
            </a:r>
          </a:p>
          <a:p>
            <a:pPr algn="just" rtl="1"/>
            <a:r>
              <a:rPr lang="ar-IQ" sz="3600" dirty="0" smtClean="0"/>
              <a:t>3-  شموليتها للمادة الدراسية لو قسناها مع الاختبارات </a:t>
            </a:r>
            <a:r>
              <a:rPr lang="ar-IQ" sz="3600" dirty="0" err="1" smtClean="0"/>
              <a:t>المقالية</a:t>
            </a:r>
            <a:r>
              <a:rPr lang="ar-IQ" sz="3600" dirty="0" smtClean="0"/>
              <a:t> </a:t>
            </a:r>
            <a:endParaRPr lang="en-US" sz="3600" dirty="0"/>
          </a:p>
        </p:txBody>
      </p:sp>
      <p:sp>
        <p:nvSpPr>
          <p:cNvPr id="3" name="عنوان 2"/>
          <p:cNvSpPr>
            <a:spLocks noGrp="1"/>
          </p:cNvSpPr>
          <p:nvPr>
            <p:ph type="title"/>
          </p:nvPr>
        </p:nvSpPr>
        <p:spPr/>
        <p:txBody>
          <a:bodyPr/>
          <a:lstStyle/>
          <a:p>
            <a:pPr rtl="1"/>
            <a:r>
              <a:rPr lang="ar-IQ" dirty="0" smtClean="0"/>
              <a:t>مزاياها </a:t>
            </a:r>
            <a:endParaRPr lang="en-US" dirty="0"/>
          </a:p>
        </p:txBody>
      </p:sp>
    </p:spTree>
    <p:extLst>
      <p:ext uri="{BB962C8B-B14F-4D97-AF65-F5344CB8AC3E}">
        <p14:creationId xmlns:p14="http://schemas.microsoft.com/office/powerpoint/2010/main" val="105905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endParaRPr lang="ar-IQ" dirty="0" smtClean="0"/>
          </a:p>
          <a:p>
            <a:pPr marL="0" indent="0" algn="just" rtl="1">
              <a:buNone/>
            </a:pPr>
            <a:r>
              <a:rPr lang="ar-IQ" dirty="0" smtClean="0"/>
              <a:t>1-</a:t>
            </a:r>
            <a:r>
              <a:rPr lang="ar-IQ" sz="3200" dirty="0" smtClean="0"/>
              <a:t>- اقل موضوعية من غيرها من الانواع الاخرى للاختبارات الموضوعية</a:t>
            </a:r>
          </a:p>
          <a:p>
            <a:pPr algn="just" rtl="1"/>
            <a:endParaRPr lang="ar-IQ" sz="3200" dirty="0"/>
          </a:p>
          <a:p>
            <a:pPr algn="just" rtl="1"/>
            <a:r>
              <a:rPr lang="ar-IQ" sz="3200" dirty="0" smtClean="0"/>
              <a:t>2- تتطلب جهدا ووقتا من المصحح في التصحيح نظرا لتعدد الاجابات وتحتاج الى قراءة من المصحح </a:t>
            </a:r>
            <a:endParaRPr lang="en-US" sz="3200" dirty="0"/>
          </a:p>
        </p:txBody>
      </p:sp>
      <p:sp>
        <p:nvSpPr>
          <p:cNvPr id="3" name="عنوان 2"/>
          <p:cNvSpPr>
            <a:spLocks noGrp="1"/>
          </p:cNvSpPr>
          <p:nvPr>
            <p:ph type="title"/>
          </p:nvPr>
        </p:nvSpPr>
        <p:spPr/>
        <p:txBody>
          <a:bodyPr/>
          <a:lstStyle/>
          <a:p>
            <a:pPr rtl="1"/>
            <a:r>
              <a:rPr lang="ar-IQ" dirty="0" smtClean="0"/>
              <a:t>عيوبها </a:t>
            </a:r>
            <a:endParaRPr lang="en-US" dirty="0"/>
          </a:p>
        </p:txBody>
      </p:sp>
    </p:spTree>
    <p:extLst>
      <p:ext uri="{BB962C8B-B14F-4D97-AF65-F5344CB8AC3E}">
        <p14:creationId xmlns:p14="http://schemas.microsoft.com/office/powerpoint/2010/main" val="35314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anim calcmode="lin" valueType="num">
                                      <p:cBhvr>
                                        <p:cTn id="2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1524000"/>
            <a:ext cx="7745505" cy="4724399"/>
          </a:xfrm>
        </p:spPr>
        <p:txBody>
          <a:bodyPr>
            <a:normAutofit/>
          </a:bodyPr>
          <a:lstStyle/>
          <a:p>
            <a:pPr algn="just" rtl="1"/>
            <a:r>
              <a:rPr lang="ar-IQ" dirty="0" smtClean="0"/>
              <a:t>تصحح الاختبارات الموضوعية بان يعطى درجة واحدة </a:t>
            </a:r>
            <a:r>
              <a:rPr lang="ar-IQ" dirty="0" err="1" smtClean="0"/>
              <a:t>للاجابة</a:t>
            </a:r>
            <a:r>
              <a:rPr lang="ar-IQ" dirty="0" smtClean="0"/>
              <a:t> الصحيحة ودرجة صفر للخاطئة وهناك طرق متبعة في تصحيحها هي :</a:t>
            </a:r>
          </a:p>
          <a:p>
            <a:pPr algn="just" rtl="1"/>
            <a:r>
              <a:rPr lang="ar-IQ" dirty="0" smtClean="0"/>
              <a:t>1- التصحيح اليدوي : يقوم المعلم بوضع اشارة بلون مميز على الاجابات الصحيحة وعند الانتهاء يجمع عددها لتمثل درجة الطالب في الامتحان </a:t>
            </a:r>
          </a:p>
          <a:p>
            <a:pPr algn="just" rtl="1"/>
            <a:r>
              <a:rPr lang="ar-IQ" dirty="0" smtClean="0"/>
              <a:t>2- تصحيح يدوي بمفتاح مثقب : حيث يعمل المعلم ورقة اجابة منفصلة يجيب عنها الطالب وتقب ورقة اجابة على شكل دوائر تقابل البديل الصحيح ثم يوضع المفتاح المثقب على ورقة اجابة الطالب والثقب الذي تظهر من خلاله الاشارة دالة على الاجابة الصحيحة ويتم جمعها لتمثل درجة الطالب في الامتحان </a:t>
            </a:r>
          </a:p>
          <a:p>
            <a:pPr algn="just" rtl="1"/>
            <a:r>
              <a:rPr lang="ar-IQ" dirty="0" smtClean="0"/>
              <a:t>3-التصحيح الالكتروني تتمثل باستخدام ورقة اجابة قياسية خاصة وعن طريق المسح الضوئي لها يتم جمع الاجابات الصحيحة وتستخرج درجة الطالب </a:t>
            </a:r>
            <a:endParaRPr lang="en-US" dirty="0"/>
          </a:p>
        </p:txBody>
      </p:sp>
      <p:sp>
        <p:nvSpPr>
          <p:cNvPr id="3" name="عنوان 2"/>
          <p:cNvSpPr>
            <a:spLocks noGrp="1"/>
          </p:cNvSpPr>
          <p:nvPr>
            <p:ph type="title"/>
          </p:nvPr>
        </p:nvSpPr>
        <p:spPr>
          <a:xfrm>
            <a:off x="688490" y="304800"/>
            <a:ext cx="7756263" cy="914400"/>
          </a:xfrm>
        </p:spPr>
        <p:txBody>
          <a:bodyPr/>
          <a:lstStyle/>
          <a:p>
            <a:pPr rtl="1"/>
            <a:r>
              <a:rPr lang="ar-IQ" dirty="0" smtClean="0"/>
              <a:t>تصحيح الاختبارات الموضوعية </a:t>
            </a:r>
            <a:endParaRPr lang="en-US" dirty="0"/>
          </a:p>
        </p:txBody>
      </p:sp>
    </p:spTree>
    <p:extLst>
      <p:ext uri="{BB962C8B-B14F-4D97-AF65-F5344CB8AC3E}">
        <p14:creationId xmlns:p14="http://schemas.microsoft.com/office/powerpoint/2010/main" val="135525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570156"/>
            <a:ext cx="7756263" cy="4992444"/>
          </a:xfrm>
        </p:spPr>
        <p:txBody>
          <a:bodyPr/>
          <a:lstStyle/>
          <a:p>
            <a:r>
              <a:rPr lang="ar-IQ" dirty="0" smtClean="0"/>
              <a:t>انــــتـــــــــهــــــــــى </a:t>
            </a:r>
            <a:endParaRPr lang="en-US" dirty="0"/>
          </a:p>
        </p:txBody>
      </p:sp>
    </p:spTree>
    <p:extLst>
      <p:ext uri="{BB962C8B-B14F-4D97-AF65-F5344CB8AC3E}">
        <p14:creationId xmlns:p14="http://schemas.microsoft.com/office/powerpoint/2010/main" val="364884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r>
              <a:rPr lang="ar-IQ" dirty="0" smtClean="0"/>
              <a:t>1- ان الاجابة عن السؤال الموضوعي اجابة محددة لا تقبل الالتواء او التأويل او اللف والدوران .</a:t>
            </a:r>
          </a:p>
          <a:p>
            <a:pPr algn="just" rtl="1"/>
            <a:r>
              <a:rPr lang="ar-IQ" dirty="0" smtClean="0"/>
              <a:t>2- الاسئلة كثيرة العدد في الامتحان الواحد وتستطيع ان تغطي محتوى المادة الدراسية </a:t>
            </a:r>
          </a:p>
          <a:p>
            <a:pPr algn="just" rtl="1"/>
            <a:r>
              <a:rPr lang="ar-IQ" dirty="0" smtClean="0"/>
              <a:t>3- لا </a:t>
            </a:r>
            <a:r>
              <a:rPr lang="ar-IQ" dirty="0" err="1" smtClean="0"/>
              <a:t>يتاثر</a:t>
            </a:r>
            <a:r>
              <a:rPr lang="ar-IQ" dirty="0" smtClean="0"/>
              <a:t> المصحح بلغة الطالب او تنظيمه </a:t>
            </a:r>
            <a:r>
              <a:rPr lang="ar-IQ" dirty="0" err="1" smtClean="0"/>
              <a:t>للاجابة</a:t>
            </a:r>
            <a:r>
              <a:rPr lang="ar-IQ" dirty="0" smtClean="0"/>
              <a:t> او جودة خطه </a:t>
            </a:r>
          </a:p>
          <a:p>
            <a:pPr algn="just" rtl="1"/>
            <a:r>
              <a:rPr lang="ar-IQ" dirty="0" smtClean="0"/>
              <a:t>4- يستطيع اي فرد تصحيحها اذا اعطي الاجابة الصحيحة </a:t>
            </a:r>
          </a:p>
          <a:p>
            <a:pPr algn="just" rtl="1"/>
            <a:r>
              <a:rPr lang="ar-IQ" dirty="0" smtClean="0"/>
              <a:t>5- مدة الاجابة على السؤال الواحد قصيرة </a:t>
            </a:r>
          </a:p>
          <a:p>
            <a:pPr algn="just" rtl="1"/>
            <a:r>
              <a:rPr lang="ar-IQ" dirty="0" smtClean="0"/>
              <a:t>6-درجة الصدق والثبات فيها مرتفعة من حيث شمولية الاسئلة للمادة الدراسية واستقرار درجات الطلبة اذا اعيد عليهم الاختبار عليهم مرة ثانية </a:t>
            </a:r>
            <a:endParaRPr lang="en-US" dirty="0"/>
          </a:p>
        </p:txBody>
      </p:sp>
      <p:sp>
        <p:nvSpPr>
          <p:cNvPr id="3" name="عنوان 2"/>
          <p:cNvSpPr>
            <a:spLocks noGrp="1"/>
          </p:cNvSpPr>
          <p:nvPr>
            <p:ph type="title"/>
          </p:nvPr>
        </p:nvSpPr>
        <p:spPr/>
        <p:txBody>
          <a:bodyPr/>
          <a:lstStyle/>
          <a:p>
            <a:pPr rtl="1"/>
            <a:r>
              <a:rPr lang="ar-IQ" dirty="0" smtClean="0"/>
              <a:t>مزايا الاختبارات الموضوعية</a:t>
            </a:r>
            <a:endParaRPr lang="en-US" dirty="0"/>
          </a:p>
        </p:txBody>
      </p:sp>
    </p:spTree>
    <p:extLst>
      <p:ext uri="{BB962C8B-B14F-4D97-AF65-F5344CB8AC3E}">
        <p14:creationId xmlns:p14="http://schemas.microsoft.com/office/powerpoint/2010/main" val="3976116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85800" y="1828800"/>
            <a:ext cx="7745505" cy="4563615"/>
          </a:xfrm>
        </p:spPr>
        <p:txBody>
          <a:bodyPr>
            <a:normAutofit lnSpcReduction="10000"/>
          </a:bodyPr>
          <a:lstStyle/>
          <a:p>
            <a:pPr algn="just" rtl="1"/>
            <a:r>
              <a:rPr lang="ar-IQ" dirty="0" smtClean="0"/>
              <a:t>1- تحتاج الى وقت طويل في صياغتها .</a:t>
            </a:r>
          </a:p>
          <a:p>
            <a:pPr algn="just" rtl="1"/>
            <a:r>
              <a:rPr lang="ar-IQ" dirty="0" smtClean="0"/>
              <a:t>2- لا تقيس عمليات عقليا عليا في معظم انواعها </a:t>
            </a:r>
          </a:p>
          <a:p>
            <a:pPr algn="just" rtl="1"/>
            <a:r>
              <a:rPr lang="ar-IQ" dirty="0" smtClean="0"/>
              <a:t>3-تعجز عن قياس قيم واتجاهات وميول الطلبة .</a:t>
            </a:r>
          </a:p>
          <a:p>
            <a:pPr algn="just" rtl="1"/>
            <a:r>
              <a:rPr lang="ar-IQ" dirty="0" smtClean="0"/>
              <a:t>4- الغش فيها سهل خاصة اذا كانت المراقبة سهلة وغير مشددة </a:t>
            </a:r>
          </a:p>
          <a:p>
            <a:pPr algn="just" rtl="1"/>
            <a:r>
              <a:rPr lang="ar-IQ" dirty="0" smtClean="0"/>
              <a:t>5- قد يلجأ الطالب الى تخمين الاجابة في حال عدم معرفته </a:t>
            </a:r>
            <a:r>
              <a:rPr lang="ar-IQ" dirty="0" err="1" smtClean="0"/>
              <a:t>للاجابة</a:t>
            </a:r>
            <a:r>
              <a:rPr lang="ar-IQ" dirty="0" smtClean="0"/>
              <a:t> الصحيحة وهناك طرق للتخلص من التخمين وهي :</a:t>
            </a:r>
          </a:p>
          <a:p>
            <a:pPr algn="just" rtl="1"/>
            <a:r>
              <a:rPr lang="ar-IQ" dirty="0" smtClean="0"/>
              <a:t>أ- زيادة عدد البدائل فكلما زادت عدد البدائل قلة نسبة التخمين ففي حال البديلين يكون نسبة التخمين 50% اما اذا كانت عدد البدائل (5) فتكون نسبة التخمين 20% </a:t>
            </a:r>
          </a:p>
          <a:p>
            <a:pPr algn="just" rtl="1"/>
            <a:r>
              <a:rPr lang="ar-IQ" dirty="0" smtClean="0"/>
              <a:t>ب- اعطاء وقت كافي </a:t>
            </a:r>
            <a:r>
              <a:rPr lang="ar-IQ" dirty="0" err="1" smtClean="0"/>
              <a:t>للاجابة</a:t>
            </a:r>
            <a:r>
              <a:rPr lang="ar-IQ" dirty="0" smtClean="0"/>
              <a:t> </a:t>
            </a:r>
          </a:p>
          <a:p>
            <a:pPr algn="just" rtl="1"/>
            <a:r>
              <a:rPr lang="ar-IQ" dirty="0" smtClean="0"/>
              <a:t>ج- استخدام معادلة التصحيح من اثر التخمين  </a:t>
            </a:r>
          </a:p>
          <a:p>
            <a:pPr algn="just" rtl="1"/>
            <a:endParaRPr lang="en-US" dirty="0"/>
          </a:p>
        </p:txBody>
      </p:sp>
      <p:sp>
        <p:nvSpPr>
          <p:cNvPr id="3" name="عنوان 2"/>
          <p:cNvSpPr>
            <a:spLocks noGrp="1"/>
          </p:cNvSpPr>
          <p:nvPr>
            <p:ph type="title"/>
          </p:nvPr>
        </p:nvSpPr>
        <p:spPr>
          <a:xfrm>
            <a:off x="688490" y="570156"/>
            <a:ext cx="7756263" cy="801444"/>
          </a:xfrm>
        </p:spPr>
        <p:txBody>
          <a:bodyPr/>
          <a:lstStyle/>
          <a:p>
            <a:pPr rtl="1"/>
            <a:r>
              <a:rPr lang="ar-IQ" dirty="0" smtClean="0"/>
              <a:t>عيوب الاختبارات الموضوعية </a:t>
            </a:r>
            <a:endParaRPr lang="en-US" dirty="0"/>
          </a:p>
        </p:txBody>
      </p:sp>
    </p:spTree>
    <p:extLst>
      <p:ext uri="{BB962C8B-B14F-4D97-AF65-F5344CB8AC3E}">
        <p14:creationId xmlns:p14="http://schemas.microsoft.com/office/powerpoint/2010/main" val="333032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Effect transition="in" filter="fade">
                                      <p:cBhvr>
                                        <p:cTn id="48" dur="1000"/>
                                        <p:tgtEl>
                                          <p:spTgt spid="2">
                                            <p:txEl>
                                              <p:pRg st="5" end="5"/>
                                            </p:txEl>
                                          </p:spTgt>
                                        </p:tgtEl>
                                      </p:cBhvr>
                                    </p:animEffect>
                                    <p:anim calcmode="lin" valueType="num">
                                      <p:cBhvr>
                                        <p:cTn id="4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Effect transition="in" filter="fade">
                                      <p:cBhvr>
                                        <p:cTn id="55" dur="1000"/>
                                        <p:tgtEl>
                                          <p:spTgt spid="2">
                                            <p:txEl>
                                              <p:pRg st="6" end="6"/>
                                            </p:txEl>
                                          </p:spTgt>
                                        </p:tgtEl>
                                      </p:cBhvr>
                                    </p:animEffect>
                                    <p:anim calcmode="lin" valueType="num">
                                      <p:cBhvr>
                                        <p:cTn id="5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txEl>
                                              <p:pRg st="7" end="7"/>
                                            </p:txEl>
                                          </p:spTgt>
                                        </p:tgtEl>
                                        <p:attrNameLst>
                                          <p:attrName>style.visibility</p:attrName>
                                        </p:attrNameLst>
                                      </p:cBhvr>
                                      <p:to>
                                        <p:strVal val="visible"/>
                                      </p:to>
                                    </p:set>
                                    <p:animEffect transition="in" filter="fade">
                                      <p:cBhvr>
                                        <p:cTn id="62" dur="1000"/>
                                        <p:tgtEl>
                                          <p:spTgt spid="2">
                                            <p:txEl>
                                              <p:pRg st="7" end="7"/>
                                            </p:txEl>
                                          </p:spTgt>
                                        </p:tgtEl>
                                      </p:cBhvr>
                                    </p:animEffect>
                                    <p:anim calcmode="lin" valueType="num">
                                      <p:cBhvr>
                                        <p:cTn id="6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algn="just" rtl="1">
              <a:lnSpc>
                <a:spcPct val="150000"/>
              </a:lnSpc>
            </a:pPr>
            <a:r>
              <a:rPr lang="ar-IQ" dirty="0" smtClean="0"/>
              <a:t>يقصد به تعديل درجة الطالب في الاختبار الموضوعي من التخمين الذي قد يلجأ اليه الطالب عندما لا يستطيع التعرف على الاجابة الصحيحة وتكون نسبة هذا التخمين صائبة حسب عدد البدائل في السؤال فاذا كانت عدد البدائل (2) تكون نسبة التخمين (50%) واذا كانت عدد البدائل (3) تكون نسبة التخمين (33%) واذا </a:t>
            </a:r>
            <a:r>
              <a:rPr lang="ar-IQ" dirty="0" smtClean="0">
                <a:solidFill>
                  <a:prstClr val="black">
                    <a:lumMod val="85000"/>
                    <a:lumOff val="15000"/>
                  </a:prstClr>
                </a:solidFill>
              </a:rPr>
              <a:t>كانت </a:t>
            </a:r>
            <a:r>
              <a:rPr lang="ar-IQ" dirty="0">
                <a:solidFill>
                  <a:prstClr val="black">
                    <a:lumMod val="85000"/>
                    <a:lumOff val="15000"/>
                  </a:prstClr>
                </a:solidFill>
              </a:rPr>
              <a:t>عدد البدائل </a:t>
            </a:r>
            <a:r>
              <a:rPr lang="ar-IQ" dirty="0" smtClean="0">
                <a:solidFill>
                  <a:prstClr val="black">
                    <a:lumMod val="85000"/>
                    <a:lumOff val="15000"/>
                  </a:prstClr>
                </a:solidFill>
              </a:rPr>
              <a:t>(4) </a:t>
            </a:r>
            <a:r>
              <a:rPr lang="ar-IQ" dirty="0">
                <a:solidFill>
                  <a:prstClr val="black">
                    <a:lumMod val="85000"/>
                    <a:lumOff val="15000"/>
                  </a:prstClr>
                </a:solidFill>
              </a:rPr>
              <a:t>تكون نسبة التخمين </a:t>
            </a:r>
            <a:r>
              <a:rPr lang="ar-IQ" dirty="0" smtClean="0">
                <a:solidFill>
                  <a:prstClr val="black">
                    <a:lumMod val="85000"/>
                    <a:lumOff val="15000"/>
                  </a:prstClr>
                </a:solidFill>
              </a:rPr>
              <a:t>(25%) واذا كانت </a:t>
            </a:r>
            <a:r>
              <a:rPr lang="ar-IQ" dirty="0">
                <a:solidFill>
                  <a:prstClr val="black">
                    <a:lumMod val="85000"/>
                    <a:lumOff val="15000"/>
                  </a:prstClr>
                </a:solidFill>
              </a:rPr>
              <a:t>عدد البدائل </a:t>
            </a:r>
            <a:r>
              <a:rPr lang="ar-IQ" dirty="0" smtClean="0">
                <a:solidFill>
                  <a:prstClr val="black">
                    <a:lumMod val="85000"/>
                    <a:lumOff val="15000"/>
                  </a:prstClr>
                </a:solidFill>
              </a:rPr>
              <a:t>(5) </a:t>
            </a:r>
            <a:r>
              <a:rPr lang="ar-IQ" dirty="0">
                <a:solidFill>
                  <a:prstClr val="black">
                    <a:lumMod val="85000"/>
                    <a:lumOff val="15000"/>
                  </a:prstClr>
                </a:solidFill>
              </a:rPr>
              <a:t>تكون نسبة التخمين </a:t>
            </a:r>
            <a:r>
              <a:rPr lang="ar-IQ" dirty="0" smtClean="0">
                <a:solidFill>
                  <a:prstClr val="black">
                    <a:lumMod val="85000"/>
                    <a:lumOff val="15000"/>
                  </a:prstClr>
                </a:solidFill>
              </a:rPr>
              <a:t>(20%)  وبذلك كلما كانت عدد البدائل اكثر كلما قلت نسبة الصواب في التخمين </a:t>
            </a:r>
            <a:endParaRPr lang="en-US" dirty="0"/>
          </a:p>
        </p:txBody>
      </p:sp>
      <p:sp>
        <p:nvSpPr>
          <p:cNvPr id="3" name="عنوان 2"/>
          <p:cNvSpPr>
            <a:spLocks noGrp="1"/>
          </p:cNvSpPr>
          <p:nvPr>
            <p:ph type="title"/>
          </p:nvPr>
        </p:nvSpPr>
        <p:spPr/>
        <p:txBody>
          <a:bodyPr/>
          <a:lstStyle/>
          <a:p>
            <a:pPr rtl="1"/>
            <a:r>
              <a:rPr lang="ar-IQ" dirty="0" smtClean="0"/>
              <a:t>التصحيح من اثر التخمين </a:t>
            </a:r>
            <a:endParaRPr lang="en-US" dirty="0"/>
          </a:p>
        </p:txBody>
      </p:sp>
    </p:spTree>
    <p:extLst>
      <p:ext uri="{BB962C8B-B14F-4D97-AF65-F5344CB8AC3E}">
        <p14:creationId xmlns:p14="http://schemas.microsoft.com/office/powerpoint/2010/main" val="2246937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r>
              <a:rPr lang="ar-IQ" dirty="0" smtClean="0"/>
              <a:t>لغرض تصحيح درجة الطالب من اثر التخمين نستخدم المعادلة الاتية :</a:t>
            </a:r>
          </a:p>
          <a:p>
            <a:pPr algn="just" rtl="1"/>
            <a:endParaRPr lang="ar-IQ" dirty="0"/>
          </a:p>
          <a:p>
            <a:pPr algn="just" rtl="1"/>
            <a:r>
              <a:rPr lang="ar-IQ" dirty="0" smtClean="0"/>
              <a:t>د = ص – خ / ن – 1 </a:t>
            </a:r>
          </a:p>
          <a:p>
            <a:pPr algn="just" rtl="1"/>
            <a:r>
              <a:rPr lang="ar-IQ" dirty="0" smtClean="0"/>
              <a:t>حيث ان :</a:t>
            </a:r>
          </a:p>
          <a:p>
            <a:pPr algn="just" rtl="1"/>
            <a:r>
              <a:rPr lang="ar-IQ" dirty="0" smtClean="0"/>
              <a:t>ص: عدد الاجابات الصحيحة  </a:t>
            </a:r>
          </a:p>
          <a:p>
            <a:pPr algn="just" rtl="1"/>
            <a:r>
              <a:rPr lang="ar-IQ" dirty="0" smtClean="0"/>
              <a:t>خ: عدد الاجابات الخاطئة ( ما عدا المتروكة او المحذوفة ) </a:t>
            </a:r>
          </a:p>
          <a:p>
            <a:pPr algn="just" rtl="1"/>
            <a:r>
              <a:rPr lang="ar-IQ" dirty="0" smtClean="0"/>
              <a:t>ن : عدد البدائل </a:t>
            </a:r>
            <a:endParaRPr lang="en-US" dirty="0"/>
          </a:p>
        </p:txBody>
      </p:sp>
      <p:sp>
        <p:nvSpPr>
          <p:cNvPr id="3" name="عنوان 2"/>
          <p:cNvSpPr>
            <a:spLocks noGrp="1"/>
          </p:cNvSpPr>
          <p:nvPr>
            <p:ph type="title"/>
          </p:nvPr>
        </p:nvSpPr>
        <p:spPr/>
        <p:txBody>
          <a:bodyPr/>
          <a:lstStyle/>
          <a:p>
            <a:pPr rtl="1"/>
            <a:r>
              <a:rPr lang="ar-IQ" dirty="0" smtClean="0"/>
              <a:t>معادلة التصحيح </a:t>
            </a:r>
            <a:r>
              <a:rPr lang="ar-IQ" dirty="0" err="1" smtClean="0"/>
              <a:t>لاثر</a:t>
            </a:r>
            <a:r>
              <a:rPr lang="ar-IQ" dirty="0" smtClean="0"/>
              <a:t> التخمين</a:t>
            </a:r>
            <a:endParaRPr lang="en-US" dirty="0"/>
          </a:p>
        </p:txBody>
      </p:sp>
    </p:spTree>
    <p:extLst>
      <p:ext uri="{BB962C8B-B14F-4D97-AF65-F5344CB8AC3E}">
        <p14:creationId xmlns:p14="http://schemas.microsoft.com/office/powerpoint/2010/main" val="2388588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1000"/>
                                        <p:tgtEl>
                                          <p:spTgt spid="2">
                                            <p:txEl>
                                              <p:pRg st="2" end="2"/>
                                            </p:txEl>
                                          </p:spTgt>
                                        </p:tgtEl>
                                      </p:cBhvr>
                                    </p:animEffect>
                                    <p:anim calcmode="lin" valueType="num">
                                      <p:cBhvr>
                                        <p:cTn id="1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1000"/>
                                        <p:tgtEl>
                                          <p:spTgt spid="2">
                                            <p:txEl>
                                              <p:pRg st="3" end="3"/>
                                            </p:txEl>
                                          </p:spTgt>
                                        </p:tgtEl>
                                      </p:cBhvr>
                                    </p:animEffect>
                                    <p:anim calcmode="lin" valueType="num">
                                      <p:cBhvr>
                                        <p:cTn id="2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fade">
                                      <p:cBhvr>
                                        <p:cTn id="33" dur="1000"/>
                                        <p:tgtEl>
                                          <p:spTgt spid="2">
                                            <p:txEl>
                                              <p:pRg st="5" end="5"/>
                                            </p:txEl>
                                          </p:spTgt>
                                        </p:tgtEl>
                                      </p:cBhvr>
                                    </p:animEffect>
                                    <p:anim calcmode="lin" valueType="num">
                                      <p:cBhvr>
                                        <p:cTn id="34"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1000"/>
                                        <p:tgtEl>
                                          <p:spTgt spid="2">
                                            <p:txEl>
                                              <p:pRg st="6" end="6"/>
                                            </p:txEl>
                                          </p:spTgt>
                                        </p:tgtEl>
                                      </p:cBhvr>
                                    </p:animEffect>
                                    <p:anim calcmode="lin" valueType="num">
                                      <p:cBhvr>
                                        <p:cTn id="39"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rtl="1"/>
            <a:r>
              <a:rPr lang="ar-IQ" sz="3200" dirty="0" smtClean="0"/>
              <a:t>1- ان كل سؤال درجته (1) او صفر وبالتالي فالدرجة هي عدد الاجابات الصحيحة .</a:t>
            </a:r>
          </a:p>
          <a:p>
            <a:pPr algn="just" rtl="1"/>
            <a:r>
              <a:rPr lang="ar-IQ" sz="3200" dirty="0" smtClean="0"/>
              <a:t>2- في حالة وجود فقرات تختلف في عدد بدائلها تصحح الدرجة لكل مجموعة اسئلة متشابهة في عدد بدائلها وتطبق المعادلة على كل مجموعة </a:t>
            </a:r>
          </a:p>
          <a:p>
            <a:pPr algn="just" rtl="1"/>
            <a:r>
              <a:rPr lang="ar-IQ" sz="3200" dirty="0" smtClean="0"/>
              <a:t>3- الفقرات المتروكة (التي لم يجيب عنها) لا تدخل ضمن عدد الاجابات الخاطئة </a:t>
            </a:r>
          </a:p>
        </p:txBody>
      </p:sp>
      <p:sp>
        <p:nvSpPr>
          <p:cNvPr id="3" name="عنوان 2"/>
          <p:cNvSpPr>
            <a:spLocks noGrp="1"/>
          </p:cNvSpPr>
          <p:nvPr>
            <p:ph type="title"/>
          </p:nvPr>
        </p:nvSpPr>
        <p:spPr/>
        <p:txBody>
          <a:bodyPr/>
          <a:lstStyle/>
          <a:p>
            <a:pPr rtl="1"/>
            <a:r>
              <a:rPr lang="ar-IQ" sz="4800" dirty="0" smtClean="0"/>
              <a:t>ما يجب مراعاته عند استخدام المعادلة  </a:t>
            </a:r>
            <a:endParaRPr lang="en-US" sz="4800" dirty="0"/>
          </a:p>
        </p:txBody>
      </p:sp>
    </p:spTree>
    <p:extLst>
      <p:ext uri="{BB962C8B-B14F-4D97-AF65-F5344CB8AC3E}">
        <p14:creationId xmlns:p14="http://schemas.microsoft.com/office/powerpoint/2010/main" val="70380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1000"/>
                                        <p:tgtEl>
                                          <p:spTgt spid="2">
                                            <p:txEl>
                                              <p:pRg st="2" end="2"/>
                                            </p:txEl>
                                          </p:spTgt>
                                        </p:tgtEl>
                                      </p:cBhvr>
                                    </p:animEffect>
                                    <p:anim calcmode="lin" valueType="num">
                                      <p:cBhvr>
                                        <p:cTn id="24"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rtl="1"/>
            <a:r>
              <a:rPr lang="ar-IQ" dirty="0" smtClean="0"/>
              <a:t>1- اختبارات الصح والخطأ : وهي عبارة عن عدد من العبارات التي تكون اما صحيحة او خاطئة في معناها ولا يجوز ان تحتمل التأويل بحيث ان الفقرة الواحدة اما صح او خطا </a:t>
            </a:r>
          </a:p>
          <a:p>
            <a:pPr algn="just" rtl="1"/>
            <a:r>
              <a:rPr lang="ar-IQ" dirty="0" smtClean="0"/>
              <a:t>تكون الاجابة عنها اما بكتابة كلمة (صح) او ( خطأ) او (نعم ) او (لا) وقد نضع كلمة ( صح ، خطأ ) ونطلب من الطالب وضع دائرة حول احدى  الكلمتين او خط .</a:t>
            </a:r>
          </a:p>
          <a:p>
            <a:pPr algn="just" rtl="1"/>
            <a:r>
              <a:rPr lang="ar-IQ" dirty="0" smtClean="0"/>
              <a:t>ويفضل الابتعاد عن الطلب من الطالب وضع علامة الصح او علامة الخطأ لان بعض الطلبة قد يتحايلون ويضعون علامة بسيطة تحير المعلم ولا يعرف اذا كانت علامة للصح او للخطأ    </a:t>
            </a:r>
            <a:endParaRPr lang="en-US" dirty="0"/>
          </a:p>
        </p:txBody>
      </p:sp>
      <p:sp>
        <p:nvSpPr>
          <p:cNvPr id="3" name="عنوان 2"/>
          <p:cNvSpPr>
            <a:spLocks noGrp="1"/>
          </p:cNvSpPr>
          <p:nvPr>
            <p:ph type="title"/>
          </p:nvPr>
        </p:nvSpPr>
        <p:spPr/>
        <p:txBody>
          <a:bodyPr/>
          <a:lstStyle/>
          <a:p>
            <a:r>
              <a:rPr lang="ar-IQ" dirty="0" smtClean="0"/>
              <a:t>انواع الاختبارات الموضوعية </a:t>
            </a:r>
            <a:endParaRPr lang="en-US" dirty="0"/>
          </a:p>
        </p:txBody>
      </p:sp>
    </p:spTree>
    <p:extLst>
      <p:ext uri="{BB962C8B-B14F-4D97-AF65-F5344CB8AC3E}">
        <p14:creationId xmlns:p14="http://schemas.microsoft.com/office/powerpoint/2010/main" val="294649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99247" y="990601"/>
            <a:ext cx="7745505" cy="5135562"/>
          </a:xfrm>
        </p:spPr>
        <p:txBody>
          <a:bodyPr/>
          <a:lstStyle/>
          <a:p>
            <a:pPr algn="just" rtl="1"/>
            <a:r>
              <a:rPr lang="ar-IQ" dirty="0" smtClean="0"/>
              <a:t>1- تصمم العبارة اما ان تكون صحيحة تماما او خاطئة ولا تحتمل </a:t>
            </a:r>
            <a:r>
              <a:rPr lang="ar-IQ" dirty="0" err="1" smtClean="0"/>
              <a:t>التاويل</a:t>
            </a:r>
            <a:r>
              <a:rPr lang="ar-IQ" dirty="0" smtClean="0"/>
              <a:t> </a:t>
            </a:r>
          </a:p>
          <a:p>
            <a:pPr algn="just" rtl="1"/>
            <a:r>
              <a:rPr lang="ar-IQ" dirty="0" smtClean="0"/>
              <a:t>2- تجنب العبارات التي نصفها الاول صح والنصف الاخر خطأ او بالعكس </a:t>
            </a:r>
          </a:p>
          <a:p>
            <a:pPr algn="just" rtl="1"/>
            <a:r>
              <a:rPr lang="ar-IQ" dirty="0" smtClean="0"/>
              <a:t>3- يفضل استخدام كلمات ( نعم ، لا) بدلا من كلمات ( صح ، خطأ) </a:t>
            </a:r>
            <a:r>
              <a:rPr lang="ar-IQ" dirty="0" err="1" smtClean="0"/>
              <a:t>لانها</a:t>
            </a:r>
            <a:r>
              <a:rPr lang="ar-IQ" dirty="0" smtClean="0"/>
              <a:t> </a:t>
            </a:r>
            <a:r>
              <a:rPr lang="ar-IQ" dirty="0" err="1" smtClean="0"/>
              <a:t>اسهلة</a:t>
            </a:r>
            <a:r>
              <a:rPr lang="ar-IQ" dirty="0" smtClean="0"/>
              <a:t> على الطلبة خاصة تلاميذ الابتدائية </a:t>
            </a:r>
          </a:p>
          <a:p>
            <a:pPr algn="just" rtl="1"/>
            <a:r>
              <a:rPr lang="ar-IQ" dirty="0" smtClean="0"/>
              <a:t>4-تحاشي استخدام كلمات مثل ( غالبا ، احيانا ، عادة ، ربما ، الى حد ما ) </a:t>
            </a:r>
            <a:r>
              <a:rPr lang="ar-IQ" dirty="0" err="1" smtClean="0"/>
              <a:t>لانها</a:t>
            </a:r>
            <a:r>
              <a:rPr lang="ar-IQ" dirty="0" smtClean="0"/>
              <a:t> تحتوي اجابات صحيحة وخاطئة </a:t>
            </a:r>
          </a:p>
          <a:p>
            <a:pPr algn="just" rtl="1"/>
            <a:r>
              <a:rPr lang="ar-IQ" dirty="0" smtClean="0"/>
              <a:t>5- تجنب عبارات النفي واذا كان ذلك ضروري فيوضع خط تحت علامة او عبارة النفي لينتبه الطالب لها </a:t>
            </a:r>
          </a:p>
          <a:p>
            <a:pPr algn="just" rtl="1"/>
            <a:r>
              <a:rPr lang="ar-IQ" dirty="0" smtClean="0"/>
              <a:t>6- يجب ان يتضمن السؤال فكرة واحدة فقط</a:t>
            </a:r>
          </a:p>
          <a:p>
            <a:pPr algn="just" rtl="1"/>
            <a:r>
              <a:rPr lang="ar-IQ" dirty="0" smtClean="0"/>
              <a:t>7- تجنب استعمال كلمات الكتاب حرفيا </a:t>
            </a:r>
          </a:p>
          <a:p>
            <a:pPr algn="just" rtl="1"/>
            <a:r>
              <a:rPr lang="ar-IQ" dirty="0" smtClean="0"/>
              <a:t>8- ترتيب الفقرات الصحيحة والخاطئة عشوائيا </a:t>
            </a:r>
          </a:p>
          <a:p>
            <a:pPr algn="just" rtl="1"/>
            <a:r>
              <a:rPr lang="ar-IQ" dirty="0" smtClean="0"/>
              <a:t>9- يفضل ان يكون هناك تساوي في العدد بين الفقرات الصحيحة والخاطئة .</a:t>
            </a:r>
            <a:endParaRPr lang="en-US" dirty="0"/>
          </a:p>
        </p:txBody>
      </p:sp>
      <p:sp>
        <p:nvSpPr>
          <p:cNvPr id="3" name="عنوان 2"/>
          <p:cNvSpPr>
            <a:spLocks noGrp="1"/>
          </p:cNvSpPr>
          <p:nvPr>
            <p:ph type="title"/>
          </p:nvPr>
        </p:nvSpPr>
        <p:spPr>
          <a:xfrm>
            <a:off x="688490" y="228600"/>
            <a:ext cx="7756263" cy="685800"/>
          </a:xfrm>
        </p:spPr>
        <p:txBody>
          <a:bodyPr/>
          <a:lstStyle/>
          <a:p>
            <a:pPr rtl="1"/>
            <a:r>
              <a:rPr lang="ar-IQ" dirty="0" smtClean="0"/>
              <a:t>قواعد صياغتها : </a:t>
            </a:r>
            <a:endParaRPr lang="en-US" dirty="0"/>
          </a:p>
        </p:txBody>
      </p:sp>
    </p:spTree>
    <p:extLst>
      <p:ext uri="{BB962C8B-B14F-4D97-AF65-F5344CB8AC3E}">
        <p14:creationId xmlns:p14="http://schemas.microsoft.com/office/powerpoint/2010/main" val="225143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Effect transition="in" filter="fade">
                                      <p:cBhvr>
                                        <p:cTn id="48" dur="1000"/>
                                        <p:tgtEl>
                                          <p:spTgt spid="2">
                                            <p:txEl>
                                              <p:pRg st="5" end="5"/>
                                            </p:txEl>
                                          </p:spTgt>
                                        </p:tgtEl>
                                      </p:cBhvr>
                                    </p:animEffect>
                                    <p:anim calcmode="lin" valueType="num">
                                      <p:cBhvr>
                                        <p:cTn id="4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Effect transition="in" filter="fade">
                                      <p:cBhvr>
                                        <p:cTn id="55" dur="1000"/>
                                        <p:tgtEl>
                                          <p:spTgt spid="2">
                                            <p:txEl>
                                              <p:pRg st="6" end="6"/>
                                            </p:txEl>
                                          </p:spTgt>
                                        </p:tgtEl>
                                      </p:cBhvr>
                                    </p:animEffect>
                                    <p:anim calcmode="lin" valueType="num">
                                      <p:cBhvr>
                                        <p:cTn id="5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txEl>
                                              <p:pRg st="7" end="7"/>
                                            </p:txEl>
                                          </p:spTgt>
                                        </p:tgtEl>
                                        <p:attrNameLst>
                                          <p:attrName>style.visibility</p:attrName>
                                        </p:attrNameLst>
                                      </p:cBhvr>
                                      <p:to>
                                        <p:strVal val="visible"/>
                                      </p:to>
                                    </p:set>
                                    <p:animEffect transition="in" filter="fade">
                                      <p:cBhvr>
                                        <p:cTn id="62" dur="1000"/>
                                        <p:tgtEl>
                                          <p:spTgt spid="2">
                                            <p:txEl>
                                              <p:pRg st="7" end="7"/>
                                            </p:txEl>
                                          </p:spTgt>
                                        </p:tgtEl>
                                      </p:cBhvr>
                                    </p:animEffect>
                                    <p:anim calcmode="lin" valueType="num">
                                      <p:cBhvr>
                                        <p:cTn id="6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2">
                                            <p:txEl>
                                              <p:pRg st="8" end="8"/>
                                            </p:txEl>
                                          </p:spTgt>
                                        </p:tgtEl>
                                        <p:attrNameLst>
                                          <p:attrName>style.visibility</p:attrName>
                                        </p:attrNameLst>
                                      </p:cBhvr>
                                      <p:to>
                                        <p:strVal val="visible"/>
                                      </p:to>
                                    </p:set>
                                    <p:animEffect transition="in" filter="fade">
                                      <p:cBhvr>
                                        <p:cTn id="69" dur="1000"/>
                                        <p:tgtEl>
                                          <p:spTgt spid="2">
                                            <p:txEl>
                                              <p:pRg st="8" end="8"/>
                                            </p:txEl>
                                          </p:spTgt>
                                        </p:tgtEl>
                                      </p:cBhvr>
                                    </p:animEffect>
                                    <p:anim calcmode="lin" valueType="num">
                                      <p:cBhvr>
                                        <p:cTn id="7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ورق">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332</TotalTime>
  <Words>1545</Words>
  <Application>Microsoft Office PowerPoint</Application>
  <PresentationFormat>On-screen Show (4:3)</PresentationFormat>
  <Paragraphs>124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غلاف فني</vt:lpstr>
      <vt:lpstr>القياس والتقويم </vt:lpstr>
      <vt:lpstr>الاختبارات الموضوعية </vt:lpstr>
      <vt:lpstr>مزايا الاختبارات الموضوعية</vt:lpstr>
      <vt:lpstr>عيوب الاختبارات الموضوعية </vt:lpstr>
      <vt:lpstr>التصحيح من اثر التخمين </vt:lpstr>
      <vt:lpstr>معادلة التصحيح لاثر التخمين</vt:lpstr>
      <vt:lpstr>ما يجب مراعاته عند استخدام المعادلة  </vt:lpstr>
      <vt:lpstr>انواع الاختبارات الموضوعية </vt:lpstr>
      <vt:lpstr>قواعد صياغتها : </vt:lpstr>
      <vt:lpstr>مزايا اختبارات الصح والخطأ </vt:lpstr>
      <vt:lpstr>عيوب اختبارات الصح والخطأ </vt:lpstr>
      <vt:lpstr>اختبارات المطابقة (المزاوجة )</vt:lpstr>
      <vt:lpstr>شروط اعدادها </vt:lpstr>
      <vt:lpstr>مزاياها </vt:lpstr>
      <vt:lpstr>عيوبها </vt:lpstr>
      <vt:lpstr>اختبارات الاختيار من متعدد </vt:lpstr>
      <vt:lpstr>مزاياها </vt:lpstr>
      <vt:lpstr>عيوبها </vt:lpstr>
      <vt:lpstr>قواعد اعدادها </vt:lpstr>
      <vt:lpstr>اختبارات الاكمال ( الفراغات ) </vt:lpstr>
      <vt:lpstr>مزاياها </vt:lpstr>
      <vt:lpstr>عيوبها </vt:lpstr>
      <vt:lpstr>تصحيح الاختبارات الموضوعية </vt:lpstr>
      <vt:lpstr>انــــتـــــــــهــــــــــى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القياس والتقويم</dc:title>
  <dc:creator>Maher</dc:creator>
  <cp:lastModifiedBy>Maher</cp:lastModifiedBy>
  <cp:revision>23</cp:revision>
  <dcterms:created xsi:type="dcterms:W3CDTF">2020-03-22T19:09:10Z</dcterms:created>
  <dcterms:modified xsi:type="dcterms:W3CDTF">2021-02-10T13:47:04Z</dcterms:modified>
</cp:coreProperties>
</file>