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59" r:id="rId3"/>
    <p:sldId id="277" r:id="rId4"/>
    <p:sldId id="258" r:id="rId5"/>
    <p:sldId id="257" r:id="rId6"/>
    <p:sldId id="278" r:id="rId7"/>
    <p:sldId id="260" r:id="rId8"/>
    <p:sldId id="261" r:id="rId9"/>
    <p:sldId id="263" r:id="rId10"/>
    <p:sldId id="264" r:id="rId11"/>
    <p:sldId id="266" r:id="rId12"/>
    <p:sldId id="265" r:id="rId13"/>
    <p:sldId id="268" r:id="rId14"/>
    <p:sldId id="269" r:id="rId15"/>
    <p:sldId id="267" r:id="rId16"/>
    <p:sldId id="270" r:id="rId17"/>
    <p:sldId id="271" r:id="rId18"/>
    <p:sldId id="272" r:id="rId19"/>
    <p:sldId id="279" r:id="rId20"/>
    <p:sldId id="287" r:id="rId21"/>
    <p:sldId id="288" r:id="rId22"/>
    <p:sldId id="289" r:id="rId23"/>
    <p:sldId id="290" r:id="rId24"/>
    <p:sldId id="291" r:id="rId25"/>
    <p:sldId id="292" r:id="rId26"/>
    <p:sldId id="293" r:id="rId27"/>
    <p:sldId id="296" r:id="rId28"/>
    <p:sldId id="302" r:id="rId29"/>
    <p:sldId id="301" r:id="rId30"/>
    <p:sldId id="300" r:id="rId31"/>
    <p:sldId id="29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1/23/2021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1/23/2021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5562600"/>
            <a:ext cx="7467600" cy="740898"/>
          </a:xfrm>
        </p:spPr>
        <p:txBody>
          <a:bodyPr/>
          <a:lstStyle/>
          <a:p>
            <a:pPr lvl="0"/>
            <a:r>
              <a:rPr lang="en-US" b="1" dirty="0" smtClean="0">
                <a:solidFill>
                  <a:srgbClr val="FF0000"/>
                </a:solidFill>
              </a:rPr>
              <a:t>Written by : Rageed Hussein Al-Hashemy</a:t>
            </a:r>
            <a:endParaRPr lang="ar-IQ" b="1" dirty="0" smtClean="0">
              <a:solidFill>
                <a:srgbClr val="FF0000"/>
              </a:solidFill>
            </a:endParaRPr>
          </a:p>
          <a:p>
            <a:endParaRPr lang="ar-IQ" dirty="0"/>
          </a:p>
        </p:txBody>
      </p:sp>
      <p:sp>
        <p:nvSpPr>
          <p:cNvPr id="2" name="Title 1"/>
          <p:cNvSpPr>
            <a:spLocks noGrp="1"/>
          </p:cNvSpPr>
          <p:nvPr>
            <p:ph type="ctrTitle"/>
          </p:nvPr>
        </p:nvSpPr>
        <p:spPr>
          <a:xfrm>
            <a:off x="0" y="1524000"/>
            <a:ext cx="9144000" cy="1524000"/>
          </a:xfrm>
        </p:spPr>
        <p:txBody>
          <a:bodyPr>
            <a:normAutofit/>
          </a:bodyPr>
          <a:lstStyle/>
          <a:p>
            <a:r>
              <a:rPr lang="en-US" sz="6000" dirty="0" smtClean="0">
                <a:solidFill>
                  <a:schemeClr val="bg1"/>
                </a:solidFill>
              </a:rPr>
              <a:t>Paradise Lost and  Exercise</a:t>
            </a:r>
            <a:endParaRPr lang="ar-IQ" sz="6600" dirty="0"/>
          </a:p>
        </p:txBody>
      </p:sp>
      <p:sp>
        <p:nvSpPr>
          <p:cNvPr id="4" name="Title 1"/>
          <p:cNvSpPr txBox="1">
            <a:spLocks/>
          </p:cNvSpPr>
          <p:nvPr/>
        </p:nvSpPr>
        <p:spPr>
          <a:xfrm>
            <a:off x="1981200" y="3505200"/>
            <a:ext cx="5638800" cy="1219200"/>
          </a:xfrm>
          <a:prstGeom prst="rect">
            <a:avLst/>
          </a:prstGeom>
        </p:spPr>
        <p:txBody>
          <a:bodyPr vert="horz" lIns="0" tIns="45720" rIns="0" bIns="0" anchor="b">
            <a:normAutofit lnSpcReduction="10000"/>
            <a:scene3d>
              <a:camera prst="orthographicFront"/>
              <a:lightRig rig="freezing" dir="t">
                <a:rot lat="0" lon="0" rev="5640000"/>
              </a:lightRig>
            </a:scene3d>
            <a:sp3d prstMaterial="flat">
              <a:contourClr>
                <a:schemeClr val="tx2"/>
              </a:contourClr>
            </a:sp3d>
          </a:bodyPr>
          <a:lstStyle/>
          <a:p>
            <a:pPr lvl="0" algn="ctr">
              <a:spcBef>
                <a:spcPct val="0"/>
              </a:spcBef>
            </a:pPr>
            <a:r>
              <a:rPr lang="en-US" sz="4000" b="1" u="sng" dirty="0" smtClean="0">
                <a:solidFill>
                  <a:schemeClr val="accent1"/>
                </a:solidFill>
                <a:latin typeface="+mj-lt"/>
                <a:ea typeface="+mj-ea"/>
                <a:cs typeface="+mj-cs"/>
              </a:rPr>
              <a:t>Lesson. </a:t>
            </a:r>
            <a:r>
              <a:rPr kumimoji="0" lang="en-US" sz="4000" b="1" i="0" u="sng" strike="noStrike" kern="1200" cap="none" spc="0" normalizeH="0" baseline="0" noProof="0" dirty="0" smtClean="0">
                <a:ln>
                  <a:noFill/>
                </a:ln>
                <a:solidFill>
                  <a:schemeClr val="accent1"/>
                </a:solidFill>
                <a:effectLst/>
                <a:uLnTx/>
                <a:uFillTx/>
                <a:latin typeface="+mj-lt"/>
                <a:ea typeface="+mj-ea"/>
                <a:cs typeface="+mj-cs"/>
              </a:rPr>
              <a:t>6</a:t>
            </a:r>
            <a:endParaRPr kumimoji="0" lang="en-US" sz="4000" b="1" i="0" u="sng" strike="noStrike" kern="1200" cap="none" spc="0" normalizeH="0" baseline="0" noProof="0" dirty="0" smtClean="0">
              <a:ln>
                <a:noFill/>
              </a:ln>
              <a:solidFill>
                <a:schemeClr val="accent1"/>
              </a:solidFill>
              <a:effectLst/>
              <a:uLnTx/>
              <a:uFillTx/>
              <a:latin typeface="+mj-lt"/>
              <a:ea typeface="+mj-ea"/>
              <a:cs typeface="+mj-cs"/>
            </a:endParaRPr>
          </a:p>
          <a:p>
            <a:pPr lvl="0" algn="ctr">
              <a:spcBef>
                <a:spcPct val="0"/>
              </a:spcBef>
            </a:pPr>
            <a:r>
              <a:rPr lang="en-US" sz="4000" b="1" u="sng" dirty="0" smtClean="0">
                <a:solidFill>
                  <a:schemeClr val="accent1"/>
                </a:solidFill>
                <a:latin typeface="+mj-lt"/>
                <a:ea typeface="+mj-ea"/>
                <a:cs typeface="+mj-cs"/>
              </a:rPr>
              <a:t>Fourth stage</a:t>
            </a:r>
            <a:endParaRPr kumimoji="0" lang="en-US" sz="4000" b="1" i="0" u="sng" strike="noStrike" kern="1200" cap="none" spc="0" normalizeH="0" baseline="0" noProof="0" dirty="0" smtClean="0">
              <a:ln>
                <a:noFill/>
              </a:ln>
              <a:solidFill>
                <a:schemeClr val="accent1"/>
              </a:solidFill>
              <a:effectLst/>
              <a:uLnTx/>
              <a:uFillTx/>
              <a:latin typeface="+mj-lt"/>
              <a:ea typeface="+mj-ea"/>
              <a:cs typeface="+mj-cs"/>
            </a:endParaRPr>
          </a:p>
        </p:txBody>
      </p:sp>
      <p:pic>
        <p:nvPicPr>
          <p:cNvPr id="5" name="Picture 2"/>
          <p:cNvPicPr>
            <a:picLocks noChangeAspect="1" noChangeArrowheads="1"/>
          </p:cNvPicPr>
          <p:nvPr/>
        </p:nvPicPr>
        <p:blipFill>
          <a:blip r:embed="rId2" cstate="print"/>
          <a:srcRect/>
          <a:stretch>
            <a:fillRect/>
          </a:stretch>
        </p:blipFill>
        <p:spPr bwMode="auto">
          <a:xfrm>
            <a:off x="0" y="0"/>
            <a:ext cx="9144000" cy="1800225"/>
          </a:xfrm>
          <a:prstGeom prst="rect">
            <a:avLst/>
          </a:prstGeom>
          <a:noFill/>
          <a:ln w="9525">
            <a:noFill/>
            <a:miter lim="800000"/>
            <a:headEnd/>
            <a:tailEnd/>
          </a:ln>
        </p:spPr>
      </p:pic>
      <p:pic>
        <p:nvPicPr>
          <p:cNvPr id="7" name="Picture 2" descr="E:\صور وجوازات العائلة\Rageed.JPG"/>
          <p:cNvPicPr>
            <a:picLocks noChangeAspect="1" noChangeArrowheads="1"/>
          </p:cNvPicPr>
          <p:nvPr/>
        </p:nvPicPr>
        <p:blipFill>
          <a:blip r:embed="rId3" cstate="print"/>
          <a:srcRect/>
          <a:stretch>
            <a:fillRect/>
          </a:stretch>
        </p:blipFill>
        <p:spPr bwMode="auto">
          <a:xfrm>
            <a:off x="8077200" y="5638800"/>
            <a:ext cx="736726" cy="982663"/>
          </a:xfrm>
          <a:prstGeom prst="rect">
            <a:avLst/>
          </a:prstGeom>
          <a:noFill/>
        </p:spPr>
      </p:pic>
    </p:spTree>
  </p:cSld>
  <p:clrMapOvr>
    <a:masterClrMapping/>
  </p:clrMapOvr>
  <p:transition advTm="45021"/>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382000" cy="3108543"/>
          </a:xfrm>
          <a:prstGeom prst="rect">
            <a:avLst/>
          </a:prstGeom>
        </p:spPr>
        <p:txBody>
          <a:bodyPr wrap="square">
            <a:spAutoFit/>
          </a:bodyPr>
          <a:lstStyle/>
          <a:p>
            <a:pPr algn="just"/>
            <a:r>
              <a:rPr lang="en-US" sz="2800" dirty="0" smtClean="0"/>
              <a:t>The problem is that tourists demand so much water. It has been calculated that a tourist in Spain uses up 880 liters of water a day, compared with 250 liters by a local. An 18-hole golf course in a dry country can consume as much water as a town of 10.000 people. In the Caribbean, hundreds of thousands of people go without piped water during the high tourist season, as springs are piped to hotels.</a:t>
            </a:r>
            <a:endParaRPr lang="ar-IQ" sz="2800" dirty="0"/>
          </a:p>
        </p:txBody>
      </p:sp>
      <p:sp>
        <p:nvSpPr>
          <p:cNvPr id="3" name="Rectangle 2"/>
          <p:cNvSpPr/>
          <p:nvPr/>
        </p:nvSpPr>
        <p:spPr>
          <a:xfrm>
            <a:off x="381000" y="3429000"/>
            <a:ext cx="8458200" cy="3108543"/>
          </a:xfrm>
          <a:prstGeom prst="rect">
            <a:avLst/>
          </a:prstGeom>
        </p:spPr>
        <p:txBody>
          <a:bodyPr wrap="square">
            <a:spAutoFit/>
          </a:bodyPr>
          <a:lstStyle/>
          <a:p>
            <a:pPr algn="just" rtl="1"/>
            <a:r>
              <a:rPr lang="ar-IQ" sz="2800" dirty="0" smtClean="0">
                <a:solidFill>
                  <a:srgbClr val="0070C0"/>
                </a:solidFill>
              </a:rPr>
              <a:t>المشكلة هي أن السياح يطلبون الكثير من الماء. تم حساب أن السائح في إسبانيا يستخدم ما يصل إلى 880 لترًا من الماء يوميًا ، مقارنة بـ 250 لترًا من قبل السكان المحليين. ان كمية الماء التي يحتاجها ملعب غولف متكون من 18 حفرة في بلد جاف تعادل استهلاك الكثير من الماء مساوي لاستهلاك بلدة يسكنها 10.000 شخص. في منطقة البحر الكاريبي ، يعيش مئات الآلاف من الناس بدون مياه أنابيب خلال موسم ذروة السياحة  حيث يتم توصيل مياه الانابيب إلى الفنادق.</a:t>
            </a:r>
            <a:endParaRPr lang="ar-IQ" sz="2800" dirty="0">
              <a:solidFill>
                <a:srgbClr val="0070C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33400"/>
            <a:ext cx="8686800" cy="4401205"/>
          </a:xfrm>
          <a:prstGeom prst="rect">
            <a:avLst/>
          </a:prstGeom>
        </p:spPr>
        <p:txBody>
          <a:bodyPr wrap="square">
            <a:spAutoFit/>
          </a:bodyPr>
          <a:lstStyle/>
          <a:p>
            <a:pPr algn="ctr"/>
            <a:r>
              <a:rPr lang="en-US" sz="2800" b="1" i="1" dirty="0" smtClean="0">
                <a:solidFill>
                  <a:srgbClr val="FF0000"/>
                </a:solidFill>
              </a:rPr>
              <a:t>Winners and losers</a:t>
            </a:r>
            <a:endParaRPr lang="en-US" sz="2800" b="1" dirty="0" smtClean="0">
              <a:solidFill>
                <a:srgbClr val="FF0000"/>
              </a:solidFill>
            </a:endParaRPr>
          </a:p>
          <a:p>
            <a:pPr algn="just"/>
            <a:r>
              <a:rPr lang="en-US" sz="2800" dirty="0" smtClean="0"/>
              <a:t>The host country may not see many benefits. In Thailand, 60% of the $4bn annual tourism revenue leaves the country. </a:t>
            </a:r>
            <a:r>
              <a:rPr lang="en-US" sz="2800" u="sng" dirty="0" smtClean="0">
                <a:solidFill>
                  <a:srgbClr val="7030A0"/>
                </a:solidFill>
              </a:rPr>
              <a:t>Low-end package</a:t>
            </a:r>
            <a:r>
              <a:rPr lang="en-US" sz="2800" dirty="0" smtClean="0"/>
              <a:t> tourists tend to stay at big foreign-owned hotels, </a:t>
            </a:r>
            <a:r>
              <a:rPr lang="en-US" sz="2800" u="sng" dirty="0" smtClean="0">
                <a:solidFill>
                  <a:srgbClr val="7030A0"/>
                </a:solidFill>
              </a:rPr>
              <a:t>cooped up in the hotel compound</a:t>
            </a:r>
            <a:r>
              <a:rPr lang="en-US" sz="2800" dirty="0" smtClean="0"/>
              <a:t>, buying few local products, and having no contact with the local community other than with the waiters and chambermaids employed by the hotel. 'Mass tourism usually leaves little money inside the country,' says Tricia Barnett. 'Most of the money ends up with the airlines, the tour operators, and the foreign hotel owners.'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838200"/>
            <a:ext cx="8153400" cy="3539430"/>
          </a:xfrm>
          <a:prstGeom prst="rect">
            <a:avLst/>
          </a:prstGeom>
        </p:spPr>
        <p:txBody>
          <a:bodyPr wrap="square">
            <a:spAutoFit/>
          </a:bodyPr>
          <a:lstStyle/>
          <a:p>
            <a:pPr algn="just" rtl="1"/>
            <a:r>
              <a:rPr lang="ar-IQ" sz="2800" dirty="0" smtClean="0">
                <a:solidFill>
                  <a:srgbClr val="0070C0"/>
                </a:solidFill>
              </a:rPr>
              <a:t>قد لا يرى البلد المضيف العديد من الفوائد. في تايلاند ، يغادر البلد 60٪ من عائدات السياحة السنوية البالغة 4 مليارات دولار. يميل السياح ذوي الأسعار المنخفضة إلى الإقامة في الفنادق الكبيرة المملوكة للأجانب ، والمتعاونين في مجمع الفنادق ، وشراء عدد قليل من المنتجات المحلية ، وعدم الاتصال بالمجتمع المحلي بخلاف النوادل والخادمات العاملين في الفندق. تقول تريشيا بارنيت: "لا تترك السياحة الجماعية عادة سوى القليل من المال داخل البلاد". "تنتهي معظم الأموال مع شركات الطيران ومنظمي الرحلات السياحية وأصحاب الفنادق الأجانب."</a:t>
            </a:r>
            <a:endParaRPr lang="ar-IQ" sz="2800" dirty="0">
              <a:solidFill>
                <a:srgbClr val="0070C0"/>
              </a:solidFill>
            </a:endParaRPr>
          </a:p>
        </p:txBody>
      </p:sp>
      <p:sp>
        <p:nvSpPr>
          <p:cNvPr id="3" name="Rectangle 2"/>
          <p:cNvSpPr/>
          <p:nvPr/>
        </p:nvSpPr>
        <p:spPr>
          <a:xfrm>
            <a:off x="3810000" y="381000"/>
            <a:ext cx="2576346" cy="523220"/>
          </a:xfrm>
          <a:prstGeom prst="rect">
            <a:avLst/>
          </a:prstGeom>
        </p:spPr>
        <p:txBody>
          <a:bodyPr wrap="none">
            <a:spAutoFit/>
          </a:bodyPr>
          <a:lstStyle/>
          <a:p>
            <a:r>
              <a:rPr lang="ar-IQ" sz="2800" b="1" dirty="0" smtClean="0">
                <a:solidFill>
                  <a:srgbClr val="FF0000"/>
                </a:solidFill>
              </a:rPr>
              <a:t>الفائزون والخاسرون</a:t>
            </a:r>
            <a:endParaRPr lang="ar-IQ" sz="2800"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8229600" cy="4401205"/>
          </a:xfrm>
          <a:prstGeom prst="rect">
            <a:avLst/>
          </a:prstGeom>
        </p:spPr>
        <p:txBody>
          <a:bodyPr wrap="square">
            <a:spAutoFit/>
          </a:bodyPr>
          <a:lstStyle/>
          <a:p>
            <a:pPr algn="just"/>
            <a:r>
              <a:rPr lang="en-US" sz="2800" dirty="0" smtClean="0"/>
              <a:t>These days the industry's most urgent question may be how to keep the crowds at bay. A prime example of this is Italy, where great cultural centers like Florence and Venice can't handle all the tourists they get every summer. In Florence, where the city's half-million or so inhabitants have to live with the pollution, gridlock, and crime generated by 11 million visitors a year, there's talk not only of boosting hotel taxes, but even of charging admission to some public squares. The idea is to discourage at least some visitors, as well as to pay for cleaning up the mess.</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534400" cy="3970318"/>
          </a:xfrm>
          <a:prstGeom prst="rect">
            <a:avLst/>
          </a:prstGeom>
        </p:spPr>
        <p:txBody>
          <a:bodyPr wrap="square">
            <a:spAutoFit/>
          </a:bodyPr>
          <a:lstStyle/>
          <a:p>
            <a:pPr algn="just" rtl="1"/>
            <a:r>
              <a:rPr lang="ar-IQ" sz="2800" dirty="0" smtClean="0">
                <a:solidFill>
                  <a:srgbClr val="0070C0"/>
                </a:solidFill>
              </a:rPr>
              <a:t>في هذه الأيام ، قد يكون السؤال الأكثر إلحاحًا في هذه الصناعة هو كيفية الحفاظ على الحشود. ومن الأمثلة الرئيسية على ذلك إيطاليا ، حيث لا تستطيع المراكز الثقافية العظيمة مثل فلورنسا والبندقية التعامل مع جميع السياح الذين يحصلون عليهم كل صيف. في فلورنسا ، حيث يضطر نصف سكان المدينة أو نحو ذلك إلى العيش مع التلوث والازدحام والجرائم التي يولدها 11 مليون زائر سنويًا ، هناك حديث ليس فقط عن زيادة الضرائب على الفنادق ، ولكن حتى عن فرض رسوم على الدخول إلى بعض الساحات العامة. الفكرة هي تثبيط بعض الزوار على الأقل ، وكذلك دفع ثمن تنظيف الفوضى.</a:t>
            </a:r>
            <a:endParaRPr lang="ar-IQ" sz="2800" dirty="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082" y="228600"/>
            <a:ext cx="8610600" cy="5693866"/>
          </a:xfrm>
          <a:prstGeom prst="rect">
            <a:avLst/>
          </a:prstGeom>
        </p:spPr>
        <p:txBody>
          <a:bodyPr wrap="square">
            <a:spAutoFit/>
          </a:bodyPr>
          <a:lstStyle/>
          <a:p>
            <a:pPr algn="ctr"/>
            <a:r>
              <a:rPr lang="en-US" sz="2800" b="1" i="1" dirty="0" smtClean="0">
                <a:solidFill>
                  <a:srgbClr val="FF0000"/>
                </a:solidFill>
              </a:rPr>
              <a:t>The future</a:t>
            </a:r>
            <a:endParaRPr lang="en-US" sz="2800" b="1" dirty="0" smtClean="0">
              <a:solidFill>
                <a:srgbClr val="FF0000"/>
              </a:solidFill>
            </a:endParaRPr>
          </a:p>
          <a:p>
            <a:pPr algn="just"/>
            <a:r>
              <a:rPr lang="en-US" sz="2800" dirty="0" smtClean="0"/>
              <a:t>For many countries, tourism may still offer the best hope for development. 'The Vietnamese are doing their best to open up their country,' says Patrick </a:t>
            </a:r>
            <a:r>
              <a:rPr lang="en-US" sz="2800" dirty="0" err="1" smtClean="0"/>
              <a:t>Duffey</a:t>
            </a:r>
            <a:r>
              <a:rPr lang="en-US" sz="2800" dirty="0" smtClean="0"/>
              <a:t> of the World Tourism Organization. 'Iran is working on a master plan for their tourism. Libya has paid $1 million for a study. They all want tourists. And people like to discover ever new parts of the world, they are tired of mass tourism. Even if a country doesn't have beaches, it can offer mountains and deserts and unique cultures.'</a:t>
            </a:r>
          </a:p>
          <a:p>
            <a:pPr algn="just"/>
            <a:r>
              <a:rPr lang="en-US" sz="2800" dirty="0" smtClean="0"/>
              <a:t>Yet if something isn't done, tourism seems destined to become </a:t>
            </a:r>
            <a:r>
              <a:rPr lang="en-US" sz="2800" u="sng" dirty="0" smtClean="0">
                <a:solidFill>
                  <a:srgbClr val="7030A0"/>
                </a:solidFill>
              </a:rPr>
              <a:t>the victim of its own success</a:t>
            </a:r>
            <a:r>
              <a:rPr lang="en-US" sz="2800" dirty="0" smtClean="0"/>
              <a:t>. Its impact on the environment is a major concern. In hindsight, tourist organizations </a:t>
            </a:r>
            <a:r>
              <a:rPr lang="en-US" sz="2800" u="sng" dirty="0" smtClean="0">
                <a:solidFill>
                  <a:srgbClr val="7030A0"/>
                </a:solidFill>
              </a:rPr>
              <a:t>might have second thoughts</a:t>
            </a:r>
            <a:r>
              <a:rPr lang="en-US" sz="2800" dirty="0" smtClean="0"/>
              <a:t> about what exactly they were trying to sell.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33400"/>
            <a:ext cx="8229600" cy="5262979"/>
          </a:xfrm>
          <a:prstGeom prst="rect">
            <a:avLst/>
          </a:prstGeom>
        </p:spPr>
        <p:txBody>
          <a:bodyPr wrap="square">
            <a:spAutoFit/>
          </a:bodyPr>
          <a:lstStyle/>
          <a:p>
            <a:pPr algn="ctr" rtl="1"/>
            <a:r>
              <a:rPr lang="ar-IQ" sz="2800" b="1" dirty="0" smtClean="0">
                <a:solidFill>
                  <a:srgbClr val="FF0000"/>
                </a:solidFill>
              </a:rPr>
              <a:t>المستقبل</a:t>
            </a:r>
          </a:p>
          <a:p>
            <a:pPr algn="ctr" rtl="1"/>
            <a:endParaRPr lang="ar-IQ" sz="2800" b="1" dirty="0" smtClean="0">
              <a:solidFill>
                <a:srgbClr val="FF0000"/>
              </a:solidFill>
            </a:endParaRPr>
          </a:p>
          <a:p>
            <a:pPr algn="just" rtl="1"/>
            <a:r>
              <a:rPr lang="ar-IQ" sz="2800" dirty="0" smtClean="0">
                <a:solidFill>
                  <a:srgbClr val="0070C0"/>
                </a:solidFill>
              </a:rPr>
              <a:t>بالنسبة للعديد من البلدان ، قد لا تزال السياحة توفر أفضل أمل للتنمية. يقول باتريك دوفي من منظمة السياحة العالمية: "يبذل الفيتناميون قصارى جهدهم لفتح بلادهم". 'إيران تعمل على خطة رئيسية للسياحة. ليبيا دفعت مليون دولار للدراسة. كلهم يريدون السياح. ويحب الناس اكتشاف أجزاء جديدة من العالم ، فقد سئموا من السياحة الجماعية. حتى إذا لم يكن لدى الدولة شواطئ ، يمكنها أن توفر الجبال والصحاري والثقافات الفريدة.</a:t>
            </a:r>
          </a:p>
          <a:p>
            <a:pPr algn="just" rtl="1"/>
            <a:r>
              <a:rPr lang="ar-IQ" sz="2800" dirty="0" smtClean="0">
                <a:solidFill>
                  <a:srgbClr val="0070C0"/>
                </a:solidFill>
              </a:rPr>
              <a:t>ومع ذلك ، إذا لم يتم فعل شيء ، فيبدو أن السياحة مقدر لها أن تصبح ضحية نجاحها. تأثيره على البيئة هو مصدر قلق كبير. بعد فوات الأوان ، قد يكون لدى المنظمات السياحية أفكار ثانية حول ما كانت تحاول بيعه بالضبط.</a:t>
            </a:r>
            <a:endParaRPr lang="ar-IQ" sz="2800" dirty="0">
              <a:solidFill>
                <a:srgbClr val="0070C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458200" cy="2246769"/>
          </a:xfrm>
          <a:prstGeom prst="rect">
            <a:avLst/>
          </a:prstGeom>
        </p:spPr>
        <p:txBody>
          <a:bodyPr wrap="square">
            <a:spAutoFit/>
          </a:bodyPr>
          <a:lstStyle/>
          <a:p>
            <a:pPr algn="just"/>
            <a:r>
              <a:rPr lang="en-US" sz="2800" dirty="0" smtClean="0"/>
              <a:t>As Steve McGuire, a tourist consultant, says, 'Tourism more often than not ruins the very assets it seeks to exploit, and having done the damage, simply moves off elsewhere.' </a:t>
            </a:r>
          </a:p>
          <a:p>
            <a:pPr algn="just"/>
            <a:r>
              <a:rPr lang="en-US" sz="2800" dirty="0" smtClean="0"/>
              <a:t>For poorer countries, tourism may still offer the best hope for development</a:t>
            </a:r>
            <a:endParaRPr lang="ar-IQ" sz="2800" dirty="0"/>
          </a:p>
        </p:txBody>
      </p:sp>
      <p:sp>
        <p:nvSpPr>
          <p:cNvPr id="3" name="Rectangle 2"/>
          <p:cNvSpPr/>
          <p:nvPr/>
        </p:nvSpPr>
        <p:spPr>
          <a:xfrm>
            <a:off x="228600" y="2690336"/>
            <a:ext cx="8610600" cy="1815882"/>
          </a:xfrm>
          <a:prstGeom prst="rect">
            <a:avLst/>
          </a:prstGeom>
        </p:spPr>
        <p:txBody>
          <a:bodyPr wrap="square">
            <a:spAutoFit/>
          </a:bodyPr>
          <a:lstStyle/>
          <a:p>
            <a:pPr algn="just" rtl="1"/>
            <a:r>
              <a:rPr lang="ar-IQ" sz="2800" dirty="0" smtClean="0">
                <a:solidFill>
                  <a:srgbClr val="0070C0"/>
                </a:solidFill>
              </a:rPr>
              <a:t>وكما يقول ستيف ماكجوير ، مستشار سياحي ، "إن السياحة غالبًا ما تدمر الأصول التي تسعى لاستغلالها ، وبعد أن تسببت في الضرر ، تنتقل ببساطة إلى مكان آخر".</a:t>
            </a:r>
          </a:p>
          <a:p>
            <a:pPr algn="just" rtl="1"/>
            <a:r>
              <a:rPr lang="ar-IQ" sz="2800" dirty="0" smtClean="0">
                <a:solidFill>
                  <a:srgbClr val="0070C0"/>
                </a:solidFill>
              </a:rPr>
              <a:t>بالنسبة للبلدان الأكثر فقراً ، قد لا تزال السياحة توفر أفضل أمل للتنمية</a:t>
            </a:r>
            <a:endParaRPr lang="ar-IQ" sz="2800" dirty="0">
              <a:solidFill>
                <a:srgbClr val="0070C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a:t>the best hope</a:t>
                      </a:r>
                      <a:endParaRPr lang="en-US" sz="200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a:t>the best hope</a:t>
                      </a:r>
                      <a:endParaRPr lang="en-US" sz="200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667000" y="2438400"/>
            <a:ext cx="1828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579438"/>
          </a:xfrm>
        </p:spPr>
        <p:txBody>
          <a:bodyPr>
            <a:normAutofit/>
          </a:bodyPr>
          <a:lstStyle/>
          <a:p>
            <a:pPr algn="r"/>
            <a:r>
              <a:rPr lang="ar-IQ" sz="2800" b="1" dirty="0" smtClean="0">
                <a:solidFill>
                  <a:srgbClr val="00B050"/>
                </a:solidFill>
                <a:cs typeface="+mn-cs"/>
              </a:rPr>
              <a:t>معاني الكلمات </a:t>
            </a:r>
            <a:r>
              <a:rPr lang="en-US" sz="2800" b="1" dirty="0" smtClean="0">
                <a:solidFill>
                  <a:srgbClr val="00B050"/>
                </a:solidFill>
                <a:cs typeface="+mn-cs"/>
              </a:rPr>
              <a:t>Meanings of words</a:t>
            </a:r>
            <a:r>
              <a:rPr lang="en-US" sz="2800" b="1" dirty="0" smtClean="0">
                <a:solidFill>
                  <a:srgbClr val="FF0000"/>
                </a:solidFill>
              </a:rPr>
              <a:t> </a:t>
            </a:r>
            <a:endParaRPr lang="ar-IQ" sz="2800" dirty="0"/>
          </a:p>
        </p:txBody>
      </p:sp>
      <p:sp>
        <p:nvSpPr>
          <p:cNvPr id="4" name="Rectangle 3"/>
          <p:cNvSpPr/>
          <p:nvPr/>
        </p:nvSpPr>
        <p:spPr>
          <a:xfrm>
            <a:off x="228600" y="609600"/>
            <a:ext cx="7696200" cy="6124754"/>
          </a:xfrm>
          <a:prstGeom prst="rect">
            <a:avLst/>
          </a:prstGeom>
        </p:spPr>
        <p:txBody>
          <a:bodyPr wrap="square">
            <a:spAutoFit/>
          </a:bodyPr>
          <a:lstStyle/>
          <a:p>
            <a:r>
              <a:rPr lang="en-US" sz="2800" dirty="0" smtClean="0"/>
              <a:t>Relentless: </a:t>
            </a:r>
            <a:r>
              <a:rPr lang="ar-IQ" sz="2800" dirty="0" smtClean="0">
                <a:solidFill>
                  <a:srgbClr val="FF0000"/>
                </a:solidFill>
              </a:rPr>
              <a:t>بلا هواده/ عديم الشفقة</a:t>
            </a:r>
            <a:endParaRPr lang="en-US" sz="2800" dirty="0" smtClean="0">
              <a:solidFill>
                <a:srgbClr val="FF0000"/>
              </a:solidFill>
            </a:endParaRPr>
          </a:p>
          <a:p>
            <a:r>
              <a:rPr lang="en-US" sz="2800" dirty="0" smtClean="0"/>
              <a:t>Per capita: </a:t>
            </a:r>
            <a:r>
              <a:rPr lang="ar-IQ" sz="2800" dirty="0" smtClean="0">
                <a:solidFill>
                  <a:srgbClr val="FF0000"/>
                </a:solidFill>
              </a:rPr>
              <a:t>للفرد الواحد</a:t>
            </a:r>
          </a:p>
          <a:p>
            <a:r>
              <a:rPr lang="en-US" sz="2800" dirty="0" smtClean="0"/>
              <a:t>Destination :</a:t>
            </a:r>
            <a:r>
              <a:rPr lang="ar-IQ" sz="2800" dirty="0" smtClean="0">
                <a:solidFill>
                  <a:srgbClr val="FF0000"/>
                </a:solidFill>
              </a:rPr>
              <a:t>الجهة المقصودة او الاتجاه</a:t>
            </a:r>
            <a:endParaRPr lang="en-US" sz="2800" dirty="0" smtClean="0">
              <a:solidFill>
                <a:srgbClr val="FF0000"/>
              </a:solidFill>
            </a:endParaRPr>
          </a:p>
          <a:p>
            <a:r>
              <a:rPr lang="en-US" sz="2800" dirty="0" smtClean="0"/>
              <a:t>Consume: </a:t>
            </a:r>
            <a:r>
              <a:rPr lang="ar-IQ" sz="2800" dirty="0" smtClean="0">
                <a:solidFill>
                  <a:srgbClr val="FF0000"/>
                </a:solidFill>
              </a:rPr>
              <a:t>يستهلك او يبدد</a:t>
            </a:r>
            <a:r>
              <a:rPr lang="en-US" sz="2800" dirty="0" smtClean="0">
                <a:solidFill>
                  <a:srgbClr val="FF0000"/>
                </a:solidFill>
              </a:rPr>
              <a:t> </a:t>
            </a:r>
          </a:p>
          <a:p>
            <a:r>
              <a:rPr lang="en-US" sz="2800" dirty="0" smtClean="0"/>
              <a:t>Foreign :</a:t>
            </a:r>
            <a:r>
              <a:rPr lang="en-US" sz="2800" dirty="0" smtClean="0">
                <a:solidFill>
                  <a:schemeClr val="accent2">
                    <a:lumMod val="75000"/>
                  </a:schemeClr>
                </a:solidFill>
              </a:rPr>
              <a:t> </a:t>
            </a:r>
            <a:r>
              <a:rPr lang="ar-IQ" sz="2800" dirty="0" smtClean="0">
                <a:solidFill>
                  <a:srgbClr val="FF0000"/>
                </a:solidFill>
              </a:rPr>
              <a:t>اجنبي او دخيل </a:t>
            </a:r>
            <a:endParaRPr lang="en-US" sz="2800" dirty="0" smtClean="0">
              <a:solidFill>
                <a:srgbClr val="FF0000"/>
              </a:solidFill>
            </a:endParaRPr>
          </a:p>
          <a:p>
            <a:r>
              <a:rPr lang="en-US" sz="2800" dirty="0" smtClean="0"/>
              <a:t>Venture: </a:t>
            </a:r>
            <a:r>
              <a:rPr lang="ar-IQ" sz="2800" dirty="0" smtClean="0">
                <a:solidFill>
                  <a:srgbClr val="FF0000"/>
                </a:solidFill>
              </a:rPr>
              <a:t>مغامر/ مخاطر / مجازف</a:t>
            </a:r>
            <a:endParaRPr lang="en-US" sz="2800" dirty="0" smtClean="0">
              <a:solidFill>
                <a:srgbClr val="FF0000"/>
              </a:solidFill>
            </a:endParaRPr>
          </a:p>
          <a:p>
            <a:r>
              <a:rPr lang="en-US" sz="2800" dirty="0" smtClean="0"/>
              <a:t>Vietnamese</a:t>
            </a:r>
            <a:r>
              <a:rPr lang="ar-IQ" sz="2800" dirty="0" smtClean="0"/>
              <a:t>: </a:t>
            </a:r>
            <a:r>
              <a:rPr lang="en-US" sz="2800" dirty="0" smtClean="0"/>
              <a:t> </a:t>
            </a:r>
            <a:r>
              <a:rPr lang="ar-IQ" sz="2800" dirty="0" smtClean="0">
                <a:solidFill>
                  <a:srgbClr val="FF0000"/>
                </a:solidFill>
              </a:rPr>
              <a:t>اللغة الفيتنامية</a:t>
            </a:r>
            <a:endParaRPr lang="en-US" sz="2800" dirty="0" smtClean="0">
              <a:solidFill>
                <a:srgbClr val="FF0000"/>
              </a:solidFill>
            </a:endParaRPr>
          </a:p>
          <a:p>
            <a:r>
              <a:rPr lang="en-US" sz="2800" dirty="0" smtClean="0"/>
              <a:t>Mass: </a:t>
            </a:r>
            <a:r>
              <a:rPr lang="ar-IQ" sz="2800" dirty="0" smtClean="0">
                <a:solidFill>
                  <a:srgbClr val="FF0000"/>
                </a:solidFill>
              </a:rPr>
              <a:t>جماعة / جماهير </a:t>
            </a:r>
            <a:endParaRPr lang="en-US" sz="2800" dirty="0" smtClean="0">
              <a:solidFill>
                <a:srgbClr val="FF0000"/>
              </a:solidFill>
            </a:endParaRPr>
          </a:p>
          <a:p>
            <a:r>
              <a:rPr lang="en-US" sz="2800" dirty="0" smtClean="0"/>
              <a:t>Mass media : </a:t>
            </a:r>
            <a:r>
              <a:rPr lang="ar-IQ" sz="2800" dirty="0" smtClean="0">
                <a:solidFill>
                  <a:srgbClr val="FF0000"/>
                </a:solidFill>
              </a:rPr>
              <a:t>وسائل الإعلام الجماهيرية</a:t>
            </a:r>
            <a:endParaRPr lang="en-US" sz="2800" dirty="0" smtClean="0">
              <a:solidFill>
                <a:srgbClr val="FF0000"/>
              </a:solidFill>
            </a:endParaRPr>
          </a:p>
          <a:p>
            <a:r>
              <a:rPr lang="en-US" sz="2800" dirty="0" smtClean="0"/>
              <a:t>Destined : </a:t>
            </a:r>
            <a:r>
              <a:rPr lang="ar-IQ" sz="2800" dirty="0" smtClean="0">
                <a:solidFill>
                  <a:srgbClr val="FF0000"/>
                </a:solidFill>
              </a:rPr>
              <a:t>مخصص / يقدر له/ قرر المستقبل مسبقا </a:t>
            </a:r>
            <a:endParaRPr lang="en-US" sz="2800" dirty="0" smtClean="0">
              <a:solidFill>
                <a:srgbClr val="FF0000"/>
              </a:solidFill>
            </a:endParaRPr>
          </a:p>
          <a:p>
            <a:r>
              <a:rPr lang="en-US" sz="2800" dirty="0" smtClean="0"/>
              <a:t>Hindsight</a:t>
            </a:r>
            <a:r>
              <a:rPr lang="en-US" sz="2800" dirty="0" smtClean="0">
                <a:solidFill>
                  <a:srgbClr val="FF0000"/>
                </a:solidFill>
              </a:rPr>
              <a:t> : </a:t>
            </a:r>
            <a:r>
              <a:rPr lang="ar-IQ" sz="2800" dirty="0" smtClean="0">
                <a:solidFill>
                  <a:srgbClr val="FF0000"/>
                </a:solidFill>
              </a:rPr>
              <a:t>بعد فوات الاوان</a:t>
            </a:r>
            <a:endParaRPr lang="en-US" sz="2800" dirty="0" smtClean="0">
              <a:solidFill>
                <a:srgbClr val="FF0000"/>
              </a:solidFill>
            </a:endParaRPr>
          </a:p>
          <a:p>
            <a:r>
              <a:rPr lang="en-US" sz="2800" dirty="0" smtClean="0"/>
              <a:t>A prime : </a:t>
            </a:r>
            <a:r>
              <a:rPr lang="ar-IQ" sz="2800" dirty="0" smtClean="0">
                <a:solidFill>
                  <a:srgbClr val="FF0000"/>
                </a:solidFill>
              </a:rPr>
              <a:t>اولي / يصب الماء </a:t>
            </a:r>
            <a:endParaRPr lang="en-US" sz="2800" dirty="0" smtClean="0">
              <a:solidFill>
                <a:srgbClr val="FF0000"/>
              </a:solidFill>
            </a:endParaRPr>
          </a:p>
          <a:p>
            <a:r>
              <a:rPr lang="en-US" sz="2800" dirty="0" smtClean="0"/>
              <a:t>Demolished : </a:t>
            </a:r>
            <a:r>
              <a:rPr lang="ar-IQ" sz="2800" dirty="0" smtClean="0">
                <a:solidFill>
                  <a:srgbClr val="FF0000"/>
                </a:solidFill>
              </a:rPr>
              <a:t>تهدم / خرب/ دمر/ وضع حدا</a:t>
            </a:r>
            <a:endParaRPr lang="en-US" sz="2800" dirty="0" smtClean="0">
              <a:solidFill>
                <a:srgbClr val="FF0000"/>
              </a:solidFill>
            </a:endParaRPr>
          </a:p>
          <a:p>
            <a:r>
              <a:rPr lang="en-US" sz="2800" dirty="0" smtClean="0">
                <a:solidFill>
                  <a:srgbClr val="FF0000"/>
                </a:solidFill>
              </a:rPr>
              <a:t> </a:t>
            </a:r>
            <a:r>
              <a:rPr lang="en-US" sz="2800" dirty="0" smtClean="0"/>
              <a:t>Resort: </a:t>
            </a:r>
            <a:r>
              <a:rPr lang="ar-IQ" sz="2800" dirty="0" smtClean="0">
                <a:solidFill>
                  <a:srgbClr val="FF0000"/>
                </a:solidFill>
              </a:rPr>
              <a:t>منتجع</a:t>
            </a:r>
            <a:endParaRPr lang="ar-IQ" sz="28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a:t>the best hope</a:t>
                      </a:r>
                      <a:endParaRPr lang="en-US" sz="200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667000" y="2438400"/>
            <a:ext cx="1828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p:nvPr/>
        </p:nvCxnSpPr>
        <p:spPr>
          <a:xfrm>
            <a:off x="2819400" y="2895600"/>
            <a:ext cx="1143000" cy="1981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a:t>the best hope</a:t>
                      </a:r>
                      <a:endParaRPr lang="en-US" sz="200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667000" y="2438400"/>
            <a:ext cx="1828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p:nvPr/>
        </p:nvCxnSpPr>
        <p:spPr>
          <a:xfrm>
            <a:off x="2819400" y="2895600"/>
            <a:ext cx="1143000" cy="1981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2667000" y="3200400"/>
            <a:ext cx="2133600" cy="304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a:t>the best hope</a:t>
                      </a:r>
                      <a:endParaRPr lang="en-US" sz="200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667000" y="2438400"/>
            <a:ext cx="1828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p:nvPr/>
        </p:nvCxnSpPr>
        <p:spPr>
          <a:xfrm>
            <a:off x="2819400" y="2895600"/>
            <a:ext cx="1143000" cy="1981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2667000" y="3200400"/>
            <a:ext cx="2133600" cy="304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1" name="Straight Arrow Connector 10"/>
          <p:cNvCxnSpPr/>
          <p:nvPr/>
        </p:nvCxnSpPr>
        <p:spPr>
          <a:xfrm flipV="1">
            <a:off x="2971800" y="2743200"/>
            <a:ext cx="1905000" cy="762000"/>
          </a:xfrm>
          <a:prstGeom prst="straightConnector1">
            <a:avLst/>
          </a:prstGeom>
          <a:ln>
            <a:solidFill>
              <a:srgbClr val="0070C0"/>
            </a:solidFill>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a:t>the best hope</a:t>
                      </a:r>
                      <a:endParaRPr lang="en-US" sz="200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667000" y="2438400"/>
            <a:ext cx="1828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p:nvPr/>
        </p:nvCxnSpPr>
        <p:spPr>
          <a:xfrm>
            <a:off x="2819400" y="2895600"/>
            <a:ext cx="1143000" cy="1981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2667000" y="3200400"/>
            <a:ext cx="2133600" cy="304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1" name="Straight Arrow Connector 10"/>
          <p:cNvCxnSpPr/>
          <p:nvPr/>
        </p:nvCxnSpPr>
        <p:spPr>
          <a:xfrm flipV="1">
            <a:off x="2971800" y="2743200"/>
            <a:ext cx="1905000" cy="762000"/>
          </a:xfrm>
          <a:prstGeom prst="straightConnector1">
            <a:avLst/>
          </a:prstGeom>
          <a:ln>
            <a:solidFill>
              <a:srgbClr val="0070C0"/>
            </a:solidFill>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a:xfrm flipV="1">
            <a:off x="2590800" y="2362200"/>
            <a:ext cx="2057400" cy="1524000"/>
          </a:xfrm>
          <a:prstGeom prst="straightConnector1">
            <a:avLst/>
          </a:prstGeom>
          <a:ln>
            <a:solidFill>
              <a:srgbClr val="7030A0"/>
            </a:solidFill>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a:t>the best hope</a:t>
                      </a:r>
                      <a:endParaRPr lang="en-US" sz="200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667000" y="2438400"/>
            <a:ext cx="1828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p:nvPr/>
        </p:nvCxnSpPr>
        <p:spPr>
          <a:xfrm>
            <a:off x="2819400" y="2895600"/>
            <a:ext cx="1143000" cy="1981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2667000" y="3200400"/>
            <a:ext cx="2133600" cy="304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1" name="Straight Arrow Connector 10"/>
          <p:cNvCxnSpPr/>
          <p:nvPr/>
        </p:nvCxnSpPr>
        <p:spPr>
          <a:xfrm flipV="1">
            <a:off x="2971800" y="2743200"/>
            <a:ext cx="1905000" cy="762000"/>
          </a:xfrm>
          <a:prstGeom prst="straightConnector1">
            <a:avLst/>
          </a:prstGeom>
          <a:ln>
            <a:solidFill>
              <a:srgbClr val="0070C0"/>
            </a:solidFill>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a:xfrm flipV="1">
            <a:off x="2590800" y="2362200"/>
            <a:ext cx="2057400" cy="1524000"/>
          </a:xfrm>
          <a:prstGeom prst="straightConnector1">
            <a:avLst/>
          </a:prstGeom>
          <a:ln>
            <a:solidFill>
              <a:srgbClr val="7030A0"/>
            </a:solidFill>
            <a:tailEnd type="arrow"/>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a:off x="2667000" y="4267200"/>
            <a:ext cx="1905000" cy="304800"/>
          </a:xfrm>
          <a:prstGeom prst="straightConnector1">
            <a:avLst/>
          </a:prstGeom>
          <a:ln>
            <a:solidFill>
              <a:srgbClr val="00B050"/>
            </a:solidFill>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best hope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667000" y="2438400"/>
            <a:ext cx="1828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p:nvPr/>
        </p:nvCxnSpPr>
        <p:spPr>
          <a:xfrm>
            <a:off x="2819400" y="2895600"/>
            <a:ext cx="1143000" cy="1981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2667000" y="3200400"/>
            <a:ext cx="2133600" cy="304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1" name="Straight Arrow Connector 10"/>
          <p:cNvCxnSpPr/>
          <p:nvPr/>
        </p:nvCxnSpPr>
        <p:spPr>
          <a:xfrm flipV="1">
            <a:off x="2971800" y="2743200"/>
            <a:ext cx="1905000" cy="762000"/>
          </a:xfrm>
          <a:prstGeom prst="straightConnector1">
            <a:avLst/>
          </a:prstGeom>
          <a:ln>
            <a:solidFill>
              <a:srgbClr val="0070C0"/>
            </a:solidFill>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a:xfrm flipV="1">
            <a:off x="2590800" y="2362200"/>
            <a:ext cx="2057400" cy="1524000"/>
          </a:xfrm>
          <a:prstGeom prst="straightConnector1">
            <a:avLst/>
          </a:prstGeom>
          <a:ln>
            <a:solidFill>
              <a:srgbClr val="7030A0"/>
            </a:solidFill>
            <a:tailEnd type="arrow"/>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a:off x="2667000" y="4267200"/>
            <a:ext cx="1905000" cy="304800"/>
          </a:xfrm>
          <a:prstGeom prst="straightConnector1">
            <a:avLst/>
          </a:prstGeom>
          <a:ln>
            <a:solidFill>
              <a:srgbClr val="00B050"/>
            </a:solidFill>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flipV="1">
            <a:off x="2667000" y="3810000"/>
            <a:ext cx="2057400" cy="838200"/>
          </a:xfrm>
          <a:prstGeom prst="straightConnector1">
            <a:avLst/>
          </a:prstGeom>
          <a:ln>
            <a:solidFill>
              <a:srgbClr val="FFFF00"/>
            </a:solidFill>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077783" cy="523220"/>
          </a:xfrm>
          <a:prstGeom prst="rect">
            <a:avLst/>
          </a:prstGeom>
        </p:spPr>
        <p:txBody>
          <a:bodyPr wrap="none">
            <a:spAutoFit/>
          </a:bodyPr>
          <a:lstStyle/>
          <a:p>
            <a:r>
              <a:rPr lang="en-US" sz="2800" b="1" dirty="0" smtClean="0">
                <a:solidFill>
                  <a:srgbClr val="FF0000"/>
                </a:solidFill>
              </a:rPr>
              <a:t>Vocabulary work</a:t>
            </a:r>
            <a:r>
              <a:rPr lang="en-US" sz="2800" dirty="0" smtClean="0">
                <a:solidFill>
                  <a:srgbClr val="FF0000"/>
                </a:solidFill>
              </a:rPr>
              <a:t> (Page 21)</a:t>
            </a:r>
            <a:endParaRPr lang="en-US" sz="2800" dirty="0">
              <a:solidFill>
                <a:srgbClr val="FF0000"/>
              </a:solidFill>
            </a:endParaRPr>
          </a:p>
        </p:txBody>
      </p:sp>
      <p:graphicFrame>
        <p:nvGraphicFramePr>
          <p:cNvPr id="3" name="Table 2"/>
          <p:cNvGraphicFramePr>
            <a:graphicFrameLocks noGrp="1"/>
          </p:cNvGraphicFramePr>
          <p:nvPr/>
        </p:nvGraphicFramePr>
        <p:xfrm>
          <a:off x="685800" y="1828800"/>
          <a:ext cx="6096000" cy="3326130"/>
        </p:xfrm>
        <a:graphic>
          <a:graphicData uri="http://schemas.openxmlformats.org/drawingml/2006/table">
            <a:tbl>
              <a:tblPr>
                <a:tableStyleId>{3C2FFA5D-87B4-456A-9821-1D502468CF0F}</a:tableStyleId>
              </a:tblPr>
              <a:tblGrid>
                <a:gridCol w="3048000"/>
                <a:gridCol w="3048000"/>
              </a:tblGrid>
              <a:tr h="0">
                <a:tc>
                  <a:txBody>
                    <a:bodyPr/>
                    <a:lstStyle/>
                    <a:p>
                      <a:pPr marL="102870" marR="102870" algn="ctr" rtl="0">
                        <a:lnSpc>
                          <a:spcPct val="115000"/>
                        </a:lnSpc>
                        <a:spcAft>
                          <a:spcPts val="0"/>
                        </a:spcAft>
                      </a:pPr>
                      <a:r>
                        <a:rPr lang="en-US" sz="2000" dirty="0"/>
                        <a: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В</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boom</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destinations</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tourism's vital</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venture</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per capita</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for development</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major business</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income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foreign</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example</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consume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a:t>in world travel</a:t>
                      </a:r>
                      <a:endParaRPr lang="en-US" sz="200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a prime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as much water</a:t>
                      </a:r>
                      <a:endParaRPr lang="en-US" sz="2000" dirty="0">
                        <a:latin typeface="Calibri"/>
                        <a:ea typeface="Calibri"/>
                        <a:cs typeface="Arial"/>
                      </a:endParaRPr>
                    </a:p>
                  </a:txBody>
                  <a:tcPr marL="9525" marR="9525" marT="9525" marB="9525" anchor="ctr"/>
                </a:tc>
              </a:tr>
              <a:tr h="0">
                <a:tc>
                  <a:txBody>
                    <a:bodyPr/>
                    <a:lstStyle/>
                    <a:p>
                      <a:pPr marL="102870" marR="102870" algn="ctr" rtl="0">
                        <a:lnSpc>
                          <a:spcPct val="115000"/>
                        </a:lnSpc>
                        <a:spcAft>
                          <a:spcPts val="0"/>
                        </a:spcAft>
                      </a:pPr>
                      <a:r>
                        <a:rPr lang="en-US" sz="2000" dirty="0"/>
                        <a:t>the best hope</a:t>
                      </a:r>
                      <a:endParaRPr lang="en-US" sz="2000" dirty="0">
                        <a:latin typeface="Calibri"/>
                        <a:ea typeface="Calibri"/>
                        <a:cs typeface="Arial"/>
                      </a:endParaRPr>
                    </a:p>
                  </a:txBody>
                  <a:tcPr marL="9525" marR="9525" marT="9525" marB="9525" anchor="ctr"/>
                </a:tc>
                <a:tc>
                  <a:txBody>
                    <a:bodyPr/>
                    <a:lstStyle/>
                    <a:p>
                      <a:pPr marL="102870" marR="102870" algn="ctr" rtl="0">
                        <a:lnSpc>
                          <a:spcPct val="115000"/>
                        </a:lnSpc>
                        <a:spcAft>
                          <a:spcPts val="0"/>
                        </a:spcAft>
                      </a:pPr>
                      <a:r>
                        <a:rPr lang="en-US" sz="2000" dirty="0"/>
                        <a:t>contribution to the economy</a:t>
                      </a:r>
                      <a:endParaRPr lang="en-US" sz="2000" dirty="0">
                        <a:latin typeface="Calibri"/>
                        <a:ea typeface="Calibri"/>
                        <a:cs typeface="Arial"/>
                      </a:endParaRPr>
                    </a:p>
                  </a:txBody>
                  <a:tcPr marL="9525" marR="9525" marT="9525" marB="9525" anchor="ctr"/>
                </a:tc>
              </a:tr>
            </a:tbl>
          </a:graphicData>
        </a:graphic>
      </p:graphicFrame>
      <p:sp>
        <p:nvSpPr>
          <p:cNvPr id="7169" name="Rectangle 1"/>
          <p:cNvSpPr>
            <a:spLocks noChangeArrowheads="1"/>
          </p:cNvSpPr>
          <p:nvPr/>
        </p:nvSpPr>
        <p:spPr bwMode="auto">
          <a:xfrm>
            <a:off x="90175" y="838200"/>
            <a:ext cx="8968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en-US" sz="2400" b="1" dirty="0" smtClean="0">
                <a:solidFill>
                  <a:srgbClr val="424242"/>
                </a:solidFill>
                <a:latin typeface="Times New Roman" pitchFamily="18" charset="0"/>
                <a:ea typeface="Times New Roman" pitchFamily="18" charset="0"/>
              </a:rPr>
              <a:t>E</a:t>
            </a: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xample:</a:t>
            </a:r>
          </a:p>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24242"/>
                </a:solidFill>
                <a:effectLst/>
                <a:latin typeface="Times New Roman" pitchFamily="18" charset="0"/>
                <a:ea typeface="Times New Roman" pitchFamily="18" charset="0"/>
              </a:rPr>
              <a:t>Match a line in A with a line in B. Can you remember the contexts?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667000" y="2438400"/>
            <a:ext cx="1828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p:nvPr/>
        </p:nvCxnSpPr>
        <p:spPr>
          <a:xfrm>
            <a:off x="2819400" y="2895600"/>
            <a:ext cx="1143000" cy="1981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2667000" y="3200400"/>
            <a:ext cx="2133600" cy="304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1" name="Straight Arrow Connector 10"/>
          <p:cNvCxnSpPr/>
          <p:nvPr/>
        </p:nvCxnSpPr>
        <p:spPr>
          <a:xfrm flipV="1">
            <a:off x="2971800" y="2743200"/>
            <a:ext cx="1905000" cy="762000"/>
          </a:xfrm>
          <a:prstGeom prst="straightConnector1">
            <a:avLst/>
          </a:prstGeom>
          <a:ln>
            <a:solidFill>
              <a:srgbClr val="0070C0"/>
            </a:solidFill>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a:xfrm flipV="1">
            <a:off x="2590800" y="2362200"/>
            <a:ext cx="2057400" cy="1524000"/>
          </a:xfrm>
          <a:prstGeom prst="straightConnector1">
            <a:avLst/>
          </a:prstGeom>
          <a:ln>
            <a:solidFill>
              <a:srgbClr val="7030A0"/>
            </a:solidFill>
            <a:tailEnd type="arrow"/>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a:off x="2667000" y="4267200"/>
            <a:ext cx="1905000" cy="304800"/>
          </a:xfrm>
          <a:prstGeom prst="straightConnector1">
            <a:avLst/>
          </a:prstGeom>
          <a:ln>
            <a:solidFill>
              <a:srgbClr val="00B050"/>
            </a:solidFill>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flipV="1">
            <a:off x="2667000" y="3810000"/>
            <a:ext cx="2057400" cy="838200"/>
          </a:xfrm>
          <a:prstGeom prst="straightConnector1">
            <a:avLst/>
          </a:prstGeom>
          <a:ln>
            <a:solidFill>
              <a:srgbClr val="FFFF00"/>
            </a:solidFill>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flipV="1">
            <a:off x="2895600" y="3124200"/>
            <a:ext cx="1524000" cy="190500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523220"/>
          </a:xfrm>
          <a:prstGeom prst="rect">
            <a:avLst/>
          </a:prstGeom>
        </p:spPr>
        <p:txBody>
          <a:bodyPr wrap="square">
            <a:spAutoFit/>
          </a:bodyPr>
          <a:lstStyle/>
          <a:p>
            <a:r>
              <a:rPr lang="en-US" sz="2800" b="1" dirty="0" smtClean="0">
                <a:solidFill>
                  <a:srgbClr val="FF0000"/>
                </a:solidFill>
              </a:rPr>
              <a:t>Grammar and conjugation(v.)  </a:t>
            </a:r>
            <a:r>
              <a:rPr lang="ar-IQ" sz="2800" dirty="0" smtClean="0">
                <a:solidFill>
                  <a:srgbClr val="FF0000"/>
                </a:solidFill>
              </a:rPr>
              <a:t>القواعد وتصريف الافعال</a:t>
            </a:r>
            <a:endParaRPr lang="en-US" sz="2800" dirty="0">
              <a:solidFill>
                <a:srgbClr val="FF0000"/>
              </a:solidFill>
            </a:endParaRPr>
          </a:p>
        </p:txBody>
      </p:sp>
      <p:pic>
        <p:nvPicPr>
          <p:cNvPr id="1027" name="Picture 3"/>
          <p:cNvPicPr>
            <a:picLocks noChangeAspect="1" noChangeArrowheads="1"/>
          </p:cNvPicPr>
          <p:nvPr/>
        </p:nvPicPr>
        <p:blipFill>
          <a:blip r:embed="rId2" cstate="print"/>
          <a:srcRect/>
          <a:stretch>
            <a:fillRect/>
          </a:stretch>
        </p:blipFill>
        <p:spPr bwMode="auto">
          <a:xfrm>
            <a:off x="256305" y="762000"/>
            <a:ext cx="87630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152400"/>
            <a:ext cx="8763000" cy="6477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5" name="Picture 2"/>
          <p:cNvPicPr>
            <a:picLocks noChangeAspect="1" noChangeArrowheads="1"/>
          </p:cNvPicPr>
          <p:nvPr/>
        </p:nvPicPr>
        <p:blipFill>
          <a:blip r:embed="rId2" cstate="print"/>
          <a:srcRect/>
          <a:stretch>
            <a:fillRect/>
          </a:stretch>
        </p:blipFill>
        <p:spPr bwMode="auto">
          <a:xfrm>
            <a:off x="457199" y="527339"/>
            <a:ext cx="8382001" cy="5762626"/>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28600" y="152400"/>
            <a:ext cx="8686800" cy="6553200"/>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endParaRPr lang="ar-IQ"/>
          </a:p>
        </p:txBody>
      </p:sp>
      <p:pic>
        <p:nvPicPr>
          <p:cNvPr id="6" name="Picture 2"/>
          <p:cNvPicPr>
            <a:picLocks noChangeAspect="1" noChangeArrowheads="1"/>
          </p:cNvPicPr>
          <p:nvPr/>
        </p:nvPicPr>
        <p:blipFill>
          <a:blip r:embed="rId2" cstate="print"/>
          <a:srcRect/>
          <a:stretch>
            <a:fillRect/>
          </a:stretch>
        </p:blipFill>
        <p:spPr bwMode="auto">
          <a:xfrm>
            <a:off x="685800" y="457200"/>
            <a:ext cx="7696200" cy="5943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066800"/>
            <a:ext cx="7454156" cy="4401205"/>
          </a:xfrm>
          <a:prstGeom prst="rect">
            <a:avLst/>
          </a:prstGeom>
        </p:spPr>
        <p:txBody>
          <a:bodyPr wrap="none">
            <a:spAutoFit/>
          </a:bodyPr>
          <a:lstStyle/>
          <a:p>
            <a:r>
              <a:rPr lang="en-US" sz="2800" dirty="0" smtClean="0"/>
              <a:t>Traveled abroad </a:t>
            </a:r>
            <a:r>
              <a:rPr lang="en-US" sz="2800" dirty="0" smtClean="0">
                <a:solidFill>
                  <a:schemeClr val="accent2">
                    <a:lumMod val="75000"/>
                  </a:schemeClr>
                </a:solidFill>
              </a:rPr>
              <a:t>: </a:t>
            </a:r>
            <a:r>
              <a:rPr lang="ar-IQ" sz="2800" dirty="0" smtClean="0">
                <a:solidFill>
                  <a:srgbClr val="FF0000"/>
                </a:solidFill>
              </a:rPr>
              <a:t>سافره للخارج</a:t>
            </a:r>
            <a:endParaRPr lang="en-US" sz="2800" dirty="0" smtClean="0">
              <a:solidFill>
                <a:srgbClr val="FF0000"/>
              </a:solidFill>
            </a:endParaRPr>
          </a:p>
          <a:p>
            <a:r>
              <a:rPr lang="en-US" sz="2800" dirty="0" smtClean="0"/>
              <a:t>They cashed in on: </a:t>
            </a:r>
            <a:r>
              <a:rPr lang="ar-IQ" sz="2800" dirty="0" smtClean="0">
                <a:solidFill>
                  <a:srgbClr val="FF0000"/>
                </a:solidFill>
              </a:rPr>
              <a:t>استفادو منه</a:t>
            </a:r>
            <a:endParaRPr lang="en-US" sz="2800" dirty="0" smtClean="0">
              <a:solidFill>
                <a:srgbClr val="FF0000"/>
              </a:solidFill>
            </a:endParaRPr>
          </a:p>
          <a:p>
            <a:r>
              <a:rPr lang="en-US" sz="2800" dirty="0" smtClean="0"/>
              <a:t>Too much of a good thing: </a:t>
            </a:r>
            <a:r>
              <a:rPr lang="ar-IQ" sz="2800" dirty="0" smtClean="0">
                <a:solidFill>
                  <a:srgbClr val="FF0000"/>
                </a:solidFill>
              </a:rPr>
              <a:t>الكثير من الاشياء الجيدة</a:t>
            </a:r>
            <a:endParaRPr lang="en-US" sz="2800" dirty="0" smtClean="0">
              <a:solidFill>
                <a:srgbClr val="FF0000"/>
              </a:solidFill>
            </a:endParaRPr>
          </a:p>
          <a:p>
            <a:r>
              <a:rPr lang="en-US" sz="2800" dirty="0" smtClean="0"/>
              <a:t>relentless waves of tourists:</a:t>
            </a:r>
            <a:r>
              <a:rPr lang="ar-IQ" sz="2800" dirty="0" smtClean="0"/>
              <a:t> </a:t>
            </a:r>
            <a:r>
              <a:rPr lang="ar-IQ" sz="2800" dirty="0" smtClean="0">
                <a:solidFill>
                  <a:srgbClr val="FF0000"/>
                </a:solidFill>
              </a:rPr>
              <a:t>موجات لا هوادة فيها من السياح </a:t>
            </a:r>
            <a:endParaRPr lang="en-US" sz="2800" dirty="0" smtClean="0">
              <a:solidFill>
                <a:srgbClr val="FF0000"/>
              </a:solidFill>
            </a:endParaRPr>
          </a:p>
          <a:p>
            <a:r>
              <a:rPr lang="en-US" sz="2800" dirty="0" smtClean="0"/>
              <a:t>Low-end package: </a:t>
            </a:r>
            <a:r>
              <a:rPr lang="ar-IQ" sz="2800" dirty="0" smtClean="0">
                <a:solidFill>
                  <a:srgbClr val="FF0000"/>
                </a:solidFill>
              </a:rPr>
              <a:t>حزمة منخفضة نهاية</a:t>
            </a:r>
            <a:endParaRPr lang="en-US" sz="2800" dirty="0" smtClean="0">
              <a:solidFill>
                <a:srgbClr val="FF0000"/>
              </a:solidFill>
            </a:endParaRPr>
          </a:p>
          <a:p>
            <a:r>
              <a:rPr lang="en-US" sz="2800" dirty="0" smtClean="0"/>
              <a:t>Cooped up in the hotel compound : </a:t>
            </a:r>
            <a:r>
              <a:rPr lang="ar-IQ" sz="2800" dirty="0" smtClean="0">
                <a:solidFill>
                  <a:srgbClr val="FF0000"/>
                </a:solidFill>
              </a:rPr>
              <a:t>احتجز في مبنى الفندق</a:t>
            </a:r>
            <a:endParaRPr lang="en-US" sz="2800" dirty="0" smtClean="0">
              <a:solidFill>
                <a:srgbClr val="FF0000"/>
              </a:solidFill>
            </a:endParaRPr>
          </a:p>
          <a:p>
            <a:r>
              <a:rPr lang="en-US" sz="2800" dirty="0" smtClean="0"/>
              <a:t>The victim of its own success: </a:t>
            </a:r>
            <a:r>
              <a:rPr lang="ar-IQ" sz="2800" dirty="0" smtClean="0">
                <a:solidFill>
                  <a:srgbClr val="FF0000"/>
                </a:solidFill>
              </a:rPr>
              <a:t>ضحية نجاحها </a:t>
            </a:r>
            <a:endParaRPr lang="en-US" sz="2800" dirty="0" smtClean="0">
              <a:solidFill>
                <a:srgbClr val="FF0000"/>
              </a:solidFill>
            </a:endParaRPr>
          </a:p>
          <a:p>
            <a:r>
              <a:rPr lang="en-US" sz="2800" dirty="0" smtClean="0"/>
              <a:t>Might have second thoughts : </a:t>
            </a:r>
            <a:r>
              <a:rPr lang="ar-IQ" sz="2800" dirty="0" smtClean="0">
                <a:solidFill>
                  <a:srgbClr val="FF0000"/>
                </a:solidFill>
              </a:rPr>
              <a:t>قد يكون لديه أفكار ثانية</a:t>
            </a:r>
            <a:endParaRPr lang="en-US" sz="2800" dirty="0" smtClean="0">
              <a:solidFill>
                <a:srgbClr val="FF0000"/>
              </a:solidFill>
            </a:endParaRPr>
          </a:p>
          <a:p>
            <a:r>
              <a:rPr lang="en-US" sz="2800" dirty="0" smtClean="0"/>
              <a:t>lake-shore villages : </a:t>
            </a:r>
            <a:r>
              <a:rPr lang="ar-IQ" sz="2800" dirty="0" smtClean="0">
                <a:solidFill>
                  <a:srgbClr val="FF0000"/>
                </a:solidFill>
              </a:rPr>
              <a:t>قرى على ضفاف البحيرة</a:t>
            </a:r>
            <a:endParaRPr lang="en-US" sz="2800" dirty="0" smtClean="0">
              <a:solidFill>
                <a:srgbClr val="FF0000"/>
              </a:solidFill>
            </a:endParaRPr>
          </a:p>
          <a:p>
            <a:endParaRPr lang="en-US" sz="2800" dirty="0" smtClean="0">
              <a:solidFill>
                <a:srgbClr val="FF0000"/>
              </a:solidFill>
            </a:endParaRPr>
          </a:p>
        </p:txBody>
      </p:sp>
      <p:sp>
        <p:nvSpPr>
          <p:cNvPr id="5" name="Rectangle 4"/>
          <p:cNvSpPr/>
          <p:nvPr/>
        </p:nvSpPr>
        <p:spPr>
          <a:xfrm>
            <a:off x="3962400" y="381000"/>
            <a:ext cx="5103715" cy="523220"/>
          </a:xfrm>
          <a:prstGeom prst="rect">
            <a:avLst/>
          </a:prstGeom>
        </p:spPr>
        <p:txBody>
          <a:bodyPr wrap="square">
            <a:spAutoFit/>
          </a:bodyPr>
          <a:lstStyle/>
          <a:p>
            <a:pPr algn="l" rtl="1"/>
            <a:r>
              <a:rPr lang="ar-IQ" sz="2800" b="1" dirty="0" smtClean="0">
                <a:solidFill>
                  <a:srgbClr val="00B050"/>
                </a:solidFill>
              </a:rPr>
              <a:t>معاني الجمل</a:t>
            </a:r>
            <a:r>
              <a:rPr lang="en-US" sz="2800" b="1" dirty="0" smtClean="0">
                <a:solidFill>
                  <a:srgbClr val="00B050"/>
                </a:solidFill>
              </a:rPr>
              <a:t> Meanings of sentences</a:t>
            </a:r>
            <a:r>
              <a:rPr lang="en-US" sz="2800" b="1" dirty="0" smtClean="0">
                <a:solidFill>
                  <a:srgbClr val="FF0000"/>
                </a:solidFill>
              </a:rPr>
              <a:t> </a:t>
            </a:r>
            <a:endParaRPr lang="ar-IQ"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8600" y="228600"/>
            <a:ext cx="8686800" cy="6400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7" name="Picture 2"/>
          <p:cNvPicPr>
            <a:picLocks noChangeAspect="1" noChangeArrowheads="1"/>
          </p:cNvPicPr>
          <p:nvPr/>
        </p:nvPicPr>
        <p:blipFill>
          <a:blip r:embed="rId2" cstate="print"/>
          <a:srcRect/>
          <a:stretch>
            <a:fillRect/>
          </a:stretch>
        </p:blipFill>
        <p:spPr bwMode="auto">
          <a:xfrm>
            <a:off x="2133600" y="381000"/>
            <a:ext cx="4114800" cy="3505200"/>
          </a:xfrm>
          <a:prstGeom prst="rect">
            <a:avLst/>
          </a:prstGeom>
          <a:noFill/>
          <a:ln w="9525">
            <a:noFill/>
            <a:miter lim="800000"/>
            <a:headEnd/>
            <a:tailEnd/>
          </a:ln>
        </p:spPr>
      </p:pic>
      <p:pic>
        <p:nvPicPr>
          <p:cNvPr id="8" name="Picture 3"/>
          <p:cNvPicPr>
            <a:picLocks noChangeAspect="1" noChangeArrowheads="1"/>
          </p:cNvPicPr>
          <p:nvPr/>
        </p:nvPicPr>
        <p:blipFill>
          <a:blip r:embed="rId3" cstate="print"/>
          <a:srcRect/>
          <a:stretch>
            <a:fillRect/>
          </a:stretch>
        </p:blipFill>
        <p:spPr bwMode="auto">
          <a:xfrm>
            <a:off x="2286000" y="4114800"/>
            <a:ext cx="3733800" cy="240982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185224" y="3483084"/>
            <a:ext cx="4800600" cy="1676400"/>
          </a:xfrm>
        </p:spPr>
        <p:txBody>
          <a:bodyPr>
            <a:noAutofit/>
          </a:bodyPr>
          <a:lstStyle/>
          <a:p>
            <a:pPr algn="ctr"/>
            <a:r>
              <a:rPr lang="en-US" b="1" u="sng"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cs typeface="+mn-cs"/>
              </a:rPr>
              <a:t>GOOD LUCK </a:t>
            </a:r>
            <a:br>
              <a:rPr lang="en-US" b="1" u="sng"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cs typeface="+mn-cs"/>
              </a:rPr>
            </a:br>
            <a:endParaRPr lang="ar-IQ" b="1" u="sng"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cs typeface="+mn-cs"/>
            </a:endParaRPr>
          </a:p>
        </p:txBody>
      </p:sp>
      <p:pic>
        <p:nvPicPr>
          <p:cNvPr id="3" name="Picture 4"/>
          <p:cNvPicPr>
            <a:picLocks noChangeAspect="1" noChangeArrowheads="1"/>
          </p:cNvPicPr>
          <p:nvPr/>
        </p:nvPicPr>
        <p:blipFill>
          <a:blip r:embed="rId2" cstate="print"/>
          <a:srcRect/>
          <a:stretch>
            <a:fillRect/>
          </a:stretch>
        </p:blipFill>
        <p:spPr bwMode="auto">
          <a:xfrm>
            <a:off x="7391400" y="1905000"/>
            <a:ext cx="1376520" cy="1718790"/>
          </a:xfrm>
          <a:prstGeom prst="rect">
            <a:avLst/>
          </a:prstGeom>
          <a:noFill/>
          <a:ln w="9525">
            <a:noFill/>
            <a:miter lim="800000"/>
            <a:headEnd/>
            <a:tailEnd/>
          </a:ln>
        </p:spPr>
      </p:pic>
      <p:pic>
        <p:nvPicPr>
          <p:cNvPr id="5" name="Picture 2" descr="https://upload.wikimedia.org/wikipedia/commons/thumb/8/81/Logoo2.png/200px-Logoo2.png"/>
          <p:cNvPicPr>
            <a:picLocks noChangeAspect="1" noChangeArrowheads="1"/>
          </p:cNvPicPr>
          <p:nvPr/>
        </p:nvPicPr>
        <p:blipFill>
          <a:blip r:embed="rId3" cstate="print"/>
          <a:srcRect/>
          <a:stretch>
            <a:fillRect/>
          </a:stretch>
        </p:blipFill>
        <p:spPr bwMode="auto">
          <a:xfrm>
            <a:off x="457200" y="1981200"/>
            <a:ext cx="1524000" cy="1693910"/>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0" y="0"/>
            <a:ext cx="9144000" cy="1800225"/>
          </a:xfrm>
          <a:prstGeom prst="rect">
            <a:avLst/>
          </a:prstGeom>
          <a:noFill/>
          <a:ln w="9525">
            <a:noFill/>
            <a:miter lim="800000"/>
            <a:headEnd/>
            <a:tailEnd/>
          </a:ln>
        </p:spPr>
      </p:pic>
      <p:pic>
        <p:nvPicPr>
          <p:cNvPr id="1026" name="Picture 2" descr="E:\صور وجوازات العائلة\Rageed.JPG"/>
          <p:cNvPicPr>
            <a:picLocks noChangeAspect="1" noChangeArrowheads="1"/>
          </p:cNvPicPr>
          <p:nvPr/>
        </p:nvPicPr>
        <p:blipFill>
          <a:blip r:embed="rId5" cstate="print"/>
          <a:srcRect/>
          <a:stretch>
            <a:fillRect/>
          </a:stretch>
        </p:blipFill>
        <p:spPr bwMode="auto">
          <a:xfrm>
            <a:off x="7620000" y="5249414"/>
            <a:ext cx="914400" cy="1219649"/>
          </a:xfrm>
          <a:prstGeom prst="rect">
            <a:avLst/>
          </a:prstGeom>
          <a:noFill/>
        </p:spPr>
      </p:pic>
    </p:spTree>
  </p:cSld>
  <p:clrMapOvr>
    <a:masterClrMapping/>
  </p:clrMapOvr>
  <p:transition advTm="2235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1600200"/>
            <a:ext cx="8839200" cy="5262979"/>
          </a:xfrm>
          <a:prstGeom prst="rect">
            <a:avLst/>
          </a:prstGeom>
        </p:spPr>
        <p:txBody>
          <a:bodyPr wrap="square">
            <a:spAutoFit/>
          </a:bodyPr>
          <a:lstStyle/>
          <a:p>
            <a:pPr algn="just"/>
            <a:r>
              <a:rPr lang="en-US" sz="2800" dirty="0" smtClean="0"/>
              <a:t>On the sun-soaked Mediterranean island of </a:t>
            </a:r>
            <a:r>
              <a:rPr lang="en-US" sz="2800" b="1" dirty="0" smtClean="0"/>
              <a:t>Marjoca</a:t>
            </a:r>
            <a:r>
              <a:rPr lang="en-US" sz="2800" dirty="0" smtClean="0"/>
              <a:t>, the locals are angry. Too late. In the last quarter of the twentieth century, </a:t>
            </a:r>
          </a:p>
          <a:p>
            <a:pPr algn="just"/>
            <a:r>
              <a:rPr lang="en-US" sz="2800" u="sng" dirty="0" smtClean="0">
                <a:solidFill>
                  <a:srgbClr val="7030A0"/>
                </a:solidFill>
              </a:rPr>
              <a:t>they cashed in on </a:t>
            </a:r>
            <a:r>
              <a:rPr lang="en-US" sz="2800" dirty="0" smtClean="0"/>
              <a:t>foreign nationals, mainly Germans, wanting to buy up property on their idyllic island. Suddenly, it occurred to Majorcans that the island no longer belonged to them. They don’t deny tourism’s vital contribution to the local economy. The industry has transformed Majorca from one of Spain’s poorest parts to the richest in per capita income. But the island’s 630.000 inhabitants are increasingly convinced that the 14 million foreign visitors a year are far </a:t>
            </a:r>
            <a:r>
              <a:rPr lang="en-US" sz="2800" u="sng" dirty="0" smtClean="0">
                <a:solidFill>
                  <a:srgbClr val="7030A0"/>
                </a:solidFill>
              </a:rPr>
              <a:t>too much of a good things</a:t>
            </a:r>
            <a:r>
              <a:rPr lang="en-US" sz="2800" dirty="0" smtClean="0"/>
              <a:t>. Water is rationed, pollution is worsening, and there is no affordable housing left for them to buy. </a:t>
            </a:r>
            <a:endParaRPr lang="ar-IQ" sz="2800" dirty="0"/>
          </a:p>
        </p:txBody>
      </p:sp>
      <p:sp>
        <p:nvSpPr>
          <p:cNvPr id="6" name="Rectangle 5"/>
          <p:cNvSpPr/>
          <p:nvPr/>
        </p:nvSpPr>
        <p:spPr>
          <a:xfrm>
            <a:off x="304800" y="304800"/>
            <a:ext cx="8686800" cy="1384995"/>
          </a:xfrm>
          <a:prstGeom prst="rect">
            <a:avLst/>
          </a:prstGeom>
        </p:spPr>
        <p:txBody>
          <a:bodyPr wrap="square">
            <a:spAutoFit/>
          </a:bodyPr>
          <a:lstStyle/>
          <a:p>
            <a:r>
              <a:rPr lang="en-US" sz="2800" dirty="0" smtClean="0">
                <a:solidFill>
                  <a:srgbClr val="FF0000"/>
                </a:solidFill>
              </a:rPr>
              <a:t>paradise lost</a:t>
            </a:r>
          </a:p>
          <a:p>
            <a:r>
              <a:rPr lang="en-US" sz="2800" dirty="0" smtClean="0">
                <a:solidFill>
                  <a:srgbClr val="0070C0"/>
                </a:solidFill>
              </a:rPr>
              <a:t>what can be to stop tourism destroying the object of its affection? </a:t>
            </a:r>
            <a:r>
              <a:rPr lang="en-US" sz="2800" b="1" i="1" u="sng" dirty="0" smtClean="0">
                <a:solidFill>
                  <a:srgbClr val="0070C0"/>
                </a:solidFill>
              </a:rPr>
              <a:t>Maurice Chandler</a:t>
            </a:r>
            <a:r>
              <a:rPr lang="en-US" sz="2800" b="1" u="sng" dirty="0" smtClean="0">
                <a:solidFill>
                  <a:srgbClr val="0070C0"/>
                </a:solidFill>
              </a:rPr>
              <a:t> </a:t>
            </a:r>
            <a:r>
              <a:rPr lang="en-US" sz="2800" dirty="0" smtClean="0">
                <a:solidFill>
                  <a:srgbClr val="0070C0"/>
                </a:solidFill>
              </a:rPr>
              <a:t>reports on the boom in world travel </a:t>
            </a:r>
            <a:endParaRPr lang="ar-IQ" sz="2800"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28600"/>
            <a:ext cx="8382000" cy="1384995"/>
          </a:xfrm>
          <a:prstGeom prst="rect">
            <a:avLst/>
          </a:prstGeom>
        </p:spPr>
        <p:txBody>
          <a:bodyPr wrap="square">
            <a:spAutoFit/>
          </a:bodyPr>
          <a:lstStyle/>
          <a:p>
            <a:pPr algn="r" rtl="1"/>
            <a:r>
              <a:rPr lang="ar-IQ" sz="2800" b="1" dirty="0" smtClean="0">
                <a:solidFill>
                  <a:srgbClr val="FF0000"/>
                </a:solidFill>
              </a:rPr>
              <a:t>ضياع الجنة</a:t>
            </a:r>
          </a:p>
          <a:p>
            <a:pPr algn="r" rtl="1"/>
            <a:r>
              <a:rPr lang="ar-IQ" sz="2800" b="1" dirty="0" smtClean="0">
                <a:solidFill>
                  <a:srgbClr val="0070C0"/>
                </a:solidFill>
              </a:rPr>
              <a:t>موريس جيندلر يفجر صرخة في وجه الساحة العالمية ... ماذا بوسعنا ان نفعل لمواجهة تدمير السياحة لمقوماتها</a:t>
            </a:r>
          </a:p>
        </p:txBody>
      </p:sp>
      <p:sp>
        <p:nvSpPr>
          <p:cNvPr id="6" name="Rectangle 5"/>
          <p:cNvSpPr/>
          <p:nvPr/>
        </p:nvSpPr>
        <p:spPr>
          <a:xfrm>
            <a:off x="206832" y="1828800"/>
            <a:ext cx="8763000" cy="3970318"/>
          </a:xfrm>
          <a:prstGeom prst="rect">
            <a:avLst/>
          </a:prstGeom>
        </p:spPr>
        <p:txBody>
          <a:bodyPr wrap="square">
            <a:spAutoFit/>
          </a:bodyPr>
          <a:lstStyle/>
          <a:p>
            <a:pPr algn="just" rtl="1"/>
            <a:r>
              <a:rPr lang="ar-IQ" sz="2800" dirty="0" smtClean="0"/>
              <a:t>في جزيرة مارجوكا التي تغمرها الشمس ، يشعر السكان المحليون بالغضب. بعد فوات الأوان. في الربع الأخير من القرن العشرين ، استفادوا من رعايا أجانب ، معظمهم من الألمان ، يريدون شراء ممتلكات في جزيرتهم المثالية. فجأة ، حدث المارجوكيين (سكان المنطقة الاصليين) أن الجزيرة لم تعد ملكًا لهم. إنهم لا ينكرون السياحة مساهمة حيوية في الاقتصاد المحلي. حولت الصناعة مارجوكا من أحد الأجزاء الأكثر فقراً في إسبانيا إلى أغنى دخل للفرد. لكن سكان الجزيرة البالغ عددهم 630.000 شخص مقتنعون بشكل متزايد بأن 14مليون زائر أجنبي سنويًا هم أشياء جيدة للغاية. تم تقنين المياه ، والتلوث يزداد سوءًا ، ولم يعد هناك مساكن بأسعار معقولة لهم لشرائها.</a:t>
            </a:r>
            <a:endParaRPr lang="ar-IQ"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33400"/>
            <a:ext cx="7924800" cy="2677656"/>
          </a:xfrm>
          <a:prstGeom prst="rect">
            <a:avLst/>
          </a:prstGeom>
        </p:spPr>
        <p:txBody>
          <a:bodyPr wrap="square">
            <a:spAutoFit/>
          </a:bodyPr>
          <a:lstStyle/>
          <a:p>
            <a:pPr algn="just"/>
            <a:r>
              <a:rPr lang="en-US" sz="2800" dirty="0" smtClean="0"/>
              <a:t>On the other side of the world, 250 Filipinos were recently evicted from their homes. Their lake-shore villages of Ambulong was cleared by hundreds of police, who demolished 24 houses. The intention of the authorities was to make way for major business venture – not oil, logging, or mining, but an environmentally-friendly holiday resort.</a:t>
            </a:r>
            <a:endParaRPr lang="en-US" sz="2800" dirty="0"/>
          </a:p>
        </p:txBody>
      </p:sp>
      <p:sp>
        <p:nvSpPr>
          <p:cNvPr id="5" name="Rectangle 4"/>
          <p:cNvSpPr/>
          <p:nvPr/>
        </p:nvSpPr>
        <p:spPr>
          <a:xfrm>
            <a:off x="-152400" y="3505200"/>
            <a:ext cx="9199415" cy="1815882"/>
          </a:xfrm>
          <a:prstGeom prst="rect">
            <a:avLst/>
          </a:prstGeom>
        </p:spPr>
        <p:txBody>
          <a:bodyPr wrap="square">
            <a:spAutoFit/>
          </a:bodyPr>
          <a:lstStyle/>
          <a:p>
            <a:pPr algn="r" rtl="1"/>
            <a:r>
              <a:rPr lang="ar-IQ" sz="2800" dirty="0" smtClean="0">
                <a:solidFill>
                  <a:srgbClr val="00B0F0"/>
                </a:solidFill>
              </a:rPr>
              <a:t>على الجانب الآخر من العالم ، تم إخلاء 250 فلبينيًا مؤخرًا من منازلهم. وقام مئات من رجال الشرطة بتطهير قريتهم الواقعة على ضفاف بحيرة أمبولونغ ، وهدموا 24 منزلا. كانت نية السلطات هي إفساح المجال لمشروع تجاري كبير - ليس النفط أو قطع الأشجار أو التعدين ، ولكن انشاء منتجع صديق للبيئة للعطل.</a:t>
            </a:r>
            <a:endParaRPr lang="ar-IQ" sz="2800" dirty="0">
              <a:solidFill>
                <a:srgbClr val="00B0F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381000"/>
            <a:ext cx="3001591" cy="523220"/>
          </a:xfrm>
          <a:prstGeom prst="rect">
            <a:avLst/>
          </a:prstGeom>
        </p:spPr>
        <p:txBody>
          <a:bodyPr wrap="none">
            <a:spAutoFit/>
          </a:bodyPr>
          <a:lstStyle/>
          <a:p>
            <a:r>
              <a:rPr lang="en-US" sz="2800" b="1" dirty="0" smtClean="0">
                <a:solidFill>
                  <a:srgbClr val="FF0000"/>
                </a:solidFill>
              </a:rPr>
              <a:t>A growth industry</a:t>
            </a:r>
            <a:endParaRPr lang="ar-IQ" sz="2800" dirty="0">
              <a:solidFill>
                <a:srgbClr val="FF0000"/>
              </a:solidFill>
            </a:endParaRPr>
          </a:p>
        </p:txBody>
      </p:sp>
      <p:sp>
        <p:nvSpPr>
          <p:cNvPr id="5" name="Rectangle 4"/>
          <p:cNvSpPr/>
          <p:nvPr/>
        </p:nvSpPr>
        <p:spPr>
          <a:xfrm>
            <a:off x="79830" y="914400"/>
            <a:ext cx="8991600" cy="1815882"/>
          </a:xfrm>
          <a:prstGeom prst="rect">
            <a:avLst/>
          </a:prstGeom>
        </p:spPr>
        <p:txBody>
          <a:bodyPr wrap="square">
            <a:spAutoFit/>
          </a:bodyPr>
          <a:lstStyle/>
          <a:p>
            <a:pPr algn="just"/>
            <a:r>
              <a:rPr lang="en-US" sz="2800" dirty="0" smtClean="0">
                <a:solidFill>
                  <a:srgbClr val="002060"/>
                </a:solidFill>
              </a:rPr>
              <a:t>Tourism is the world’s largest and fastest growing industry. In 1950, 25m people traveled abroad; last year it was 750m. The World Tourism Organization estimates that by 2020 1.6bn people will travel each year, spending over two trillion US dollars.</a:t>
            </a:r>
            <a:endParaRPr lang="en-US" sz="2800" dirty="0">
              <a:solidFill>
                <a:srgbClr val="002060"/>
              </a:solidFill>
            </a:endParaRPr>
          </a:p>
        </p:txBody>
      </p:sp>
      <p:sp>
        <p:nvSpPr>
          <p:cNvPr id="6" name="Rectangle 5"/>
          <p:cNvSpPr/>
          <p:nvPr/>
        </p:nvSpPr>
        <p:spPr>
          <a:xfrm>
            <a:off x="533400" y="3505200"/>
            <a:ext cx="8305800" cy="1815882"/>
          </a:xfrm>
          <a:prstGeom prst="rect">
            <a:avLst/>
          </a:prstGeom>
        </p:spPr>
        <p:txBody>
          <a:bodyPr wrap="square">
            <a:spAutoFit/>
          </a:bodyPr>
          <a:lstStyle/>
          <a:p>
            <a:pPr algn="just" rtl="1"/>
            <a:r>
              <a:rPr lang="ar-IQ" sz="2800" dirty="0" smtClean="0">
                <a:solidFill>
                  <a:srgbClr val="002060"/>
                </a:solidFill>
              </a:rPr>
              <a:t>السياحة هي أكبر صناعة في العالم وأسرعها نموًا. في عام 1950 ، سافر 25 مليون شخص إلى الخارج. العام الماضي كان 750 مليون . تقدر منظمة السياحة العالمية أنه بحلول عام 2020 سيسافر 1.6 مليار شخص كل عام ، وينفقون أكثر من اثنين ترليون دولار أمريكي.</a:t>
            </a:r>
            <a:endParaRPr lang="ar-IQ" sz="2800" dirty="0">
              <a:solidFill>
                <a:srgbClr val="002060"/>
              </a:solidFill>
            </a:endParaRPr>
          </a:p>
        </p:txBody>
      </p:sp>
      <p:sp>
        <p:nvSpPr>
          <p:cNvPr id="7" name="Rectangle 6"/>
          <p:cNvSpPr/>
          <p:nvPr/>
        </p:nvSpPr>
        <p:spPr>
          <a:xfrm>
            <a:off x="3810000" y="2895600"/>
            <a:ext cx="2362200" cy="523220"/>
          </a:xfrm>
          <a:prstGeom prst="rect">
            <a:avLst/>
          </a:prstGeom>
        </p:spPr>
        <p:txBody>
          <a:bodyPr wrap="square">
            <a:spAutoFit/>
          </a:bodyPr>
          <a:lstStyle/>
          <a:p>
            <a:r>
              <a:rPr lang="ar-IQ" sz="2800" b="1" dirty="0" smtClean="0">
                <a:solidFill>
                  <a:srgbClr val="FF0000"/>
                </a:solidFill>
              </a:rPr>
              <a:t>النمو الصناعي</a:t>
            </a:r>
            <a:endParaRPr lang="ar-IQ" sz="28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4600" y="152400"/>
            <a:ext cx="4038600" cy="523220"/>
          </a:xfrm>
          <a:prstGeom prst="rect">
            <a:avLst/>
          </a:prstGeom>
        </p:spPr>
        <p:txBody>
          <a:bodyPr wrap="square">
            <a:spAutoFit/>
          </a:bodyPr>
          <a:lstStyle/>
          <a:p>
            <a:r>
              <a:rPr lang="en-US" sz="2800" b="1" dirty="0" smtClean="0">
                <a:solidFill>
                  <a:srgbClr val="FF0000"/>
                </a:solidFill>
              </a:rPr>
              <a:t>The effects of tourism</a:t>
            </a:r>
            <a:endParaRPr lang="ar-IQ" sz="2800" dirty="0">
              <a:solidFill>
                <a:srgbClr val="FF0000"/>
              </a:solidFill>
            </a:endParaRPr>
          </a:p>
        </p:txBody>
      </p:sp>
      <p:sp>
        <p:nvSpPr>
          <p:cNvPr id="5" name="Rectangle 4"/>
          <p:cNvSpPr/>
          <p:nvPr/>
        </p:nvSpPr>
        <p:spPr>
          <a:xfrm>
            <a:off x="145140" y="838200"/>
            <a:ext cx="8839200" cy="4832092"/>
          </a:xfrm>
          <a:prstGeom prst="rect">
            <a:avLst/>
          </a:prstGeom>
        </p:spPr>
        <p:txBody>
          <a:bodyPr wrap="square">
            <a:spAutoFit/>
          </a:bodyPr>
          <a:lstStyle/>
          <a:p>
            <a:pPr algn="just"/>
            <a:r>
              <a:rPr lang="en-US" sz="2800" dirty="0" smtClean="0"/>
              <a:t>To millions of tourists, foreign destinations are exotic paradises, unspoiled, idyllic, and full of local charm. But many of the world’s resorts are struggling to cope with </a:t>
            </a:r>
            <a:r>
              <a:rPr lang="en-US" sz="2800" u="sng" dirty="0" smtClean="0">
                <a:solidFill>
                  <a:srgbClr val="7030A0"/>
                </a:solidFill>
              </a:rPr>
              <a:t>relentless waves of tourists</a:t>
            </a:r>
            <a:r>
              <a:rPr lang="en-US" sz="2800" dirty="0" smtClean="0"/>
              <a:t>, whose demands for ever more swimming pools and golf courses are sucking them dry. ‘The issue is massive and global,’ says Tricia Barnett, director of  Tourism Concern, a charity which campaigns for more responsible approaches to travel. ‘Tourists in Africa will be having a shower and then will see a local woman with a pot of water on her head, and they are not making the connection. Sometimes, you’ll see a village with a single tap, when each hotel has taps and showers in every room.”</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95400"/>
            <a:ext cx="8610600" cy="3970318"/>
          </a:xfrm>
          <a:prstGeom prst="rect">
            <a:avLst/>
          </a:prstGeom>
        </p:spPr>
        <p:txBody>
          <a:bodyPr wrap="square">
            <a:spAutoFit/>
          </a:bodyPr>
          <a:lstStyle/>
          <a:p>
            <a:pPr algn="just" rtl="1"/>
            <a:r>
              <a:rPr lang="ar-IQ" sz="2800" dirty="0" smtClean="0">
                <a:solidFill>
                  <a:srgbClr val="0070C0"/>
                </a:solidFill>
              </a:rPr>
              <a:t>بالنسبة لملايين السائحين ، فإن الوجهات الأجنبية هي جنة غريبة ، غير ملوثة ، شاعرية ، ومليئة بالسحر المحلي. لكن العديد من المنتجعات في العالم تكافح من أجل التأقلم مع موجات السياح التي لا هوادة فيها ، والتي تؤدي مطالبها بمزيد من حمامات السباحة وملاعب الجولف إلى تجفيفها. تقول تريشيا بارنيت ، مديرة شؤون السياحة ، وهي مؤسسة خيرية تدافع عن مقاربات أكثر مسؤولية للسفر: "إن القضية ضخمة وعالمية". "سيحظى السياح في إفريقيا بالاستحمام ثم يرون امرأة محلية تحمل قدرًا من الماء على رأسها ، وهم لا يقومون بالتوصيل. في بعض الأحيان ، سترى قرية بنقرة واحدة ، عندما يكون لكل فندق حنفيات ودشات في كل غرفة ".</a:t>
            </a:r>
            <a:endParaRPr lang="ar-IQ" sz="2800" dirty="0">
              <a:solidFill>
                <a:srgbClr val="0070C0"/>
              </a:solidFill>
            </a:endParaRPr>
          </a:p>
        </p:txBody>
      </p:sp>
      <p:sp>
        <p:nvSpPr>
          <p:cNvPr id="3" name="Rectangle 2"/>
          <p:cNvSpPr/>
          <p:nvPr/>
        </p:nvSpPr>
        <p:spPr>
          <a:xfrm>
            <a:off x="3657600" y="457200"/>
            <a:ext cx="1676400" cy="523220"/>
          </a:xfrm>
          <a:prstGeom prst="rect">
            <a:avLst/>
          </a:prstGeom>
        </p:spPr>
        <p:txBody>
          <a:bodyPr wrap="square">
            <a:spAutoFit/>
          </a:bodyPr>
          <a:lstStyle/>
          <a:p>
            <a:r>
              <a:rPr lang="ar-IQ" sz="2800" b="1" dirty="0" smtClean="0">
                <a:solidFill>
                  <a:srgbClr val="FF0000"/>
                </a:solidFill>
              </a:rPr>
              <a:t>آثار السياحة</a:t>
            </a:r>
            <a:endParaRPr lang="ar-IQ" sz="2800" b="1"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543</TotalTime>
  <Words>2412</Words>
  <Application>Microsoft Office PowerPoint</Application>
  <PresentationFormat>On-screen Show (4:3)</PresentationFormat>
  <Paragraphs>256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Paradise Lost and  Exercise</vt:lpstr>
      <vt:lpstr>معاني الكلمات Meanings of words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GOOD LUCK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Lptop</dc:creator>
  <cp:lastModifiedBy>DR.Ahmed Saker 2O14</cp:lastModifiedBy>
  <cp:revision>71</cp:revision>
  <dcterms:created xsi:type="dcterms:W3CDTF">2006-08-16T00:00:00Z</dcterms:created>
  <dcterms:modified xsi:type="dcterms:W3CDTF">2021-01-23T17:36:50Z</dcterms:modified>
</cp:coreProperties>
</file>