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75" r:id="rId6"/>
    <p:sldId id="276" r:id="rId7"/>
    <p:sldId id="260" r:id="rId8"/>
    <p:sldId id="261" r:id="rId9"/>
    <p:sldId id="269" r:id="rId10"/>
    <p:sldId id="270" r:id="rId11"/>
    <p:sldId id="262" r:id="rId12"/>
    <p:sldId id="263" r:id="rId13"/>
    <p:sldId id="264" r:id="rId14"/>
    <p:sldId id="277" r:id="rId15"/>
    <p:sldId id="266" r:id="rId16"/>
    <p:sldId id="265" r:id="rId17"/>
    <p:sldId id="267" r:id="rId18"/>
    <p:sldId id="26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2" d="100"/>
          <a:sy n="82" d="100"/>
        </p:scale>
        <p:origin x="-1474" y="-8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12/30/2020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12/30/2020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17000" b="-17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IQ" dirty="0" smtClean="0">
                <a:solidFill>
                  <a:schemeClr val="tx2">
                    <a:lumMod val="20000"/>
                    <a:lumOff val="80000"/>
                  </a:schemeClr>
                </a:solidFill>
              </a:rPr>
              <a:t>جغرافية البحار والمحيطات محاضرة 4</a:t>
            </a:r>
            <a:endParaRPr lang="ar-SA" dirty="0">
              <a:solidFill>
                <a:schemeClr val="tx2">
                  <a:lumMod val="20000"/>
                  <a:lumOff val="80000"/>
                </a:schemeClr>
              </a:solidFill>
            </a:endParaRPr>
          </a:p>
        </p:txBody>
      </p:sp>
      <p:sp>
        <p:nvSpPr>
          <p:cNvPr id="3" name="Subtitle 2"/>
          <p:cNvSpPr>
            <a:spLocks noGrp="1"/>
          </p:cNvSpPr>
          <p:nvPr>
            <p:ph type="subTitle" idx="1"/>
          </p:nvPr>
        </p:nvSpPr>
        <p:spPr/>
        <p:txBody>
          <a:bodyPr/>
          <a:lstStyle/>
          <a:p>
            <a:r>
              <a:rPr lang="ar-IQ" dirty="0" smtClean="0">
                <a:solidFill>
                  <a:schemeClr val="accent6">
                    <a:lumMod val="60000"/>
                    <a:lumOff val="40000"/>
                  </a:schemeClr>
                </a:solidFill>
              </a:rPr>
              <a:t>الجامعة المستنصرية / كلية التربية / قسم الجغرافية / المرحلة الرابعة / الدراسة المسائية </a:t>
            </a:r>
            <a:endParaRPr lang="ar-SA" dirty="0">
              <a:solidFill>
                <a:schemeClr val="accent6">
                  <a:lumMod val="60000"/>
                  <a:lumOff val="40000"/>
                </a:schemeClr>
              </a:solidFill>
            </a:endParaRPr>
          </a:p>
        </p:txBody>
      </p:sp>
    </p:spTree>
  </p:cSld>
  <p:clrMapOvr>
    <a:masterClrMapping/>
  </p:clrMapOvr>
  <p:transition>
    <p:cut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2050" name="Picture 2" descr="E:\download (10).jfif"/>
          <p:cNvPicPr>
            <a:picLocks noGrp="1" noChangeAspect="1" noChangeArrowheads="1"/>
          </p:cNvPicPr>
          <p:nvPr>
            <p:ph idx="1"/>
          </p:nvPr>
        </p:nvPicPr>
        <p:blipFill>
          <a:blip r:embed="rId2" cstate="print"/>
          <a:srcRect/>
          <a:stretch>
            <a:fillRect/>
          </a:stretch>
        </p:blipFill>
        <p:spPr bwMode="auto">
          <a:xfrm>
            <a:off x="457200" y="457200"/>
            <a:ext cx="8382000" cy="59436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u="sng" dirty="0" smtClean="0"/>
              <a:t>التوزيع العمودي للحرارة :</a:t>
            </a:r>
            <a:r>
              <a:rPr lang="ar-IQ" dirty="0" smtClean="0"/>
              <a:t> </a:t>
            </a:r>
            <a:r>
              <a:rPr lang="en-US" dirty="0" smtClean="0"/>
              <a:t/>
            </a:r>
            <a:br>
              <a:rPr lang="en-US" dirty="0" smtClean="0"/>
            </a:br>
            <a:endParaRPr lang="ar-SA" dirty="0"/>
          </a:p>
        </p:txBody>
      </p:sp>
      <p:sp>
        <p:nvSpPr>
          <p:cNvPr id="3" name="Content Placeholder 2"/>
          <p:cNvSpPr>
            <a:spLocks noGrp="1"/>
          </p:cNvSpPr>
          <p:nvPr>
            <p:ph idx="1"/>
          </p:nvPr>
        </p:nvSpPr>
        <p:spPr>
          <a:xfrm>
            <a:off x="457200" y="838200"/>
            <a:ext cx="8229600" cy="5287963"/>
          </a:xfrm>
        </p:spPr>
        <p:txBody>
          <a:bodyPr>
            <a:normAutofit fontScale="77500" lnSpcReduction="20000"/>
          </a:bodyPr>
          <a:lstStyle/>
          <a:p>
            <a:pPr algn="r" rtl="1"/>
            <a:r>
              <a:rPr lang="ar-IQ" dirty="0" smtClean="0"/>
              <a:t>تتناقص حرارة مياه المحيطات بشكل عام مع زيادة العمق باستثناء البحار القطبية حيث ان كل مياهها منخفضة الحرارة . ويوجد نوع من التجانس في حرارة الطبقة العليا من مياه المحيط وهذا ناتج عن مزج المياه الذي يحدث نتيجة لعوامل عديدة منها :</a:t>
            </a:r>
            <a:endParaRPr lang="en-US" dirty="0" smtClean="0"/>
          </a:p>
          <a:p>
            <a:pPr algn="r" rtl="1"/>
            <a:r>
              <a:rPr lang="ar-IQ" dirty="0" smtClean="0"/>
              <a:t>1 ـ التيارات البحرية .</a:t>
            </a:r>
            <a:endParaRPr lang="en-US" dirty="0" smtClean="0"/>
          </a:p>
          <a:p>
            <a:pPr algn="r" rtl="1"/>
            <a:r>
              <a:rPr lang="ar-IQ" dirty="0" smtClean="0"/>
              <a:t>2 ـ حركة الرياح .</a:t>
            </a:r>
            <a:endParaRPr lang="en-US" dirty="0" smtClean="0"/>
          </a:p>
          <a:p>
            <a:pPr algn="r" rtl="1"/>
            <a:r>
              <a:rPr lang="ar-IQ" dirty="0" smtClean="0"/>
              <a:t>3 ـ زيادة كثافة المياه السطحية بسبب التبخر فتهبط الى اسفل وتحل محلها مياه صاعدة جديدة .</a:t>
            </a:r>
            <a:endParaRPr lang="en-US" dirty="0" smtClean="0"/>
          </a:p>
          <a:p>
            <a:pPr algn="r" rtl="1"/>
            <a:r>
              <a:rPr lang="ar-IQ" dirty="0" smtClean="0"/>
              <a:t>4 ـ تحول الماء الى جليد اذ يؤدي ذلك الى زيادة سرعة مزج المياه حيث تتركز الاملاح في الماء الموجود اسفل الجليد فتزداد كثافته ويهبط الى الاسفل ليحل محله ماء صاعد جديد .</a:t>
            </a:r>
            <a:endParaRPr lang="en-US" dirty="0" smtClean="0"/>
          </a:p>
          <a:p>
            <a:pPr algn="r" rtl="1"/>
            <a:r>
              <a:rPr lang="ar-IQ" dirty="0" smtClean="0"/>
              <a:t>5 ـ التبرد من الاعلى : تحدث عملية التبرد عندما تكون حرارة ماء المحيط اعلى من حرارة الهواء الملامس له مما يجعل الماء يفقد قسما من حرارته بنقلها الى الهواء وبالتالي تنخفض حرارة القسم العلوي لماء المحيط فتزداد كثافته ويهبط نحو الاسفل ليحل محله ماء اكثر حرارة منه .</a:t>
            </a:r>
          </a:p>
        </p:txBody>
      </p:sp>
    </p:spTree>
  </p:cSld>
  <p:clrMapOvr>
    <a:masterClrMapping/>
  </p:clrMapOvr>
  <p:transition>
    <p:pull/>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lstStyle/>
          <a:p>
            <a:pPr algn="r">
              <a:buNone/>
            </a:pPr>
            <a:r>
              <a:rPr lang="ar-IQ" dirty="0" smtClean="0"/>
              <a:t>ويذكر ان اعظم سمك لطبقة المياه الممزوجة </a:t>
            </a:r>
            <a:r>
              <a:rPr lang="ar-IQ" dirty="0" smtClean="0"/>
              <a:t>المتجانسة </a:t>
            </a:r>
            <a:r>
              <a:rPr lang="ar-IQ" dirty="0" smtClean="0"/>
              <a:t>الحرارة يصل الى حوالي   100 م ، ويظهر اسفل تلك الطبقة هبوط حراري سريع في بعض المناطق وبطيء في اخرى تبعا لمواقعها من دوائر العرض ، فيكون الهبوط سريعا في الاقاليم المدارية والاستوائية وبطيئا جدا في الاقاليم القطبية ، ويعرف هذا الهبوط باسم ( المنحدر الحراري ) . اما اسفل هذا المنحدر الحراري فيكون التناقص الحراري تدريجي بحيث تصل الحرارة الى درجات منخفضة حتى في الاقاليم المدارية .</a:t>
            </a:r>
            <a:endParaRPr lang="ar-SA" dirty="0"/>
          </a:p>
        </p:txBody>
      </p:sp>
    </p:spTree>
  </p:cSld>
  <p:clrMapOvr>
    <a:masterClrMapping/>
  </p:clrMapOvr>
  <p:transition>
    <p:pull dir="l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a:bodyPr>
          <a:lstStyle/>
          <a:p>
            <a:pPr algn="r" rtl="1"/>
            <a:r>
              <a:rPr lang="ar-IQ" dirty="0" smtClean="0"/>
              <a:t>ملخص : الحرارة  في مياه البحار والحيطات </a:t>
            </a:r>
            <a:endParaRPr lang="en-US" dirty="0" smtClean="0"/>
          </a:p>
          <a:p>
            <a:pPr lvl="0" algn="r" rtl="1"/>
            <a:r>
              <a:rPr lang="ar-IQ" dirty="0" smtClean="0"/>
              <a:t>الحرارة المستمدة من باطن الارض مصدر رئيسي واساسي</a:t>
            </a:r>
            <a:endParaRPr lang="en-US" dirty="0" smtClean="0"/>
          </a:p>
          <a:p>
            <a:pPr lvl="0" algn="r" rtl="1"/>
            <a:r>
              <a:rPr lang="ar-IQ" dirty="0" smtClean="0"/>
              <a:t> حرارة الشمس مصدر رئيسي واساسي </a:t>
            </a:r>
            <a:endParaRPr lang="en-US" dirty="0" smtClean="0"/>
          </a:p>
          <a:p>
            <a:pPr lvl="0" algn="r" rtl="1"/>
            <a:r>
              <a:rPr lang="ar-IQ" dirty="0" smtClean="0"/>
              <a:t>الحرارة الناتجة عن الثورات البركانية</a:t>
            </a:r>
            <a:endParaRPr lang="en-US" dirty="0" smtClean="0"/>
          </a:p>
          <a:p>
            <a:pPr lvl="0" algn="r" rtl="1"/>
            <a:r>
              <a:rPr lang="ar-IQ" dirty="0" smtClean="0"/>
              <a:t>الحرارة الناتجة عن تحلل بعض المواد المشعة كالراديوم</a:t>
            </a:r>
            <a:endParaRPr lang="en-US" dirty="0" smtClean="0"/>
          </a:p>
          <a:p>
            <a:pPr algn="r" rtl="1"/>
            <a:r>
              <a:rPr lang="ar-IQ" dirty="0" smtClean="0"/>
              <a:t>يتوقف التباين في درجات حرارة المياه السطحية في عرض المحيط على </a:t>
            </a:r>
            <a:endParaRPr lang="en-US" dirty="0" smtClean="0"/>
          </a:p>
          <a:p>
            <a:pPr algn="r">
              <a:buNone/>
            </a:pPr>
            <a:r>
              <a:rPr lang="ar-IQ" dirty="0" smtClean="0"/>
              <a:t>درجة حرارة الجو ،نسبة رطوبته ،سرعة الرياح،تاثير كل من اليابس والجليد وفعل التيارات المائية الافقية والراسية</a:t>
            </a:r>
            <a:endParaRPr lang="ar-SA"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5122" name="Picture 2" descr="E:\Watercyclearabichigh (1).jpg"/>
          <p:cNvPicPr>
            <a:picLocks noGrp="1" noChangeAspect="1" noChangeArrowheads="1"/>
          </p:cNvPicPr>
          <p:nvPr>
            <p:ph idx="1"/>
          </p:nvPr>
        </p:nvPicPr>
        <p:blipFill>
          <a:blip r:embed="rId2" cstate="print"/>
          <a:srcRect/>
          <a:stretch>
            <a:fillRect/>
          </a:stretch>
        </p:blipFill>
        <p:spPr bwMode="auto">
          <a:xfrm>
            <a:off x="1295400" y="533400"/>
            <a:ext cx="6506542" cy="5668963"/>
          </a:xfrm>
          <a:prstGeom prst="rect">
            <a:avLst/>
          </a:prstGeom>
          <a:noFill/>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IQ" b="1" dirty="0" smtClean="0"/>
              <a:t> ثالثاً </a:t>
            </a:r>
            <a:r>
              <a:rPr lang="ar-IQ" b="1" dirty="0" smtClean="0"/>
              <a:t>: </a:t>
            </a:r>
            <a:r>
              <a:rPr lang="ar-SA" b="1" dirty="0" smtClean="0"/>
              <a:t>التبـــــــــخــر</a:t>
            </a:r>
            <a:r>
              <a:rPr lang="en-US" b="1" dirty="0" smtClean="0"/>
              <a:t/>
            </a:r>
            <a:br>
              <a:rPr lang="en-US" b="1" dirty="0" smtClean="0"/>
            </a:br>
            <a:endParaRPr lang="ar-SA" dirty="0"/>
          </a:p>
        </p:txBody>
      </p:sp>
      <p:sp>
        <p:nvSpPr>
          <p:cNvPr id="3" name="Content Placeholder 2"/>
          <p:cNvSpPr>
            <a:spLocks noGrp="1"/>
          </p:cNvSpPr>
          <p:nvPr>
            <p:ph idx="1"/>
          </p:nvPr>
        </p:nvSpPr>
        <p:spPr>
          <a:xfrm>
            <a:off x="457200" y="838200"/>
            <a:ext cx="8229600" cy="5287963"/>
          </a:xfrm>
        </p:spPr>
        <p:txBody>
          <a:bodyPr>
            <a:normAutofit fontScale="77500" lnSpcReduction="20000"/>
          </a:bodyPr>
          <a:lstStyle/>
          <a:p>
            <a:pPr algn="r">
              <a:buNone/>
            </a:pPr>
            <a:r>
              <a:rPr lang="en-US" b="1" dirty="0" smtClean="0"/>
              <a:t/>
            </a:r>
            <a:br>
              <a:rPr lang="en-US" b="1" dirty="0" smtClean="0"/>
            </a:br>
            <a:r>
              <a:rPr lang="ar-SA" b="1" dirty="0" smtClean="0"/>
              <a:t>المياه المالحة تتبخر ببطء عن المياه العذبه معنى ذلك أنه كلما زادت درجة الملوحة قلت درجة التبخر</a:t>
            </a:r>
            <a:r>
              <a:rPr lang="en-US" b="1" dirty="0" smtClean="0"/>
              <a:t/>
            </a:r>
            <a:br>
              <a:rPr lang="en-US" b="1" dirty="0" smtClean="0"/>
            </a:br>
            <a:r>
              <a:rPr lang="en-US" b="1" dirty="0" smtClean="0"/>
              <a:t/>
            </a:r>
            <a:br>
              <a:rPr lang="en-US" b="1" dirty="0" smtClean="0"/>
            </a:br>
            <a:r>
              <a:rPr lang="ar-SA" b="1" dirty="0" smtClean="0"/>
              <a:t>التبخر هو السبب لرطوبة الجو ومعنى ذلك أن هناك علاقة بين الملوحة والتبخر والرطوبة</a:t>
            </a:r>
            <a:r>
              <a:rPr lang="en-US" b="1" dirty="0" smtClean="0"/>
              <a:t/>
            </a:r>
            <a:br>
              <a:rPr lang="en-US" b="1" dirty="0" smtClean="0"/>
            </a:br>
            <a:r>
              <a:rPr lang="ar-SA" b="1" dirty="0" smtClean="0"/>
              <a:t>وفى اليابان درجة التبخر من مياه البحار تمثل 95% من التبخر بالمياه العذبة ومعدل التبخر اليومى من مياه البحار تساوى 3.27 مللى متر من مياه البحار أما المياه العذبة 3.44 مللى متر</a:t>
            </a:r>
            <a:r>
              <a:rPr lang="en-US" b="1" dirty="0" smtClean="0"/>
              <a:t/>
            </a:r>
            <a:br>
              <a:rPr lang="en-US" b="1" dirty="0" smtClean="0"/>
            </a:br>
            <a:r>
              <a:rPr lang="ar-SA" b="1" dirty="0" smtClean="0"/>
              <a:t>كما أنها وجدت أن أعلى فتره يتم فيها التبخر هو شهر أغسطس وفيه يتم حوالى 6 مللى متر من المياه العذبة و 5.7 مللى من المياه المالحة</a:t>
            </a:r>
            <a:r>
              <a:rPr lang="en-US" b="1" dirty="0" smtClean="0"/>
              <a:t/>
            </a:r>
            <a:br>
              <a:rPr lang="en-US" b="1" dirty="0" smtClean="0"/>
            </a:br>
            <a:r>
              <a:rPr lang="ar-SA" b="1" dirty="0" smtClean="0"/>
              <a:t>وأدنى تبخر يتم فى شهر يناير وفى البحار تكون درجة التبخر 1.3 مللى متر ومن المياه العذبة 2 مللى متر</a:t>
            </a:r>
            <a:r>
              <a:rPr lang="en-US" b="1" dirty="0" smtClean="0"/>
              <a:t/>
            </a:r>
            <a:br>
              <a:rPr lang="en-US" b="1" dirty="0" smtClean="0"/>
            </a:br>
            <a:r>
              <a:rPr lang="ar-SA" b="1" dirty="0" smtClean="0"/>
              <a:t>ما يتبخر من مساحة معلومة من المحيطات يمثل من 5 الى 6 مرات ما يتبخر من نفس المساحه من اليابس</a:t>
            </a:r>
            <a:r>
              <a:rPr lang="en-US" b="1" dirty="0" smtClean="0"/>
              <a:t/>
            </a:r>
            <a:br>
              <a:rPr lang="en-US" b="1" dirty="0" smtClean="0"/>
            </a:br>
            <a:endParaRPr lang="ar-SA"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a:t>
            </a:r>
            <a:r>
              <a:rPr lang="ar-SA" b="1" dirty="0" smtClean="0"/>
              <a:t>العوامل المؤثرة فى درجة التبخر</a:t>
            </a:r>
            <a:endParaRPr lang="ar-SA" dirty="0"/>
          </a:p>
        </p:txBody>
      </p:sp>
      <p:sp>
        <p:nvSpPr>
          <p:cNvPr id="3" name="Content Placeholder 2"/>
          <p:cNvSpPr>
            <a:spLocks noGrp="1"/>
          </p:cNvSpPr>
          <p:nvPr>
            <p:ph idx="1"/>
          </p:nvPr>
        </p:nvSpPr>
        <p:spPr>
          <a:xfrm>
            <a:off x="457200" y="1219200"/>
            <a:ext cx="8229600" cy="5059363"/>
          </a:xfrm>
        </p:spPr>
        <p:txBody>
          <a:bodyPr>
            <a:normAutofit fontScale="70000" lnSpcReduction="20000"/>
          </a:bodyPr>
          <a:lstStyle/>
          <a:p>
            <a:pPr algn="r" rtl="1"/>
            <a:r>
              <a:rPr lang="en-US" b="1" dirty="0" smtClean="0"/>
              <a:t>- 1</a:t>
            </a:r>
            <a:r>
              <a:rPr lang="ar-SA" b="1" dirty="0" smtClean="0"/>
              <a:t>درجة </a:t>
            </a:r>
            <a:r>
              <a:rPr lang="ar-SA" b="1" dirty="0" smtClean="0"/>
              <a:t>الحرارة</a:t>
            </a:r>
            <a:r>
              <a:rPr lang="en-US" b="1" dirty="0" smtClean="0"/>
              <a:t> :</a:t>
            </a:r>
            <a:br>
              <a:rPr lang="en-US" b="1" dirty="0" smtClean="0"/>
            </a:br>
            <a:r>
              <a:rPr lang="ar-SA" b="1" dirty="0" smtClean="0"/>
              <a:t>حيث أنه كلما ارتفعت درجة الحرارة كلما أدى لزيادة التبخر</a:t>
            </a:r>
            <a:r>
              <a:rPr lang="en-US" b="1" dirty="0" smtClean="0"/>
              <a:t/>
            </a:r>
            <a:br>
              <a:rPr lang="en-US" b="1" dirty="0" smtClean="0"/>
            </a:br>
            <a:r>
              <a:rPr lang="ar-SA" b="1" dirty="0" smtClean="0"/>
              <a:t>2-الضغط الجوى</a:t>
            </a:r>
            <a:r>
              <a:rPr lang="en-US" b="1" dirty="0" smtClean="0"/>
              <a:t> :</a:t>
            </a:r>
            <a:br>
              <a:rPr lang="en-US" b="1" dirty="0" smtClean="0"/>
            </a:br>
            <a:r>
              <a:rPr lang="ar-SA" b="1" dirty="0" smtClean="0"/>
              <a:t>اختلاف مناطق الضغط يؤدى الى حركة الرياح وحركة الرياح تؤثر فى التبخر</a:t>
            </a:r>
            <a:r>
              <a:rPr lang="en-US" b="1" dirty="0" smtClean="0"/>
              <a:t/>
            </a:r>
            <a:br>
              <a:rPr lang="en-US" b="1" dirty="0" smtClean="0"/>
            </a:br>
            <a:r>
              <a:rPr lang="ar-SA" b="1" dirty="0" smtClean="0"/>
              <a:t>الضغط المنخفض تكون درجة التبخر عالية والسبب أن الحرارة تكون اعلى وبالتالى يكون التبخراعلى</a:t>
            </a:r>
            <a:r>
              <a:rPr lang="en-US" b="1" dirty="0" smtClean="0"/>
              <a:t/>
            </a:r>
            <a:br>
              <a:rPr lang="en-US" b="1" dirty="0" smtClean="0"/>
            </a:br>
            <a:r>
              <a:rPr lang="en-US" b="1" dirty="0" smtClean="0"/>
              <a:t/>
            </a:r>
            <a:br>
              <a:rPr lang="en-US" b="1" dirty="0" smtClean="0"/>
            </a:br>
            <a:r>
              <a:rPr lang="ar-SA" b="1" dirty="0" smtClean="0"/>
              <a:t>3-التباين فى درجات الملوحة</a:t>
            </a:r>
            <a:r>
              <a:rPr lang="en-US" b="1" dirty="0" smtClean="0"/>
              <a:t> :</a:t>
            </a:r>
            <a:br>
              <a:rPr lang="en-US" b="1" dirty="0" smtClean="0"/>
            </a:br>
            <a:r>
              <a:rPr lang="ar-SA" b="1" dirty="0" smtClean="0"/>
              <a:t>4-ضوء الشمس</a:t>
            </a:r>
            <a:r>
              <a:rPr lang="en-US" b="1" dirty="0" smtClean="0"/>
              <a:t> :</a:t>
            </a:r>
            <a:br>
              <a:rPr lang="en-US" b="1" dirty="0" smtClean="0"/>
            </a:br>
            <a:r>
              <a:rPr lang="ar-SA" b="1" dirty="0" smtClean="0"/>
              <a:t>وجدو أن درجة التبخر فى المناطق المعرضة للشمس غير التى تقع فى الظل حيث </a:t>
            </a:r>
            <a:r>
              <a:rPr lang="ar-SA" b="1" dirty="0" smtClean="0"/>
              <a:t>تكون </a:t>
            </a:r>
            <a:r>
              <a:rPr lang="ar-SA" b="1" dirty="0" smtClean="0"/>
              <a:t>اقل وتعادل 2.5 مره من المناطق التى تقع فى الظل</a:t>
            </a:r>
            <a:endParaRPr lang="en-US" dirty="0" smtClean="0"/>
          </a:p>
          <a:p>
            <a:pPr algn="r" rtl="1"/>
            <a:r>
              <a:rPr lang="ar-SA" b="1" dirty="0" smtClean="0"/>
              <a:t>5-الحرارة بين المياه والجو كبير</a:t>
            </a:r>
            <a:r>
              <a:rPr lang="en-US" b="1" dirty="0" smtClean="0"/>
              <a:t/>
            </a:r>
            <a:br>
              <a:rPr lang="en-US" b="1" dirty="0" smtClean="0"/>
            </a:br>
            <a:r>
              <a:rPr lang="ar-SA" b="1" dirty="0" smtClean="0"/>
              <a:t>وفى العروض العليا أيضاً الشتاء أكبر بكثير من الصيف خاصة فى المناطق التى يمر بها التيارات البحرية الدافئة مثل تيار الخليج الدافىء ، وتيار اليابان الدافىء</a:t>
            </a:r>
            <a:endParaRPr lang="en-US" dirty="0" smtClean="0"/>
          </a:p>
          <a:p>
            <a:pPr algn="r" rtl="1"/>
            <a:r>
              <a:rPr lang="ar-SA" b="1" dirty="0" smtClean="0"/>
              <a:t>6- الرياح من حيث السرعة والجفاف </a:t>
            </a:r>
            <a:endParaRPr lang="en-US" dirty="0" smtClean="0"/>
          </a:p>
          <a:p>
            <a:pPr algn="r">
              <a:buNone/>
            </a:pPr>
            <a:r>
              <a:rPr lang="en-US" b="1" dirty="0" smtClean="0"/>
              <a:t/>
            </a:r>
            <a:br>
              <a:rPr lang="en-US" b="1" dirty="0" smtClean="0"/>
            </a:br>
            <a:endParaRPr lang="ar-SA"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توزيع التبـــخــر</a:t>
            </a:r>
            <a:endParaRPr lang="ar-SA" dirty="0"/>
          </a:p>
        </p:txBody>
      </p:sp>
      <p:sp>
        <p:nvSpPr>
          <p:cNvPr id="3" name="Content Placeholder 2"/>
          <p:cNvSpPr>
            <a:spLocks noGrp="1"/>
          </p:cNvSpPr>
          <p:nvPr>
            <p:ph idx="1"/>
          </p:nvPr>
        </p:nvSpPr>
        <p:spPr/>
        <p:txBody>
          <a:bodyPr>
            <a:normAutofit fontScale="85000" lnSpcReduction="20000"/>
          </a:bodyPr>
          <a:lstStyle/>
          <a:p>
            <a:pPr algn="r" rtl="1"/>
            <a:r>
              <a:rPr lang="ar-SA" b="1" dirty="0" smtClean="0"/>
              <a:t>فى العروض المدارية نجد أنه يحدث التبخر بصفة مستمرة طوال العام لأن حرارة المياه تكون أعلى من حرارة الجو</a:t>
            </a:r>
            <a:r>
              <a:rPr lang="en-US" b="1" dirty="0" smtClean="0"/>
              <a:t/>
            </a:r>
            <a:br>
              <a:rPr lang="en-US" b="1" dirty="0" smtClean="0"/>
            </a:br>
            <a:r>
              <a:rPr lang="ar-SA" b="1" dirty="0" smtClean="0"/>
              <a:t>وفى العروض الوسطى يزداد التبخر فى فصل الشتاء حيث يكون الفرق فى درجة </a:t>
            </a:r>
            <a:r>
              <a:rPr lang="ar-IQ" b="1" dirty="0" smtClean="0"/>
              <a:t>الحرارة .</a:t>
            </a:r>
            <a:endParaRPr lang="en-US" dirty="0" smtClean="0"/>
          </a:p>
          <a:p>
            <a:pPr algn="r" rtl="1"/>
            <a:r>
              <a:rPr lang="ar-IQ" b="1" dirty="0" smtClean="0"/>
              <a:t>رابعا</a:t>
            </a:r>
            <a:r>
              <a:rPr lang="ar-IQ" b="1" u="sng" dirty="0" smtClean="0"/>
              <a:t> </a:t>
            </a:r>
            <a:r>
              <a:rPr lang="ar-IQ" b="1" u="sng" dirty="0" smtClean="0"/>
              <a:t>:كثافة مياه البحر : </a:t>
            </a:r>
            <a:endParaRPr lang="en-US" dirty="0" smtClean="0"/>
          </a:p>
          <a:p>
            <a:pPr algn="r" rtl="1"/>
            <a:r>
              <a:rPr lang="ar-IQ" dirty="0" smtClean="0"/>
              <a:t>ترتبط </a:t>
            </a:r>
            <a:r>
              <a:rPr lang="ar-IQ" dirty="0" smtClean="0"/>
              <a:t>كثافة مياه البحر </a:t>
            </a:r>
            <a:r>
              <a:rPr lang="ar-IQ" dirty="0" smtClean="0"/>
              <a:t>بعا ملين </a:t>
            </a:r>
            <a:r>
              <a:rPr lang="ar-IQ" dirty="0" smtClean="0"/>
              <a:t>رئيسيين هما : </a:t>
            </a:r>
            <a:endParaRPr lang="en-US" dirty="0" smtClean="0"/>
          </a:p>
          <a:p>
            <a:pPr algn="r" rtl="1"/>
            <a:r>
              <a:rPr lang="ar-IQ" dirty="0" smtClean="0"/>
              <a:t>1 ـ درجة ملوحة المياه : تكون العلاقة طردية بين درجة ملوحة المياه وكثافتها .</a:t>
            </a:r>
            <a:endParaRPr lang="en-US" dirty="0" smtClean="0"/>
          </a:p>
          <a:p>
            <a:pPr algn="r" rtl="1"/>
            <a:r>
              <a:rPr lang="ar-IQ" dirty="0" smtClean="0"/>
              <a:t>2 ـ درجة حرارة المياه : تكون العلاقة عكسية بين درجة حرارة المياه وكثافتها .</a:t>
            </a:r>
            <a:endParaRPr lang="en-US" dirty="0" smtClean="0"/>
          </a:p>
          <a:p>
            <a:pPr algn="r" rtl="1"/>
            <a:r>
              <a:rPr lang="ar-IQ" dirty="0" smtClean="0"/>
              <a:t> </a:t>
            </a:r>
            <a:endParaRPr lang="en-US" dirty="0" smtClean="0"/>
          </a:p>
          <a:p>
            <a:pPr algn="r">
              <a:buNone/>
            </a:pPr>
            <a:endParaRPr lang="ar-SA"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في المحاضرة القادمة ان شاء الله </a:t>
            </a:r>
            <a:endParaRPr lang="ar-SA" dirty="0"/>
          </a:p>
        </p:txBody>
      </p:sp>
      <p:sp>
        <p:nvSpPr>
          <p:cNvPr id="3" name="Content Placeholder 2"/>
          <p:cNvSpPr>
            <a:spLocks noGrp="1"/>
          </p:cNvSpPr>
          <p:nvPr>
            <p:ph idx="1"/>
          </p:nvPr>
        </p:nvSpPr>
        <p:spPr/>
        <p:txBody>
          <a:bodyPr/>
          <a:lstStyle/>
          <a:p>
            <a:pPr>
              <a:buNone/>
            </a:pPr>
            <a:r>
              <a:rPr lang="ar-IQ" dirty="0" smtClean="0"/>
              <a:t>تكملة بقية خصائص مياه البحار والمحيطات    </a:t>
            </a:r>
          </a:p>
          <a:p>
            <a:pPr>
              <a:buNone/>
            </a:pPr>
            <a:endParaRPr lang="ar-IQ" dirty="0" smtClean="0"/>
          </a:p>
          <a:p>
            <a:pPr>
              <a:buNone/>
            </a:pPr>
            <a:endParaRPr lang="ar-IQ" dirty="0" smtClean="0"/>
          </a:p>
          <a:p>
            <a:pPr>
              <a:buNone/>
            </a:pPr>
            <a:endParaRPr lang="ar-IQ" dirty="0" smtClean="0"/>
          </a:p>
          <a:p>
            <a:pPr>
              <a:buNone/>
            </a:pPr>
            <a:r>
              <a:rPr lang="ar-IQ" dirty="0" smtClean="0"/>
              <a:t>شكراً لحسن الاصغاء                    </a:t>
            </a:r>
            <a:endParaRPr lang="ar-SA" dirty="0"/>
          </a:p>
        </p:txBody>
      </p:sp>
    </p:spTree>
  </p:cSld>
  <p:clrMapOvr>
    <a:masterClrMapping/>
  </p:clrMapOvr>
  <p:transition>
    <p:dissolv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خصائص مياه البحار والمحيطات </a:t>
            </a:r>
            <a:endParaRPr lang="ar-SA" dirty="0"/>
          </a:p>
        </p:txBody>
      </p:sp>
      <p:sp>
        <p:nvSpPr>
          <p:cNvPr id="3" name="Content Placeholder 2"/>
          <p:cNvSpPr>
            <a:spLocks noGrp="1"/>
          </p:cNvSpPr>
          <p:nvPr>
            <p:ph idx="1"/>
          </p:nvPr>
        </p:nvSpPr>
        <p:spPr>
          <a:xfrm>
            <a:off x="457200" y="1143000"/>
            <a:ext cx="8229600" cy="4983163"/>
          </a:xfrm>
        </p:spPr>
        <p:txBody>
          <a:bodyPr>
            <a:normAutofit fontScale="70000" lnSpcReduction="20000"/>
          </a:bodyPr>
          <a:lstStyle/>
          <a:p>
            <a:pPr algn="r">
              <a:buNone/>
            </a:pPr>
            <a:r>
              <a:rPr lang="ar-IQ" dirty="0" smtClean="0"/>
              <a:t>في المحاضرة السابقة تكلمنا عن الملوحة في مياه البحار </a:t>
            </a:r>
          </a:p>
          <a:p>
            <a:pPr algn="r">
              <a:buNone/>
            </a:pPr>
            <a:r>
              <a:rPr lang="ar-IQ" dirty="0" smtClean="0"/>
              <a:t>والمحيطات  ... وملخص خاصية الملوحة هو :</a:t>
            </a:r>
            <a:endParaRPr lang="en-US" dirty="0" smtClean="0"/>
          </a:p>
          <a:p>
            <a:pPr algn="r" rtl="1"/>
            <a:r>
              <a:rPr lang="ar-IQ" dirty="0" smtClean="0"/>
              <a:t>تتأثر الملوحة ب بعدة عوامل </a:t>
            </a:r>
            <a:endParaRPr lang="en-US" dirty="0" smtClean="0"/>
          </a:p>
          <a:p>
            <a:pPr lvl="0" algn="r" rtl="1"/>
            <a:r>
              <a:rPr lang="ar-IQ" dirty="0" smtClean="0"/>
              <a:t>1-التساقط سواء كان ثلج او مطر كلما زاد انخفضت الملوحة</a:t>
            </a:r>
            <a:endParaRPr lang="en-US" dirty="0" smtClean="0"/>
          </a:p>
          <a:p>
            <a:pPr lvl="0" algn="r" rtl="1"/>
            <a:r>
              <a:rPr lang="ar-IQ" dirty="0" smtClean="0"/>
              <a:t>2-انصباب كميات من المياه العذبة في البحار تؤثر في خفض الملوحة</a:t>
            </a:r>
            <a:endParaRPr lang="en-US" dirty="0" smtClean="0"/>
          </a:p>
          <a:p>
            <a:pPr lvl="0" algn="r" rtl="1"/>
            <a:r>
              <a:rPr lang="ar-IQ" dirty="0" smtClean="0"/>
              <a:t>3- انصهار الجليد في البحار الشمالية والجنوبية يقلل من ملوحتها</a:t>
            </a:r>
            <a:endParaRPr lang="en-US" dirty="0" smtClean="0"/>
          </a:p>
          <a:p>
            <a:pPr algn="r" rtl="1"/>
            <a:r>
              <a:rPr lang="ar-IQ" dirty="0" smtClean="0"/>
              <a:t>العروض العليا  :تقل الملوحة في العروض العليا اي المياه القطبية بسبب قلة التبخر وزيادة التساقط ولانه تصب في انهار عذبة يخفض مستوى الملوحة </a:t>
            </a:r>
            <a:endParaRPr lang="en-US" dirty="0" smtClean="0"/>
          </a:p>
          <a:p>
            <a:pPr algn="r" rtl="1"/>
            <a:r>
              <a:rPr lang="ar-IQ" dirty="0" smtClean="0"/>
              <a:t>المناطق الاستوائية :تقل الملوحة في مناطق النطاق الاستوائي رغم شدة الحرارة بسبب كثرة السحب التي تحجب الاشعاع الشمسي وتلبد السماء بلغيوم وغزارة الامطار  </a:t>
            </a:r>
            <a:endParaRPr lang="en-US" dirty="0" smtClean="0"/>
          </a:p>
          <a:p>
            <a:pPr algn="r" rtl="1"/>
            <a:r>
              <a:rPr lang="ar-IQ" dirty="0" smtClean="0"/>
              <a:t>النطاقات المدارية: تتسم بارتفاع الملوحة بسبب انها تقع في مهب الرياح التجارية فانها تتعرض للتبخر بسبب صفاء السماء  وقوة الرياح وقلة المطر  فان بحارها تسجل معدلات عالية </a:t>
            </a:r>
            <a:endParaRPr lang="en-US" dirty="0" smtClean="0"/>
          </a:p>
          <a:p>
            <a:pPr rtl="1">
              <a:buNone/>
            </a:pPr>
            <a:r>
              <a:rPr lang="ar-IQ" dirty="0" smtClean="0"/>
              <a:t> </a:t>
            </a:r>
            <a:endParaRPr lang="en-US" dirty="0" smtClean="0"/>
          </a:p>
          <a:p>
            <a:pPr algn="r">
              <a:buNone/>
            </a:pPr>
            <a:endParaRPr lang="ar-SA" dirty="0"/>
          </a:p>
        </p:txBody>
      </p:sp>
    </p:spTree>
  </p:cSld>
  <p:clrMapOvr>
    <a:masterClrMapping/>
  </p:clrMapOvr>
  <p:transition>
    <p:dissolv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IQ" dirty="0" smtClean="0"/>
              <a:t> </a:t>
            </a:r>
            <a:r>
              <a:rPr lang="ar-IQ" b="1" u="sng" dirty="0" smtClean="0"/>
              <a:t>ثانيا :الحرارة:</a:t>
            </a:r>
            <a:endParaRPr lang="ar-SA" dirty="0"/>
          </a:p>
        </p:txBody>
      </p:sp>
      <p:sp>
        <p:nvSpPr>
          <p:cNvPr id="3" name="Content Placeholder 2"/>
          <p:cNvSpPr>
            <a:spLocks noGrp="1"/>
          </p:cNvSpPr>
          <p:nvPr>
            <p:ph idx="1"/>
          </p:nvPr>
        </p:nvSpPr>
        <p:spPr/>
        <p:txBody>
          <a:bodyPr>
            <a:normAutofit lnSpcReduction="10000"/>
          </a:bodyPr>
          <a:lstStyle/>
          <a:p>
            <a:pPr algn="r" rtl="1"/>
            <a:r>
              <a:rPr lang="ar-IQ" dirty="0" smtClean="0"/>
              <a:t> تعد دراسة حرارة مياه المحيطات من الامور المهمة ، وذلك للعلاقة الكبيرة بين درجات حرارة المياه وبين توزيع الاحياء البحرية ، وكثافة المياه ، وكذلك مايحدث من حركات راسية وافقية لمياه المحيط .</a:t>
            </a:r>
          </a:p>
          <a:p>
            <a:pPr algn="r" rtl="1"/>
            <a:r>
              <a:rPr lang="ar-IQ" dirty="0" smtClean="0"/>
              <a:t>وتعد اشعة الشمس المصدر الرئيس لحرارة مياه المحيط ، ويعتقد بعض الباحثين ان للحرارة المستمدة من باطن الارض اثر في رفع درجة حرارة مياه المحيط ، فضلا عن اثر البراكين وخروج المياه الباطنية الحارة في رفع درجة حرارة مياه الحيط وهو اثرا محليا ومؤقتا .</a:t>
            </a:r>
            <a:endParaRPr lang="en-US" dirty="0" smtClean="0"/>
          </a:p>
        </p:txBody>
      </p:sp>
    </p:spTree>
  </p:cSld>
  <p:clrMapOvr>
    <a:masterClrMapping/>
  </p:clrMapOvr>
  <p:transition>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pPr rtl="1"/>
            <a:r>
              <a:rPr lang="ar-IQ" dirty="0" smtClean="0"/>
              <a:t>	</a:t>
            </a:r>
            <a:r>
              <a:rPr lang="en-US" dirty="0" smtClean="0"/>
              <a:t/>
            </a:r>
            <a:br>
              <a:rPr lang="en-US" dirty="0" smtClean="0"/>
            </a:br>
            <a:r>
              <a:rPr lang="ar-IQ" dirty="0" smtClean="0"/>
              <a:t> </a:t>
            </a:r>
            <a:r>
              <a:rPr lang="ar-IQ" b="1" u="sng" dirty="0" smtClean="0"/>
              <a:t>التوزيع الافقي للحرارة :</a:t>
            </a:r>
            <a:r>
              <a:rPr lang="en-US" dirty="0" smtClean="0"/>
              <a:t/>
            </a:r>
            <a:br>
              <a:rPr lang="en-US" dirty="0" smtClean="0"/>
            </a:br>
            <a:endParaRPr lang="ar-SA" dirty="0"/>
          </a:p>
        </p:txBody>
      </p:sp>
      <p:sp>
        <p:nvSpPr>
          <p:cNvPr id="3" name="Content Placeholder 2"/>
          <p:cNvSpPr>
            <a:spLocks noGrp="1"/>
          </p:cNvSpPr>
          <p:nvPr>
            <p:ph idx="1"/>
          </p:nvPr>
        </p:nvSpPr>
        <p:spPr>
          <a:xfrm>
            <a:off x="457200" y="990600"/>
            <a:ext cx="8229600" cy="5638800"/>
          </a:xfrm>
        </p:spPr>
        <p:txBody>
          <a:bodyPr>
            <a:normAutofit fontScale="77500" lnSpcReduction="20000"/>
          </a:bodyPr>
          <a:lstStyle/>
          <a:p>
            <a:pPr algn="r" rtl="1"/>
            <a:r>
              <a:rPr lang="ar-IQ" dirty="0" smtClean="0"/>
              <a:t> من دراسة درجات حرارة المياه السطحية للمحيطات يتضح لنا الاتي :</a:t>
            </a:r>
            <a:endParaRPr lang="en-US" dirty="0" smtClean="0"/>
          </a:p>
          <a:p>
            <a:pPr algn="r" rtl="1"/>
            <a:r>
              <a:rPr lang="ar-IQ" dirty="0" smtClean="0"/>
              <a:t>1 ـ تتباين درجات الحرارة للمياه السطحية مكانيا فتصل الى حوالي  30 </a:t>
            </a:r>
            <a:r>
              <a:rPr lang="ar-IQ" b="1" baseline="30000" dirty="0" smtClean="0"/>
              <a:t>º</a:t>
            </a:r>
            <a:r>
              <a:rPr lang="ar-IQ" dirty="0" smtClean="0"/>
              <a:t>م في المياه شبه المدارية كما في بحر الصين الجنوبي وخليج المكسيك ، في حين انها تنخفض الى  - 1.9 </a:t>
            </a:r>
            <a:r>
              <a:rPr lang="ar-IQ" b="1" baseline="30000" dirty="0" smtClean="0"/>
              <a:t>º</a:t>
            </a:r>
            <a:r>
              <a:rPr lang="ar-IQ" dirty="0" smtClean="0"/>
              <a:t>م في المياه القطبية .</a:t>
            </a:r>
            <a:endParaRPr lang="en-US" dirty="0" smtClean="0"/>
          </a:p>
          <a:p>
            <a:pPr algn="r" rtl="1"/>
            <a:r>
              <a:rPr lang="ar-IQ" dirty="0" smtClean="0"/>
              <a:t>2 ـ تمتد خطوط الحرارة المتساوية فوق المحيطات بصورة متوازية تقريبا وموازية لدوائر العرض في النصف الجنوبي . وان هذه الخطوط تتقوس باتجاه القطبين في الشتاء وباتجاه خط الاستواء صيفا .</a:t>
            </a:r>
            <a:endParaRPr lang="en-US" dirty="0" smtClean="0"/>
          </a:p>
          <a:p>
            <a:pPr algn="r" rtl="1"/>
            <a:r>
              <a:rPr lang="ar-IQ" dirty="0" smtClean="0"/>
              <a:t>3 ـ ان اكثر شهور السنة حرارة لمياه المحيطات في النصف الشمالي هو شهر آب واقلها حرارة شهر </a:t>
            </a:r>
            <a:r>
              <a:rPr lang="ar-IQ" dirty="0" smtClean="0"/>
              <a:t>كانون الثاني</a:t>
            </a:r>
            <a:r>
              <a:rPr lang="ar-IQ" dirty="0" smtClean="0"/>
              <a:t> </a:t>
            </a:r>
            <a:r>
              <a:rPr lang="ar-IQ" dirty="0" smtClean="0"/>
              <a:t>وبالعكس في النصف الجنوبي </a:t>
            </a:r>
            <a:r>
              <a:rPr lang="ar-IQ" dirty="0" smtClean="0"/>
              <a:t>.</a:t>
            </a:r>
            <a:endParaRPr lang="en-US" dirty="0" smtClean="0"/>
          </a:p>
          <a:p>
            <a:pPr algn="r" rtl="1"/>
            <a:r>
              <a:rPr lang="ar-IQ" dirty="0" smtClean="0"/>
              <a:t>4 ـ انخفاض المدى الحراري اليومي اذ يتراوح بين ( 0.2 و  0.3</a:t>
            </a:r>
            <a:r>
              <a:rPr lang="ar-IQ" b="1" baseline="30000" dirty="0" smtClean="0"/>
              <a:t> º</a:t>
            </a:r>
            <a:r>
              <a:rPr lang="ar-IQ" dirty="0" smtClean="0"/>
              <a:t>م  ) بسبب طبيعة المياه في اكتسابها وفقدانها البطيء للحرارة . ويكون المدى الحراري السنوي قليل ايضا ولايمكن مقارنته باليابس حيث بلغ فوق اليابس حوالي  146 </a:t>
            </a:r>
            <a:r>
              <a:rPr lang="ar-IQ" b="1" baseline="30000" dirty="0" smtClean="0"/>
              <a:t>º</a:t>
            </a:r>
            <a:r>
              <a:rPr lang="ar-IQ" dirty="0" smtClean="0"/>
              <a:t>م </a:t>
            </a:r>
            <a:r>
              <a:rPr lang="ar-IQ" b="1" dirty="0" smtClean="0"/>
              <a:t>(58 </a:t>
            </a:r>
            <a:r>
              <a:rPr lang="ar-IQ" b="1" baseline="30000" dirty="0" smtClean="0"/>
              <a:t>º</a:t>
            </a:r>
            <a:r>
              <a:rPr lang="ar-IQ" b="1" dirty="0" smtClean="0"/>
              <a:t>م في صحراء ليبيا  و  </a:t>
            </a:r>
            <a:r>
              <a:rPr lang="ar-IQ" dirty="0" smtClean="0"/>
              <a:t>-</a:t>
            </a:r>
            <a:r>
              <a:rPr lang="ar-IQ" b="1" dirty="0" smtClean="0"/>
              <a:t> 88 </a:t>
            </a:r>
            <a:r>
              <a:rPr lang="ar-IQ" b="1" baseline="30000" dirty="0" smtClean="0"/>
              <a:t>º</a:t>
            </a:r>
            <a:r>
              <a:rPr lang="ar-IQ" b="1" dirty="0" smtClean="0"/>
              <a:t>م في القارة القطبية الجنوبية )</a:t>
            </a:r>
            <a:r>
              <a:rPr lang="ar-IQ" dirty="0" smtClean="0"/>
              <a:t> في حين بلغ في المحيط العالمي  88 </a:t>
            </a:r>
            <a:r>
              <a:rPr lang="ar-IQ" b="1" baseline="30000" dirty="0" smtClean="0"/>
              <a:t>º</a:t>
            </a:r>
            <a:r>
              <a:rPr lang="ar-IQ" dirty="0" smtClean="0"/>
              <a:t>م </a:t>
            </a:r>
            <a:r>
              <a:rPr lang="ar-IQ" b="1" dirty="0" smtClean="0"/>
              <a:t>( - 52 </a:t>
            </a:r>
            <a:r>
              <a:rPr lang="ar-IQ" b="1" baseline="30000" dirty="0" smtClean="0"/>
              <a:t>º</a:t>
            </a:r>
            <a:r>
              <a:rPr lang="ar-IQ" b="1" dirty="0" smtClean="0"/>
              <a:t>م في البحار القطبية  و  36 </a:t>
            </a:r>
            <a:r>
              <a:rPr lang="ar-IQ" b="1" baseline="30000" dirty="0" smtClean="0"/>
              <a:t>º</a:t>
            </a:r>
            <a:r>
              <a:rPr lang="ar-IQ" b="1" dirty="0" smtClean="0"/>
              <a:t>م في الخليج العربي )</a:t>
            </a:r>
            <a:r>
              <a:rPr lang="ar-IQ" dirty="0" smtClean="0"/>
              <a:t> .</a:t>
            </a:r>
            <a:endParaRPr lang="ar-SA" dirty="0"/>
          </a:p>
        </p:txBody>
      </p:sp>
    </p:spTree>
  </p:cSld>
  <p:clrMapOvr>
    <a:masterClrMapping/>
  </p:clrMapOvr>
  <p:transition>
    <p:wedg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4098" name="Picture 2" descr="E:\66_7.png"/>
          <p:cNvPicPr>
            <a:picLocks noGrp="1" noChangeAspect="1" noChangeArrowheads="1"/>
          </p:cNvPicPr>
          <p:nvPr>
            <p:ph idx="1"/>
          </p:nvPr>
        </p:nvPicPr>
        <p:blipFill>
          <a:blip r:embed="rId2" cstate="print"/>
          <a:srcRect/>
          <a:stretch>
            <a:fillRect/>
          </a:stretch>
        </p:blipFill>
        <p:spPr bwMode="auto">
          <a:xfrm>
            <a:off x="381000" y="0"/>
            <a:ext cx="8458200" cy="64008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3074" name="Picture 2" descr="E:\67_4.png"/>
          <p:cNvPicPr>
            <a:picLocks noGrp="1" noChangeAspect="1" noChangeArrowheads="1"/>
          </p:cNvPicPr>
          <p:nvPr>
            <p:ph idx="1"/>
          </p:nvPr>
        </p:nvPicPr>
        <p:blipFill>
          <a:blip r:embed="rId2" cstate="print"/>
          <a:srcRect/>
          <a:stretch>
            <a:fillRect/>
          </a:stretch>
        </p:blipFill>
        <p:spPr bwMode="auto">
          <a:xfrm>
            <a:off x="685800" y="0"/>
            <a:ext cx="7543800" cy="6248400"/>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92500" lnSpcReduction="10000"/>
          </a:bodyPr>
          <a:lstStyle/>
          <a:p>
            <a:pPr algn="r" rtl="1"/>
            <a:r>
              <a:rPr lang="ar-IQ" dirty="0" smtClean="0"/>
              <a:t>ويكون المدى الحراري السنوي قليل جدا في المياه القطبية والاستوائية فيصل الى ( 1 ـ 2 </a:t>
            </a:r>
            <a:r>
              <a:rPr lang="ar-IQ" b="1" baseline="30000" dirty="0" smtClean="0"/>
              <a:t>º</a:t>
            </a:r>
            <a:r>
              <a:rPr lang="ar-IQ" dirty="0" smtClean="0"/>
              <a:t>م ) وذلك للثبات النسبي للعمليات المسيطرة على التسخين فيها .ويزداد المدى الحراري السنوي فيما بين </a:t>
            </a:r>
            <a:endParaRPr lang="en-US" dirty="0" smtClean="0"/>
          </a:p>
          <a:p>
            <a:pPr algn="r" rtl="1"/>
            <a:r>
              <a:rPr lang="ar-IQ" dirty="0" smtClean="0"/>
              <a:t>دائرتي عرض  (30 </a:t>
            </a:r>
            <a:r>
              <a:rPr lang="ar-IQ" b="1" baseline="30000" dirty="0" smtClean="0"/>
              <a:t>º</a:t>
            </a:r>
            <a:r>
              <a:rPr lang="ar-IQ" dirty="0" smtClean="0"/>
              <a:t> و 40 </a:t>
            </a:r>
            <a:r>
              <a:rPr lang="ar-IQ" b="1" baseline="30000" dirty="0" smtClean="0"/>
              <a:t>º</a:t>
            </a:r>
            <a:r>
              <a:rPr lang="ar-IQ" dirty="0" smtClean="0"/>
              <a:t> شمالا وجنوبا في المحيط المفتوح ، وكذلك يزداد في البحار الهامشية والمتوسطة لتأثرها بالظروف المناخية السائدة على اليابس .</a:t>
            </a:r>
            <a:endParaRPr lang="en-US" dirty="0" smtClean="0"/>
          </a:p>
          <a:p>
            <a:pPr algn="r" rtl="1"/>
            <a:r>
              <a:rPr lang="ar-IQ" b="1" dirty="0" smtClean="0"/>
              <a:t>وتتأثر </a:t>
            </a:r>
            <a:r>
              <a:rPr lang="ar-IQ" b="1" dirty="0" smtClean="0"/>
              <a:t>الحرارة السطحية لمياه المحيطات بعدة مؤثرات منها :</a:t>
            </a:r>
            <a:endParaRPr lang="en-US" dirty="0" smtClean="0"/>
          </a:p>
          <a:p>
            <a:pPr algn="r" rtl="1"/>
            <a:r>
              <a:rPr lang="ar-IQ" dirty="0" smtClean="0"/>
              <a:t>1 ـ الموقع من دوائر العرض حيث يؤثر ذلك على زاوية سقوط اشعة الشمس مصدر الحرارة .</a:t>
            </a:r>
            <a:endParaRPr lang="en-US" dirty="0" smtClean="0"/>
          </a:p>
          <a:p>
            <a:pPr algn="r" rtl="1"/>
            <a:r>
              <a:rPr lang="ar-IQ" dirty="0" smtClean="0"/>
              <a:t>2 ـ القرب والبعد عن اليابس المجاور، حيث تتأثر المياه المجاورة لليابس بدرجات الحرارة السائد فيه لاسيما اذا كانت الرياح السائدة تتجه نحو المياه .</a:t>
            </a:r>
            <a:endParaRPr lang="en-US" dirty="0" smtClean="0"/>
          </a:p>
          <a:p>
            <a:pPr algn="r"/>
            <a:endParaRPr lang="ar-IQ" dirty="0" smtClean="0"/>
          </a:p>
          <a:p>
            <a:pPr algn="r"/>
            <a:endParaRPr lang="ar-IQ" dirty="0" smtClean="0"/>
          </a:p>
          <a:p>
            <a:pPr algn="r"/>
            <a:endParaRPr lang="ar-SA"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r" rtl="1"/>
            <a:r>
              <a:rPr lang="ar-IQ" dirty="0" smtClean="0"/>
              <a:t>3 ـ التيارات المحيطية : تتاثر الحرارة السطحية لمياه المحيطات بالتيارات المحيطية الباردة والدافئة مما يجعل خطوط الحرارة المتساوية لاتميل بالضرورة لان تكون موازية لدوائر العرض ، اذ تنحرف باتجاه القطب في الجهات التي تمر فيها تيارات دافئة وباتجاه خط الاستواء في الجهات التي تمر فيها تيارات باردة .</a:t>
            </a:r>
            <a:endParaRPr lang="en-US" dirty="0" smtClean="0"/>
          </a:p>
          <a:p>
            <a:pPr algn="r" rtl="1"/>
            <a:r>
              <a:rPr lang="ar-IQ" dirty="0" smtClean="0"/>
              <a:t>4 ـ الرياح : للرياح اثرا واضحا في تغيير صورة توزيع حرارة المياه السطحية للمحيطات وبخاصة في العروض الوسطى ، حيث تؤدي الرياح الغربية القارية الخارجة باتجاه المحيطات الى خفض حرارة الاقسام الغربية منها على خلاف الاقسام الشرقية التي تتصف حرارتها بالثبات النسبي ، لان الرياح الغربية تهب عليها قادمة من المحيط .</a:t>
            </a:r>
            <a:endParaRPr lang="en-US" dirty="0" smtClean="0"/>
          </a:p>
          <a:p>
            <a:pPr algn="r" rtl="1"/>
            <a:r>
              <a:rPr lang="ar-IQ" dirty="0" smtClean="0"/>
              <a:t>  يكون الانتقال في درجات الحرارة للمياه السطحية تدريجيا في المحيط المفتوح ، ويصبح هذا الانتقال سريعا وواضحا لمسافات قصيرة عند التقاء التيارات البحرية الباردة بالدافئة .</a:t>
            </a:r>
            <a:endParaRPr lang="en-US" dirty="0" smtClean="0"/>
          </a:p>
          <a:p>
            <a:pPr algn="r"/>
            <a:endParaRPr lang="ar-SA"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SA"/>
          </a:p>
        </p:txBody>
      </p:sp>
      <p:pic>
        <p:nvPicPr>
          <p:cNvPr id="1026" name="Picture 2" descr="E:\images (5).jpg"/>
          <p:cNvPicPr>
            <a:picLocks noGrp="1" noChangeAspect="1" noChangeArrowheads="1"/>
          </p:cNvPicPr>
          <p:nvPr>
            <p:ph idx="1"/>
          </p:nvPr>
        </p:nvPicPr>
        <p:blipFill>
          <a:blip r:embed="rId2" cstate="print"/>
          <a:srcRect/>
          <a:stretch>
            <a:fillRect/>
          </a:stretch>
        </p:blipFill>
        <p:spPr bwMode="auto">
          <a:xfrm>
            <a:off x="533400" y="457200"/>
            <a:ext cx="7924800" cy="5791200"/>
          </a:xfrm>
          <a:prstGeom prst="rect">
            <a:avLst/>
          </a:prstGeom>
          <a:noFill/>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146</TotalTime>
  <Words>1003</Words>
  <Application>Microsoft Office PowerPoint</Application>
  <PresentationFormat>On-screen Show (4:3)</PresentationFormat>
  <Paragraphs>66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جغرافية البحار والمحيطات محاضرة 4</vt:lpstr>
      <vt:lpstr>خصائص مياه البحار والمحيطات </vt:lpstr>
      <vt:lpstr> ثانيا :الحرارة:</vt:lpstr>
      <vt:lpstr>   التوزيع الافقي للحرارة : </vt:lpstr>
      <vt:lpstr>Slide 5</vt:lpstr>
      <vt:lpstr>Slide 6</vt:lpstr>
      <vt:lpstr>Slide 7</vt:lpstr>
      <vt:lpstr>Slide 8</vt:lpstr>
      <vt:lpstr>Slide 9</vt:lpstr>
      <vt:lpstr>Slide 10</vt:lpstr>
      <vt:lpstr>التوزيع العمودي للحرارة :  </vt:lpstr>
      <vt:lpstr>Slide 12</vt:lpstr>
      <vt:lpstr>Slide 13</vt:lpstr>
      <vt:lpstr>Slide 14</vt:lpstr>
      <vt:lpstr> ثالثاً : التبـــــــــخــر </vt:lpstr>
      <vt:lpstr> العوامل المؤثرة فى درجة التبخر</vt:lpstr>
      <vt:lpstr>توزيع التبـــخــر</vt:lpstr>
      <vt:lpstr>في المحاضرة القادمة ان شاء الله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جغرافية البحار والمحيطات محاضرة 4</dc:title>
  <dc:creator>KIng</dc:creator>
  <cp:lastModifiedBy>Maher Fattouh</cp:lastModifiedBy>
  <cp:revision>18</cp:revision>
  <dcterms:created xsi:type="dcterms:W3CDTF">2006-08-16T00:00:00Z</dcterms:created>
  <dcterms:modified xsi:type="dcterms:W3CDTF">2020-12-30T07:31:49Z</dcterms:modified>
</cp:coreProperties>
</file>