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6" r:id="rId4"/>
    <p:sldId id="258" r:id="rId5"/>
    <p:sldId id="277" r:id="rId6"/>
    <p:sldId id="278" r:id="rId7"/>
    <p:sldId id="259" r:id="rId8"/>
    <p:sldId id="27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marefa.org/index.php?title=%D8%A3%D8%AB%D9%8A%D9%86%D9%88%D8%B3%D9%81%D9%8A%D8%B1&amp;action=edit&amp;redlink=1" TargetMode="External"/><Relationship Id="rId2" Type="http://schemas.openxmlformats.org/officeDocument/2006/relationships/hyperlink" Target="https://www.marefa.org/index.php?title=%D9%85%D8%A7%D8%AC%D9%85%D8%A7&amp;action=edit&amp;redlink=1" TargetMode="External"/><Relationship Id="rId1" Type="http://schemas.openxmlformats.org/officeDocument/2006/relationships/slideLayout" Target="../slideLayouts/slideLayout2.xml"/><Relationship Id="rId6" Type="http://schemas.openxmlformats.org/officeDocument/2006/relationships/hyperlink" Target="https://www.marefa.org/%D8%A7%D9%84%D8%A8%D8%AD%D8%B1_%D8%A7%D9%84%D8%A3%D8%AD%D9%85%D8%B1" TargetMode="External"/><Relationship Id="rId5" Type="http://schemas.openxmlformats.org/officeDocument/2006/relationships/hyperlink" Target="https://www.marefa.org/%D9%85%D8%AD%D9%8A%D8%B7" TargetMode="External"/><Relationship Id="rId4" Type="http://schemas.openxmlformats.org/officeDocument/2006/relationships/hyperlink" Target="https://www.marefa.org/%D8%A8%D8%AD%D8%B1"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marefa.org/%D9%88%D8%B2%D9%86_%D9%86%D9%88%D8%B9%D9%8A" TargetMode="External"/><Relationship Id="rId2" Type="http://schemas.openxmlformats.org/officeDocument/2006/relationships/hyperlink" Target="https://www.marefa.org/%D8%B6%D8%BA%D8%B7" TargetMode="External"/><Relationship Id="rId1" Type="http://schemas.openxmlformats.org/officeDocument/2006/relationships/slideLayout" Target="../slideLayouts/slideLayout2.xml"/><Relationship Id="rId4" Type="http://schemas.openxmlformats.org/officeDocument/2006/relationships/hyperlink" Target="https://www.marefa.org/%D8%B5%D8%AE%D9%88%D8%B1"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8.jpeg"/><Relationship Id="rId2" Type="http://schemas.openxmlformats.org/officeDocument/2006/relationships/hyperlink" Target="https://www.marefa.org/%D9%85%D9%84%D9%81:Oceanic-continental_convergence_Fig21oceancont.svg" TargetMode="External"/><Relationship Id="rId1" Type="http://schemas.openxmlformats.org/officeDocument/2006/relationships/slideLayout" Target="../slideLayouts/slideLayout2.xml"/><Relationship Id="rId6" Type="http://schemas.openxmlformats.org/officeDocument/2006/relationships/hyperlink" Target="https://www.marefa.org/%D9%85%D9%84%D9%81:Geosystems12-05-1-.jpg" TargetMode="External"/><Relationship Id="rId5" Type="http://schemas.openxmlformats.org/officeDocument/2006/relationships/image" Target="../media/image7.gif"/><Relationship Id="rId4" Type="http://schemas.openxmlformats.org/officeDocument/2006/relationships/hyperlink" Target="https://www.marefa.org/%D9%85%D9%84%D9%81:Oceanic-oceanic_convergence_Fig21oceanocean.gif"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www.marefa.org/%D8%AD%D9%84%D9%82%D8%A9_%D8%A7%D9%84%D9%86%D8%A7%D8%B1" TargetMode="External"/><Relationship Id="rId3" Type="http://schemas.openxmlformats.org/officeDocument/2006/relationships/hyperlink" Target="https://www.marefa.org/%D8%A8%D9%8A%D8%B1%D9%88" TargetMode="External"/><Relationship Id="rId7" Type="http://schemas.openxmlformats.org/officeDocument/2006/relationships/hyperlink" Target="https://www.marefa.org/%D8%AC%D8%A8%D8%A7%D9%84_%D8%B2%D8%A7%D8%AC%D8%B1%D9%88%D8%B3" TargetMode="External"/><Relationship Id="rId2" Type="http://schemas.openxmlformats.org/officeDocument/2006/relationships/hyperlink" Target="https://www.marefa.org/%D8%A3%D8%AE%D8%AF%D9%88%D8%AF" TargetMode="External"/><Relationship Id="rId1" Type="http://schemas.openxmlformats.org/officeDocument/2006/relationships/slideLayout" Target="../slideLayouts/slideLayout2.xml"/><Relationship Id="rId6" Type="http://schemas.openxmlformats.org/officeDocument/2006/relationships/hyperlink" Target="https://www.marefa.org/%D9%87%D9%8A%D9%85%D8%A7%D9%84%D8%A7%D9%8A%D8%A7" TargetMode="External"/><Relationship Id="rId5" Type="http://schemas.openxmlformats.org/officeDocument/2006/relationships/hyperlink" Target="https://www.marefa.org/%D8%A8%D8%B1%D9%83%D8%A7%D9%86" TargetMode="External"/><Relationship Id="rId4" Type="http://schemas.openxmlformats.org/officeDocument/2006/relationships/hyperlink" Target="https://www.marefa.org/%D8%B4%D9%8A%D9%84%D9%8A" TargetMode="External"/><Relationship Id="rId9" Type="http://schemas.openxmlformats.org/officeDocument/2006/relationships/hyperlink" Target="https://www.marefa.org/%D9%85%D8%AD%D9%8A%D8%B7_%D9%87%D8%A7%D8%AF%D9%8A"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marefa.org/%D9%83%D8%A7%D9%84%D9%8A%D9%81%D9%88%D8%B1%D9%86%D9%8A%D8%A7" TargetMode="External"/><Relationship Id="rId2" Type="http://schemas.openxmlformats.org/officeDocument/2006/relationships/hyperlink" Target="https://www.marefa.org/index.php?title=%D8%B5%D8%AF%D8%B9_%D8%B3%D8%A7%D9%86_%D8%A3%D9%86%D8%AF%D8%B1%D9%8A%D8%A7%D8%B3&amp;action=edit&amp;redlink=1" TargetMode="External"/><Relationship Id="rId1" Type="http://schemas.openxmlformats.org/officeDocument/2006/relationships/slideLayout" Target="../slideLayouts/slideLayout2.xml"/><Relationship Id="rId6" Type="http://schemas.openxmlformats.org/officeDocument/2006/relationships/hyperlink" Target="https://www.marefa.org/%D8%B4%D8%A8%D9%87_%D8%A7%D9%84%D8%AC%D8%B2%D9%8A%D8%B1%D8%A9_%D8%A7%D9%84%D8%B9%D8%B1%D8%A8%D9%8A%D8%A9" TargetMode="External"/><Relationship Id="rId5" Type="http://schemas.openxmlformats.org/officeDocument/2006/relationships/hyperlink" Target="https://www.marefa.org/%D8%A7%D9%84%D8%A8%D8%AD%D8%B1_%D8%A7%D9%84%D9%85%D9%8A%D8%AA" TargetMode="External"/><Relationship Id="rId4" Type="http://schemas.openxmlformats.org/officeDocument/2006/relationships/hyperlink" Target="https://www.marefa.org/%D8%A7%D9%84%D9%88%D9%84%D8%A7%D9%8A%D8%A7%D8%AA_%D8%A7%D9%84%D9%85%D8%AA%D8%AD%D8%AF%D8%A9_%D8%A7%D9%84%D8%A3%D9%85%D8%B1%D9%8A%D9%83%D9%8A%D8%A9"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www.marefa.org/%D9%87%D8%A7%D9%88%D8%A7%D9%8A" TargetMode="External"/><Relationship Id="rId3" Type="http://schemas.openxmlformats.org/officeDocument/2006/relationships/hyperlink" Target="https://www.marefa.org/%D9%87%D9%85%D8%A7%D9%84%D8%A7%D9%8A%D8%A7" TargetMode="External"/><Relationship Id="rId7" Type="http://schemas.openxmlformats.org/officeDocument/2006/relationships/hyperlink" Target="https://www.marefa.org/%D9%82%D8%B4%D8%B1%D8%A9_%D8%A3%D8%B1%D8%B6%D9%8A%D8%A9" TargetMode="External"/><Relationship Id="rId2" Type="http://schemas.openxmlformats.org/officeDocument/2006/relationships/hyperlink" Target="https://www.marefa.org/%D8%AC%D8%A8%D8%A7%D9%84_%D8%A7%D9%84%D8%A3%D9%86%D8%AF%D9%8A%D8%B2" TargetMode="External"/><Relationship Id="rId1" Type="http://schemas.openxmlformats.org/officeDocument/2006/relationships/slideLayout" Target="../slideLayouts/slideLayout2.xml"/><Relationship Id="rId6" Type="http://schemas.openxmlformats.org/officeDocument/2006/relationships/hyperlink" Target="https://www.marefa.org/%D9%88%D8%B4%D8%A7%D8%AD_%D8%A7%D9%84%D8%A3%D8%B1%D8%B6" TargetMode="External"/><Relationship Id="rId5" Type="http://schemas.openxmlformats.org/officeDocument/2006/relationships/hyperlink" Target="https://www.marefa.org/%D9%84%D8%A8_%D8%A7%D9%84%D8%A3%D8%B1%D8%B6" TargetMode="External"/><Relationship Id="rId10" Type="http://schemas.openxmlformats.org/officeDocument/2006/relationships/hyperlink" Target="https://www.marefa.org/index.php?title=%D8%AF%D9%88%D8%B1%D8%A9_%D8%B5%D8%AE%D8%B1%D9%8A%D8%A9&amp;action=edit&amp;redlink=1" TargetMode="External"/><Relationship Id="rId4" Type="http://schemas.openxmlformats.org/officeDocument/2006/relationships/hyperlink" Target="https://www.marefa.org/%D8%A7%D9%84%D8%A8%D8%AD%D8%B1_%D8%A7%D9%84%D8%A3%D8%AD%D9%85%D8%B1" TargetMode="External"/><Relationship Id="rId9" Type="http://schemas.openxmlformats.org/officeDocument/2006/relationships/hyperlink" Target="https://www.marefa.org/%D8%A7%D9%84%D9%85%D8%AD%D9%8A%D8%B7_%D8%A7%D9%84%D9%87%D8%A7%D8%AF%D9%8A"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marefa.org/index.php?title=%D8%A3%D9%86%D9%8A%D8%AB%D9%88%D8%B3%D9%81%D9%8A%D8%B1&amp;action=edit&amp;redlink=1" TargetMode="External"/><Relationship Id="rId3" Type="http://schemas.openxmlformats.org/officeDocument/2006/relationships/hyperlink" Target="https://www.marefa.org/index.php?title=%D8%B7%D8%A8%D9%82%D8%A9_%D8%A7%D9%84%D8%B5%D8%AE%D8%B1%D9%8A%D8%A9&amp;action=edit&amp;redlink=1" TargetMode="External"/><Relationship Id="rId7" Type="http://schemas.openxmlformats.org/officeDocument/2006/relationships/hyperlink" Target="https://www.marefa.org/1912" TargetMode="External"/><Relationship Id="rId2" Type="http://schemas.openxmlformats.org/officeDocument/2006/relationships/hyperlink" Target="https://www.marefa.org/%D8%A7%D9%84%D8%A3%D8%B1%D8%B6" TargetMode="External"/><Relationship Id="rId1" Type="http://schemas.openxmlformats.org/officeDocument/2006/relationships/slideLayout" Target="../slideLayouts/slideLayout2.xml"/><Relationship Id="rId6" Type="http://schemas.openxmlformats.org/officeDocument/2006/relationships/hyperlink" Target="https://www.marefa.org/%D8%A3%D8%B3%D8%AB%D9%8A%D9%86%D9%88%D8%B3%D9%81%D9%8A%D8%B1" TargetMode="External"/><Relationship Id="rId5" Type="http://schemas.openxmlformats.org/officeDocument/2006/relationships/hyperlink" Target="https://www.marefa.org/index.php?title=%D9%85%D8%B9%D8%B7%D9%81_%D8%A7%D9%84%D8%A3%D8%B1%D8%B6&amp;action=edit&amp;redlink=1" TargetMode="External"/><Relationship Id="rId4" Type="http://schemas.openxmlformats.org/officeDocument/2006/relationships/hyperlink" Target="https://www.marefa.org/%D9%82%D8%B4%D8%B1%D8%A9_(%D8%AC%D9%8A%D9%88%D9%84%D9%88%D8%AC%D9%8A%D8%A7)"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www.marefa.org/%D8%B5%D9%81%D9%8A%D8%AD%D8%A9_%D8%A7%D9%84%D9%87%D8%A7%D8%AF%D9%8A" TargetMode="External"/><Relationship Id="rId3" Type="http://schemas.openxmlformats.org/officeDocument/2006/relationships/hyperlink" Target="https://www.marefa.org/%D8%A7%D9%84%D8%B5%D9%81%D9%8A%D8%AD%D8%A9_%D8%A7%D9%84%D8%A3%D9%81%D8%B1%D9%8A%D9%82%D9%8A%D8%A9" TargetMode="External"/><Relationship Id="rId7" Type="http://schemas.openxmlformats.org/officeDocument/2006/relationships/hyperlink" Target="https://www.marefa.org/index.php?title=%D8%A7%D9%84%D8%B5%D9%81%D9%8A%D8%AD%D8%A9_%D8%A7%D9%84%D9%87%D9%86%D8%AF%D9%8A%D8%A9&amp;action=edit&amp;redlink=1" TargetMode="External"/><Relationship Id="rId2" Type="http://schemas.openxmlformats.org/officeDocument/2006/relationships/hyperlink" Target="https://www.marefa.org/index.php?title=%D8%A7%D9%84%D8%B5%D9%81%D9%8A%D8%AD%D8%A9_%D8%A7%D9%84%D8%A3%D9%85%D8%B1%D9%8A%D9%83%D9%8A%D8%A9_%D8%A7%D9%84%D8%B4%D9%85%D8%A7%D9%84%D9%8A%D8%A9&amp;action=edit&amp;redlink=1" TargetMode="External"/><Relationship Id="rId1" Type="http://schemas.openxmlformats.org/officeDocument/2006/relationships/slideLayout" Target="../slideLayouts/slideLayout2.xml"/><Relationship Id="rId6" Type="http://schemas.openxmlformats.org/officeDocument/2006/relationships/hyperlink" Target="https://www.marefa.org/index.php?title=%D8%A7%D9%84%D8%B5%D9%81%D9%8A%D8%AD%D8%A9_%D8%A7%D9%84%D9%82%D8%B7%D8%A8%D9%8A%D8%A9_%D8%A7%D9%84%D8%AC%D9%86%D9%88%D8%A8%D9%8A%D8%A9&amp;action=edit&amp;redlink=1" TargetMode="External"/><Relationship Id="rId5" Type="http://schemas.openxmlformats.org/officeDocument/2006/relationships/hyperlink" Target="https://www.marefa.org/index.php?title=%D8%A7%D9%84%D8%B5%D9%81%D9%8A%D8%AD%D8%A9_%D8%A7%D9%84%D8%A3%D8%B3%D8%AA%D8%B1%D8%A7%D9%84%D9%8A%D8%A9&amp;action=edit&amp;redlink=1" TargetMode="External"/><Relationship Id="rId4" Type="http://schemas.openxmlformats.org/officeDocument/2006/relationships/hyperlink" Target="https://www.marefa.org/%D8%A7%D9%84%D8%B5%D9%81%D9%8A%D8%AD%D8%A9_%D8%A7%D9%84%D8%A7%D9%88%D8%B1%D8%A7%D8%B3%D9%8A%D8%A9"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marefa.org/%D8%B2%D9%84%D8%B2%D8%A7%D9%84" TargetMode="External"/><Relationship Id="rId3" Type="http://schemas.openxmlformats.org/officeDocument/2006/relationships/hyperlink" Target="https://www.marefa.org/%D8%A7%D9%84%D8%B5%D9%81%D9%8A%D8%AD%D8%A9_%D8%A7%D9%84%D8%A3%D9%81%D8%B1%D9%8A%D9%82%D9%8A%D8%A9" TargetMode="External"/><Relationship Id="rId7" Type="http://schemas.openxmlformats.org/officeDocument/2006/relationships/hyperlink" Target="https://www.marefa.org/%D8%B5%D8%AF%D8%B9" TargetMode="External"/><Relationship Id="rId12" Type="http://schemas.openxmlformats.org/officeDocument/2006/relationships/hyperlink" Target="https://www.marefa.org/%D8%A7%D8%AD%D8%AA%D9%83%D8%A7%D9%83" TargetMode="External"/><Relationship Id="rId2" Type="http://schemas.openxmlformats.org/officeDocument/2006/relationships/hyperlink" Target="https://www.marefa.org/%D8%A7%D9%84%D8%B5%D9%81%D9%8A%D8%AD%D8%A9_%D8%A7%D9%84%D8%B9%D8%B1%D8%A8%D9%8A%D8%A9" TargetMode="External"/><Relationship Id="rId1" Type="http://schemas.openxmlformats.org/officeDocument/2006/relationships/slideLayout" Target="../slideLayouts/slideLayout2.xml"/><Relationship Id="rId6" Type="http://schemas.openxmlformats.org/officeDocument/2006/relationships/hyperlink" Target="https://www.marefa.org/%D8%B7%D9%8A%D8%A9" TargetMode="External"/><Relationship Id="rId11" Type="http://schemas.openxmlformats.org/officeDocument/2006/relationships/hyperlink" Target="https://www.marefa.org/%D8%B6%D8%BA%D8%B7" TargetMode="External"/><Relationship Id="rId5" Type="http://schemas.openxmlformats.org/officeDocument/2006/relationships/hyperlink" Target="https://www.marefa.org/index.php?title=%D8%A7%D9%84%D9%87%D8%B6%D8%A8%D8%A9_%D8%A7%D9%84%D8%B3%D9%88%D8%B1%D9%8A%D8%A9&amp;action=edit&amp;redlink=1" TargetMode="External"/><Relationship Id="rId10" Type="http://schemas.openxmlformats.org/officeDocument/2006/relationships/hyperlink" Target="https://www.marefa.org/index.php?title=%D8%B4%D8%AF&amp;action=edit&amp;redlink=1" TargetMode="External"/><Relationship Id="rId4" Type="http://schemas.openxmlformats.org/officeDocument/2006/relationships/hyperlink" Target="https://www.marefa.org/index.php?title=%D8%A7%D9%84%D9%81%D8%A7%D9%84%D9%82_%D8%A7%D9%84%D8%A3%D8%B9%D8%B8%D9%85&amp;action=edit&amp;redlink=1" TargetMode="External"/><Relationship Id="rId9" Type="http://schemas.openxmlformats.org/officeDocument/2006/relationships/hyperlink" Target="https://www.marefa.org/%D8%A8%D8%B1%D9%83%D8%A7%D9%86"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marefa.org/%D9%85%D9%84%D9%81:Diverg-1-.jp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محاضرة البحار والمحيطات 3</a:t>
            </a:r>
            <a:endParaRPr lang="ar-SA" dirty="0"/>
          </a:p>
        </p:txBody>
      </p:sp>
      <p:sp>
        <p:nvSpPr>
          <p:cNvPr id="3" name="Subtitle 2"/>
          <p:cNvSpPr>
            <a:spLocks noGrp="1"/>
          </p:cNvSpPr>
          <p:nvPr>
            <p:ph type="subTitle" idx="1"/>
          </p:nvPr>
        </p:nvSpPr>
        <p:spPr/>
        <p:txBody>
          <a:bodyPr/>
          <a:lstStyle/>
          <a:p>
            <a:r>
              <a:rPr lang="ar-IQ" dirty="0" smtClean="0"/>
              <a:t>الجامعة المستنصرية / كلية التربية / قسم الجغرافية / المرحلة الرابعة / الدراسة المسائية</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20000"/>
          </a:bodyPr>
          <a:lstStyle/>
          <a:p>
            <a:pPr algn="r" rtl="1"/>
            <a:r>
              <a:rPr lang="ar-SA" dirty="0" smtClean="0"/>
              <a:t>مراحل الحركة بين الصفائح وتكون مسطحات مائية وجبال صخرية تحت سطح الماء</a:t>
            </a:r>
            <a:endParaRPr lang="en-US" dirty="0" smtClean="0"/>
          </a:p>
          <a:p>
            <a:pPr algn="r" rtl="1"/>
            <a:r>
              <a:rPr lang="ar-SA" dirty="0" smtClean="0"/>
              <a:t>تنشأ هذه الحركة عن قوى شد مما يؤدي إلى تباعد اللوحين تدريجيا, وفي هذه الحركة يتحرك الصهير الصخري</a:t>
            </a:r>
            <a:r>
              <a:rPr lang="en-US" dirty="0" smtClean="0"/>
              <a:t> (</a:t>
            </a:r>
            <a:r>
              <a:rPr lang="ar-SA" u="sng" dirty="0" smtClean="0">
                <a:hlinkClick r:id="rId2" tooltip="ماجما (الصفحة غير موجودة)"/>
              </a:rPr>
              <a:t>الماجما</a:t>
            </a:r>
            <a:r>
              <a:rPr lang="en-US" dirty="0" smtClean="0"/>
              <a:t>) </a:t>
            </a:r>
            <a:r>
              <a:rPr lang="ar-SA" dirty="0" smtClean="0"/>
              <a:t>من طبقة</a:t>
            </a:r>
            <a:r>
              <a:rPr lang="en-US" dirty="0" smtClean="0"/>
              <a:t> </a:t>
            </a:r>
            <a:r>
              <a:rPr lang="ar-SA" u="sng" dirty="0" smtClean="0">
                <a:hlinkClick r:id="rId3" tooltip="أثينوسفير (الصفحة غير موجودة)"/>
              </a:rPr>
              <a:t>الأثينوسفير</a:t>
            </a:r>
            <a:r>
              <a:rPr lang="en-US" dirty="0" smtClean="0"/>
              <a:t> </a:t>
            </a:r>
            <a:r>
              <a:rPr lang="en-US" dirty="0" err="1" smtClean="0"/>
              <a:t>asthenosphere</a:t>
            </a:r>
            <a:r>
              <a:rPr lang="en-US" dirty="0" smtClean="0"/>
              <a:t> </a:t>
            </a:r>
            <a:r>
              <a:rPr lang="ar-SA" dirty="0" smtClean="0"/>
              <a:t>إلى إعلى دافعا الصفائح التكتونية للتباعد عن بعضها البعض ومكونا صخورا جديدة عند هذه الحواف</a:t>
            </a:r>
            <a:r>
              <a:rPr lang="en-US" dirty="0" smtClean="0"/>
              <a:t>.</a:t>
            </a:r>
          </a:p>
          <a:p>
            <a:pPr algn="r" rtl="1"/>
            <a:r>
              <a:rPr lang="ar-SA" dirty="0" smtClean="0"/>
              <a:t>وتحدث هذه الحركة غالبا في قيعان</a:t>
            </a:r>
            <a:r>
              <a:rPr lang="en-US" dirty="0" smtClean="0"/>
              <a:t> </a:t>
            </a:r>
            <a:r>
              <a:rPr lang="ar-SA" u="sng" dirty="0" smtClean="0">
                <a:hlinkClick r:id="rId4" tooltip="بحر"/>
              </a:rPr>
              <a:t>البحار</a:t>
            </a:r>
            <a:r>
              <a:rPr lang="en-US" dirty="0" smtClean="0"/>
              <a:t> </a:t>
            </a:r>
            <a:r>
              <a:rPr lang="ar-SA" u="sng" dirty="0" smtClean="0">
                <a:hlinkClick r:id="rId5" tooltip="محيط"/>
              </a:rPr>
              <a:t>والمحيطات</a:t>
            </a:r>
            <a:r>
              <a:rPr lang="en-US" dirty="0" smtClean="0"/>
              <a:t>. </a:t>
            </a:r>
            <a:r>
              <a:rPr lang="ar-SA" dirty="0" smtClean="0"/>
              <a:t>ومثال على ذلك التباعد بين الصفيحة الأفريقية والأسيوأوروبية من جهة وصفيحيتي أمريكا الجنوبية وأمريكا الشمالية من جهة, وتشكل المحيط الأطلسي بينهما وتكون جبال تحت سطح المحيط</a:t>
            </a:r>
            <a:r>
              <a:rPr lang="en-US" dirty="0" smtClean="0"/>
              <a:t> (Mid-Atlantic Ridge), </a:t>
            </a:r>
            <a:r>
              <a:rPr lang="ar-SA" dirty="0" smtClean="0"/>
              <a:t>كذلك </a:t>
            </a:r>
            <a:r>
              <a:rPr lang="ar-SA" u="sng" dirty="0" smtClean="0">
                <a:hlinkClick r:id="rId6" tooltip="البحر الأحمر"/>
              </a:rPr>
              <a:t>البحر الأحمر</a:t>
            </a:r>
            <a:r>
              <a:rPr lang="en-US" dirty="0" smtClean="0"/>
              <a:t> </a:t>
            </a:r>
            <a:r>
              <a:rPr lang="ar-SA" dirty="0" smtClean="0"/>
              <a:t>الذي يمكن أن يصبح محيطا بعد ملايين السنين</a:t>
            </a:r>
            <a:endParaRPr lang="en-US" dirty="0" smtClean="0"/>
          </a:p>
          <a:p>
            <a:pPr algn="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normAutofit/>
          </a:bodyPr>
          <a:lstStyle/>
          <a:p>
            <a:pPr rtl="1"/>
            <a:r>
              <a:rPr lang="ar-SA" b="1" dirty="0" smtClean="0"/>
              <a:t>الحركة التقاربية (الهدامة</a:t>
            </a:r>
            <a:r>
              <a:rPr lang="en-US" b="1" dirty="0" smtClean="0"/>
              <a:t>( Convergent Movement</a:t>
            </a:r>
            <a:endParaRPr lang="en-US" dirty="0" smtClean="0"/>
          </a:p>
          <a:p>
            <a:pPr rtl="1"/>
            <a:r>
              <a:rPr lang="ar-SA" dirty="0" smtClean="0"/>
              <a:t>تنشأ هذه الحركة عن قوى</a:t>
            </a:r>
            <a:r>
              <a:rPr lang="en-US" dirty="0" smtClean="0"/>
              <a:t> </a:t>
            </a:r>
            <a:r>
              <a:rPr lang="ar-SA" u="sng" dirty="0" smtClean="0">
                <a:hlinkClick r:id="rId2" tooltip="ضغط"/>
              </a:rPr>
              <a:t>ضغط</a:t>
            </a:r>
            <a:r>
              <a:rPr lang="en-US" dirty="0" smtClean="0"/>
              <a:t> </a:t>
            </a:r>
            <a:r>
              <a:rPr lang="ar-SA" dirty="0" smtClean="0"/>
              <a:t>مما يؤدي إلى تقارب اللوحين تدريجيا. وتتوقف طبيعة حركة الألواح المتقاربة (المتصادمة) على نوعها (قارية كانت أم محيطية), حيث ينزلق اللوح المحيطي تحت اللوح القاري, وذلك لأن</a:t>
            </a:r>
            <a:r>
              <a:rPr lang="en-US" dirty="0" smtClean="0"/>
              <a:t> </a:t>
            </a:r>
            <a:r>
              <a:rPr lang="ar-SA" u="sng" dirty="0" smtClean="0">
                <a:hlinkClick r:id="rId3" tooltip="وزن نوعي"/>
              </a:rPr>
              <a:t>الوزن النوعي</a:t>
            </a:r>
            <a:r>
              <a:rPr lang="en-US" dirty="0" smtClean="0"/>
              <a:t> </a:t>
            </a:r>
            <a:r>
              <a:rPr lang="ar-SA" u="sng" dirty="0" smtClean="0">
                <a:hlinkClick r:id="rId4" tooltip="صخور"/>
              </a:rPr>
              <a:t>لصخور</a:t>
            </a:r>
            <a:r>
              <a:rPr lang="en-US" dirty="0" smtClean="0"/>
              <a:t> </a:t>
            </a:r>
            <a:r>
              <a:rPr lang="ar-SA" dirty="0" smtClean="0"/>
              <a:t>الصفائح المحيطية أكبر من الوزن النوعي لصخور الصفائح القارية ومثال على ذلك</a:t>
            </a:r>
            <a:r>
              <a:rPr lang="en-US" dirty="0" smtClean="0"/>
              <a:t>:</a:t>
            </a:r>
          </a:p>
          <a:p>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7" descr="https://www.marefa.org/images/thumb/b/b7/Oceanic-continental_convergence_Fig21oceancont.svg/300px-Oceanic-continental_convergence_Fig21oceancont.svg.png">
            <a:hlinkClick r:id="rId2"/>
          </p:cNvPr>
          <p:cNvPicPr>
            <a:picLocks noGrp="1"/>
          </p:cNvPicPr>
          <p:nvPr>
            <p:ph idx="1"/>
          </p:nvPr>
        </p:nvPicPr>
        <p:blipFill>
          <a:blip r:embed="rId3"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381000" y="152401"/>
            <a:ext cx="5334000" cy="2133600"/>
          </a:xfrm>
          <a:prstGeom prst="rect">
            <a:avLst/>
          </a:prstGeom>
          <a:noFill/>
          <a:ln>
            <a:noFill/>
          </a:ln>
        </p:spPr>
      </p:pic>
      <p:pic>
        <p:nvPicPr>
          <p:cNvPr id="5" name="صورة 5" descr="https://www.marefa.org/images/0/0c/Oceanic-oceanic_convergence_Fig21oceanocean.gif">
            <a:hlinkClick r:id="rId4"/>
          </p:cNvPr>
          <p:cNvPicPr/>
          <p:nvPr/>
        </p:nvPicPr>
        <p:blipFill>
          <a:blip r:embed="rId5"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5791200" y="228600"/>
            <a:ext cx="2895600" cy="2362200"/>
          </a:xfrm>
          <a:prstGeom prst="rect">
            <a:avLst/>
          </a:prstGeom>
          <a:noFill/>
          <a:ln>
            <a:noFill/>
          </a:ln>
        </p:spPr>
      </p:pic>
      <p:pic>
        <p:nvPicPr>
          <p:cNvPr id="6" name="صورة 4" descr="https://www.marefa.org/images/8/85/Geosystems12-05-1-.jpg">
            <a:hlinkClick r:id="rId6"/>
          </p:cNvPr>
          <p:cNvPicPr/>
          <p:nvPr/>
        </p:nvPicPr>
        <p:blipFill>
          <a:blip r:embed="rId7"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1295400" y="2743200"/>
            <a:ext cx="6248400" cy="2362200"/>
          </a:xfrm>
          <a:prstGeom prst="rect">
            <a:avLst/>
          </a:prstGeom>
          <a:noFill/>
          <a:ln>
            <a:noFill/>
          </a:ln>
        </p:spPr>
      </p:pic>
      <p:sp>
        <p:nvSpPr>
          <p:cNvPr id="1025" name="Rectangle 1"/>
          <p:cNvSpPr>
            <a:spLocks noChangeArrowheads="1"/>
          </p:cNvSpPr>
          <p:nvPr/>
        </p:nvSpPr>
        <p:spPr bwMode="auto">
          <a:xfrm>
            <a:off x="990600" y="5440467"/>
            <a:ext cx="73914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رسم تخطيطي يبين طبيعة الحركة بين صفيحتين حافة أحدهما قارية والأخرى محيطية</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a:bodyPr>
          <a:lstStyle/>
          <a:p>
            <a:pPr lvl="0" algn="r" rtl="1"/>
            <a:r>
              <a:rPr lang="ar-SA" dirty="0" smtClean="0"/>
              <a:t>إذا كان اللوحان أحدهما قاري والآخر محيطي, ينزلق اللوح المحيطي تحت اللوح القاري حيث ينصهر في الوشاح ليذوب, ولذلك تعرف هذه الحركة بالهدامة, مثال على ذلك</a:t>
            </a:r>
            <a:r>
              <a:rPr lang="en-US" dirty="0" smtClean="0"/>
              <a:t>: </a:t>
            </a:r>
            <a:r>
              <a:rPr lang="ar-SA" u="sng" dirty="0" smtClean="0">
                <a:hlinkClick r:id="rId2" tooltip="أخدود"/>
              </a:rPr>
              <a:t>أخدود</a:t>
            </a:r>
            <a:r>
              <a:rPr lang="en-US" dirty="0" smtClean="0"/>
              <a:t> </a:t>
            </a:r>
            <a:r>
              <a:rPr lang="ar-SA" u="sng" dirty="0" smtClean="0">
                <a:hlinkClick r:id="rId3" tooltip="بيرو"/>
              </a:rPr>
              <a:t>بيرو</a:t>
            </a:r>
            <a:r>
              <a:rPr lang="en-US" dirty="0" smtClean="0"/>
              <a:t> - </a:t>
            </a:r>
            <a:r>
              <a:rPr lang="ar-SA" u="sng" dirty="0" smtClean="0">
                <a:hlinkClick r:id="rId4" tooltip="شيلي"/>
              </a:rPr>
              <a:t>شيلي</a:t>
            </a:r>
            <a:r>
              <a:rPr lang="en-US" dirty="0" smtClean="0"/>
              <a:t> </a:t>
            </a:r>
            <a:r>
              <a:rPr lang="ar-SA" dirty="0" smtClean="0"/>
              <a:t>غرب أمريكا. وبعيدا عن منطقة التصادم يخرج هذا الوشاح المنصهر في صورة</a:t>
            </a:r>
            <a:r>
              <a:rPr lang="en-US" dirty="0" smtClean="0"/>
              <a:t> </a:t>
            </a:r>
            <a:r>
              <a:rPr lang="ar-SA" u="sng" dirty="0" smtClean="0">
                <a:hlinkClick r:id="rId5" tooltip="بركان"/>
              </a:rPr>
              <a:t>براكين</a:t>
            </a:r>
            <a:r>
              <a:rPr lang="en-US" dirty="0" smtClean="0"/>
              <a:t> </a:t>
            </a:r>
            <a:r>
              <a:rPr lang="ar-SA" dirty="0" smtClean="0"/>
              <a:t>مكونة جبالا بركانية</a:t>
            </a:r>
            <a:r>
              <a:rPr lang="en-US" dirty="0" smtClean="0"/>
              <a:t>.</a:t>
            </a:r>
          </a:p>
          <a:p>
            <a:pPr lvl="0" algn="r" rtl="1"/>
            <a:r>
              <a:rPr lang="ar-SA" dirty="0" smtClean="0"/>
              <a:t>إذا كان اللوحان المتقاربان قارتيين, يحدث تصادم بينهما وينشأ عن ذلك سلاسل جبلية, مثل</a:t>
            </a:r>
            <a:r>
              <a:rPr lang="en-US" dirty="0" smtClean="0"/>
              <a:t>: </a:t>
            </a:r>
            <a:r>
              <a:rPr lang="ar-SA" u="sng" dirty="0" smtClean="0">
                <a:hlinkClick r:id="rId6" tooltip="هيمالايا"/>
              </a:rPr>
              <a:t>جبال الهيمالايا</a:t>
            </a:r>
            <a:r>
              <a:rPr lang="en-US" dirty="0" smtClean="0"/>
              <a:t> </a:t>
            </a:r>
            <a:r>
              <a:rPr lang="ar-SA" u="sng" dirty="0" smtClean="0">
                <a:hlinkClick r:id="rId7" tooltip="جبال زاجروس"/>
              </a:rPr>
              <a:t>وجبال زاجروس</a:t>
            </a:r>
            <a:r>
              <a:rPr lang="en-US" dirty="0" smtClean="0"/>
              <a:t>.</a:t>
            </a:r>
          </a:p>
          <a:p>
            <a:pPr lvl="0" algn="r" rtl="1"/>
            <a:r>
              <a:rPr lang="ar-SA" dirty="0" smtClean="0"/>
              <a:t>إذا كان اللوحان المتقاربان محيطيين, ينزلق أحدهما (ذو الوزن النوعي الأكبر) تحت الآخر (ذو الوزن النوعي الأصغر) وينتج عن ذلك انبثاق البراكين, مثال على ذلك: ما يعرف</a:t>
            </a:r>
            <a:r>
              <a:rPr lang="en-US" dirty="0" smtClean="0"/>
              <a:t> </a:t>
            </a:r>
            <a:r>
              <a:rPr lang="ar-SA" u="sng" dirty="0" smtClean="0">
                <a:hlinkClick r:id="rId8" tooltip="حلقة النار"/>
              </a:rPr>
              <a:t>بحلقة النار</a:t>
            </a:r>
            <a:r>
              <a:rPr lang="en-US" dirty="0" smtClean="0"/>
              <a:t> </a:t>
            </a:r>
            <a:r>
              <a:rPr lang="ar-SA" dirty="0" smtClean="0"/>
              <a:t>داخل</a:t>
            </a:r>
            <a:r>
              <a:rPr lang="en-US" dirty="0" smtClean="0"/>
              <a:t> </a:t>
            </a:r>
            <a:r>
              <a:rPr lang="ar-SA" u="sng" dirty="0" smtClean="0">
                <a:hlinkClick r:id="rId9" tooltip="محيط هادي"/>
              </a:rPr>
              <a:t>المحيط الهادي</a:t>
            </a:r>
            <a:r>
              <a:rPr lang="en-US" dirty="0" smtClean="0"/>
              <a:t>.</a:t>
            </a:r>
          </a:p>
          <a:p>
            <a:pPr algn="r"/>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الحركة الإنتقالية (الإنزلاقية</a:t>
            </a:r>
            <a:r>
              <a:rPr lang="en-US" b="1" dirty="0" smtClean="0"/>
              <a:t>) Transform Movement</a:t>
            </a:r>
            <a:endParaRPr lang="ar-SA" dirty="0"/>
          </a:p>
        </p:txBody>
      </p:sp>
      <p:sp>
        <p:nvSpPr>
          <p:cNvPr id="3" name="Content Placeholder 2"/>
          <p:cNvSpPr>
            <a:spLocks noGrp="1"/>
          </p:cNvSpPr>
          <p:nvPr>
            <p:ph idx="1"/>
          </p:nvPr>
        </p:nvSpPr>
        <p:spPr>
          <a:xfrm>
            <a:off x="457200" y="1371600"/>
            <a:ext cx="8229600" cy="4754563"/>
          </a:xfrm>
        </p:spPr>
        <p:txBody>
          <a:bodyPr>
            <a:normAutofit fontScale="77500" lnSpcReduction="20000"/>
          </a:bodyPr>
          <a:lstStyle/>
          <a:p>
            <a:pPr algn="r" rtl="1"/>
            <a:r>
              <a:rPr lang="ar-SA" dirty="0" smtClean="0"/>
              <a:t>وتنشأ هذه الحركة عن قوى قص أو احتكاك عبر صدوع انزلاقية ناقلة للحركة نتيجة انزلاق الصفائح أفقيا بمحاذاة بعضها العض, وتسمى حدود هذه الحركة بالحدود المحافظة</a:t>
            </a:r>
            <a:r>
              <a:rPr lang="en-US" dirty="0" smtClean="0"/>
              <a:t> Conservative Margins </a:t>
            </a:r>
            <a:r>
              <a:rPr lang="ar-SA" dirty="0" smtClean="0"/>
              <a:t>لأنه لا ينتج عنها زيادة ولا نقص في حجم القشرة الأرضية, إنما هي تحركات جانبية أفقية. ومن أشهر الصدوع الناقلة للحركة</a:t>
            </a:r>
            <a:r>
              <a:rPr lang="en-US" dirty="0" smtClean="0"/>
              <a:t> </a:t>
            </a:r>
            <a:r>
              <a:rPr lang="ar-SA" u="sng" dirty="0" smtClean="0">
                <a:hlinkClick r:id="rId2" tooltip="صدع سان أندرياس (الصفحة غير موجودة)"/>
              </a:rPr>
              <a:t>صدع سان أندرياس</a:t>
            </a:r>
            <a:r>
              <a:rPr lang="en-US" dirty="0" smtClean="0"/>
              <a:t> </a:t>
            </a:r>
            <a:r>
              <a:rPr lang="ar-SA" dirty="0" smtClean="0"/>
              <a:t>في ولاية</a:t>
            </a:r>
            <a:r>
              <a:rPr lang="en-US" dirty="0" smtClean="0"/>
              <a:t> </a:t>
            </a:r>
            <a:r>
              <a:rPr lang="ar-SA" u="sng" dirty="0" smtClean="0">
                <a:hlinkClick r:id="rId3" tooltip="كاليفورنيا"/>
              </a:rPr>
              <a:t>كاليفورنيا</a:t>
            </a:r>
            <a:r>
              <a:rPr lang="en-US" dirty="0" smtClean="0"/>
              <a:t> </a:t>
            </a:r>
            <a:r>
              <a:rPr lang="ar-SA" u="sng" dirty="0" smtClean="0">
                <a:hlinkClick r:id="rId4" tooltip="الولايات المتحدة الأمريكية"/>
              </a:rPr>
              <a:t>بالولايات المتحدة الأمريكية</a:t>
            </a:r>
            <a:r>
              <a:rPr lang="en-US" dirty="0" smtClean="0"/>
              <a:t>, </a:t>
            </a:r>
            <a:r>
              <a:rPr lang="ar-SA" dirty="0" smtClean="0"/>
              <a:t>وصدوع</a:t>
            </a:r>
            <a:r>
              <a:rPr lang="en-US" dirty="0" smtClean="0"/>
              <a:t> </a:t>
            </a:r>
            <a:r>
              <a:rPr lang="ar-SA" u="sng" dirty="0" smtClean="0">
                <a:hlinkClick r:id="rId5" tooltip="البحر الميت"/>
              </a:rPr>
              <a:t>البحر الميت</a:t>
            </a:r>
            <a:r>
              <a:rPr lang="en-US" dirty="0" smtClean="0"/>
              <a:t> </a:t>
            </a:r>
            <a:r>
              <a:rPr lang="ar-SA" dirty="0" smtClean="0"/>
              <a:t>شمال غرب</a:t>
            </a:r>
            <a:r>
              <a:rPr lang="en-US" dirty="0" smtClean="0"/>
              <a:t> </a:t>
            </a:r>
            <a:r>
              <a:rPr lang="ar-SA" u="sng" dirty="0" smtClean="0">
                <a:hlinkClick r:id="rId6" tooltip="شبه الجزيرة العربية"/>
              </a:rPr>
              <a:t>الجزيرة العربية</a:t>
            </a:r>
            <a:r>
              <a:rPr lang="en-US" dirty="0" smtClean="0"/>
              <a:t>.</a:t>
            </a:r>
          </a:p>
          <a:p>
            <a:pPr algn="r" rtl="1"/>
            <a:r>
              <a:rPr lang="ar-SA" u="sng" dirty="0" smtClean="0"/>
              <a:t>أهمية نظرية الصفائح التكتونية</a:t>
            </a:r>
            <a:endParaRPr lang="en-US" u="sng" dirty="0" smtClean="0"/>
          </a:p>
          <a:p>
            <a:pPr algn="r" rtl="1"/>
            <a:r>
              <a:rPr lang="ar-SA" dirty="0" smtClean="0"/>
              <a:t>يمكن تفسير العديد من المظاهر الجيولوجية في ضوء نظرية الصفائح التكتونية</a:t>
            </a:r>
            <a:r>
              <a:rPr lang="en-US" dirty="0" smtClean="0"/>
              <a:t>:</a:t>
            </a:r>
          </a:p>
          <a:p>
            <a:pPr algn="r" rtl="1"/>
            <a:r>
              <a:rPr lang="ar-SA" dirty="0" smtClean="0"/>
              <a:t>1-تفسر هذه النظرية مواقع أحزمة الزلازل في العالم وارتباطها بدرجة كبيرة بحواف الألواح والتي تتعرض لقوى شد أو ضغط أو قص مما يؤدي إلى إجهاد الصخور وحدوث الزلازل</a:t>
            </a:r>
            <a:r>
              <a:rPr lang="en-US" dirty="0" smtClean="0"/>
              <a:t>.</a:t>
            </a:r>
          </a:p>
          <a:p>
            <a:pPr algn="r" rtl="1"/>
            <a:r>
              <a:rPr lang="ar-SA" dirty="0" smtClean="0"/>
              <a:t>تفسر النظرية النشاط البركاني الهائل على سطح الأرض وما يعرف بحلقة النار حول حواف المحيط الهادي</a:t>
            </a:r>
            <a:r>
              <a:rPr lang="en-US" dirty="0" smtClean="0"/>
              <a:t>.</a:t>
            </a:r>
          </a:p>
          <a:p>
            <a:pPr algn="r"/>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0000" lnSpcReduction="20000"/>
          </a:bodyPr>
          <a:lstStyle/>
          <a:p>
            <a:pPr algn="r" rtl="1"/>
            <a:r>
              <a:rPr lang="ar-SA" dirty="0" smtClean="0"/>
              <a:t>2-تفسر النظرية تكون الجزر البركانية على هيئة قوس أمام الأخاديد المحيطية, نتيجة انبثاق البراكين عندما ينزلق لوح محيطي تحت لوح محيطي آخر</a:t>
            </a:r>
            <a:r>
              <a:rPr lang="en-US" dirty="0" smtClean="0"/>
              <a:t>.</a:t>
            </a:r>
          </a:p>
          <a:p>
            <a:pPr algn="r" rtl="1"/>
            <a:r>
              <a:rPr lang="ar-SA" dirty="0" smtClean="0"/>
              <a:t>3-فسرت هذه النظرية كيفية تكون سلاسل جبلية عالية أمام الأخاديد المحيطية على أنها نتيجة اصطدام ألواح قارية بأخرى محيطية من مثل تكوين</a:t>
            </a:r>
            <a:r>
              <a:rPr lang="en-US" dirty="0" smtClean="0"/>
              <a:t> </a:t>
            </a:r>
            <a:r>
              <a:rPr lang="ar-SA" u="sng" dirty="0" smtClean="0">
                <a:hlinkClick r:id="rId2" tooltip="جبال الأنديز"/>
              </a:rPr>
              <a:t>جبال الأنديز</a:t>
            </a:r>
            <a:r>
              <a:rPr lang="en-US" dirty="0" smtClean="0"/>
              <a:t>.</a:t>
            </a:r>
          </a:p>
          <a:p>
            <a:pPr algn="r" rtl="1"/>
            <a:r>
              <a:rPr lang="ar-SA" dirty="0" smtClean="0"/>
              <a:t>4-تفسر النظرية تكون سلاسل جبلية دون تكوين الأخاديد عند تصادم لوحين قاريين من مثل</a:t>
            </a:r>
            <a:r>
              <a:rPr lang="en-US" dirty="0" smtClean="0"/>
              <a:t> </a:t>
            </a:r>
            <a:r>
              <a:rPr lang="ar-SA" u="sng" dirty="0" smtClean="0">
                <a:hlinkClick r:id="rId3" tooltip="همالايا"/>
              </a:rPr>
              <a:t>جبال الهيمالايا</a:t>
            </a:r>
            <a:endParaRPr lang="en-US" dirty="0" smtClean="0"/>
          </a:p>
          <a:p>
            <a:pPr algn="r" rtl="1"/>
            <a:r>
              <a:rPr lang="ar-SA" dirty="0" smtClean="0"/>
              <a:t>5-تفسر النظرية تكون</a:t>
            </a:r>
            <a:r>
              <a:rPr lang="en-US" dirty="0" smtClean="0"/>
              <a:t> </a:t>
            </a:r>
            <a:r>
              <a:rPr lang="ar-SA" u="sng" dirty="0" smtClean="0">
                <a:hlinkClick r:id="rId4" tooltip="البحر الأحمر"/>
              </a:rPr>
              <a:t>البحر الأحمر</a:t>
            </a:r>
            <a:r>
              <a:rPr lang="en-US" dirty="0" smtClean="0"/>
              <a:t> </a:t>
            </a:r>
            <a:r>
              <a:rPr lang="ar-SA" dirty="0" smtClean="0"/>
              <a:t>نتيجة تباعد الصفيحة العربية عن الصفيحة الإفريقية</a:t>
            </a:r>
            <a:r>
              <a:rPr lang="en-US" dirty="0" smtClean="0"/>
              <a:t>.</a:t>
            </a:r>
          </a:p>
          <a:p>
            <a:pPr algn="r" rtl="1"/>
            <a:r>
              <a:rPr lang="ar-SA" dirty="0" smtClean="0"/>
              <a:t>6-تفسر هذه النظرية تكون الجزر البركانية التي تقع في وسط الألواح المحيطية التي تعتبر مناطق خالية نسبيا من النشاط التكتوني, وذلك لأنها تقع فوق بقع ساخنة في المناطق العليا من</a:t>
            </a:r>
            <a:r>
              <a:rPr lang="en-US" dirty="0" smtClean="0"/>
              <a:t> </a:t>
            </a:r>
            <a:r>
              <a:rPr lang="ar-SA" u="sng" dirty="0" smtClean="0">
                <a:hlinkClick r:id="rId5" tooltip="لب الأرض"/>
              </a:rPr>
              <a:t>لب الأرض</a:t>
            </a:r>
            <a:r>
              <a:rPr lang="en-US" dirty="0" smtClean="0"/>
              <a:t>, </a:t>
            </a:r>
            <a:r>
              <a:rPr lang="ar-SA" dirty="0" smtClean="0"/>
              <a:t>وتعمل الحرارة الصاعدة من هذه النقطة خلال</a:t>
            </a:r>
            <a:r>
              <a:rPr lang="en-US" dirty="0" smtClean="0"/>
              <a:t> </a:t>
            </a:r>
            <a:r>
              <a:rPr lang="ar-SA" u="sng" dirty="0" smtClean="0">
                <a:hlinkClick r:id="rId6" tooltip="وشاح الأرض"/>
              </a:rPr>
              <a:t>وشاح الأرض</a:t>
            </a:r>
            <a:r>
              <a:rPr lang="en-US" dirty="0" smtClean="0"/>
              <a:t> </a:t>
            </a:r>
            <a:r>
              <a:rPr lang="ar-SA" u="sng" dirty="0" smtClean="0">
                <a:hlinkClick r:id="rId7" tooltip="قشرة أرضية"/>
              </a:rPr>
              <a:t>والقشرة الأرضية</a:t>
            </a:r>
            <a:r>
              <a:rPr lang="en-US" dirty="0" smtClean="0"/>
              <a:t> </a:t>
            </a:r>
            <a:r>
              <a:rPr lang="ar-SA" dirty="0" smtClean="0"/>
              <a:t>على انصهار جزء من القشرة المحيطية وبذلك تندفع المادة المنصهرة إلى السطح مكونة جزرا بركانية مثل جزر</a:t>
            </a:r>
            <a:r>
              <a:rPr lang="en-US" dirty="0" smtClean="0"/>
              <a:t> </a:t>
            </a:r>
            <a:r>
              <a:rPr lang="ar-SA" u="sng" dirty="0" smtClean="0">
                <a:hlinkClick r:id="rId8" tooltip="هاواي"/>
              </a:rPr>
              <a:t>هاواي</a:t>
            </a:r>
            <a:r>
              <a:rPr lang="en-US" dirty="0" smtClean="0"/>
              <a:t> </a:t>
            </a:r>
            <a:r>
              <a:rPr lang="ar-SA" dirty="0" smtClean="0"/>
              <a:t>التي تقع في وسط</a:t>
            </a:r>
            <a:r>
              <a:rPr lang="en-US" dirty="0" smtClean="0"/>
              <a:t> </a:t>
            </a:r>
            <a:r>
              <a:rPr lang="ar-SA" u="sng" dirty="0" smtClean="0">
                <a:hlinkClick r:id="rId9" tooltip="المحيط الهادي"/>
              </a:rPr>
              <a:t>المحيط الهادي</a:t>
            </a:r>
            <a:r>
              <a:rPr lang="en-US" dirty="0" smtClean="0"/>
              <a:t>.</a:t>
            </a:r>
          </a:p>
          <a:p>
            <a:pPr algn="r" rtl="1"/>
            <a:r>
              <a:rPr lang="ar-SA" dirty="0" smtClean="0"/>
              <a:t>7-فسرت هذه النظرية ما سبقها من نظريات وخصوصا ما يتعلق</a:t>
            </a:r>
            <a:r>
              <a:rPr lang="en-US" dirty="0" smtClean="0"/>
              <a:t> </a:t>
            </a:r>
            <a:r>
              <a:rPr lang="ar-SA" u="sng" dirty="0" smtClean="0">
                <a:hlinkClick r:id="rId10" tooltip="دورة صخرية (الصفحة غير موجودة)"/>
              </a:rPr>
              <a:t>بالدورة الصخرية</a:t>
            </a:r>
            <a:r>
              <a:rPr lang="en-US" dirty="0" smtClean="0"/>
              <a:t> </a:t>
            </a:r>
            <a:r>
              <a:rPr lang="ar-SA" dirty="0" smtClean="0"/>
              <a:t>وتوازن القشرة الأرضية</a:t>
            </a:r>
            <a:endParaRPr lang="en-US" dirty="0" smtClean="0"/>
          </a:p>
          <a:p>
            <a:pPr algn="r"/>
            <a:endParaRPr lang="ar-S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حصائص مياه البحار والمحيطات</a:t>
            </a:r>
            <a:endParaRPr lang="ar-SA" dirty="0"/>
          </a:p>
        </p:txBody>
      </p:sp>
      <p:sp>
        <p:nvSpPr>
          <p:cNvPr id="3" name="Content Placeholder 2"/>
          <p:cNvSpPr>
            <a:spLocks noGrp="1"/>
          </p:cNvSpPr>
          <p:nvPr>
            <p:ph idx="1"/>
          </p:nvPr>
        </p:nvSpPr>
        <p:spPr/>
        <p:txBody>
          <a:bodyPr>
            <a:normAutofit fontScale="70000" lnSpcReduction="20000"/>
          </a:bodyPr>
          <a:lstStyle/>
          <a:p>
            <a:pPr algn="r" rtl="1"/>
            <a:r>
              <a:rPr lang="ar-IQ" b="1" dirty="0" smtClean="0"/>
              <a:t> </a:t>
            </a:r>
            <a:r>
              <a:rPr lang="ar-IQ" b="1" u="sng" dirty="0" smtClean="0"/>
              <a:t>اولا :الملوحة:</a:t>
            </a:r>
            <a:r>
              <a:rPr lang="ar-IQ" b="1" dirty="0" smtClean="0"/>
              <a:t>	</a:t>
            </a:r>
            <a:endParaRPr lang="en-US" dirty="0" smtClean="0"/>
          </a:p>
          <a:p>
            <a:pPr algn="r" rtl="1"/>
            <a:r>
              <a:rPr lang="ar-IQ" dirty="0" smtClean="0"/>
              <a:t> </a:t>
            </a:r>
            <a:endParaRPr lang="en-US" dirty="0" smtClean="0"/>
          </a:p>
          <a:p>
            <a:pPr algn="r" rtl="1"/>
            <a:r>
              <a:rPr lang="ar-IQ" dirty="0" smtClean="0"/>
              <a:t>  نعني بها كمية الاملاح المذابة في مياه المحيط ، او هي مجموعة كمية المواد الصلبة بالغرامات في كيلوغرام واحد من من مياه المحيط ويعبر عنها عادة باجزاء بالالف .</a:t>
            </a:r>
            <a:endParaRPr lang="en-US" dirty="0" smtClean="0"/>
          </a:p>
          <a:p>
            <a:pPr algn="r" rtl="1"/>
            <a:r>
              <a:rPr lang="ar-IQ" dirty="0" smtClean="0"/>
              <a:t> ويبلغ متوسط ملوحة مياه المحيط العالمي 34.7(  35 بالالف )</a:t>
            </a:r>
            <a:endParaRPr lang="en-US" dirty="0" smtClean="0"/>
          </a:p>
          <a:p>
            <a:pPr rtl="1"/>
            <a:r>
              <a:rPr lang="ar-IQ" dirty="0" smtClean="0"/>
              <a:t> </a:t>
            </a:r>
            <a:endParaRPr lang="en-US" dirty="0" smtClean="0"/>
          </a:p>
          <a:p>
            <a:pPr algn="r" rtl="1"/>
            <a:r>
              <a:rPr lang="ar-IQ" dirty="0" smtClean="0"/>
              <a:t>    وهناك عدة طرق واساليب لمعرفة درجة ملوحة مياه المحيط ومن ابسطها طريقة التبخير وذلك من خلال اخذ كمية من مياه المحيط ووزنها وبعد ذلك تبخيرها ثم وزن الاملاح المتخلفة ومن ثم قياس نسبة وزن الاملاح الى وزن الماء الكلي .</a:t>
            </a:r>
            <a:endParaRPr lang="en-US" dirty="0" smtClean="0"/>
          </a:p>
          <a:p>
            <a:pPr algn="r" rtl="1"/>
            <a:r>
              <a:rPr lang="ar-IQ" dirty="0" smtClean="0"/>
              <a:t> ومن الاساليب الاخرى المتبعة في قياس درجة الملوحة هي معرفة درجة التوصيل الكهربائي للماء ، وذلك لان هناك علاقة طردية بين درجة الملوحة ودرجة التوصيل الكهربائي ، وتستخدم هذه الطريقة في الوقت الحاضر بوساطة اجهزة قياس الملوحة (  سالينومتر </a:t>
            </a:r>
            <a:r>
              <a:rPr lang="en-US" dirty="0" err="1" smtClean="0"/>
              <a:t>Salinometer</a:t>
            </a:r>
            <a:r>
              <a:rPr lang="ar-IQ" dirty="0" smtClean="0"/>
              <a:t>   ) التي تثبت في السفن وتقوم بعملها بشكل مستمر ولاعماق مختلفة . </a:t>
            </a:r>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70000" lnSpcReduction="20000"/>
          </a:bodyPr>
          <a:lstStyle/>
          <a:p>
            <a:pPr algn="r" rtl="1"/>
            <a:r>
              <a:rPr lang="ar-IQ" dirty="0" smtClean="0"/>
              <a:t>ولابد ان نذكر انه يجب ان تكون عمليات قياس درجة الملوحة دقيقة جدا ، لان الكثير من العمليات الطبيعية في المحيط تكون ذات علاقة مباشرة بوجود فروق طفيفة في الملوحة ، فعلى سبيل المثال تكون درجة ملوحة المياه العميقة في المحيط الهادي عند دائرة عرض   30 </a:t>
            </a:r>
            <a:r>
              <a:rPr lang="en-US" dirty="0" smtClean="0"/>
              <a:t>º</a:t>
            </a:r>
            <a:r>
              <a:rPr lang="ar-IQ" dirty="0" smtClean="0"/>
              <a:t> جنوبا هي ( 34.70 بالالف ) تصبح  ( 34.67 بالالف ) عند دائرة عرض 70 </a:t>
            </a:r>
            <a:r>
              <a:rPr lang="en-US" dirty="0" smtClean="0"/>
              <a:t>º</a:t>
            </a:r>
            <a:r>
              <a:rPr lang="ar-IQ" dirty="0" smtClean="0"/>
              <a:t> شمالا ولكن هذا الاختلاف البسيط يجعل مياه المحيط تتحرك بكميات هائلة باتجاه الشمال .</a:t>
            </a:r>
            <a:endParaRPr lang="en-US" dirty="0" smtClean="0"/>
          </a:p>
          <a:p>
            <a:pPr algn="r" rtl="1"/>
            <a:r>
              <a:rPr lang="ar-IQ" dirty="0" smtClean="0"/>
              <a:t> </a:t>
            </a:r>
            <a:endParaRPr lang="en-US" dirty="0" smtClean="0"/>
          </a:p>
          <a:p>
            <a:pPr algn="r" rtl="1"/>
            <a:r>
              <a:rPr lang="ar-IQ" dirty="0" smtClean="0"/>
              <a:t>     وتعتقد معظم النظريات ان مياه المحيطات نشأت في الاصل وهي خالية من الاملاح ولكن الانهار تسببت في تركيز الاملاح فيها من خلال نقلها المستمر للمواد الذائبة في مياهها والقاءها في المحيط وقد قدر ( موري </a:t>
            </a:r>
            <a:r>
              <a:rPr lang="en-US" dirty="0" smtClean="0"/>
              <a:t>Murray</a:t>
            </a:r>
            <a:r>
              <a:rPr lang="ar-IQ" dirty="0" smtClean="0"/>
              <a:t>   ) كمية الاملاح التي تنقلها الانهار سنويا الى المحيط بحوالي  5 مليار طن وقدرها اخرون بحوالي  2,7 مليار طن . وتعد هذه الكمية ضئيلة اذا ماقورنت بكمية </a:t>
            </a:r>
            <a:endParaRPr lang="en-US" dirty="0" smtClean="0"/>
          </a:p>
          <a:p>
            <a:pPr algn="r" rtl="1"/>
            <a:r>
              <a:rPr lang="ar-IQ" dirty="0" smtClean="0"/>
              <a:t> </a:t>
            </a:r>
            <a:endParaRPr lang="en-US" dirty="0" smtClean="0"/>
          </a:p>
          <a:p>
            <a:pPr algn="r" rtl="1"/>
            <a:r>
              <a:rPr lang="ar-IQ" dirty="0" smtClean="0"/>
              <a:t>الاملاح الموجودة في المحيطات فعلا ، فيعتقد انه اذا ماتبخرت مياه المحيطات كافة فان الاملاح المتخلفة تستطيع ان تغطي الارض بطبقة سمكها حوالي  65 م  ولذلك فمن المعتقد ان هناك مصادر اخرى زودت مياه المحيطات بالاملاح ويرجح انها جاءت من خلال الغازات والمواد التي قذفتها البراكين فضلا عما يسقط على المحيطات من الغبار الكوني .</a:t>
            </a:r>
            <a:endParaRPr lang="en-US" dirty="0" smtClean="0"/>
          </a:p>
          <a:p>
            <a:pPr algn="r" rtl="1"/>
            <a:r>
              <a:rPr lang="ar-IQ" dirty="0" smtClean="0"/>
              <a:t> </a:t>
            </a:r>
            <a:endParaRPr lang="en-US" dirty="0" smtClean="0"/>
          </a:p>
          <a:p>
            <a:pPr algn="r"/>
            <a:endParaRPr lang="ar-S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77500" lnSpcReduction="20000"/>
          </a:bodyPr>
          <a:lstStyle/>
          <a:p>
            <a:pPr algn="r" rtl="1"/>
            <a:r>
              <a:rPr lang="ar-IQ" b="1" u="sng" dirty="0" smtClean="0"/>
              <a:t>التوزيع الافقي للملوحة :</a:t>
            </a:r>
            <a:endParaRPr lang="en-US" dirty="0" smtClean="0"/>
          </a:p>
          <a:p>
            <a:pPr algn="r" rtl="1"/>
            <a:r>
              <a:rPr lang="ar-IQ" dirty="0" smtClean="0"/>
              <a:t> </a:t>
            </a:r>
            <a:endParaRPr lang="en-US" dirty="0" smtClean="0"/>
          </a:p>
          <a:p>
            <a:pPr algn="r" rtl="1"/>
            <a:r>
              <a:rPr lang="ar-IQ" dirty="0" smtClean="0"/>
              <a:t>    من دراسة التوزيع الافقي لملوحة مياه المحيطات نجد ان اعلى قيمة للملوحة توجد في الجهات التي تسود فيها منطقة الضغط العالي فوق المداري وتتناقص قيم الملوحة كلما ابتعدنا عن تلك المنطقة شمالا او جنوبا .</a:t>
            </a:r>
            <a:endParaRPr lang="en-US" dirty="0" smtClean="0"/>
          </a:p>
          <a:p>
            <a:pPr algn="r" rtl="1"/>
            <a:r>
              <a:rPr lang="ar-IQ" dirty="0" smtClean="0"/>
              <a:t>ان العلاقة واضحة بين التبخر ودرجة الملوحة فكلما وجدت ظروف تساعد </a:t>
            </a:r>
          </a:p>
          <a:p>
            <a:pPr algn="r" rtl="1"/>
            <a:endParaRPr lang="ar-IQ" dirty="0" smtClean="0"/>
          </a:p>
          <a:p>
            <a:pPr algn="r" rtl="1"/>
            <a:r>
              <a:rPr lang="ar-IQ" dirty="0" smtClean="0"/>
              <a:t>على عملية التبخر ازدادت درجة ملوحة المياه السطحية . وترتبط عملية التبخر بدرجة حرارة الهواء ودرجة حرارة المياه نفسها ، فاذا كانت المياه اكثر حرارة من الهواء المجاور لها يزداد التبخر ، بسبب حالة عدم الاستقرار التي تحدث للهواء ، اما اذا كان الهواء اكثر حرارة من المياه فان الهواء يكون مستقرا وتصل الطبقة السفلى منه الى حالة التشبع فتتناقص عملية التبخر . </a:t>
            </a:r>
            <a:endParaRPr lang="en-US" dirty="0" smtClean="0"/>
          </a:p>
          <a:p>
            <a:pPr algn="r" rtl="1"/>
            <a:r>
              <a:rPr lang="ar-IQ" dirty="0" smtClean="0"/>
              <a:t>وتزداد معدلات التبخر عادة  في الاقاليم شبه المدارية من المحيطات ، فمثلا في المحيط الاطلسي تبلغ قيمة التبخر  94 سم /عام  عند دائرة عرض 40 </a:t>
            </a:r>
            <a:r>
              <a:rPr lang="en-US" dirty="0" smtClean="0"/>
              <a:t>º</a:t>
            </a:r>
            <a:r>
              <a:rPr lang="ar-IQ" dirty="0" smtClean="0"/>
              <a:t> شمالا تزداد لتصبح  149 سم/عام  عند دائرة عرض 20  </a:t>
            </a:r>
            <a:r>
              <a:rPr lang="en-US" dirty="0" smtClean="0"/>
              <a:t>º</a:t>
            </a:r>
            <a:r>
              <a:rPr lang="ar-IQ" dirty="0" smtClean="0"/>
              <a:t>شمالا ثم تهبط بعد ذلك الى  105 سم/عام   عند دائرة عرض  5 </a:t>
            </a:r>
            <a:r>
              <a:rPr lang="en-US" dirty="0" smtClean="0"/>
              <a:t>º</a:t>
            </a:r>
            <a:r>
              <a:rPr lang="ar-IQ" dirty="0" smtClean="0"/>
              <a:t> شمالا . وينطبق الحال على المحيط الهادي .</a:t>
            </a:r>
            <a:endParaRPr lang="en-US" dirty="0" smtClean="0"/>
          </a:p>
          <a:p>
            <a:endParaRPr lang="ar-S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0000" lnSpcReduction="20000"/>
          </a:bodyPr>
          <a:lstStyle/>
          <a:p>
            <a:pPr algn="r" rtl="1"/>
            <a:r>
              <a:rPr lang="ar-IQ" b="1" dirty="0" smtClean="0"/>
              <a:t>وهناك عدة عوامل تؤثر في درجة ملوحة مياه المحيطات منها :</a:t>
            </a:r>
            <a:endParaRPr lang="en-US" dirty="0" smtClean="0"/>
          </a:p>
          <a:p>
            <a:pPr algn="r" rtl="1"/>
            <a:r>
              <a:rPr lang="ar-IQ" dirty="0" smtClean="0"/>
              <a:t>1ـ الموقع : لموقع البحار والمحيطات من دوائر العرض وقربها وبعدها عن اليابس اثر كبير في درجة ملوحة مياهها ، وخير مثال على ذلك انخفاض درجة ملوحة مياه المناطق القطبية وشبه القطبية للبحار والمحيطات مقارنة بالمناطق المدارية وشبه المدارية ، وكذلك اختلاف درجة ملوحة مياه المناطق القريبة من اليابس عن وسط المحيطات .</a:t>
            </a:r>
            <a:endParaRPr lang="en-US" dirty="0" smtClean="0"/>
          </a:p>
          <a:p>
            <a:pPr algn="r" rtl="1"/>
            <a:r>
              <a:rPr lang="ar-IQ" dirty="0" smtClean="0"/>
              <a:t>2ـ التساقط : يؤثر التساقط عكسيا على درجة الملوحة ويظهر ذلك بوضوح في الجهات الاستوائية من المحيطات حيث تزداد كمية التساقط على التبخر مما ادى الى انخفاض قيم الملوحة فتصل مثلا عند دائرة عرض 5 </a:t>
            </a:r>
            <a:r>
              <a:rPr lang="en-US" dirty="0" smtClean="0"/>
              <a:t>º</a:t>
            </a:r>
            <a:r>
              <a:rPr lang="ar-IQ" dirty="0" smtClean="0"/>
              <a:t> شمالا الى  34.54 بالالف .</a:t>
            </a:r>
            <a:endParaRPr lang="en-US" dirty="0" smtClean="0"/>
          </a:p>
          <a:p>
            <a:pPr algn="r" rtl="1"/>
            <a:r>
              <a:rPr lang="ar-IQ" dirty="0" smtClean="0"/>
              <a:t>3ـ مدى اتساع منفذ البحر او الخليج الى المحيط : لهذا العامل تاثير في مدى امتزاج مياه البحر او الخليج مع المحيط وبالتالي تشابه او اختلاف الملوحة بينهما .</a:t>
            </a:r>
            <a:endParaRPr lang="en-US" dirty="0" smtClean="0"/>
          </a:p>
          <a:p>
            <a:pPr algn="r" rtl="1"/>
            <a:r>
              <a:rPr lang="ar-IQ" dirty="0" smtClean="0"/>
              <a:t>4ـ مياه الانهار والثلاجات : لكمية مايصل الى البحار والمحيطات من مياه الانهار والثلاجات دور كبير في درجة ملوحة مياهها السطحية وبخاصة في البحار الهامشية والخلجان ، اما في المحيطات المفتوحة فيضعف تاثير هذا العامل ، فمثلا انخفاض درجة ملوحة مياه المنطقة المقابلة لمصب نهر ( سانت لورنس ) لتصل الى 34 بالالف ويرجع ذلك الى :</a:t>
            </a:r>
            <a:endParaRPr lang="en-US" dirty="0" smtClean="0"/>
          </a:p>
          <a:p>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smtClean="0"/>
              <a:t>نظرية الصفائح التكتونية </a:t>
            </a:r>
            <a:endParaRPr lang="ar-SA" dirty="0"/>
          </a:p>
        </p:txBody>
      </p:sp>
      <p:sp>
        <p:nvSpPr>
          <p:cNvPr id="3" name="Content Placeholder 2"/>
          <p:cNvSpPr>
            <a:spLocks noGrp="1"/>
          </p:cNvSpPr>
          <p:nvPr>
            <p:ph idx="1"/>
          </p:nvPr>
        </p:nvSpPr>
        <p:spPr>
          <a:xfrm>
            <a:off x="457200" y="1143000"/>
            <a:ext cx="8229600" cy="4983163"/>
          </a:xfrm>
        </p:spPr>
        <p:txBody>
          <a:bodyPr>
            <a:normAutofit fontScale="77500" lnSpcReduction="20000"/>
          </a:bodyPr>
          <a:lstStyle/>
          <a:p>
            <a:pPr algn="r" rtl="1"/>
            <a:r>
              <a:rPr lang="en-US" dirty="0" smtClean="0"/>
              <a:t> </a:t>
            </a:r>
            <a:r>
              <a:rPr lang="ar-SA" dirty="0" smtClean="0"/>
              <a:t>طُوّرت نظرية الصفائح التكتونية بين الخمسينيات والسبعينيات من القرن العشرين، وهي نسخة معدلة من نظرية الانجراف القاري التي أسسها العالم ألفريد فيجنر عام 1912. لم يكن لدى فيجنر أي تفسير لكيفية تحرك القارات، لكن الباحثين المعاصرين يعلمون ذلك الآن</a:t>
            </a:r>
            <a:r>
              <a:rPr lang="en-US" dirty="0" smtClean="0"/>
              <a:t>. </a:t>
            </a:r>
          </a:p>
          <a:p>
            <a:pPr algn="r" rtl="1"/>
            <a:r>
              <a:rPr lang="ar-SA" dirty="0" smtClean="0"/>
              <a:t>في نظرية الصفائح التكتونية ، يتكون الجزء الخارجي من باطن</a:t>
            </a:r>
            <a:r>
              <a:rPr lang="en-US" dirty="0" smtClean="0"/>
              <a:t> </a:t>
            </a:r>
            <a:r>
              <a:rPr lang="ar-SA" u="sng" dirty="0" smtClean="0">
                <a:hlinkClick r:id="rId2" tooltip="الأرض"/>
              </a:rPr>
              <a:t>الأرض</a:t>
            </a:r>
            <a:r>
              <a:rPr lang="en-US" dirty="0" smtClean="0"/>
              <a:t> </a:t>
            </a:r>
            <a:r>
              <a:rPr lang="ar-SA" dirty="0" smtClean="0"/>
              <a:t>من طبقتين</a:t>
            </a:r>
            <a:r>
              <a:rPr lang="en-US" dirty="0" smtClean="0"/>
              <a:t> : </a:t>
            </a:r>
            <a:r>
              <a:rPr lang="ar-SA" u="sng" dirty="0" smtClean="0">
                <a:hlinkClick r:id="rId3" tooltip="طبقة الصخرية (الصفحة غير موجودة)"/>
              </a:rPr>
              <a:t>طبقة الصخرية</a:t>
            </a:r>
            <a:r>
              <a:rPr lang="en-US" dirty="0" smtClean="0"/>
              <a:t> lithosphere </a:t>
            </a:r>
            <a:r>
              <a:rPr lang="ar-SA" dirty="0" smtClean="0"/>
              <a:t>التي تؤلف</a:t>
            </a:r>
            <a:r>
              <a:rPr lang="en-US" dirty="0" smtClean="0"/>
              <a:t> </a:t>
            </a:r>
            <a:r>
              <a:rPr lang="ar-SA" u="sng" dirty="0" smtClean="0">
                <a:hlinkClick r:id="rId4" tooltip="قشرة (جيولوجيا)"/>
              </a:rPr>
              <a:t>قشرة الأرض</a:t>
            </a:r>
            <a:r>
              <a:rPr lang="en-US" dirty="0" smtClean="0"/>
              <a:t> </a:t>
            </a:r>
            <a:r>
              <a:rPr lang="ar-SA" dirty="0" smtClean="0"/>
              <a:t>و القسم العلوي المتصلب من</a:t>
            </a:r>
            <a:r>
              <a:rPr lang="en-US" dirty="0" smtClean="0"/>
              <a:t> </a:t>
            </a:r>
            <a:r>
              <a:rPr lang="ar-SA" u="sng" dirty="0" smtClean="0">
                <a:hlinkClick r:id="rId5" tooltip="معطف الأرض (الصفحة غير موجودة)"/>
              </a:rPr>
              <a:t>المعطف</a:t>
            </a:r>
            <a:r>
              <a:rPr lang="en-US" dirty="0" smtClean="0"/>
              <a:t> Earth's mantle. </a:t>
            </a:r>
            <a:r>
              <a:rPr lang="ar-SA" dirty="0" smtClean="0"/>
              <a:t>أسفل الطبقة القشرية أو الليثوسفير تستقر ما يدعى</a:t>
            </a:r>
            <a:r>
              <a:rPr lang="en-US" dirty="0" smtClean="0"/>
              <a:t> </a:t>
            </a:r>
            <a:r>
              <a:rPr lang="ar-SA" u="sng" dirty="0" smtClean="0">
                <a:hlinkClick r:id="rId6" tooltip="أسثينوسفير"/>
              </a:rPr>
              <a:t>أسثينوسفير</a:t>
            </a:r>
            <a:r>
              <a:rPr lang="en-US" dirty="0" smtClean="0"/>
              <a:t> </a:t>
            </a:r>
            <a:r>
              <a:rPr lang="ar-SA" dirty="0" smtClean="0"/>
              <a:t>التي تتألف من الجزء اللزج الداخلي للمعطف</a:t>
            </a:r>
            <a:r>
              <a:rPr lang="en-US" dirty="0" smtClean="0"/>
              <a:t> .</a:t>
            </a:r>
          </a:p>
          <a:p>
            <a:pPr algn="r" rtl="1"/>
            <a:r>
              <a:rPr lang="en-US" dirty="0" smtClean="0"/>
              <a:t> </a:t>
            </a:r>
            <a:r>
              <a:rPr lang="en-US" u="sng" dirty="0" smtClean="0">
                <a:hlinkClick r:id="rId7" tooltip="1912"/>
              </a:rPr>
              <a:t>1912</a:t>
            </a:r>
            <a:r>
              <a:rPr lang="en-US" dirty="0" smtClean="0"/>
              <a:t>.</a:t>
            </a:r>
          </a:p>
          <a:p>
            <a:pPr algn="r" rtl="1"/>
            <a:r>
              <a:rPr lang="ar-SA" dirty="0" smtClean="0"/>
              <a:t>نظرية الصفائح التكتونية تقسم الغلاف الصخري للأرض</a:t>
            </a:r>
            <a:r>
              <a:rPr lang="en-US" dirty="0" smtClean="0"/>
              <a:t> lithosphere </a:t>
            </a:r>
            <a:r>
              <a:rPr lang="ar-SA" dirty="0" smtClean="0"/>
              <a:t>إلى صفائح</a:t>
            </a:r>
            <a:r>
              <a:rPr lang="en-US" dirty="0" smtClean="0"/>
              <a:t> plates </a:t>
            </a:r>
            <a:r>
              <a:rPr lang="ar-SA" dirty="0" smtClean="0"/>
              <a:t>تسمى بالصفائح التكتونية أو الألواح التكتونية. حيث تطفو تلك الصفائح التكتونية فوق طبقة</a:t>
            </a:r>
            <a:r>
              <a:rPr lang="en-US" dirty="0" smtClean="0"/>
              <a:t> </a:t>
            </a:r>
            <a:r>
              <a:rPr lang="ar-SA" u="sng" dirty="0" smtClean="0">
                <a:hlinkClick r:id="rId8" tooltip="أنيثوسفير (الصفحة غير موجودة)"/>
              </a:rPr>
              <a:t>الأنيثوسفير</a:t>
            </a:r>
            <a:r>
              <a:rPr lang="en-US" dirty="0" smtClean="0"/>
              <a:t> </a:t>
            </a:r>
            <a:r>
              <a:rPr lang="en-US" dirty="0" err="1" smtClean="0"/>
              <a:t>asthenosphere</a:t>
            </a:r>
            <a:r>
              <a:rPr lang="en-US" dirty="0" smtClean="0"/>
              <a:t> </a:t>
            </a:r>
            <a:r>
              <a:rPr lang="ar-SA" dirty="0" smtClean="0"/>
              <a:t>المنصهرة. ويتغير حجم ومكان هذه الصفائح مع الزمن, وطبقا لهذه النظرية يقسم سطح الأرض إلى 12 صفيحة رئيسية والعديد من الصفائح الثانوية</a:t>
            </a:r>
            <a:endParaRPr lang="en-US" dirty="0" smtClean="0"/>
          </a:p>
          <a:p>
            <a:pPr algn="r">
              <a:buNone/>
            </a:pPr>
            <a:endParaRPr lang="ar-S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0000" lnSpcReduction="20000"/>
          </a:bodyPr>
          <a:lstStyle/>
          <a:p>
            <a:pPr algn="r" rtl="1"/>
            <a:r>
              <a:rPr lang="ar-IQ" dirty="0" smtClean="0"/>
              <a:t> ـ انخفاض درجات الحرارة .</a:t>
            </a:r>
          </a:p>
          <a:p>
            <a:pPr algn="r" rtl="1"/>
            <a:r>
              <a:rPr lang="ar-IQ" dirty="0" smtClean="0"/>
              <a:t>     ـ كثرة الثلاجات العائمة التي تصل الى هذه المنطقة .</a:t>
            </a:r>
            <a:endParaRPr lang="en-US" dirty="0" smtClean="0"/>
          </a:p>
          <a:p>
            <a:pPr algn="r" rtl="1"/>
            <a:r>
              <a:rPr lang="ar-IQ" dirty="0" smtClean="0"/>
              <a:t>     ـ المياه العذبة التي يلقيها نهر سانت لورنس .</a:t>
            </a:r>
            <a:endParaRPr lang="en-US" dirty="0" smtClean="0"/>
          </a:p>
          <a:p>
            <a:pPr algn="r" rtl="1"/>
            <a:endParaRPr lang="ar-IQ" dirty="0" smtClean="0"/>
          </a:p>
          <a:p>
            <a:pPr algn="r" rtl="1"/>
            <a:r>
              <a:rPr lang="ar-IQ" dirty="0" smtClean="0"/>
              <a:t>ويعد بحر البلطيق من البحار الداخلية التي تنفرد بخصائص ملوحة منخفضة حيث تصل درجة الملوحة في بعض مناطقه الى  10 بالالف ويرجع سبب ذلك الى : </a:t>
            </a:r>
            <a:endParaRPr lang="en-US" dirty="0" smtClean="0"/>
          </a:p>
          <a:p>
            <a:pPr algn="r" rtl="1"/>
            <a:r>
              <a:rPr lang="ar-IQ" dirty="0" smtClean="0"/>
              <a:t>           ـ كثرة مياه الانهار والجليد الذائب التي تصل لهذا البحر .</a:t>
            </a:r>
            <a:endParaRPr lang="en-US" dirty="0" smtClean="0"/>
          </a:p>
          <a:p>
            <a:pPr algn="r" rtl="1"/>
            <a:r>
              <a:rPr lang="ar-IQ" dirty="0" smtClean="0"/>
              <a:t>           ـ ارتفاع كمية التساقط على التبخر .</a:t>
            </a:r>
            <a:endParaRPr lang="en-US" dirty="0" smtClean="0"/>
          </a:p>
          <a:p>
            <a:pPr algn="r" rtl="1"/>
            <a:r>
              <a:rPr lang="ar-IQ" dirty="0" smtClean="0"/>
              <a:t>           ـ  يكون منفذه نحو المحيط الاطلسي ضيقا فلا يسمح بحدوث مزج سريع للمياه .</a:t>
            </a:r>
            <a:endParaRPr lang="en-US" dirty="0" smtClean="0"/>
          </a:p>
          <a:p>
            <a:pPr algn="r" rtl="1"/>
            <a:r>
              <a:rPr lang="ar-IQ" dirty="0" smtClean="0"/>
              <a:t>وعلى العكس من ذلك تزداد درجة ملوحة مياه بعض البحار عن المتوسط العام مثل الخليج العربي والبحر المتوسط ( 37 ـ 39 بالالف ) والبحر الاحمر ( 37 ـ 41 بالالف ) ويرجع ذلك الى :</a:t>
            </a:r>
            <a:endParaRPr lang="en-US" dirty="0" smtClean="0"/>
          </a:p>
          <a:p>
            <a:pPr algn="r" rtl="1"/>
            <a:r>
              <a:rPr lang="ar-IQ" dirty="0" smtClean="0"/>
              <a:t>          ـ قلة الانهار التي تصب فيها وبخاصة البحر الاحمر لايصب فيه نهر .</a:t>
            </a:r>
            <a:endParaRPr lang="en-US" dirty="0" smtClean="0"/>
          </a:p>
          <a:p>
            <a:pPr algn="r" rtl="1"/>
            <a:r>
              <a:rPr lang="ar-IQ" dirty="0" smtClean="0"/>
              <a:t>          ـ تقع معظم مناطقها ضمن نطاق الضغط العالي فوق المداري حيث ترتفع قيم التبخر .</a:t>
            </a:r>
            <a:endParaRPr lang="en-US" dirty="0" smtClean="0"/>
          </a:p>
          <a:p>
            <a:pPr algn="r" rtl="1"/>
            <a:r>
              <a:rPr lang="ar-IQ" dirty="0" smtClean="0"/>
              <a:t>          ـ منافذها الى المحيط ضيقة فتكون عملية مزج المياه بطيئة .</a:t>
            </a:r>
            <a:endParaRPr lang="en-US" dirty="0" smtClean="0"/>
          </a:p>
          <a:p>
            <a:pPr algn="r" rtl="1"/>
            <a:r>
              <a:rPr lang="ar-IQ" dirty="0" smtClean="0"/>
              <a:t> </a:t>
            </a:r>
            <a:endParaRPr lang="ar-S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Baltic_Sea_Map-Masry.png"/>
          <p:cNvPicPr>
            <a:picLocks noGrp="1" noChangeAspect="1" noChangeArrowheads="1"/>
          </p:cNvPicPr>
          <p:nvPr>
            <p:ph idx="1"/>
          </p:nvPr>
        </p:nvPicPr>
        <p:blipFill>
          <a:blip r:embed="rId2" cstate="print"/>
          <a:srcRect/>
          <a:stretch>
            <a:fillRect/>
          </a:stretch>
        </p:blipFill>
        <p:spPr bwMode="auto">
          <a:xfrm>
            <a:off x="1295400" y="381000"/>
            <a:ext cx="6172200" cy="601980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r" rtl="1"/>
            <a:r>
              <a:rPr lang="ar-IQ" b="1" u="sng" dirty="0" smtClean="0"/>
              <a:t>التوزيع العمودي للملوحة : </a:t>
            </a:r>
            <a:endParaRPr lang="en-US" dirty="0" smtClean="0"/>
          </a:p>
          <a:p>
            <a:pPr algn="r" rtl="1"/>
            <a:r>
              <a:rPr lang="ar-IQ" dirty="0" smtClean="0"/>
              <a:t>    اظهرت الدراسات ان درجة ملوحة مياه البحار المحيطات تتناقص كلما تعمقنا حتى تصل الى حد معين تبدأ بعده الملوحة بالارتفاع . وتوجد اقل قيمة للملوحة عند عمق  ( 700  ــ  800 ) م  فيما بين دائرتي عرض 45 </a:t>
            </a:r>
            <a:r>
              <a:rPr lang="en-US" dirty="0" smtClean="0"/>
              <a:t>º</a:t>
            </a:r>
            <a:r>
              <a:rPr lang="ar-IQ" dirty="0" smtClean="0"/>
              <a:t> جنوبا و 20 </a:t>
            </a:r>
            <a:r>
              <a:rPr lang="en-US" dirty="0" smtClean="0"/>
              <a:t>º</a:t>
            </a:r>
            <a:r>
              <a:rPr lang="ar-IQ" dirty="0" smtClean="0"/>
              <a:t> شمالا ، وترتفع طبقة الاملاح القليلة هذه جنوب دائرة عرض  40 </a:t>
            </a:r>
            <a:r>
              <a:rPr lang="en-US" dirty="0" smtClean="0"/>
              <a:t>º</a:t>
            </a:r>
            <a:r>
              <a:rPr lang="ar-IQ" dirty="0" smtClean="0"/>
              <a:t> جنوبا بالاقتراب من الكتلة المائية القطبية .</a:t>
            </a:r>
            <a:endParaRPr lang="en-US" dirty="0" smtClean="0"/>
          </a:p>
          <a:p>
            <a:pPr algn="r" rtl="1"/>
            <a:r>
              <a:rPr lang="ar-IQ" dirty="0" smtClean="0"/>
              <a:t>   ويذكر ان قيم الملوحة في المياه العميقة في المحيطات تتراوح بين  34.5 ــ 35  بالالف مع وجود بعض الحالات الشاذه مثل بعض اجزاء البحر الاحمر حيث وصلت درجة ملوحة  بعض منخفضات القاع الى  256 بالالف .</a:t>
            </a:r>
            <a:endParaRPr lang="en-US" dirty="0" smtClean="0"/>
          </a:p>
          <a:p>
            <a:pPr algn="r"/>
            <a:endParaRPr lang="ar-S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في المحاضرة القادمة ان شاء الله</a:t>
            </a:r>
            <a:endParaRPr lang="ar-SA" dirty="0"/>
          </a:p>
        </p:txBody>
      </p:sp>
      <p:sp>
        <p:nvSpPr>
          <p:cNvPr id="3" name="Content Placeholder 2"/>
          <p:cNvSpPr>
            <a:spLocks noGrp="1"/>
          </p:cNvSpPr>
          <p:nvPr>
            <p:ph idx="1"/>
          </p:nvPr>
        </p:nvSpPr>
        <p:spPr/>
        <p:txBody>
          <a:bodyPr/>
          <a:lstStyle/>
          <a:p>
            <a:pPr algn="ctr">
              <a:buNone/>
            </a:pPr>
            <a:endParaRPr lang="en-US" dirty="0" smtClean="0"/>
          </a:p>
          <a:p>
            <a:pPr algn="ctr">
              <a:buNone/>
            </a:pPr>
            <a:r>
              <a:rPr lang="ar-IQ" dirty="0" smtClean="0"/>
              <a:t>خصائص </a:t>
            </a:r>
            <a:r>
              <a:rPr lang="ar-IQ" smtClean="0"/>
              <a:t>المياه </a:t>
            </a:r>
            <a:r>
              <a:rPr lang="ar-IQ" smtClean="0"/>
              <a:t>في البحار </a:t>
            </a:r>
            <a:endParaRPr lang="en-US" dirty="0" smtClean="0"/>
          </a:p>
          <a:p>
            <a:pPr algn="ctr">
              <a:buNone/>
            </a:pPr>
            <a:r>
              <a:rPr lang="ar-IQ" dirty="0" smtClean="0"/>
              <a:t>والمحيطات    </a:t>
            </a:r>
            <a:endParaRPr lang="ar-S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1000" b="-11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normAutofit/>
          </a:bodyPr>
          <a:lstStyle/>
          <a:p>
            <a:pPr>
              <a:buNone/>
            </a:pPr>
            <a:r>
              <a:rPr lang="ar-IQ" sz="4800" dirty="0" smtClean="0"/>
              <a:t>شكراً لحسن الاصغاء                  </a:t>
            </a:r>
            <a:endParaRPr lang="ar-SA" sz="4800" dirty="0"/>
          </a:p>
        </p:txBody>
      </p:sp>
    </p:spTree>
  </p:cSld>
  <p:clrMapOvr>
    <a:masterClrMapping/>
  </p:clrMapOvr>
  <p:transition>
    <p:pull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1_761764_1_34.jpeg"/>
          <p:cNvPicPr>
            <a:picLocks noGrp="1" noChangeAspect="1" noChangeArrowheads="1"/>
          </p:cNvPicPr>
          <p:nvPr>
            <p:ph idx="1"/>
          </p:nvPr>
        </p:nvPicPr>
        <p:blipFill>
          <a:blip r:embed="rId2" cstate="print"/>
          <a:srcRect/>
          <a:stretch>
            <a:fillRect/>
          </a:stretch>
        </p:blipFill>
        <p:spPr bwMode="auto">
          <a:xfrm>
            <a:off x="1905000" y="914400"/>
            <a:ext cx="5867400" cy="47244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الصفائح الرئيسية والثانوية</a:t>
            </a:r>
            <a:r>
              <a:rPr lang="en-US" dirty="0" smtClean="0"/>
              <a:t/>
            </a:r>
            <a:br>
              <a:rPr lang="en-US" dirty="0" smtClean="0"/>
            </a:br>
            <a:endParaRPr lang="ar-SA" dirty="0"/>
          </a:p>
        </p:txBody>
      </p:sp>
      <p:sp>
        <p:nvSpPr>
          <p:cNvPr id="3" name="Content Placeholder 2"/>
          <p:cNvSpPr>
            <a:spLocks noGrp="1"/>
          </p:cNvSpPr>
          <p:nvPr>
            <p:ph idx="1"/>
          </p:nvPr>
        </p:nvSpPr>
        <p:spPr>
          <a:xfrm>
            <a:off x="457200" y="838200"/>
            <a:ext cx="8229600" cy="5287963"/>
          </a:xfrm>
        </p:spPr>
        <p:txBody>
          <a:bodyPr>
            <a:normAutofit fontScale="62500" lnSpcReduction="20000"/>
          </a:bodyPr>
          <a:lstStyle/>
          <a:p>
            <a:pPr algn="r" rtl="1"/>
            <a:r>
              <a:rPr lang="ar-SA" dirty="0" smtClean="0"/>
              <a:t>على الرغم من عدم الاتفاق حول عدد هذه الصفائح إلا أنه يمكن تمييز ستة صفائح كبرى هي على النحو التالى : ـ</a:t>
            </a:r>
            <a:endParaRPr lang="en-US" dirty="0" smtClean="0"/>
          </a:p>
          <a:p>
            <a:pPr lvl="0" algn="r" rtl="1"/>
            <a:r>
              <a:rPr lang="ar-SA" u="sng" dirty="0" smtClean="0">
                <a:hlinkClick r:id="rId2" tooltip="الصفيحة الأمريكية الشمالية (الصفحة غير موجودة)"/>
              </a:rPr>
              <a:t>الصفيحة الأمريكية الشمالية</a:t>
            </a:r>
            <a:r>
              <a:rPr lang="en-US" dirty="0" smtClean="0"/>
              <a:t>: </a:t>
            </a:r>
            <a:r>
              <a:rPr lang="ar-SA" dirty="0" smtClean="0"/>
              <a:t>ويشمل الكتلة القارية للأمريكتين . مع جزء من قشرة المحيط الأطلنطى حتى حوافه الوسطى</a:t>
            </a:r>
            <a:endParaRPr lang="en-US" dirty="0" smtClean="0"/>
          </a:p>
          <a:p>
            <a:pPr lvl="0" algn="r" rtl="1"/>
            <a:r>
              <a:rPr lang="ar-SA" u="sng" dirty="0" smtClean="0">
                <a:hlinkClick r:id="rId3" tooltip="الصفيحة الأفريقية"/>
              </a:rPr>
              <a:t>الصفيحة الأفريقية</a:t>
            </a:r>
            <a:r>
              <a:rPr lang="en-US" dirty="0" smtClean="0"/>
              <a:t> African Plate : </a:t>
            </a:r>
            <a:r>
              <a:rPr lang="ar-SA" dirty="0" smtClean="0"/>
              <a:t>ويشمل كل إفريقيا حتى الحافة الوسطى للمحيط الأطلنطي ونحو نصف المحيط الهندى الغربي</a:t>
            </a:r>
            <a:r>
              <a:rPr lang="en-US" dirty="0" smtClean="0"/>
              <a:t>.</a:t>
            </a:r>
          </a:p>
          <a:p>
            <a:pPr lvl="0" algn="r" rtl="1"/>
            <a:r>
              <a:rPr lang="ar-SA" u="sng" dirty="0" smtClean="0">
                <a:hlinkClick r:id="rId4" tooltip="الصفيحة الاوراسية"/>
              </a:rPr>
              <a:t>الصفيحة الاوراسية</a:t>
            </a:r>
            <a:r>
              <a:rPr lang="en-US" dirty="0" smtClean="0"/>
              <a:t> Eurasian Plate : </a:t>
            </a:r>
            <a:r>
              <a:rPr lang="ar-SA" dirty="0" smtClean="0"/>
              <a:t>ويمتد بين الحافة الوسطى للمحيط الأطلسى غربا والبحر المتوسط وسلسلة الجبال الإلتوانية الحديثة جنوبا لتنتهى في المحيط الهادى بسلسلة الجزر الممتدة في شرقها . وبذلك يشمل اللوح معظم أسيا وأوروبا</a:t>
            </a:r>
            <a:r>
              <a:rPr lang="en-US" dirty="0" smtClean="0"/>
              <a:t> .</a:t>
            </a:r>
          </a:p>
          <a:p>
            <a:pPr lvl="0" algn="r" rtl="1"/>
            <a:r>
              <a:rPr lang="ar-SA" u="sng" dirty="0" smtClean="0">
                <a:hlinkClick r:id="rId5" tooltip="الصفيحة الأسترالية (الصفحة غير موجودة)"/>
              </a:rPr>
              <a:t>الصفيحة الأسترالية</a:t>
            </a:r>
            <a:r>
              <a:rPr lang="en-US" dirty="0" smtClean="0"/>
              <a:t>: </a:t>
            </a:r>
            <a:r>
              <a:rPr lang="ar-SA" dirty="0" smtClean="0"/>
              <a:t>ويشتمل على كتلة صخور الهند وأستراليا وكل ما يحيط بهما من المحيط الهندى</a:t>
            </a:r>
            <a:r>
              <a:rPr lang="en-US" dirty="0" smtClean="0"/>
              <a:t>.</a:t>
            </a:r>
          </a:p>
          <a:p>
            <a:pPr lvl="0" algn="r" rtl="1"/>
            <a:r>
              <a:rPr lang="ar-SA" u="sng" dirty="0" smtClean="0">
                <a:hlinkClick r:id="rId6" tooltip="الصفيحة القطبية الجنوبية (الصفحة غير موجودة)"/>
              </a:rPr>
              <a:t>الصفيحة القطبية الجنوبية</a:t>
            </a:r>
            <a:r>
              <a:rPr lang="en-US" dirty="0" smtClean="0"/>
              <a:t> : </a:t>
            </a:r>
            <a:r>
              <a:rPr lang="ar-SA" dirty="0" smtClean="0"/>
              <a:t>وتضم القارة القطبية الجنوبية مع الأطراف الجنوبية لكل من المحيط الهادى والأطلسي والهندى</a:t>
            </a:r>
            <a:r>
              <a:rPr lang="en-US" dirty="0" smtClean="0"/>
              <a:t> .</a:t>
            </a:r>
          </a:p>
          <a:p>
            <a:pPr lvl="0" algn="r" rtl="1"/>
            <a:r>
              <a:rPr lang="ar-SA" u="sng" dirty="0" smtClean="0">
                <a:hlinkClick r:id="rId7" tooltip="الصفيحة الهندية (الصفحة غير موجودة)"/>
              </a:rPr>
              <a:t>الصفيحة الهندية</a:t>
            </a:r>
            <a:endParaRPr lang="en-US" dirty="0" smtClean="0"/>
          </a:p>
          <a:p>
            <a:pPr lvl="0" algn="r" rtl="1"/>
            <a:r>
              <a:rPr lang="ar-SA" u="sng" dirty="0" smtClean="0">
                <a:hlinkClick r:id="rId8" tooltip="صفيحة الهادي"/>
              </a:rPr>
              <a:t>صفيحة الهادي</a:t>
            </a:r>
            <a:r>
              <a:rPr lang="en-US" dirty="0" smtClean="0"/>
              <a:t>: </a:t>
            </a:r>
            <a:r>
              <a:rPr lang="ar-SA" dirty="0" smtClean="0"/>
              <a:t>وهي الوحيدة التي يتكون معظمها من صخور محيطية خاصة الحواف الوسطى وإلى ما تحت صخور غرب أمريكا الشمالية</a:t>
            </a:r>
            <a:r>
              <a:rPr lang="en-US" dirty="0" smtClean="0"/>
              <a:t> .</a:t>
            </a:r>
          </a:p>
          <a:p>
            <a:pPr algn="r">
              <a:buNone/>
            </a:pPr>
            <a:r>
              <a:rPr lang="en-US" dirty="0" smtClean="0"/>
              <a:t/>
            </a:r>
            <a:br>
              <a:rPr lang="en-US" dirty="0" smtClean="0"/>
            </a:b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ar-SA"/>
          </a:p>
        </p:txBody>
      </p:sp>
      <p:pic>
        <p:nvPicPr>
          <p:cNvPr id="2050" name="Picture 2"/>
          <p:cNvPicPr>
            <a:picLocks noChangeAspect="1" noChangeArrowheads="1"/>
          </p:cNvPicPr>
          <p:nvPr/>
        </p:nvPicPr>
        <p:blipFill>
          <a:blip r:embed="rId2" cstate="print"/>
          <a:srcRect/>
          <a:stretch>
            <a:fillRect/>
          </a:stretch>
        </p:blipFill>
        <p:spPr bwMode="auto">
          <a:xfrm>
            <a:off x="457200" y="533400"/>
            <a:ext cx="8534400" cy="5181599"/>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3074" name="Picture 2"/>
          <p:cNvPicPr>
            <a:picLocks noGrp="1" noChangeAspect="1" noChangeArrowheads="1"/>
          </p:cNvPicPr>
          <p:nvPr>
            <p:ph idx="1"/>
          </p:nvPr>
        </p:nvPicPr>
        <p:blipFill>
          <a:blip r:embed="rId2" cstate="print"/>
          <a:srcRect/>
          <a:stretch>
            <a:fillRect/>
          </a:stretch>
        </p:blipFill>
        <p:spPr bwMode="auto">
          <a:xfrm>
            <a:off x="457200" y="228600"/>
            <a:ext cx="8382000" cy="61722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20000"/>
          </a:bodyPr>
          <a:lstStyle/>
          <a:p>
            <a:pPr rtl="1"/>
            <a:r>
              <a:rPr lang="ar-SA" dirty="0" smtClean="0"/>
              <a:t>وبالإضافة إلى هذه الصفائح الكبرى يوجد عشر صفائح صغرى من بينها</a:t>
            </a:r>
            <a:r>
              <a:rPr lang="en-US" dirty="0" smtClean="0"/>
              <a:t> </a:t>
            </a:r>
            <a:r>
              <a:rPr lang="ar-SA" u="sng" dirty="0" smtClean="0">
                <a:hlinkClick r:id="rId2" tooltip="الصفيحة العربية"/>
              </a:rPr>
              <a:t>الصفيحة العربية</a:t>
            </a:r>
            <a:r>
              <a:rPr lang="en-US" dirty="0" smtClean="0"/>
              <a:t> </a:t>
            </a:r>
            <a:r>
              <a:rPr lang="ar-SA" dirty="0" smtClean="0"/>
              <a:t>التى تتباعد عن</a:t>
            </a:r>
            <a:r>
              <a:rPr lang="en-US" dirty="0" smtClean="0"/>
              <a:t> </a:t>
            </a:r>
            <a:r>
              <a:rPr lang="ar-SA" u="sng" dirty="0" smtClean="0">
                <a:hlinkClick r:id="rId3" tooltip="الصفيحة الأفريقية"/>
              </a:rPr>
              <a:t>الصفيحة الأفريقية</a:t>
            </a:r>
            <a:r>
              <a:rPr lang="en-US" dirty="0" smtClean="0"/>
              <a:t> </a:t>
            </a:r>
            <a:r>
              <a:rPr lang="ar-SA" dirty="0" smtClean="0"/>
              <a:t>ما بين 2-6 سم سنوياً خاصة في جنوبها الغربى وأن</a:t>
            </a:r>
            <a:r>
              <a:rPr lang="en-US" dirty="0" smtClean="0"/>
              <a:t> </a:t>
            </a:r>
            <a:r>
              <a:rPr lang="ar-SA" u="sng" dirty="0" smtClean="0">
                <a:hlinkClick r:id="rId4" tooltip="الفالق الأعظم (الصفحة غير موجودة)"/>
              </a:rPr>
              <a:t>الفالق الأعظم</a:t>
            </a:r>
            <a:r>
              <a:rPr lang="en-US" dirty="0" smtClean="0"/>
              <a:t> </a:t>
            </a:r>
            <a:r>
              <a:rPr lang="ar-SA" dirty="0" smtClean="0"/>
              <a:t>الذي يمر بطول قاع البحر الأحمر يؤدى إلى زحزحته وتحركه شرقا بمعدل 2 سم سنويا وذلك على حساب الخليج العربى الذى يضيق بنفس القدر. وأن ارتكاز شبه الجزيرة العربية على</a:t>
            </a:r>
            <a:r>
              <a:rPr lang="en-US" dirty="0" smtClean="0"/>
              <a:t> </a:t>
            </a:r>
            <a:r>
              <a:rPr lang="ar-SA" u="sng" dirty="0" smtClean="0">
                <a:hlinkClick r:id="rId5" tooltip="الهضبة السورية (الصفحة غير موجودة)"/>
              </a:rPr>
              <a:t>الهضبة السورية</a:t>
            </a:r>
            <a:r>
              <a:rPr lang="en-US" dirty="0" smtClean="0"/>
              <a:t> </a:t>
            </a:r>
            <a:r>
              <a:rPr lang="ar-SA" dirty="0" smtClean="0"/>
              <a:t>في الشمال الغربي يزيد جبال إيران إرتفاعاً ، مما يزيد الضغط عليها ويؤدي إلى المزيد من الزلازل</a:t>
            </a:r>
            <a:r>
              <a:rPr lang="en-US" dirty="0" smtClean="0"/>
              <a:t> </a:t>
            </a:r>
          </a:p>
          <a:p>
            <a:pPr algn="r" rtl="1"/>
            <a:r>
              <a:rPr lang="ar-IQ" b="1" dirty="0" smtClean="0"/>
              <a:t>حركة الصفائح التكتونية</a:t>
            </a:r>
            <a:endParaRPr lang="en-US" dirty="0" smtClean="0"/>
          </a:p>
          <a:p>
            <a:pPr rtl="1"/>
            <a:r>
              <a:rPr lang="ar-SA" dirty="0" smtClean="0"/>
              <a:t>تحرك الصفائح بصورة دائمة على الحدود الفاصلة بينها بحيث تتحرك كل صفيحة كوحدة مستقلة متماسكة, لذلك تكون الفواصل بين هذه الصفائحة معرضة دوما للإجهاد والشد, مما ينتج</a:t>
            </a:r>
            <a:r>
              <a:rPr lang="en-US" dirty="0" smtClean="0"/>
              <a:t> </a:t>
            </a:r>
            <a:r>
              <a:rPr lang="ar-SA" u="sng" dirty="0" smtClean="0">
                <a:hlinkClick r:id="rId6" tooltip="طية"/>
              </a:rPr>
              <a:t>طيات</a:t>
            </a:r>
            <a:r>
              <a:rPr lang="en-US" dirty="0" smtClean="0"/>
              <a:t> </a:t>
            </a:r>
            <a:r>
              <a:rPr lang="ar-SA" u="sng" dirty="0" smtClean="0">
                <a:hlinkClick r:id="rId7" tooltip="صدع"/>
              </a:rPr>
              <a:t>وتصدعات</a:t>
            </a:r>
            <a:r>
              <a:rPr lang="en-US" dirty="0" smtClean="0"/>
              <a:t>.</a:t>
            </a:r>
          </a:p>
          <a:p>
            <a:pPr algn="r" rtl="1"/>
            <a:r>
              <a:rPr lang="ar-SA" dirty="0" smtClean="0"/>
              <a:t>وتحدث</a:t>
            </a:r>
            <a:r>
              <a:rPr lang="en-US" dirty="0" smtClean="0"/>
              <a:t> </a:t>
            </a:r>
            <a:r>
              <a:rPr lang="ar-SA" u="sng" dirty="0" smtClean="0">
                <a:hlinkClick r:id="rId8" tooltip="زلزال"/>
              </a:rPr>
              <a:t>الزلازل</a:t>
            </a:r>
            <a:r>
              <a:rPr lang="en-US" dirty="0" smtClean="0"/>
              <a:t> </a:t>
            </a:r>
            <a:r>
              <a:rPr lang="ar-SA" u="sng" dirty="0" smtClean="0">
                <a:hlinkClick r:id="rId9" tooltip="بركان"/>
              </a:rPr>
              <a:t>والبراكين</a:t>
            </a:r>
            <a:r>
              <a:rPr lang="en-US" dirty="0" smtClean="0"/>
              <a:t> </a:t>
            </a:r>
            <a:r>
              <a:rPr lang="ar-SA" dirty="0" smtClean="0"/>
              <a:t>نتيجة لحركة هذه الصفائح. وتتحرك هذه الصفائح التكتونية بثلاث طرق مختلفة حسب طبيعة القوى التي تؤثر عليها, وهذه القوى يمكن أن تكون قوى</a:t>
            </a:r>
            <a:r>
              <a:rPr lang="en-US" dirty="0" smtClean="0"/>
              <a:t> </a:t>
            </a:r>
            <a:r>
              <a:rPr lang="ar-SA" u="sng" dirty="0" smtClean="0">
                <a:hlinkClick r:id="rId10" tooltip="شد (الصفحة غير موجودة)"/>
              </a:rPr>
              <a:t>شد</a:t>
            </a:r>
            <a:r>
              <a:rPr lang="en-US" dirty="0" smtClean="0"/>
              <a:t> (</a:t>
            </a:r>
            <a:r>
              <a:rPr lang="ar-SA" dirty="0" smtClean="0"/>
              <a:t>ينتج عنها حركة تباعدية), وقوى</a:t>
            </a:r>
            <a:r>
              <a:rPr lang="en-US" dirty="0" smtClean="0"/>
              <a:t> </a:t>
            </a:r>
            <a:r>
              <a:rPr lang="ar-SA" u="sng" dirty="0" smtClean="0">
                <a:hlinkClick r:id="rId11" tooltip="ضغط"/>
              </a:rPr>
              <a:t>ضغط</a:t>
            </a:r>
            <a:r>
              <a:rPr lang="en-US" dirty="0" smtClean="0"/>
              <a:t> (</a:t>
            </a:r>
            <a:r>
              <a:rPr lang="ar-SA" dirty="0" smtClean="0"/>
              <a:t>ينتج عنها حركة تقاربية), أو قوى</a:t>
            </a:r>
            <a:r>
              <a:rPr lang="en-US" dirty="0" smtClean="0"/>
              <a:t> </a:t>
            </a:r>
            <a:r>
              <a:rPr lang="ar-SA" u="sng" dirty="0" smtClean="0">
                <a:hlinkClick r:id="rId12" tooltip="احتكاك"/>
              </a:rPr>
              <a:t>احتكاك</a:t>
            </a:r>
            <a:r>
              <a:rPr lang="en-US" dirty="0" smtClean="0"/>
              <a:t> </a:t>
            </a:r>
            <a:r>
              <a:rPr lang="ar-SA" dirty="0" smtClean="0"/>
              <a:t>أو قص (ينتج عنها حركة انزلاقية أو انتقالية</a:t>
            </a:r>
            <a:r>
              <a:rPr lang="en-US" dirty="0" smtClean="0"/>
              <a:t>     (</a:t>
            </a:r>
          </a:p>
          <a:p>
            <a:pPr algn="r">
              <a:buNone/>
            </a:pP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E:\images (20).jfif"/>
          <p:cNvPicPr>
            <a:picLocks noGrp="1" noChangeAspect="1" noChangeArrowheads="1"/>
          </p:cNvPicPr>
          <p:nvPr>
            <p:ph idx="1"/>
          </p:nvPr>
        </p:nvPicPr>
        <p:blipFill>
          <a:blip r:embed="rId2" cstate="print"/>
          <a:srcRect/>
          <a:stretch>
            <a:fillRect/>
          </a:stretch>
        </p:blipFill>
        <p:spPr bwMode="auto">
          <a:xfrm>
            <a:off x="1600200" y="762000"/>
            <a:ext cx="5791200" cy="6934199"/>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1" descr="https://www.marefa.org/images/5/56/Diverg-1-.jpg">
            <a:hlinkClick r:id="rId2"/>
          </p:cNvPr>
          <p:cNvPicPr>
            <a:picLocks noGrp="1"/>
          </p:cNvPicPr>
          <p:nvPr>
            <p:ph idx="1"/>
          </p:nvPr>
        </p:nvPicPr>
        <p:blipFill>
          <a:blip r:embed="rId3"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990600" y="1600200"/>
            <a:ext cx="7391400" cy="3810000"/>
          </a:xfrm>
          <a:prstGeom prst="rect">
            <a:avLst/>
          </a:prstGeom>
          <a:noFill/>
          <a:ln>
            <a:noFill/>
          </a:ln>
        </p:spPr>
      </p:pic>
      <p:sp>
        <p:nvSpPr>
          <p:cNvPr id="5" name="Rectangle 4"/>
          <p:cNvSpPr/>
          <p:nvPr/>
        </p:nvSpPr>
        <p:spPr>
          <a:xfrm>
            <a:off x="2488705" y="685800"/>
            <a:ext cx="4166590" cy="369332"/>
          </a:xfrm>
          <a:prstGeom prst="rect">
            <a:avLst/>
          </a:prstGeom>
        </p:spPr>
        <p:txBody>
          <a:bodyPr wrap="square">
            <a:spAutoFit/>
          </a:bodyPr>
          <a:lstStyle/>
          <a:p>
            <a:r>
              <a:rPr lang="ar-SA" b="1" dirty="0" smtClean="0"/>
              <a:t>الحركة التباعدية البناءة</a:t>
            </a:r>
            <a:r>
              <a:rPr lang="en-US" b="1" dirty="0" smtClean="0"/>
              <a:t> Divergent Movement</a:t>
            </a:r>
            <a:endParaRPr lang="ar-SA"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TotalTime>
  <Words>874</Words>
  <Application>Microsoft Office PowerPoint</Application>
  <PresentationFormat>On-screen Show (4:3)</PresentationFormat>
  <Paragraphs>90</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محاضرة البحار والمحيطات 3</vt:lpstr>
      <vt:lpstr>نظرية الصفائح التكتونية </vt:lpstr>
      <vt:lpstr>Slide 3</vt:lpstr>
      <vt:lpstr>الصفائح الرئيسية والثانوية </vt:lpstr>
      <vt:lpstr>Slide 5</vt:lpstr>
      <vt:lpstr>Slide 6</vt:lpstr>
      <vt:lpstr>Slide 7</vt:lpstr>
      <vt:lpstr>Slide 8</vt:lpstr>
      <vt:lpstr>Slide 9</vt:lpstr>
      <vt:lpstr>Slide 10</vt:lpstr>
      <vt:lpstr>Slide 11</vt:lpstr>
      <vt:lpstr>Slide 12</vt:lpstr>
      <vt:lpstr>Slide 13</vt:lpstr>
      <vt:lpstr>الحركة الإنتقالية (الإنزلاقية) Transform Movement</vt:lpstr>
      <vt:lpstr>Slide 15</vt:lpstr>
      <vt:lpstr>حصائص مياه البحار والمحيطات</vt:lpstr>
      <vt:lpstr>Slide 17</vt:lpstr>
      <vt:lpstr>Slide 18</vt:lpstr>
      <vt:lpstr>Slide 19</vt:lpstr>
      <vt:lpstr>Slide 20</vt:lpstr>
      <vt:lpstr>Slide 21</vt:lpstr>
      <vt:lpstr>Slide 22</vt:lpstr>
      <vt:lpstr>في المحاضرة القادمة ان شاء الله</vt:lpstr>
      <vt:lpstr>Slide 24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KIng</dc:creator>
  <cp:lastModifiedBy>Maher Fattouh</cp:lastModifiedBy>
  <cp:revision>29</cp:revision>
  <dcterms:created xsi:type="dcterms:W3CDTF">2006-08-16T00:00:00Z</dcterms:created>
  <dcterms:modified xsi:type="dcterms:W3CDTF">2020-12-22T17:14:43Z</dcterms:modified>
</cp:coreProperties>
</file>