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8" r:id="rId12"/>
    <p:sldId id="266" r:id="rId13"/>
    <p:sldId id="267" r:id="rId1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2" d="100"/>
          <a:sy n="82" d="100"/>
        </p:scale>
        <p:origin x="-1474" y="-8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FA89BBBB-7931-4775-BE4C-E12A296774A5}" type="datetimeFigureOut">
              <a:rPr lang="ar-IQ" smtClean="0"/>
              <a:pPr/>
              <a:t>07/05/1442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ECDE404-5A6C-4E7E-9C0B-10DB4A02802F}" type="slidenum">
              <a:rPr lang="ar-IQ" smtClean="0"/>
              <a:pPr/>
              <a:t>‹#›</a:t>
            </a:fld>
            <a:endParaRPr lang="ar-IQ"/>
          </a:p>
        </p:txBody>
      </p:sp>
    </p:spTree>
    <p:extLst>
      <p:ext uri="{BB962C8B-B14F-4D97-AF65-F5344CB8AC3E}">
        <p14:creationId xmlns:p14="http://schemas.microsoft.com/office/powerpoint/2010/main" xmlns="" val="3734544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FA89BBBB-7931-4775-BE4C-E12A296774A5}" type="datetimeFigureOut">
              <a:rPr lang="ar-IQ" smtClean="0"/>
              <a:pPr/>
              <a:t>07/05/1442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ECDE404-5A6C-4E7E-9C0B-10DB4A02802F}" type="slidenum">
              <a:rPr lang="ar-IQ" smtClean="0"/>
              <a:pPr/>
              <a:t>‹#›</a:t>
            </a:fld>
            <a:endParaRPr lang="ar-IQ"/>
          </a:p>
        </p:txBody>
      </p:sp>
    </p:spTree>
    <p:extLst>
      <p:ext uri="{BB962C8B-B14F-4D97-AF65-F5344CB8AC3E}">
        <p14:creationId xmlns:p14="http://schemas.microsoft.com/office/powerpoint/2010/main" xmlns="" val="2219270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FA89BBBB-7931-4775-BE4C-E12A296774A5}" type="datetimeFigureOut">
              <a:rPr lang="ar-IQ" smtClean="0"/>
              <a:pPr/>
              <a:t>07/05/1442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ECDE404-5A6C-4E7E-9C0B-10DB4A02802F}" type="slidenum">
              <a:rPr lang="ar-IQ" smtClean="0"/>
              <a:pPr/>
              <a:t>‹#›</a:t>
            </a:fld>
            <a:endParaRPr lang="ar-IQ"/>
          </a:p>
        </p:txBody>
      </p:sp>
    </p:spTree>
    <p:extLst>
      <p:ext uri="{BB962C8B-B14F-4D97-AF65-F5344CB8AC3E}">
        <p14:creationId xmlns:p14="http://schemas.microsoft.com/office/powerpoint/2010/main" xmlns="" val="3310562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FA89BBBB-7931-4775-BE4C-E12A296774A5}" type="datetimeFigureOut">
              <a:rPr lang="ar-IQ" smtClean="0"/>
              <a:pPr/>
              <a:t>07/05/1442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ECDE404-5A6C-4E7E-9C0B-10DB4A02802F}" type="slidenum">
              <a:rPr lang="ar-IQ" smtClean="0"/>
              <a:pPr/>
              <a:t>‹#›</a:t>
            </a:fld>
            <a:endParaRPr lang="ar-IQ"/>
          </a:p>
        </p:txBody>
      </p:sp>
    </p:spTree>
    <p:extLst>
      <p:ext uri="{BB962C8B-B14F-4D97-AF65-F5344CB8AC3E}">
        <p14:creationId xmlns:p14="http://schemas.microsoft.com/office/powerpoint/2010/main" xmlns="" val="3454787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FA89BBBB-7931-4775-BE4C-E12A296774A5}" type="datetimeFigureOut">
              <a:rPr lang="ar-IQ" smtClean="0"/>
              <a:pPr/>
              <a:t>07/05/1442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ECDE404-5A6C-4E7E-9C0B-10DB4A02802F}" type="slidenum">
              <a:rPr lang="ar-IQ" smtClean="0"/>
              <a:pPr/>
              <a:t>‹#›</a:t>
            </a:fld>
            <a:endParaRPr lang="ar-IQ"/>
          </a:p>
        </p:txBody>
      </p:sp>
    </p:spTree>
    <p:extLst>
      <p:ext uri="{BB962C8B-B14F-4D97-AF65-F5344CB8AC3E}">
        <p14:creationId xmlns:p14="http://schemas.microsoft.com/office/powerpoint/2010/main" xmlns="" val="1423023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FA89BBBB-7931-4775-BE4C-E12A296774A5}" type="datetimeFigureOut">
              <a:rPr lang="ar-IQ" smtClean="0"/>
              <a:pPr/>
              <a:t>07/05/1442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ECDE404-5A6C-4E7E-9C0B-10DB4A02802F}" type="slidenum">
              <a:rPr lang="ar-IQ" smtClean="0"/>
              <a:pPr/>
              <a:t>‹#›</a:t>
            </a:fld>
            <a:endParaRPr lang="ar-IQ"/>
          </a:p>
        </p:txBody>
      </p:sp>
    </p:spTree>
    <p:extLst>
      <p:ext uri="{BB962C8B-B14F-4D97-AF65-F5344CB8AC3E}">
        <p14:creationId xmlns:p14="http://schemas.microsoft.com/office/powerpoint/2010/main" xmlns="" val="3970782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FA89BBBB-7931-4775-BE4C-E12A296774A5}" type="datetimeFigureOut">
              <a:rPr lang="ar-IQ" smtClean="0"/>
              <a:pPr/>
              <a:t>07/05/1442</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BECDE404-5A6C-4E7E-9C0B-10DB4A02802F}" type="slidenum">
              <a:rPr lang="ar-IQ" smtClean="0"/>
              <a:pPr/>
              <a:t>‹#›</a:t>
            </a:fld>
            <a:endParaRPr lang="ar-IQ"/>
          </a:p>
        </p:txBody>
      </p:sp>
    </p:spTree>
    <p:extLst>
      <p:ext uri="{BB962C8B-B14F-4D97-AF65-F5344CB8AC3E}">
        <p14:creationId xmlns:p14="http://schemas.microsoft.com/office/powerpoint/2010/main" xmlns="" val="2687098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FA89BBBB-7931-4775-BE4C-E12A296774A5}" type="datetimeFigureOut">
              <a:rPr lang="ar-IQ" smtClean="0"/>
              <a:pPr/>
              <a:t>07/05/1442</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BECDE404-5A6C-4E7E-9C0B-10DB4A02802F}" type="slidenum">
              <a:rPr lang="ar-IQ" smtClean="0"/>
              <a:pPr/>
              <a:t>‹#›</a:t>
            </a:fld>
            <a:endParaRPr lang="ar-IQ"/>
          </a:p>
        </p:txBody>
      </p:sp>
    </p:spTree>
    <p:extLst>
      <p:ext uri="{BB962C8B-B14F-4D97-AF65-F5344CB8AC3E}">
        <p14:creationId xmlns:p14="http://schemas.microsoft.com/office/powerpoint/2010/main" xmlns="" val="2690161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FA89BBBB-7931-4775-BE4C-E12A296774A5}" type="datetimeFigureOut">
              <a:rPr lang="ar-IQ" smtClean="0"/>
              <a:pPr/>
              <a:t>07/05/1442</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BECDE404-5A6C-4E7E-9C0B-10DB4A02802F}" type="slidenum">
              <a:rPr lang="ar-IQ" smtClean="0"/>
              <a:pPr/>
              <a:t>‹#›</a:t>
            </a:fld>
            <a:endParaRPr lang="ar-IQ"/>
          </a:p>
        </p:txBody>
      </p:sp>
    </p:spTree>
    <p:extLst>
      <p:ext uri="{BB962C8B-B14F-4D97-AF65-F5344CB8AC3E}">
        <p14:creationId xmlns:p14="http://schemas.microsoft.com/office/powerpoint/2010/main" xmlns="" val="1672456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A89BBBB-7931-4775-BE4C-E12A296774A5}" type="datetimeFigureOut">
              <a:rPr lang="ar-IQ" smtClean="0"/>
              <a:pPr/>
              <a:t>07/05/1442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ECDE404-5A6C-4E7E-9C0B-10DB4A02802F}" type="slidenum">
              <a:rPr lang="ar-IQ" smtClean="0"/>
              <a:pPr/>
              <a:t>‹#›</a:t>
            </a:fld>
            <a:endParaRPr lang="ar-IQ"/>
          </a:p>
        </p:txBody>
      </p:sp>
    </p:spTree>
    <p:extLst>
      <p:ext uri="{BB962C8B-B14F-4D97-AF65-F5344CB8AC3E}">
        <p14:creationId xmlns:p14="http://schemas.microsoft.com/office/powerpoint/2010/main" xmlns="" val="1935526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A89BBBB-7931-4775-BE4C-E12A296774A5}" type="datetimeFigureOut">
              <a:rPr lang="ar-IQ" smtClean="0"/>
              <a:pPr/>
              <a:t>07/05/1442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ECDE404-5A6C-4E7E-9C0B-10DB4A02802F}" type="slidenum">
              <a:rPr lang="ar-IQ" smtClean="0"/>
              <a:pPr/>
              <a:t>‹#›</a:t>
            </a:fld>
            <a:endParaRPr lang="ar-IQ"/>
          </a:p>
        </p:txBody>
      </p:sp>
    </p:spTree>
    <p:extLst>
      <p:ext uri="{BB962C8B-B14F-4D97-AF65-F5344CB8AC3E}">
        <p14:creationId xmlns:p14="http://schemas.microsoft.com/office/powerpoint/2010/main" xmlns="" val="1875070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A89BBBB-7931-4775-BE4C-E12A296774A5}" type="datetimeFigureOut">
              <a:rPr lang="ar-IQ" smtClean="0"/>
              <a:pPr/>
              <a:t>07/05/1442</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ECDE404-5A6C-4E7E-9C0B-10DB4A02802F}" type="slidenum">
              <a:rPr lang="ar-IQ" smtClean="0"/>
              <a:pPr/>
              <a:t>‹#›</a:t>
            </a:fld>
            <a:endParaRPr lang="ar-IQ"/>
          </a:p>
        </p:txBody>
      </p:sp>
    </p:spTree>
    <p:extLst>
      <p:ext uri="{BB962C8B-B14F-4D97-AF65-F5344CB8AC3E}">
        <p14:creationId xmlns:p14="http://schemas.microsoft.com/office/powerpoint/2010/main" xmlns="" val="5291837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smtClean="0"/>
              <a:t>جغرافية البحار والمحيطات </a:t>
            </a:r>
            <a:br>
              <a:rPr lang="ar-IQ" dirty="0" smtClean="0"/>
            </a:br>
            <a:r>
              <a:rPr lang="ar-IQ" dirty="0" smtClean="0"/>
              <a:t>المحاضرة 2</a:t>
            </a:r>
            <a:endParaRPr lang="ar-IQ" dirty="0"/>
          </a:p>
        </p:txBody>
      </p:sp>
      <p:sp>
        <p:nvSpPr>
          <p:cNvPr id="3" name="عنوان فرعي 2"/>
          <p:cNvSpPr>
            <a:spLocks noGrp="1"/>
          </p:cNvSpPr>
          <p:nvPr>
            <p:ph type="subTitle" idx="1"/>
          </p:nvPr>
        </p:nvSpPr>
        <p:spPr/>
        <p:txBody>
          <a:bodyPr/>
          <a:lstStyle/>
          <a:p>
            <a:r>
              <a:rPr lang="ar-IQ" dirty="0" smtClean="0"/>
              <a:t> الجامعة المستنصرية / كلية التربية / قسم الجغرافية / المرحلة الرابعة / الدراسة المسائية</a:t>
            </a:r>
            <a:endParaRPr lang="ar-IQ" dirty="0"/>
          </a:p>
        </p:txBody>
      </p:sp>
    </p:spTree>
    <p:extLst>
      <p:ext uri="{BB962C8B-B14F-4D97-AF65-F5344CB8AC3E}">
        <p14:creationId xmlns:p14="http://schemas.microsoft.com/office/powerpoint/2010/main" xmlns="" val="2971220421"/>
      </p:ext>
    </p:extLst>
  </p:cSld>
  <p:clrMapOvr>
    <a:masterClrMapping/>
  </p:clrMapOvr>
  <mc:AlternateContent xmlns:mc="http://schemas.openxmlformats.org/markup-compatibility/2006">
    <mc:Choice xmlns:p14="http://schemas.microsoft.com/office/powerpoint/2010/main" xmlns=""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نظرية زحزحة القارات </a:t>
            </a:r>
            <a:endParaRPr lang="ar-IQ" dirty="0"/>
          </a:p>
        </p:txBody>
      </p:sp>
      <p:sp>
        <p:nvSpPr>
          <p:cNvPr id="3" name="عنصر نائب للمحتوى 2"/>
          <p:cNvSpPr>
            <a:spLocks noGrp="1"/>
          </p:cNvSpPr>
          <p:nvPr>
            <p:ph idx="1"/>
          </p:nvPr>
        </p:nvSpPr>
        <p:spPr/>
        <p:txBody>
          <a:bodyPr>
            <a:normAutofit fontScale="70000" lnSpcReduction="20000"/>
          </a:bodyPr>
          <a:lstStyle/>
          <a:p>
            <a:r>
              <a:rPr lang="ar-IQ" dirty="0"/>
              <a:t>تقوم فكرة تزحزح القارات على أن قارات العالم، كانت كتلة يابسة واحدة؛ ثم تكسرت، وتحركت القارات إلى مواقعها الحالية .ولم تكن هذه النظرية من افكار عالم واحد </a:t>
            </a:r>
            <a:r>
              <a:rPr lang="ar-IQ" dirty="0" smtClean="0"/>
              <a:t>،</a:t>
            </a:r>
            <a:r>
              <a:rPr lang="ar-IQ" dirty="0"/>
              <a:t> الفضل في وضع هذه الأفكار في إطار نظرية علمية، واسعة الانتشار ، يعود إلى العالم الألماني، </a:t>
            </a:r>
            <a:r>
              <a:rPr lang="ar-IQ" b="1" dirty="0"/>
              <a:t>ألفريد </a:t>
            </a:r>
            <a:r>
              <a:rPr lang="ar-IQ" b="1" dirty="0" err="1"/>
              <a:t>فاجنر</a:t>
            </a:r>
            <a:r>
              <a:rPr lang="en-US" dirty="0"/>
              <a:t> </a:t>
            </a:r>
            <a:r>
              <a:rPr lang="en-US" dirty="0" err="1"/>
              <a:t>Alfried</a:t>
            </a:r>
            <a:r>
              <a:rPr lang="en-US" dirty="0"/>
              <a:t> Wegener</a:t>
            </a:r>
            <a:r>
              <a:rPr lang="ar-IQ" dirty="0"/>
              <a:t>الذي قدمها في سلسلة من الأبحاث، بين عامي 1912 و 1924 </a:t>
            </a:r>
            <a:endParaRPr lang="en-US" dirty="0"/>
          </a:p>
          <a:p>
            <a:r>
              <a:rPr lang="ar-IQ" dirty="0"/>
              <a:t> وقد جمع </a:t>
            </a:r>
            <a:r>
              <a:rPr lang="ar-IQ" b="1" dirty="0" err="1"/>
              <a:t>فاجنر</a:t>
            </a:r>
            <a:r>
              <a:rPr lang="ar-IQ" dirty="0"/>
              <a:t> في أعماله، التي كانت تهتم بدراسة المناخ القديم، من خلال الآثار الجيولوجية، الأدلة المتعددة، لإثبات أن القارات كانت وحدة واحدة، متصلاً بعضها ببعض، مكونة قارة عظمى على سطح الأرض، أطلق عليها اسم </a:t>
            </a:r>
            <a:r>
              <a:rPr lang="ar-IQ" b="1" dirty="0" err="1" smtClean="0"/>
              <a:t>بانجايا</a:t>
            </a:r>
            <a:endParaRPr lang="ar-IQ" b="1" dirty="0" smtClean="0"/>
          </a:p>
          <a:p>
            <a:r>
              <a:rPr lang="ar-IQ" dirty="0"/>
              <a:t>تتكون من </a:t>
            </a:r>
            <a:r>
              <a:rPr lang="ar-IQ" dirty="0" err="1"/>
              <a:t>جزئين</a:t>
            </a:r>
            <a:r>
              <a:rPr lang="ar-IQ" dirty="0"/>
              <a:t> احدهما شمالي يسمى </a:t>
            </a:r>
            <a:r>
              <a:rPr lang="ar-IQ" b="1" dirty="0" err="1"/>
              <a:t>بلوراسيا</a:t>
            </a:r>
            <a:r>
              <a:rPr lang="ar-IQ" dirty="0"/>
              <a:t> يضم قارات (</a:t>
            </a:r>
            <a:r>
              <a:rPr lang="ar-IQ" b="1" dirty="0"/>
              <a:t>اسيا </a:t>
            </a:r>
            <a:r>
              <a:rPr lang="ar-IQ" b="1" dirty="0" err="1"/>
              <a:t>واوربا</a:t>
            </a:r>
            <a:r>
              <a:rPr lang="ar-IQ" b="1" dirty="0"/>
              <a:t> وامريكا الشمالية</a:t>
            </a:r>
            <a:r>
              <a:rPr lang="ar-IQ" dirty="0"/>
              <a:t> )والثاني جنوبي يسمى </a:t>
            </a:r>
            <a:r>
              <a:rPr lang="ar-IQ" b="1" dirty="0" err="1"/>
              <a:t>جندوانالاند</a:t>
            </a:r>
            <a:r>
              <a:rPr lang="ar-IQ" dirty="0"/>
              <a:t> يضم (</a:t>
            </a:r>
            <a:r>
              <a:rPr lang="ar-IQ" b="1" dirty="0"/>
              <a:t>القارة القطبية الجنوبية ( انتاركتيكا ) </a:t>
            </a:r>
            <a:r>
              <a:rPr lang="ar-IQ" b="1" dirty="0" err="1"/>
              <a:t>وافريقا</a:t>
            </a:r>
            <a:r>
              <a:rPr lang="ar-IQ" b="1" dirty="0"/>
              <a:t> واستراليا وشبه القارة الهندية ومدغشقر)</a:t>
            </a:r>
            <a:r>
              <a:rPr lang="ar-IQ" dirty="0"/>
              <a:t> ، وانه كان هناك محيط واحد يحيط بقارة </a:t>
            </a:r>
            <a:r>
              <a:rPr lang="ar-IQ" dirty="0" err="1"/>
              <a:t>بنجايا</a:t>
            </a:r>
            <a:r>
              <a:rPr lang="ar-IQ" dirty="0"/>
              <a:t> ويفصل بين جزئيها اطلق عليه اسم بحر </a:t>
            </a:r>
            <a:r>
              <a:rPr lang="ar-IQ" b="1" dirty="0" err="1"/>
              <a:t>تيثس</a:t>
            </a:r>
            <a:r>
              <a:rPr lang="ar-IQ" dirty="0"/>
              <a:t> او </a:t>
            </a:r>
            <a:r>
              <a:rPr lang="ar-IQ" b="1" dirty="0" err="1"/>
              <a:t>بانثالاسا</a:t>
            </a:r>
            <a:r>
              <a:rPr lang="ar-IQ" dirty="0"/>
              <a:t> . وقد نشر آراءه هذه في كتابه الشهير، "</a:t>
            </a:r>
            <a:r>
              <a:rPr lang="ar-IQ" b="1" dirty="0"/>
              <a:t>أصل القارات والمحيطات</a:t>
            </a:r>
            <a:r>
              <a:rPr lang="ar-IQ" dirty="0"/>
              <a:t>" </a:t>
            </a:r>
            <a:endParaRPr lang="en-US" dirty="0"/>
          </a:p>
          <a:p>
            <a:endParaRPr lang="en-US" dirty="0"/>
          </a:p>
          <a:p>
            <a:endParaRPr lang="ar-IQ" dirty="0"/>
          </a:p>
        </p:txBody>
      </p:sp>
    </p:spTree>
    <p:extLst>
      <p:ext uri="{BB962C8B-B14F-4D97-AF65-F5344CB8AC3E}">
        <p14:creationId xmlns:p14="http://schemas.microsoft.com/office/powerpoint/2010/main" xmlns="" val="3776625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8" descr="C:\Users\dell\Desktop\بحار ومحيطات\مخطط تفصيلي لمراحل نظرية الزحزحة في الدراسات الجغرافية للصف الثاني عشر ادبي.png"/>
          <p:cNvPicPr>
            <a:picLocks noGrp="1"/>
          </p:cNvPicPr>
          <p:nvPr>
            <p:ph idx="1"/>
          </p:nvPr>
        </p:nvPicPr>
        <p:blipFill>
          <a:blip r:embed="rId2" cstate="print">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1116507" y="1600200"/>
            <a:ext cx="6910985" cy="4525963"/>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في المحاضرة القادمة</a:t>
            </a:r>
            <a:endParaRPr lang="ar-IQ" dirty="0"/>
          </a:p>
        </p:txBody>
      </p:sp>
      <p:sp>
        <p:nvSpPr>
          <p:cNvPr id="3" name="عنصر نائب للمحتوى 2"/>
          <p:cNvSpPr>
            <a:spLocks noGrp="1"/>
          </p:cNvSpPr>
          <p:nvPr>
            <p:ph idx="1"/>
          </p:nvPr>
        </p:nvSpPr>
        <p:spPr/>
        <p:txBody>
          <a:bodyPr/>
          <a:lstStyle/>
          <a:p>
            <a:r>
              <a:rPr lang="ar-IQ" dirty="0" smtClean="0"/>
              <a:t>نظرية الصفائح </a:t>
            </a:r>
            <a:r>
              <a:rPr lang="ar-IQ" dirty="0" err="1" smtClean="0"/>
              <a:t>التكتونية</a:t>
            </a:r>
            <a:r>
              <a:rPr lang="ar-IQ" dirty="0" smtClean="0"/>
              <a:t>  ، خصائص مياه البحار والمحيطات  (الملوحة ) .</a:t>
            </a:r>
            <a:endParaRPr lang="ar-IQ" dirty="0"/>
          </a:p>
        </p:txBody>
      </p:sp>
    </p:spTree>
    <p:extLst>
      <p:ext uri="{BB962C8B-B14F-4D97-AF65-F5344CB8AC3E}">
        <p14:creationId xmlns:p14="http://schemas.microsoft.com/office/powerpoint/2010/main" xmlns="" val="40736121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9000" r="-9000"/>
          </a:stretch>
        </a:blipFill>
        <a:effectLst/>
      </p:bgPr>
    </p:bg>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rot="19747557">
            <a:off x="186213" y="618868"/>
            <a:ext cx="9055193" cy="5354146"/>
          </a:xfrm>
        </p:spPr>
        <p:txBody>
          <a:bodyPr/>
          <a:lstStyle/>
          <a:p>
            <a:endParaRPr lang="ar-IQ" dirty="0"/>
          </a:p>
          <a:p>
            <a:endParaRPr lang="ar-IQ" dirty="0" smtClean="0"/>
          </a:p>
          <a:p>
            <a:endParaRPr lang="ar-IQ" dirty="0"/>
          </a:p>
          <a:p>
            <a:pPr marL="0" indent="0">
              <a:buNone/>
            </a:pPr>
            <a:endParaRPr lang="ar-IQ" dirty="0" smtClean="0"/>
          </a:p>
          <a:p>
            <a:pPr marL="0" indent="0">
              <a:buNone/>
            </a:pPr>
            <a:r>
              <a:rPr lang="ar-IQ" sz="4400" dirty="0" smtClean="0"/>
              <a:t>                  شكراً لحسن الاصغاء</a:t>
            </a:r>
            <a:endParaRPr lang="ar-IQ" sz="4400" dirty="0"/>
          </a:p>
        </p:txBody>
      </p:sp>
    </p:spTree>
    <p:extLst>
      <p:ext uri="{BB962C8B-B14F-4D97-AF65-F5344CB8AC3E}">
        <p14:creationId xmlns:p14="http://schemas.microsoft.com/office/powerpoint/2010/main" xmlns="" val="3716264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اصل مياه المحيطات</a:t>
            </a:r>
            <a:endParaRPr lang="ar-IQ" dirty="0"/>
          </a:p>
        </p:txBody>
      </p:sp>
      <p:sp>
        <p:nvSpPr>
          <p:cNvPr id="3" name="عنصر نائب للمحتوى 2"/>
          <p:cNvSpPr>
            <a:spLocks noGrp="1"/>
          </p:cNvSpPr>
          <p:nvPr>
            <p:ph idx="1"/>
          </p:nvPr>
        </p:nvSpPr>
        <p:spPr/>
        <p:txBody>
          <a:bodyPr>
            <a:normAutofit fontScale="92500" lnSpcReduction="10000"/>
          </a:bodyPr>
          <a:lstStyle/>
          <a:p>
            <a:r>
              <a:rPr lang="ar-IQ" dirty="0"/>
              <a:t> </a:t>
            </a:r>
            <a:r>
              <a:rPr lang="ar-IQ" sz="1800" dirty="0"/>
              <a:t>اختلفت الآراء حول تفسير وجود المياه في المحيطات وما هي مصادرها .</a:t>
            </a:r>
            <a:endParaRPr lang="en-US" sz="1800" dirty="0"/>
          </a:p>
          <a:p>
            <a:r>
              <a:rPr lang="ar-IQ" sz="1800" dirty="0"/>
              <a:t>           استطاع ( كونين ) ان يقدر كمية المياه في المحيطات بحوالي 1370 ×10</a:t>
            </a:r>
            <a:r>
              <a:rPr lang="ar-IQ" sz="1800" baseline="30000" dirty="0"/>
              <a:t> 6 </a:t>
            </a:r>
            <a:r>
              <a:rPr lang="ar-IQ" sz="1800" dirty="0"/>
              <a:t> كم</a:t>
            </a:r>
            <a:r>
              <a:rPr lang="ar-IQ" sz="1800" baseline="30000" dirty="0"/>
              <a:t>3 </a:t>
            </a:r>
            <a:endParaRPr lang="ar-IQ" sz="1800" baseline="30000" dirty="0" smtClean="0"/>
          </a:p>
          <a:p>
            <a:r>
              <a:rPr lang="ar-IQ" sz="1800" b="1" u="sng" dirty="0"/>
              <a:t>الرأي الاول :</a:t>
            </a:r>
            <a:endParaRPr lang="en-US" sz="1800" dirty="0"/>
          </a:p>
          <a:p>
            <a:r>
              <a:rPr lang="ar-IQ" sz="1800" dirty="0"/>
              <a:t>ان المياه المحيطية ذات مصدر اصلي واحد يتمثل </a:t>
            </a:r>
            <a:r>
              <a:rPr lang="ar-IQ" sz="1800" b="1" dirty="0"/>
              <a:t>بالمياه الاولية</a:t>
            </a:r>
            <a:r>
              <a:rPr lang="ar-IQ" sz="1800" dirty="0"/>
              <a:t> ( </a:t>
            </a:r>
            <a:r>
              <a:rPr lang="ar-IQ" sz="1800" b="1" dirty="0"/>
              <a:t>وهي المياه التي دخلت الدورة المائية منذ البداية</a:t>
            </a:r>
            <a:r>
              <a:rPr lang="ar-IQ" sz="1800" dirty="0"/>
              <a:t> ) . </a:t>
            </a:r>
            <a:endParaRPr lang="ar-IQ" sz="1800" dirty="0" smtClean="0"/>
          </a:p>
          <a:p>
            <a:r>
              <a:rPr lang="ar-IQ" sz="1800" b="1" u="sng" dirty="0" smtClean="0"/>
              <a:t>الرأي </a:t>
            </a:r>
            <a:r>
              <a:rPr lang="ar-IQ" sz="1800" b="1" u="sng" dirty="0"/>
              <a:t>الثاني </a:t>
            </a:r>
            <a:r>
              <a:rPr lang="ar-IQ" sz="1800" b="1" u="sng" dirty="0" smtClean="0"/>
              <a:t>:</a:t>
            </a:r>
          </a:p>
          <a:p>
            <a:r>
              <a:rPr lang="ar-IQ" sz="1800" dirty="0"/>
              <a:t>هناك رأي آخر يقول ان اصل المياه في المحيطات هو غازي  وذلك لان الارض عندما كانت ساخنة فأن معظم كمية الماء الموجود فيها حاليا كانت مختلطة بالغلاف الجوي </a:t>
            </a:r>
            <a:endParaRPr lang="ar-IQ" sz="1800" dirty="0" smtClean="0"/>
          </a:p>
          <a:p>
            <a:r>
              <a:rPr lang="ar-IQ" sz="1800" b="1" u="sng" dirty="0"/>
              <a:t>الرأي الثالث :</a:t>
            </a:r>
            <a:endParaRPr lang="en-US" sz="1800" dirty="0"/>
          </a:p>
          <a:p>
            <a:r>
              <a:rPr lang="ar-IQ" sz="1800" dirty="0"/>
              <a:t>    اما الرأي الثالث فهو اعتقاد كل من  ( </a:t>
            </a:r>
            <a:r>
              <a:rPr lang="ar-IQ" sz="1800" dirty="0" err="1"/>
              <a:t>تشمبرلن</a:t>
            </a:r>
            <a:r>
              <a:rPr lang="ar-IQ" sz="1800" dirty="0"/>
              <a:t> ومولتن ) اصحاب نظرية الكويكبات بان مصدر مياه المحيطات هو فضائي ذلك ان الكويكبات المتساقطة على سطح الارض خلال فترة تكونها كانت تحتوي على الماء وثاني اوكسيد الكربون والنتروجين ما يعادل حجمها عدة مرات </a:t>
            </a:r>
            <a:r>
              <a:rPr lang="ar-IQ" sz="1800" dirty="0" smtClean="0"/>
              <a:t>.</a:t>
            </a:r>
          </a:p>
          <a:p>
            <a:r>
              <a:rPr lang="ar-IQ" sz="1800" dirty="0"/>
              <a:t>وبذلك يمكن ارجاع اصل المياه في المحيطات الى مصدرين :</a:t>
            </a:r>
            <a:endParaRPr lang="en-US" sz="1800" dirty="0"/>
          </a:p>
          <a:p>
            <a:r>
              <a:rPr lang="ar-IQ" sz="1800" dirty="0"/>
              <a:t> الاول : المياه الاصلية التي تخرج مع الحمم البركانية                       </a:t>
            </a:r>
            <a:endParaRPr lang="en-US" sz="1800" dirty="0"/>
          </a:p>
          <a:p>
            <a:r>
              <a:rPr lang="ar-IQ" sz="1800" dirty="0"/>
              <a:t> والثاني : الغلاف الجوي المحيط بالكرة الارضية</a:t>
            </a:r>
            <a:endParaRPr lang="en-US" sz="1800" dirty="0"/>
          </a:p>
          <a:p>
            <a:endParaRPr lang="en-US" sz="1800" dirty="0"/>
          </a:p>
          <a:p>
            <a:endParaRPr lang="en-US" sz="1600" dirty="0"/>
          </a:p>
          <a:p>
            <a:endParaRPr lang="ar-IQ" dirty="0"/>
          </a:p>
        </p:txBody>
      </p:sp>
    </p:spTree>
    <p:extLst>
      <p:ext uri="{BB962C8B-B14F-4D97-AF65-F5344CB8AC3E}">
        <p14:creationId xmlns:p14="http://schemas.microsoft.com/office/powerpoint/2010/main" xmlns="" val="3199150642"/>
      </p:ext>
    </p:extLst>
  </p:cSld>
  <p:clrMapOvr>
    <a:masterClrMapping/>
  </p:clrMapOvr>
  <p:transition spd="slow">
    <p:pull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الرأي الاول</a:t>
            </a:r>
            <a:endParaRPr lang="ar-IQ" dirty="0"/>
          </a:p>
        </p:txBody>
      </p:sp>
      <p:sp>
        <p:nvSpPr>
          <p:cNvPr id="3" name="عنصر نائب للمحتوى 2"/>
          <p:cNvSpPr>
            <a:spLocks noGrp="1"/>
          </p:cNvSpPr>
          <p:nvPr>
            <p:ph idx="1"/>
          </p:nvPr>
        </p:nvSpPr>
        <p:spPr/>
        <p:txBody>
          <a:bodyPr/>
          <a:lstStyle/>
          <a:p>
            <a:endParaRPr lang="ar-IQ"/>
          </a:p>
        </p:txBody>
      </p:sp>
      <p:pic>
        <p:nvPicPr>
          <p:cNvPr id="1026" name="Picture 2" descr="E:\بركان1-700x393.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238250" y="1557338"/>
            <a:ext cx="6667500" cy="374332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49673607"/>
      </p:ext>
    </p:extLst>
  </p:cSld>
  <p:clrMapOvr>
    <a:masterClrMapping/>
  </p:clrMapOvr>
  <p:transition spd="slow">
    <p:cover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الرأي الثاني</a:t>
            </a:r>
            <a:endParaRPr lang="ar-IQ" dirty="0"/>
          </a:p>
        </p:txBody>
      </p:sp>
      <p:pic>
        <p:nvPicPr>
          <p:cNvPr id="2050" name="Picture 2" descr="E:\images (3).jpg"/>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66800" y="1371600"/>
            <a:ext cx="7086600" cy="47244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7404603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الرأي الثالث</a:t>
            </a:r>
            <a:endParaRPr lang="ar-IQ" dirty="0"/>
          </a:p>
        </p:txBody>
      </p:sp>
      <p:pic>
        <p:nvPicPr>
          <p:cNvPr id="3074" name="Picture 2" descr="E:\images (4).jpg"/>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1143000" y="1371600"/>
            <a:ext cx="7086600" cy="47244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484588142"/>
      </p:ext>
    </p:extLst>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اهمية البحار والمحيطات</a:t>
            </a:r>
            <a:endParaRPr lang="ar-IQ" dirty="0"/>
          </a:p>
        </p:txBody>
      </p:sp>
      <p:sp>
        <p:nvSpPr>
          <p:cNvPr id="3" name="عنصر نائب للمحتوى 2"/>
          <p:cNvSpPr>
            <a:spLocks noGrp="1"/>
          </p:cNvSpPr>
          <p:nvPr>
            <p:ph idx="1"/>
          </p:nvPr>
        </p:nvSpPr>
        <p:spPr/>
        <p:txBody>
          <a:bodyPr/>
          <a:lstStyle/>
          <a:p>
            <a:r>
              <a:rPr lang="en-US" dirty="0"/>
              <a:t> </a:t>
            </a:r>
            <a:r>
              <a:rPr lang="ar-IQ" dirty="0"/>
              <a:t>للبحار والمحيطات اهمية كبيرة بالنسبة لكوكب الارض ويمكن تلخيص هذه الاهمية بما يأتي </a:t>
            </a:r>
            <a:r>
              <a:rPr lang="ar-IQ" dirty="0" smtClean="0"/>
              <a:t>:</a:t>
            </a:r>
          </a:p>
          <a:p>
            <a:r>
              <a:rPr lang="ar-IQ" b="1" dirty="0"/>
              <a:t>اولا : الامتداد الكبير لها على سطح الارض :</a:t>
            </a:r>
            <a:endParaRPr lang="en-US" dirty="0"/>
          </a:p>
          <a:p>
            <a:endParaRPr lang="ar-IQ" dirty="0"/>
          </a:p>
        </p:txBody>
      </p:sp>
      <p:pic>
        <p:nvPicPr>
          <p:cNvPr id="4098" name="Picture 2" descr="E:\download.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295400" y="3429000"/>
            <a:ext cx="7315200" cy="266699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025570222"/>
      </p:ext>
    </p:extLst>
  </p:cSld>
  <p:clrMapOvr>
    <a:masterClrMapping/>
  </p:clrMapOvr>
  <p:transition spd="slow">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a:t>ثانيا : الدور الحيوي للبحار والمحيطات : </a:t>
            </a:r>
            <a:endParaRPr lang="ar-IQ" dirty="0"/>
          </a:p>
        </p:txBody>
      </p:sp>
      <p:sp>
        <p:nvSpPr>
          <p:cNvPr id="3" name="عنصر نائب للمحتوى 2"/>
          <p:cNvSpPr>
            <a:spLocks noGrp="1"/>
          </p:cNvSpPr>
          <p:nvPr>
            <p:ph idx="1"/>
          </p:nvPr>
        </p:nvSpPr>
        <p:spPr/>
        <p:txBody>
          <a:bodyPr/>
          <a:lstStyle/>
          <a:p>
            <a:r>
              <a:rPr lang="ar-IQ" b="1" dirty="0"/>
              <a:t>ثالثا : الاهمية المناخية للبحار والمحيطات :</a:t>
            </a:r>
            <a:endParaRPr lang="en-US" dirty="0"/>
          </a:p>
          <a:p>
            <a:r>
              <a:rPr lang="ar-IQ" b="1" u="sng" dirty="0"/>
              <a:t>المستوى الاول :</a:t>
            </a:r>
            <a:r>
              <a:rPr lang="ar-IQ" dirty="0"/>
              <a:t> مصغر ينحصر في المناطق الساحلية فتعمل مياه البحار والمحيطات على تعديل درجات الحرارة وابرز الامثلة على ذلك نسيم البر </a:t>
            </a:r>
            <a:r>
              <a:rPr lang="ar-IQ" dirty="0" smtClean="0"/>
              <a:t>والبحر</a:t>
            </a:r>
          </a:p>
          <a:p>
            <a:endParaRPr lang="ar-IQ" dirty="0"/>
          </a:p>
        </p:txBody>
      </p:sp>
      <p:pic>
        <p:nvPicPr>
          <p:cNvPr id="5122" name="Picture 2" descr="E:\images (5).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600201" y="3809999"/>
            <a:ext cx="6248400" cy="182880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3923185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2000" dirty="0"/>
              <a:t>اما </a:t>
            </a:r>
            <a:r>
              <a:rPr lang="ar-IQ" sz="2000" b="1" u="sng" dirty="0"/>
              <a:t>المستوى الثاني</a:t>
            </a:r>
            <a:r>
              <a:rPr lang="ar-IQ" sz="2000" dirty="0"/>
              <a:t> من الاهمية الحرارية فهو مستوى كبير يتمثل بالتبادل العالمي لكتل الهواء . </a:t>
            </a:r>
          </a:p>
        </p:txBody>
      </p:sp>
      <p:sp>
        <p:nvSpPr>
          <p:cNvPr id="3" name="عنصر نائب للمحتوى 2"/>
          <p:cNvSpPr>
            <a:spLocks noGrp="1"/>
          </p:cNvSpPr>
          <p:nvPr>
            <p:ph idx="1"/>
          </p:nvPr>
        </p:nvSpPr>
        <p:spPr/>
        <p:txBody>
          <a:bodyPr>
            <a:normAutofit fontScale="77500" lnSpcReduction="20000"/>
          </a:bodyPr>
          <a:lstStyle/>
          <a:p>
            <a:r>
              <a:rPr lang="ar-IQ" b="1" dirty="0"/>
              <a:t>رابعا : اهمية البحار والمحيطات الاقتصادية والسياسية والترفيهية : </a:t>
            </a:r>
            <a:endParaRPr lang="en-US" dirty="0"/>
          </a:p>
          <a:p>
            <a:r>
              <a:rPr lang="ar-IQ" dirty="0"/>
              <a:t>       للبحار والمحيطات اهمية كبيرة </a:t>
            </a:r>
            <a:r>
              <a:rPr lang="ar-IQ" dirty="0" err="1"/>
              <a:t>للانسان</a:t>
            </a:r>
            <a:r>
              <a:rPr lang="ar-IQ" dirty="0"/>
              <a:t> اضافة الى اهميتها السابقة له وتتمثل هذه الاهمية بما يأتي : </a:t>
            </a:r>
            <a:endParaRPr lang="en-US" dirty="0"/>
          </a:p>
          <a:p>
            <a:r>
              <a:rPr lang="ar-IQ" dirty="0"/>
              <a:t>1 ـ اهميتها في النقل . </a:t>
            </a:r>
            <a:endParaRPr lang="en-US" dirty="0"/>
          </a:p>
          <a:p>
            <a:r>
              <a:rPr lang="ar-IQ" dirty="0"/>
              <a:t>2 ـ تمد الانسان بالمياه المحلاة في المناطق التي </a:t>
            </a:r>
            <a:r>
              <a:rPr lang="ar-IQ" dirty="0" err="1"/>
              <a:t>لاتوجد</a:t>
            </a:r>
            <a:r>
              <a:rPr lang="ar-IQ" dirty="0"/>
              <a:t> فيها مياه سطحية .</a:t>
            </a:r>
            <a:endParaRPr lang="en-US" dirty="0"/>
          </a:p>
          <a:p>
            <a:r>
              <a:rPr lang="ar-IQ" dirty="0"/>
              <a:t>3 ـ امداد الانسان بالغذاء .</a:t>
            </a:r>
            <a:endParaRPr lang="en-US" dirty="0"/>
          </a:p>
          <a:p>
            <a:r>
              <a:rPr lang="ar-IQ" dirty="0"/>
              <a:t>4 ـ مورد مهم لملح الطعام . ( لو تبخرت مياه المحيطات لتركت ملح الطعام بطبقة يصل سمكها الى 60 م ) .</a:t>
            </a:r>
            <a:endParaRPr lang="en-US" dirty="0"/>
          </a:p>
          <a:p>
            <a:r>
              <a:rPr lang="ar-IQ" dirty="0"/>
              <a:t>5 ـ مصدر مهم للموارد المعدنية .</a:t>
            </a:r>
            <a:endParaRPr lang="en-US" dirty="0"/>
          </a:p>
          <a:p>
            <a:r>
              <a:rPr lang="ar-IQ" dirty="0"/>
              <a:t>6 ـ لها اهمية في الكشف الاثري عن الحضارات الانسانية الغارقة . </a:t>
            </a:r>
            <a:endParaRPr lang="en-US" dirty="0"/>
          </a:p>
          <a:p>
            <a:r>
              <a:rPr lang="ar-IQ" dirty="0"/>
              <a:t>7 ـ لها اهمية في مجال الحدود السياسية .</a:t>
            </a:r>
            <a:endParaRPr lang="en-US" dirty="0"/>
          </a:p>
          <a:p>
            <a:r>
              <a:rPr lang="ar-IQ" dirty="0"/>
              <a:t>8 ـ لها اهمية في مجال الترفيه والالعاب الرياضية </a:t>
            </a:r>
            <a:r>
              <a:rPr lang="ar-IQ" dirty="0" smtClean="0"/>
              <a:t>.</a:t>
            </a:r>
            <a:endParaRPr lang="en-US" dirty="0"/>
          </a:p>
        </p:txBody>
      </p:sp>
    </p:spTree>
    <p:extLst>
      <p:ext uri="{BB962C8B-B14F-4D97-AF65-F5344CB8AC3E}">
        <p14:creationId xmlns:p14="http://schemas.microsoft.com/office/powerpoint/2010/main" xmlns="" val="27051729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u="sng" dirty="0" err="1"/>
              <a:t>نشاة</a:t>
            </a:r>
            <a:r>
              <a:rPr lang="ar-SA" b="1" u="sng" dirty="0"/>
              <a:t> البحار والمحيطات </a:t>
            </a:r>
            <a:endParaRPr lang="ar-IQ" dirty="0"/>
          </a:p>
        </p:txBody>
      </p:sp>
      <p:sp>
        <p:nvSpPr>
          <p:cNvPr id="3" name="عنصر نائب للمحتوى 2"/>
          <p:cNvSpPr>
            <a:spLocks noGrp="1"/>
          </p:cNvSpPr>
          <p:nvPr>
            <p:ph idx="1"/>
          </p:nvPr>
        </p:nvSpPr>
        <p:spPr/>
        <p:txBody>
          <a:bodyPr>
            <a:normAutofit fontScale="77500" lnSpcReduction="20000"/>
          </a:bodyPr>
          <a:lstStyle/>
          <a:p>
            <a:r>
              <a:rPr lang="ar-SA" dirty="0"/>
              <a:t>وقد وضعت العديد من النظريات  حول نشاءة الاحواض المحيطية وهي</a:t>
            </a:r>
            <a:r>
              <a:rPr lang="ar-SA" dirty="0" smtClean="0"/>
              <a:t>:</a:t>
            </a:r>
            <a:endParaRPr lang="ar-IQ" dirty="0" smtClean="0"/>
          </a:p>
          <a:p>
            <a:r>
              <a:rPr lang="ar-IQ" dirty="0" smtClean="0"/>
              <a:t>1- النظرية </a:t>
            </a:r>
            <a:r>
              <a:rPr lang="ar-IQ" dirty="0" err="1" smtClean="0"/>
              <a:t>التتراهيديه</a:t>
            </a:r>
            <a:endParaRPr lang="en-US" dirty="0"/>
          </a:p>
          <a:p>
            <a:pPr lvl="0"/>
            <a:r>
              <a:rPr lang="ar-IQ" dirty="0" smtClean="0"/>
              <a:t>2- </a:t>
            </a:r>
            <a:r>
              <a:rPr lang="ar-SA" dirty="0" smtClean="0"/>
              <a:t>نظرية </a:t>
            </a:r>
            <a:r>
              <a:rPr lang="ar-SA" dirty="0"/>
              <a:t>انسلاخ القمر</a:t>
            </a:r>
            <a:endParaRPr lang="en-US" dirty="0"/>
          </a:p>
          <a:p>
            <a:pPr lvl="0"/>
            <a:r>
              <a:rPr lang="ar-IQ" dirty="0" smtClean="0"/>
              <a:t>3- </a:t>
            </a:r>
            <a:r>
              <a:rPr lang="ar-SA" dirty="0" smtClean="0"/>
              <a:t>نظرية </a:t>
            </a:r>
            <a:r>
              <a:rPr lang="ar-SA" dirty="0"/>
              <a:t>الكويكبات</a:t>
            </a:r>
            <a:endParaRPr lang="en-US" dirty="0"/>
          </a:p>
          <a:p>
            <a:pPr lvl="0"/>
            <a:r>
              <a:rPr lang="ar-IQ" dirty="0" smtClean="0"/>
              <a:t>4- </a:t>
            </a:r>
            <a:r>
              <a:rPr lang="ar-SA" dirty="0" smtClean="0"/>
              <a:t>نظرية </a:t>
            </a:r>
            <a:r>
              <a:rPr lang="ar-SA" dirty="0"/>
              <a:t>التقلص والانكماش</a:t>
            </a:r>
            <a:endParaRPr lang="en-US" dirty="0"/>
          </a:p>
          <a:p>
            <a:pPr lvl="0"/>
            <a:r>
              <a:rPr lang="ar-IQ" dirty="0" smtClean="0"/>
              <a:t>5- </a:t>
            </a:r>
            <a:r>
              <a:rPr lang="ar-SA" dirty="0" smtClean="0"/>
              <a:t>نظرية </a:t>
            </a:r>
            <a:r>
              <a:rPr lang="ar-SA" dirty="0"/>
              <a:t>المعابر الارضية</a:t>
            </a:r>
            <a:endParaRPr lang="en-US" dirty="0"/>
          </a:p>
          <a:p>
            <a:pPr lvl="0"/>
            <a:r>
              <a:rPr lang="ar-IQ" dirty="0" smtClean="0"/>
              <a:t>6- </a:t>
            </a:r>
            <a:r>
              <a:rPr lang="ar-SA" dirty="0" smtClean="0"/>
              <a:t>نظرية </a:t>
            </a:r>
            <a:r>
              <a:rPr lang="ar-SA" dirty="0"/>
              <a:t>تمدد وانتشار قاع المحيط</a:t>
            </a:r>
            <a:endParaRPr lang="en-US" dirty="0"/>
          </a:p>
          <a:p>
            <a:pPr lvl="0"/>
            <a:r>
              <a:rPr lang="ar-IQ" dirty="0" smtClean="0"/>
              <a:t>7- </a:t>
            </a:r>
            <a:r>
              <a:rPr lang="ar-SA" dirty="0" smtClean="0"/>
              <a:t>نظرية </a:t>
            </a:r>
            <a:r>
              <a:rPr lang="ar-SA" dirty="0"/>
              <a:t>زحزحة القارات</a:t>
            </a:r>
            <a:endParaRPr lang="en-US" dirty="0"/>
          </a:p>
          <a:p>
            <a:pPr lvl="0"/>
            <a:r>
              <a:rPr lang="ar-IQ" dirty="0" smtClean="0"/>
              <a:t>8- </a:t>
            </a:r>
            <a:r>
              <a:rPr lang="ar-SA" dirty="0" smtClean="0"/>
              <a:t>نظرية </a:t>
            </a:r>
            <a:r>
              <a:rPr lang="ar-SA" dirty="0"/>
              <a:t>الصفائح </a:t>
            </a:r>
            <a:r>
              <a:rPr lang="ar-SA" dirty="0" err="1"/>
              <a:t>التكتونية</a:t>
            </a:r>
            <a:endParaRPr lang="en-US" dirty="0"/>
          </a:p>
          <a:p>
            <a:r>
              <a:rPr lang="ar-IQ" dirty="0" smtClean="0"/>
              <a:t>احدث </a:t>
            </a:r>
            <a:r>
              <a:rPr lang="ar-IQ" dirty="0"/>
              <a:t>النظريات واكثرها قبولا هي نظرية 7و8 احداهما مكملة </a:t>
            </a:r>
            <a:r>
              <a:rPr lang="ar-IQ" dirty="0" err="1"/>
              <a:t>للاخرى</a:t>
            </a:r>
            <a:r>
              <a:rPr lang="ar-IQ" dirty="0"/>
              <a:t> وسوف يتم تناولها بالتفصيل</a:t>
            </a:r>
            <a:endParaRPr lang="en-US" dirty="0"/>
          </a:p>
          <a:p>
            <a:endParaRPr lang="ar-IQ" dirty="0"/>
          </a:p>
        </p:txBody>
      </p:sp>
    </p:spTree>
    <p:extLst>
      <p:ext uri="{BB962C8B-B14F-4D97-AF65-F5344CB8AC3E}">
        <p14:creationId xmlns:p14="http://schemas.microsoft.com/office/powerpoint/2010/main" xmlns="" val="3721346951"/>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TotalTime>
  <Words>639</Words>
  <Application>Microsoft Office PowerPoint</Application>
  <PresentationFormat>On-screen Show (4:3)</PresentationFormat>
  <Paragraphs>57</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نسق Office</vt:lpstr>
      <vt:lpstr>جغرافية البحار والمحيطات  المحاضرة 2</vt:lpstr>
      <vt:lpstr>اصل مياه المحيطات</vt:lpstr>
      <vt:lpstr>الرأي الاول</vt:lpstr>
      <vt:lpstr>الرأي الثاني</vt:lpstr>
      <vt:lpstr>الرأي الثالث</vt:lpstr>
      <vt:lpstr>اهمية البحار والمحيطات</vt:lpstr>
      <vt:lpstr>ثانيا : الدور الحيوي للبحار والمحيطات : </vt:lpstr>
      <vt:lpstr>اما المستوى الثاني من الاهمية الحرارية فهو مستوى كبير يتمثل بالتبادل العالمي لكتل الهواء . </vt:lpstr>
      <vt:lpstr>نشاة البحار والمحيطات </vt:lpstr>
      <vt:lpstr>نظرية زحزحة القارات </vt:lpstr>
      <vt:lpstr>Slide 11</vt:lpstr>
      <vt:lpstr>في المحاضرة القادمة</vt:lpstr>
      <vt:lpstr>Slide 13</vt:lpstr>
    </vt:vector>
  </TitlesOfParts>
  <Company>Al-Qaisar Technologies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جغرافية البحار والمحيطات  المحاضرة 2</dc:title>
  <dc:creator>sw</dc:creator>
  <cp:lastModifiedBy>Maher Fattouh</cp:lastModifiedBy>
  <cp:revision>8</cp:revision>
  <dcterms:created xsi:type="dcterms:W3CDTF">2020-12-14T16:40:18Z</dcterms:created>
  <dcterms:modified xsi:type="dcterms:W3CDTF">2020-12-21T17:41:20Z</dcterms:modified>
</cp:coreProperties>
</file>