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64" r:id="rId6"/>
    <p:sldId id="259" r:id="rId7"/>
    <p:sldId id="262"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2" autoAdjust="0"/>
    <p:restoredTop sz="94660"/>
  </p:normalViewPr>
  <p:slideViewPr>
    <p:cSldViewPr snapToGrid="0">
      <p:cViewPr varScale="1">
        <p:scale>
          <a:sx n="74" d="100"/>
          <a:sy n="74" d="100"/>
        </p:scale>
        <p:origin x="-498"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57EE52-26F9-4B13-848E-DC5DEC206FA7}" type="datetimeFigureOut">
              <a:rPr lang="en-US" smtClean="0"/>
              <a:t>12/17/2020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48897A-1DA3-41E5-BA48-7698F090A1AD}" type="slidenum">
              <a:rPr lang="en-US" smtClean="0"/>
              <a:t>‹#›</a:t>
            </a:fld>
            <a:endParaRPr lang="en-US"/>
          </a:p>
        </p:txBody>
      </p:sp>
    </p:spTree>
    <p:extLst>
      <p:ext uri="{BB962C8B-B14F-4D97-AF65-F5344CB8AC3E}">
        <p14:creationId xmlns:p14="http://schemas.microsoft.com/office/powerpoint/2010/main" val="2849950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57EE52-26F9-4B13-848E-DC5DEC206FA7}" type="datetimeFigureOut">
              <a:rPr lang="en-US" smtClean="0"/>
              <a:t>12/17/2020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48897A-1DA3-41E5-BA48-7698F090A1AD}" type="slidenum">
              <a:rPr lang="en-US" smtClean="0"/>
              <a:t>‹#›</a:t>
            </a:fld>
            <a:endParaRPr lang="en-US"/>
          </a:p>
        </p:txBody>
      </p:sp>
    </p:spTree>
    <p:extLst>
      <p:ext uri="{BB962C8B-B14F-4D97-AF65-F5344CB8AC3E}">
        <p14:creationId xmlns:p14="http://schemas.microsoft.com/office/powerpoint/2010/main" val="2417183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57EE52-26F9-4B13-848E-DC5DEC206FA7}" type="datetimeFigureOut">
              <a:rPr lang="en-US" smtClean="0"/>
              <a:t>12/17/2020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48897A-1DA3-41E5-BA48-7698F090A1AD}" type="slidenum">
              <a:rPr lang="en-US" smtClean="0"/>
              <a:t>‹#›</a:t>
            </a:fld>
            <a:endParaRPr lang="en-US"/>
          </a:p>
        </p:txBody>
      </p:sp>
    </p:spTree>
    <p:extLst>
      <p:ext uri="{BB962C8B-B14F-4D97-AF65-F5344CB8AC3E}">
        <p14:creationId xmlns:p14="http://schemas.microsoft.com/office/powerpoint/2010/main" val="2594446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57EE52-26F9-4B13-848E-DC5DEC206FA7}" type="datetimeFigureOut">
              <a:rPr lang="en-US" smtClean="0"/>
              <a:t>12/17/2020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48897A-1DA3-41E5-BA48-7698F090A1AD}" type="slidenum">
              <a:rPr lang="en-US" smtClean="0"/>
              <a:t>‹#›</a:t>
            </a:fld>
            <a:endParaRPr lang="en-US"/>
          </a:p>
        </p:txBody>
      </p:sp>
    </p:spTree>
    <p:extLst>
      <p:ext uri="{BB962C8B-B14F-4D97-AF65-F5344CB8AC3E}">
        <p14:creationId xmlns:p14="http://schemas.microsoft.com/office/powerpoint/2010/main" val="4155305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B57EE52-26F9-4B13-848E-DC5DEC206FA7}" type="datetimeFigureOut">
              <a:rPr lang="en-US" smtClean="0"/>
              <a:t>12/17/2020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48897A-1DA3-41E5-BA48-7698F090A1AD}" type="slidenum">
              <a:rPr lang="en-US" smtClean="0"/>
              <a:t>‹#›</a:t>
            </a:fld>
            <a:endParaRPr lang="en-US"/>
          </a:p>
        </p:txBody>
      </p:sp>
    </p:spTree>
    <p:extLst>
      <p:ext uri="{BB962C8B-B14F-4D97-AF65-F5344CB8AC3E}">
        <p14:creationId xmlns:p14="http://schemas.microsoft.com/office/powerpoint/2010/main" val="741350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57EE52-26F9-4B13-848E-DC5DEC206FA7}" type="datetimeFigureOut">
              <a:rPr lang="en-US" smtClean="0"/>
              <a:t>12/17/2020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48897A-1DA3-41E5-BA48-7698F090A1AD}" type="slidenum">
              <a:rPr lang="en-US" smtClean="0"/>
              <a:t>‹#›</a:t>
            </a:fld>
            <a:endParaRPr lang="en-US"/>
          </a:p>
        </p:txBody>
      </p:sp>
    </p:spTree>
    <p:extLst>
      <p:ext uri="{BB962C8B-B14F-4D97-AF65-F5344CB8AC3E}">
        <p14:creationId xmlns:p14="http://schemas.microsoft.com/office/powerpoint/2010/main" val="3610232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57EE52-26F9-4B13-848E-DC5DEC206FA7}" type="datetimeFigureOut">
              <a:rPr lang="en-US" smtClean="0"/>
              <a:t>12/17/2020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48897A-1DA3-41E5-BA48-7698F090A1AD}" type="slidenum">
              <a:rPr lang="en-US" smtClean="0"/>
              <a:t>‹#›</a:t>
            </a:fld>
            <a:endParaRPr lang="en-US"/>
          </a:p>
        </p:txBody>
      </p:sp>
    </p:spTree>
    <p:extLst>
      <p:ext uri="{BB962C8B-B14F-4D97-AF65-F5344CB8AC3E}">
        <p14:creationId xmlns:p14="http://schemas.microsoft.com/office/powerpoint/2010/main" val="3635534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57EE52-26F9-4B13-848E-DC5DEC206FA7}" type="datetimeFigureOut">
              <a:rPr lang="en-US" smtClean="0"/>
              <a:t>12/17/2020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48897A-1DA3-41E5-BA48-7698F090A1AD}" type="slidenum">
              <a:rPr lang="en-US" smtClean="0"/>
              <a:t>‹#›</a:t>
            </a:fld>
            <a:endParaRPr lang="en-US"/>
          </a:p>
        </p:txBody>
      </p:sp>
    </p:spTree>
    <p:extLst>
      <p:ext uri="{BB962C8B-B14F-4D97-AF65-F5344CB8AC3E}">
        <p14:creationId xmlns:p14="http://schemas.microsoft.com/office/powerpoint/2010/main" val="3223363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57EE52-26F9-4B13-848E-DC5DEC206FA7}" type="datetimeFigureOut">
              <a:rPr lang="en-US" smtClean="0"/>
              <a:t>12/17/2020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48897A-1DA3-41E5-BA48-7698F090A1AD}" type="slidenum">
              <a:rPr lang="en-US" smtClean="0"/>
              <a:t>‹#›</a:t>
            </a:fld>
            <a:endParaRPr lang="en-US"/>
          </a:p>
        </p:txBody>
      </p:sp>
    </p:spTree>
    <p:extLst>
      <p:ext uri="{BB962C8B-B14F-4D97-AF65-F5344CB8AC3E}">
        <p14:creationId xmlns:p14="http://schemas.microsoft.com/office/powerpoint/2010/main" val="975888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B57EE52-26F9-4B13-848E-DC5DEC206FA7}" type="datetimeFigureOut">
              <a:rPr lang="en-US" smtClean="0"/>
              <a:t>12/17/2020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48897A-1DA3-41E5-BA48-7698F090A1AD}" type="slidenum">
              <a:rPr lang="en-US" smtClean="0"/>
              <a:t>‹#›</a:t>
            </a:fld>
            <a:endParaRPr lang="en-US"/>
          </a:p>
        </p:txBody>
      </p:sp>
    </p:spTree>
    <p:extLst>
      <p:ext uri="{BB962C8B-B14F-4D97-AF65-F5344CB8AC3E}">
        <p14:creationId xmlns:p14="http://schemas.microsoft.com/office/powerpoint/2010/main" val="2127406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B57EE52-26F9-4B13-848E-DC5DEC206FA7}" type="datetimeFigureOut">
              <a:rPr lang="en-US" smtClean="0"/>
              <a:t>12/17/2020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48897A-1DA3-41E5-BA48-7698F090A1AD}" type="slidenum">
              <a:rPr lang="en-US" smtClean="0"/>
              <a:t>‹#›</a:t>
            </a:fld>
            <a:endParaRPr lang="en-US"/>
          </a:p>
        </p:txBody>
      </p:sp>
    </p:spTree>
    <p:extLst>
      <p:ext uri="{BB962C8B-B14F-4D97-AF65-F5344CB8AC3E}">
        <p14:creationId xmlns:p14="http://schemas.microsoft.com/office/powerpoint/2010/main" val="3167543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57EE52-26F9-4B13-848E-DC5DEC206FA7}" type="datetimeFigureOut">
              <a:rPr lang="en-US" smtClean="0"/>
              <a:t>12/17/2020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48897A-1DA3-41E5-BA48-7698F090A1AD}" type="slidenum">
              <a:rPr lang="en-US" smtClean="0"/>
              <a:t>‹#›</a:t>
            </a:fld>
            <a:endParaRPr lang="en-US"/>
          </a:p>
        </p:txBody>
      </p:sp>
    </p:spTree>
    <p:extLst>
      <p:ext uri="{BB962C8B-B14F-4D97-AF65-F5344CB8AC3E}">
        <p14:creationId xmlns:p14="http://schemas.microsoft.com/office/powerpoint/2010/main" val="824866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96046" y="4073091"/>
            <a:ext cx="9493625" cy="1995199"/>
          </a:xfrm>
        </p:spPr>
        <p:style>
          <a:lnRef idx="3">
            <a:schemeClr val="lt1"/>
          </a:lnRef>
          <a:fillRef idx="1">
            <a:schemeClr val="accent1"/>
          </a:fillRef>
          <a:effectRef idx="1">
            <a:schemeClr val="accent1"/>
          </a:effectRef>
          <a:fontRef idx="minor">
            <a:schemeClr val="lt1"/>
          </a:fontRef>
        </p:style>
        <p:txBody>
          <a:bodyPr>
            <a:normAutofit lnSpcReduction="10000"/>
          </a:bodyPr>
          <a:lstStyle/>
          <a:p>
            <a:pPr marL="114300">
              <a:lnSpc>
                <a:spcPct val="150000"/>
              </a:lnSpc>
            </a:pPr>
            <a:r>
              <a:rPr lang="en-US" sz="4000" b="1" dirty="0">
                <a:effectLst>
                  <a:outerShdw blurRad="38100" dist="38100" dir="2700000" algn="tl">
                    <a:srgbClr val="000000">
                      <a:alpha val="43137"/>
                    </a:srgbClr>
                  </a:outerShdw>
                </a:effectLst>
                <a:latin typeface="Times New Roman" pitchFamily="18" charset="0"/>
                <a:cs typeface="Times New Roman" pitchFamily="18" charset="0"/>
              </a:rPr>
              <a:t>Software Engineering</a:t>
            </a:r>
          </a:p>
          <a:p>
            <a:pPr marL="114300">
              <a:lnSpc>
                <a:spcPct val="150000"/>
              </a:lnSpc>
            </a:pPr>
            <a:r>
              <a:rPr lang="en-US" sz="4000" b="1" dirty="0" smtClean="0">
                <a:effectLst>
                  <a:outerShdw blurRad="38100" dist="38100" dir="2700000" algn="tl">
                    <a:srgbClr val="000000">
                      <a:alpha val="43137"/>
                    </a:srgbClr>
                  </a:outerShdw>
                </a:effectLst>
                <a:latin typeface="Times New Roman" pitchFamily="18" charset="0"/>
                <a:cs typeface="Times New Roman" pitchFamily="18" charset="0"/>
              </a:rPr>
              <a:t>2020-2021</a:t>
            </a:r>
            <a:endParaRPr lang="en-US" sz="4000" b="1" dirty="0">
              <a:effectLst>
                <a:outerShdw blurRad="38100" dist="38100" dir="2700000" algn="tl">
                  <a:srgbClr val="000000">
                    <a:alpha val="43137"/>
                  </a:srgbClr>
                </a:outerShdw>
              </a:effectLst>
            </a:endParaRPr>
          </a:p>
        </p:txBody>
      </p:sp>
      <p:pic>
        <p:nvPicPr>
          <p:cNvPr id="2" name="Picture 1"/>
          <p:cNvPicPr>
            <a:picLocks noChangeAspect="1"/>
          </p:cNvPicPr>
          <p:nvPr/>
        </p:nvPicPr>
        <p:blipFill>
          <a:blip r:embed="rId2"/>
          <a:stretch>
            <a:fillRect/>
          </a:stretch>
        </p:blipFill>
        <p:spPr>
          <a:xfrm>
            <a:off x="1828801" y="617050"/>
            <a:ext cx="3048260" cy="3048260"/>
          </a:xfrm>
          <a:prstGeom prst="rect">
            <a:avLst/>
          </a:prstGeom>
        </p:spPr>
        <p:style>
          <a:lnRef idx="2">
            <a:schemeClr val="dk1"/>
          </a:lnRef>
          <a:fillRef idx="1">
            <a:schemeClr val="lt1"/>
          </a:fillRef>
          <a:effectRef idx="0">
            <a:schemeClr val="dk1"/>
          </a:effectRef>
          <a:fontRef idx="minor">
            <a:schemeClr val="dk1"/>
          </a:fontRef>
        </p:style>
      </p:pic>
      <p:pic>
        <p:nvPicPr>
          <p:cNvPr id="4" name="Picture 3"/>
          <p:cNvPicPr>
            <a:picLocks noChangeAspect="1"/>
          </p:cNvPicPr>
          <p:nvPr/>
        </p:nvPicPr>
        <p:blipFill>
          <a:blip r:embed="rId3"/>
          <a:stretch>
            <a:fillRect/>
          </a:stretch>
        </p:blipFill>
        <p:spPr>
          <a:xfrm>
            <a:off x="6996545" y="617049"/>
            <a:ext cx="3048261" cy="3048261"/>
          </a:xfrm>
          <a:prstGeom prst="rect">
            <a:avLst/>
          </a:prstGeom>
        </p:spPr>
        <p:style>
          <a:lnRef idx="2">
            <a:schemeClr val="dk1"/>
          </a:lnRef>
          <a:fillRef idx="1">
            <a:schemeClr val="lt1"/>
          </a:fillRef>
          <a:effectRef idx="0">
            <a:schemeClr val="dk1"/>
          </a:effectRef>
          <a:fontRef idx="minor">
            <a:schemeClr val="dk1"/>
          </a:fontRef>
        </p:style>
      </p:pic>
    </p:spTree>
    <p:extLst>
      <p:ext uri="{BB962C8B-B14F-4D97-AF65-F5344CB8AC3E}">
        <p14:creationId xmlns:p14="http://schemas.microsoft.com/office/powerpoint/2010/main" val="40439226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76094"/>
            <a:ext cx="8679873" cy="1231033"/>
          </a:xfrm>
        </p:spPr>
        <p:style>
          <a:lnRef idx="3">
            <a:schemeClr val="lt1"/>
          </a:lnRef>
          <a:fillRef idx="1">
            <a:schemeClr val="accent1"/>
          </a:fillRef>
          <a:effectRef idx="1">
            <a:schemeClr val="accent1"/>
          </a:effectRef>
          <a:fontRef idx="minor">
            <a:schemeClr val="lt1"/>
          </a:fontRef>
        </p:style>
        <p:txBody>
          <a:bodyPr>
            <a:normAutofit fontScale="90000"/>
          </a:bodyPr>
          <a:lstStyle/>
          <a:p>
            <a:pPr algn="ctr"/>
            <a:r>
              <a:rPr lang="en-US" sz="4800" b="1" dirty="0" smtClean="0">
                <a:latin typeface="Times New Roman" panose="02020603050405020304" pitchFamily="18" charset="0"/>
                <a:cs typeface="Times New Roman" panose="02020603050405020304" pitchFamily="18" charset="0"/>
              </a:rPr>
              <a:t>Goals of </a:t>
            </a:r>
            <a:r>
              <a:rPr lang="en-US" sz="4800" b="1" dirty="0">
                <a:latin typeface="Times New Roman" pitchFamily="18" charset="0"/>
                <a:cs typeface="Times New Roman" pitchFamily="18" charset="0"/>
              </a:rPr>
              <a:t>Software Engineering</a:t>
            </a:r>
            <a:br>
              <a:rPr lang="en-US" sz="4800" b="1" dirty="0">
                <a:latin typeface="Times New Roman" pitchFamily="18" charset="0"/>
                <a:cs typeface="Times New Roman" pitchFamily="18" charset="0"/>
              </a:rPr>
            </a:br>
            <a:endParaRPr lang="en-US" sz="48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r" rtl="1"/>
            <a:r>
              <a:rPr lang="ar-IQ" dirty="0"/>
              <a:t>هذا المقرر يستعرض التقنيات </a:t>
            </a:r>
            <a:r>
              <a:rPr lang="ar-IQ" dirty="0" smtClean="0"/>
              <a:t>و المنهج المتبع لإنشاء منتوجات البرمجيات</a:t>
            </a:r>
            <a:endParaRPr lang="en-US" dirty="0" smtClean="0"/>
          </a:p>
          <a:p>
            <a:pPr lvl="0" algn="r" rtl="1"/>
            <a:r>
              <a:rPr lang="ar-IQ" dirty="0" smtClean="0"/>
              <a:t>الهدف من المقرر هو ان يصبح الطالب قادرا على </a:t>
            </a:r>
            <a:r>
              <a:rPr lang="ar-SA" dirty="0"/>
              <a:t>إنشاء البرمجيات </a:t>
            </a:r>
            <a:r>
              <a:rPr lang="ar-IQ" dirty="0" smtClean="0"/>
              <a:t>و </a:t>
            </a:r>
            <a:r>
              <a:rPr lang="ar-SA" dirty="0" smtClean="0"/>
              <a:t>يمكن </a:t>
            </a:r>
            <a:r>
              <a:rPr lang="ar-SA" dirty="0"/>
              <a:t>الاعتماد </a:t>
            </a:r>
            <a:r>
              <a:rPr lang="ar-SA" dirty="0" smtClean="0"/>
              <a:t>عليها</a:t>
            </a:r>
            <a:endParaRPr lang="en-US" dirty="0"/>
          </a:p>
          <a:p>
            <a:pPr marL="0" indent="0">
              <a:buNone/>
            </a:pP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4340" y="2865727"/>
            <a:ext cx="5886642" cy="3311236"/>
          </a:xfrm>
          <a:prstGeom prst="rect">
            <a:avLst/>
          </a:prstGeom>
        </p:spPr>
      </p:pic>
    </p:spTree>
    <p:extLst>
      <p:ext uri="{BB962C8B-B14F-4D97-AF65-F5344CB8AC3E}">
        <p14:creationId xmlns:p14="http://schemas.microsoft.com/office/powerpoint/2010/main" val="1178387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en-US" dirty="0">
                <a:latin typeface="Times New Roman" panose="02020603050405020304" pitchFamily="18" charset="0"/>
                <a:cs typeface="Times New Roman" panose="02020603050405020304" pitchFamily="18" charset="0"/>
              </a:rPr>
              <a:t>Chapter 1: An Introduction to Software Engineering</a:t>
            </a:r>
          </a:p>
        </p:txBody>
      </p:sp>
      <p:sp>
        <p:nvSpPr>
          <p:cNvPr id="3" name="Content Placeholder 2"/>
          <p:cNvSpPr>
            <a:spLocks noGrp="1"/>
          </p:cNvSpPr>
          <p:nvPr>
            <p:ph idx="1"/>
          </p:nvPr>
        </p:nvSpPr>
        <p:spPr>
          <a:xfrm>
            <a:off x="838200" y="1825625"/>
            <a:ext cx="10515600" cy="4866120"/>
          </a:xfrm>
        </p:spPr>
        <p:style>
          <a:lnRef idx="2">
            <a:schemeClr val="accent1">
              <a:shade val="50000"/>
            </a:schemeClr>
          </a:lnRef>
          <a:fillRef idx="1">
            <a:schemeClr val="accent1"/>
          </a:fillRef>
          <a:effectRef idx="0">
            <a:schemeClr val="accent1"/>
          </a:effectRef>
          <a:fontRef idx="minor">
            <a:schemeClr val="lt1"/>
          </a:fontRef>
        </p:style>
        <p:txBody>
          <a:bodyPr>
            <a:normAutofit fontScale="92500" lnSpcReduction="10000"/>
          </a:bodyPr>
          <a:lstStyle/>
          <a:p>
            <a:pPr marL="0" indent="0" algn="ctr">
              <a:buNone/>
            </a:pPr>
            <a:r>
              <a:rPr lang="en-US" b="1" dirty="0" smtClean="0">
                <a:latin typeface="Times New Roman" panose="02020603050405020304" pitchFamily="18" charset="0"/>
                <a:cs typeface="Times New Roman" panose="02020603050405020304" pitchFamily="18" charset="0"/>
              </a:rPr>
              <a:t>Topics</a:t>
            </a:r>
            <a:endParaRPr lang="en-US" b="1" dirty="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Computer Software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Software Engineering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Software </a:t>
            </a:r>
            <a:r>
              <a:rPr lang="en-US" dirty="0">
                <a:latin typeface="Times New Roman" panose="02020603050405020304" pitchFamily="18" charset="0"/>
                <a:cs typeface="Times New Roman" panose="02020603050405020304" pitchFamily="18" charset="0"/>
              </a:rPr>
              <a:t>Characteristics </a:t>
            </a:r>
          </a:p>
          <a:p>
            <a:pPr>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programmer &amp; Software Engineer </a:t>
            </a:r>
          </a:p>
          <a:p>
            <a:pPr>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characteristic software engineer</a:t>
            </a:r>
          </a:p>
          <a:p>
            <a:pPr>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Software Applications </a:t>
            </a:r>
          </a:p>
          <a:p>
            <a:pPr>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Evolving Role of Software  </a:t>
            </a:r>
          </a:p>
          <a:p>
            <a:pPr>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Software: A crisis on the horizon </a:t>
            </a:r>
          </a:p>
          <a:p>
            <a:pPr>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Attributes of Good software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Goals of Software Engineering </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7772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latin typeface="Times New Roman" panose="02020603050405020304" pitchFamily="18" charset="0"/>
                <a:cs typeface="Times New Roman" panose="02020603050405020304" pitchFamily="18" charset="0"/>
              </a:rPr>
              <a:t>Computer </a:t>
            </a:r>
            <a:r>
              <a:rPr lang="en-US" dirty="0">
                <a:latin typeface="Times New Roman" panose="02020603050405020304" pitchFamily="18" charset="0"/>
                <a:cs typeface="Times New Roman" panose="02020603050405020304" pitchFamily="18" charset="0"/>
              </a:rPr>
              <a:t>Software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70000" lnSpcReduction="20000"/>
          </a:bodyPr>
          <a:lstStyle/>
          <a:p>
            <a:pPr marL="0" indent="0" rtl="1">
              <a:lnSpc>
                <a:spcPct val="150000"/>
              </a:lnSpc>
              <a:buNone/>
            </a:pPr>
            <a:r>
              <a:rPr lang="en-US" dirty="0">
                <a:latin typeface="Times New Roman" panose="02020603050405020304" pitchFamily="18" charset="0"/>
                <a:cs typeface="Times New Roman" panose="02020603050405020304" pitchFamily="18" charset="0"/>
              </a:rPr>
              <a:t>It is the product that software engineers design and build. It encompasses programs that execute within a computer of any size and architecture, documents that encompass hard-copy and virtual forms, and data that combine numbers and text but also includes representations of pictorial, video, and audio </a:t>
            </a:r>
            <a:r>
              <a:rPr lang="en-US" dirty="0" smtClean="0">
                <a:latin typeface="Times New Roman" panose="02020603050405020304" pitchFamily="18" charset="0"/>
                <a:cs typeface="Times New Roman" panose="02020603050405020304" pitchFamily="18" charset="0"/>
              </a:rPr>
              <a:t>information. Software </a:t>
            </a:r>
            <a:r>
              <a:rPr lang="en-US" dirty="0">
                <a:latin typeface="Times New Roman" panose="02020603050405020304" pitchFamily="18" charset="0"/>
                <a:cs typeface="Times New Roman" panose="02020603050405020304" pitchFamily="18" charset="0"/>
              </a:rPr>
              <a:t>engineers built it, and virtually everyone in the industrialized world uses it either directly or indirectly. </a:t>
            </a:r>
          </a:p>
          <a:p>
            <a:pPr marL="0" indent="0" algn="r" rtl="1">
              <a:lnSpc>
                <a:spcPct val="150000"/>
              </a:lnSpc>
              <a:buNone/>
            </a:pPr>
            <a:r>
              <a:rPr lang="ar-SA" dirty="0" smtClean="0"/>
              <a:t>هذا </a:t>
            </a:r>
            <a:r>
              <a:rPr lang="ar-SA" dirty="0"/>
              <a:t>هو المنتج الذي يقوم مهندسو البرمجيات بتصميمه وبنائه</a:t>
            </a:r>
            <a:r>
              <a:rPr lang="ar-IQ" dirty="0"/>
              <a:t> </a:t>
            </a:r>
            <a:r>
              <a:rPr lang="ar-IQ" dirty="0" smtClean="0"/>
              <a:t> </a:t>
            </a:r>
            <a:r>
              <a:rPr lang="en-US" dirty="0"/>
              <a:t>. </a:t>
            </a:r>
            <a:r>
              <a:rPr lang="ar-SA" dirty="0"/>
              <a:t>وهو يشمل البرامج التي </a:t>
            </a:r>
            <a:r>
              <a:rPr lang="ar-SA" dirty="0" smtClean="0"/>
              <a:t>يتم</a:t>
            </a:r>
            <a:r>
              <a:rPr lang="ar-IQ" dirty="0" smtClean="0"/>
              <a:t> تنفيذها </a:t>
            </a:r>
            <a:r>
              <a:rPr lang="ar-SA" dirty="0" smtClean="0"/>
              <a:t> </a:t>
            </a:r>
            <a:r>
              <a:rPr lang="ar-SA" dirty="0"/>
              <a:t>الحاسوب  و ضمن  أي حجم و معمارية </a:t>
            </a:r>
            <a:r>
              <a:rPr lang="ar-IQ" dirty="0" smtClean="0"/>
              <a:t>للحاسوب</a:t>
            </a:r>
            <a:r>
              <a:rPr lang="ar-SA" dirty="0" smtClean="0"/>
              <a:t> </a:t>
            </a:r>
            <a:r>
              <a:rPr lang="ar-SA" dirty="0"/>
              <a:t>، </a:t>
            </a:r>
            <a:r>
              <a:rPr lang="ar-SA" dirty="0" smtClean="0"/>
              <a:t>و</a:t>
            </a:r>
            <a:r>
              <a:rPr lang="ar-IQ" dirty="0" smtClean="0"/>
              <a:t>يشمل ايضا </a:t>
            </a:r>
            <a:r>
              <a:rPr lang="ar-SA" dirty="0" smtClean="0"/>
              <a:t>الوثائق </a:t>
            </a:r>
            <a:r>
              <a:rPr lang="ar-SA" dirty="0"/>
              <a:t>التي تشمل النسخ المطبوعة والنماذج الافتراضية ، والبيانات التي تجمع بين الأرقام والنصوص و ايضا  تشمل </a:t>
            </a:r>
            <a:r>
              <a:rPr lang="ar-SA" dirty="0" smtClean="0"/>
              <a:t>المؤلفات  </a:t>
            </a:r>
            <a:r>
              <a:rPr lang="ar-SA" dirty="0"/>
              <a:t>المصورة </a:t>
            </a:r>
            <a:r>
              <a:rPr lang="en-US" dirty="0"/>
              <a:t>,</a:t>
            </a:r>
            <a:r>
              <a:rPr lang="ar-SA" dirty="0"/>
              <a:t>الفيديو و المعلومات الصوتية</a:t>
            </a:r>
            <a:r>
              <a:rPr lang="en-US" dirty="0" smtClean="0"/>
              <a:t>.</a:t>
            </a:r>
            <a:r>
              <a:rPr lang="ar-IQ" dirty="0"/>
              <a:t> يستخدم مصطلح برمجيات</a:t>
            </a:r>
            <a:r>
              <a:rPr lang="en-US" dirty="0"/>
              <a:t> (software ) </a:t>
            </a:r>
            <a:r>
              <a:rPr lang="ar-IQ" dirty="0"/>
              <a:t>عادة للاشاره الى برامج الحاسوب</a:t>
            </a:r>
            <a:r>
              <a:rPr lang="en-US" dirty="0"/>
              <a:t> </a:t>
            </a:r>
            <a:r>
              <a:rPr lang="en-US" dirty="0" smtClean="0"/>
              <a:t>computer programs</a:t>
            </a:r>
            <a:r>
              <a:rPr lang="ar-IQ" dirty="0" smtClean="0"/>
              <a:t>.</a:t>
            </a:r>
            <a:r>
              <a:rPr lang="ar-IQ" dirty="0"/>
              <a:t> </a:t>
            </a:r>
            <a:r>
              <a:rPr lang="ar-IQ" dirty="0" smtClean="0"/>
              <a:t>عادة يقوم </a:t>
            </a:r>
            <a:r>
              <a:rPr lang="ar-IQ" dirty="0"/>
              <a:t>مهندسو البرمجيات </a:t>
            </a:r>
            <a:r>
              <a:rPr lang="ar-IQ" dirty="0" smtClean="0"/>
              <a:t>ببناء </a:t>
            </a:r>
            <a:r>
              <a:rPr lang="en-US" dirty="0" smtClean="0"/>
              <a:t>computer software </a:t>
            </a:r>
            <a:r>
              <a:rPr lang="ar-IQ" dirty="0" smtClean="0"/>
              <a:t> </a:t>
            </a:r>
            <a:r>
              <a:rPr lang="ar-IQ" dirty="0"/>
              <a:t>، </a:t>
            </a:r>
            <a:r>
              <a:rPr lang="ar-IQ" dirty="0" smtClean="0"/>
              <a:t>وافتراضيا اي شخص في العالم الصناعي  يستخدمه  بشكل </a:t>
            </a:r>
            <a:r>
              <a:rPr lang="ar-IQ" dirty="0"/>
              <a:t>مباشر أو غير مباشر.</a:t>
            </a:r>
            <a:endParaRPr lang="en-US" dirty="0"/>
          </a:p>
          <a:p>
            <a:pPr>
              <a:lnSpc>
                <a:spcPct val="150000"/>
              </a:lnSpc>
            </a:pPr>
            <a:endParaRPr lang="en-US" dirty="0"/>
          </a:p>
        </p:txBody>
      </p:sp>
    </p:spTree>
    <p:extLst>
      <p:ext uri="{BB962C8B-B14F-4D97-AF65-F5344CB8AC3E}">
        <p14:creationId xmlns:p14="http://schemas.microsoft.com/office/powerpoint/2010/main" val="15275882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4963" y="346364"/>
            <a:ext cx="11090564" cy="6123709"/>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pPr algn="just" rtl="1">
              <a:lnSpc>
                <a:spcPct val="150000"/>
              </a:lnSpc>
              <a:buFont typeface="Wingdings" panose="05000000000000000000" pitchFamily="2" charset="2"/>
              <a:buChar char="ü"/>
            </a:pPr>
            <a:r>
              <a:rPr lang="ar-IQ" dirty="0"/>
              <a:t>في البداية كانت كلمة برنامج هي المستخدمة فيما يعرف اليوم بالبرمجيات </a:t>
            </a:r>
            <a:r>
              <a:rPr lang="en-US" dirty="0">
                <a:latin typeface="Times New Roman" panose="02020603050405020304" pitchFamily="18" charset="0"/>
                <a:cs typeface="Times New Roman" panose="02020603050405020304" pitchFamily="18" charset="0"/>
              </a:rPr>
              <a:t>Software</a:t>
            </a:r>
            <a:r>
              <a:rPr lang="ar-IQ" dirty="0"/>
              <a:t> </a:t>
            </a:r>
            <a:r>
              <a:rPr lang="ar-IQ" dirty="0" smtClean="0"/>
              <a:t>بعد </a:t>
            </a:r>
            <a:r>
              <a:rPr lang="ar-IQ" dirty="0"/>
              <a:t>اضافة التوثيق . ولا شك ان نقص التوثيق او عدم وجوده يؤدي الى الارتباك في متابعة المنظومة وتشغيلها من قبل المستخدم بصوره مثلى . لذلك بدا الاهتمام بالتوثيق ولكن لم يخل الامر من بعض المشاكل حتى بعد اضافة التوثيق فظهرت مشاكل متعددة بسبب تنوع وتعقد المنظومات المراد اعدادها .</a:t>
            </a:r>
            <a:endParaRPr lang="en-US" dirty="0"/>
          </a:p>
          <a:p>
            <a:pPr algn="just" rtl="1">
              <a:lnSpc>
                <a:spcPct val="150000"/>
              </a:lnSpc>
              <a:buFont typeface="Wingdings" panose="05000000000000000000" pitchFamily="2" charset="2"/>
              <a:buChar char="ü"/>
            </a:pPr>
            <a:r>
              <a:rPr lang="ar-IQ" dirty="0"/>
              <a:t>هذه المشاكل عرفت باسم </a:t>
            </a:r>
            <a:r>
              <a:rPr lang="ar-IQ" b="1" dirty="0"/>
              <a:t>ازمة البرمجيات </a:t>
            </a:r>
            <a:r>
              <a:rPr lang="ar-IQ" dirty="0"/>
              <a:t>وهي تعني المشاكل التي تمت مواجهتها اثناء اعداد المنظومات البرمجية نظرا </a:t>
            </a:r>
            <a:r>
              <a:rPr lang="ar-IQ" b="1" dirty="0"/>
              <a:t>لزيادة احتياجات ومتطلبات الزبون وازدياد حجم البرمجيات</a:t>
            </a:r>
            <a:r>
              <a:rPr lang="ar-IQ" dirty="0"/>
              <a:t> . </a:t>
            </a:r>
            <a:r>
              <a:rPr lang="ar-IQ" dirty="0" smtClean="0"/>
              <a:t>لذلك سعى </a:t>
            </a:r>
            <a:r>
              <a:rPr lang="ar-IQ" dirty="0"/>
              <a:t>المختصون للبحث عن حل لهذه الازمة وكان </a:t>
            </a:r>
            <a:r>
              <a:rPr lang="ar-IQ" b="1" dirty="0"/>
              <a:t>الحل</a:t>
            </a:r>
            <a:r>
              <a:rPr lang="ar-IQ" dirty="0"/>
              <a:t> هو </a:t>
            </a:r>
            <a:r>
              <a:rPr lang="ar-IQ" b="1" dirty="0"/>
              <a:t>اتباع الاسلوب الهندسي في اعداد المنتوج على شكل مشروع مما يستوجب تعيين مدير مشروع وفريق عمل </a:t>
            </a:r>
            <a:r>
              <a:rPr lang="ar-IQ" dirty="0"/>
              <a:t>. والنقطة الاخرى في </a:t>
            </a:r>
            <a:r>
              <a:rPr lang="ar-IQ" b="1" dirty="0"/>
              <a:t>الاسلوب الهندسي </a:t>
            </a:r>
            <a:r>
              <a:rPr lang="ar-IQ" dirty="0"/>
              <a:t>هي ان المنتوج يمر عبر مراحل هي </a:t>
            </a:r>
            <a:r>
              <a:rPr lang="ar-IQ" b="1" dirty="0"/>
              <a:t>التحليل , والتصميم , والتنفيذ , والاختبار , والصيانة</a:t>
            </a:r>
            <a:r>
              <a:rPr lang="ar-IQ" dirty="0"/>
              <a:t> . والنقطة الثالثة التي استدعت اللجوء الى الاسلوب الهندسي هي </a:t>
            </a:r>
            <a:r>
              <a:rPr lang="ar-IQ" b="1" dirty="0"/>
              <a:t>الاهتمام بجودة المنتوج </a:t>
            </a:r>
            <a:r>
              <a:rPr lang="ar-IQ" dirty="0"/>
              <a:t>ولا شك ان موضوع الجودة يعتبر من اولويات الاهتمامات .</a:t>
            </a:r>
            <a:endParaRPr lang="en-US" dirty="0"/>
          </a:p>
          <a:p>
            <a:pPr algn="just">
              <a:lnSpc>
                <a:spcPct val="150000"/>
              </a:lnSpc>
              <a:buFont typeface="Wingdings" panose="05000000000000000000" pitchFamily="2" charset="2"/>
              <a:buChar char="ü"/>
            </a:pPr>
            <a:endParaRPr lang="en-US" dirty="0"/>
          </a:p>
        </p:txBody>
      </p:sp>
    </p:spTree>
    <p:extLst>
      <p:ext uri="{BB962C8B-B14F-4D97-AF65-F5344CB8AC3E}">
        <p14:creationId xmlns:p14="http://schemas.microsoft.com/office/powerpoint/2010/main" val="2012241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6972" y="143452"/>
            <a:ext cx="10515600" cy="1325563"/>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latin typeface="Times New Roman" panose="02020603050405020304" pitchFamily="18" charset="0"/>
                <a:cs typeface="Times New Roman" panose="02020603050405020304" pitchFamily="18" charset="0"/>
              </a:rPr>
              <a:t>In General </a:t>
            </a:r>
            <a:r>
              <a:rPr lang="en-US" dirty="0">
                <a:latin typeface="Times New Roman" panose="02020603050405020304" pitchFamily="18" charset="0"/>
                <a:cs typeface="Times New Roman" panose="02020603050405020304" pitchFamily="18" charset="0"/>
              </a:rPr>
              <a:t>software consists </a:t>
            </a:r>
            <a:r>
              <a:rPr lang="en-US" dirty="0" smtClean="0">
                <a:latin typeface="Times New Roman" panose="02020603050405020304" pitchFamily="18" charset="0"/>
                <a:cs typeface="Times New Roman" panose="02020603050405020304" pitchFamily="18" charset="0"/>
              </a:rPr>
              <a:t>of</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6199" y="1784059"/>
            <a:ext cx="11797146" cy="4838413"/>
          </a:xfrm>
        </p:spPr>
        <p:style>
          <a:lnRef idx="2">
            <a:schemeClr val="dk1"/>
          </a:lnRef>
          <a:fillRef idx="1">
            <a:schemeClr val="lt1"/>
          </a:fillRef>
          <a:effectRef idx="0">
            <a:schemeClr val="dk1"/>
          </a:effectRef>
          <a:fontRef idx="minor">
            <a:schemeClr val="dk1"/>
          </a:fontRef>
        </p:style>
        <p:txBody>
          <a:bodyPr>
            <a:normAutofit/>
          </a:bodyPr>
          <a:lstStyle/>
          <a:p>
            <a:pPr marL="0" indent="0">
              <a:buNone/>
            </a:pPr>
            <a:r>
              <a:rPr lang="en-US" sz="2400" b="1" dirty="0">
                <a:cs typeface="+mj-cs"/>
              </a:rPr>
              <a:t>The software might take the following forms</a:t>
            </a:r>
            <a:r>
              <a:rPr lang="ar-IQ" sz="2400" b="1" dirty="0">
                <a:cs typeface="+mj-cs"/>
              </a:rPr>
              <a:t>: </a:t>
            </a:r>
            <a:endParaRPr lang="en-US" sz="2400" b="1" dirty="0">
              <a:cs typeface="+mj-cs"/>
            </a:endParaRPr>
          </a:p>
          <a:p>
            <a:pPr marL="0" indent="0">
              <a:buNone/>
            </a:pPr>
            <a:r>
              <a:rPr lang="ar-IQ" sz="2400" dirty="0" smtClean="0">
                <a:cs typeface="+mj-cs"/>
              </a:rPr>
              <a:t>1</a:t>
            </a:r>
            <a:r>
              <a:rPr lang="en-US" sz="2200" dirty="0" smtClean="0">
                <a:cs typeface="+mj-cs"/>
              </a:rPr>
              <a:t>.</a:t>
            </a:r>
            <a:r>
              <a:rPr lang="en-US" sz="2200" b="1" dirty="0" smtClean="0">
                <a:cs typeface="+mj-cs"/>
              </a:rPr>
              <a:t>Instructions</a:t>
            </a:r>
            <a:r>
              <a:rPr lang="en-US" sz="2200" dirty="0">
                <a:cs typeface="+mj-cs"/>
              </a:rPr>
              <a:t>: Computer programs, that when executed provide desired function and  performance</a:t>
            </a:r>
            <a:r>
              <a:rPr lang="ar-IQ" sz="2200" dirty="0">
                <a:cs typeface="+mj-cs"/>
              </a:rPr>
              <a:t>. </a:t>
            </a:r>
            <a:endParaRPr lang="en-US" sz="2200" dirty="0">
              <a:cs typeface="+mj-cs"/>
            </a:endParaRPr>
          </a:p>
          <a:p>
            <a:pPr marL="0" indent="0">
              <a:buNone/>
            </a:pPr>
            <a:r>
              <a:rPr lang="en-US" sz="2200" dirty="0">
                <a:cs typeface="+mj-cs"/>
              </a:rPr>
              <a:t>2. </a:t>
            </a:r>
            <a:r>
              <a:rPr lang="en-US" sz="2200" b="1" dirty="0">
                <a:cs typeface="+mj-cs"/>
              </a:rPr>
              <a:t>Data structured</a:t>
            </a:r>
            <a:r>
              <a:rPr lang="en-US" sz="2200" dirty="0">
                <a:cs typeface="+mj-cs"/>
              </a:rPr>
              <a:t>: That enable the programs to adequately manipulate information</a:t>
            </a:r>
            <a:r>
              <a:rPr lang="ar-IQ" sz="2200" dirty="0">
                <a:cs typeface="+mj-cs"/>
              </a:rPr>
              <a:t>. </a:t>
            </a:r>
            <a:endParaRPr lang="en-US" sz="2200" dirty="0">
              <a:cs typeface="+mj-cs"/>
            </a:endParaRPr>
          </a:p>
          <a:p>
            <a:pPr marL="0" indent="0">
              <a:buNone/>
            </a:pPr>
            <a:r>
              <a:rPr lang="en-US" sz="2200" dirty="0">
                <a:cs typeface="+mj-cs"/>
              </a:rPr>
              <a:t>3. </a:t>
            </a:r>
            <a:r>
              <a:rPr lang="en-US" sz="2200" b="1" dirty="0">
                <a:cs typeface="+mj-cs"/>
              </a:rPr>
              <a:t>Documents:</a:t>
            </a:r>
            <a:r>
              <a:rPr lang="en-US" sz="2200" dirty="0">
                <a:cs typeface="+mj-cs"/>
              </a:rPr>
              <a:t> That describes the operation and use of </a:t>
            </a:r>
            <a:r>
              <a:rPr lang="en-US" sz="2200" dirty="0" smtClean="0">
                <a:cs typeface="+mj-cs"/>
              </a:rPr>
              <a:t>programs</a:t>
            </a:r>
          </a:p>
          <a:p>
            <a:pPr lvl="1" algn="r" rtl="1">
              <a:lnSpc>
                <a:spcPct val="150000"/>
              </a:lnSpc>
            </a:pPr>
            <a:r>
              <a:rPr lang="ar-IQ" sz="2600" dirty="0" smtClean="0">
                <a:cs typeface="+mj-cs"/>
              </a:rPr>
              <a:t> </a:t>
            </a:r>
            <a:r>
              <a:rPr lang="en-US" sz="2600" dirty="0" smtClean="0">
                <a:cs typeface="+mj-cs"/>
              </a:rPr>
              <a:t>Instructions</a:t>
            </a:r>
            <a:r>
              <a:rPr lang="ar-IQ" sz="2600" dirty="0" smtClean="0">
                <a:cs typeface="+mj-cs"/>
              </a:rPr>
              <a:t> : عادة  برامج الحاسوب عندما يتم تنفيذها فأنها تقوم تقوم باداء وظيفة محددة و بكفاءة .</a:t>
            </a:r>
            <a:endParaRPr lang="en-US" sz="2600" dirty="0" smtClean="0">
              <a:cs typeface="+mj-cs"/>
            </a:endParaRPr>
          </a:p>
          <a:p>
            <a:pPr lvl="0" algn="r" rtl="1">
              <a:lnSpc>
                <a:spcPct val="150000"/>
              </a:lnSpc>
            </a:pPr>
            <a:r>
              <a:rPr lang="en-US" sz="2600" dirty="0">
                <a:cs typeface="+mj-cs"/>
              </a:rPr>
              <a:t>Data structured</a:t>
            </a:r>
            <a:r>
              <a:rPr lang="ar-IQ" sz="2600" dirty="0" smtClean="0">
                <a:cs typeface="+mj-cs"/>
              </a:rPr>
              <a:t>: </a:t>
            </a:r>
            <a:r>
              <a:rPr lang="ar-IQ" sz="2600" dirty="0">
                <a:cs typeface="+mj-cs"/>
              </a:rPr>
              <a:t>تساعد على </a:t>
            </a:r>
            <a:r>
              <a:rPr lang="ar-IQ" sz="2600" dirty="0" smtClean="0">
                <a:cs typeface="+mj-cs"/>
              </a:rPr>
              <a:t>تمكين </a:t>
            </a:r>
            <a:r>
              <a:rPr lang="ar-IQ" sz="2600" dirty="0">
                <a:cs typeface="+mj-cs"/>
              </a:rPr>
              <a:t>البرامج من معالجة المعلومات بشكل مناسب</a:t>
            </a:r>
            <a:endParaRPr lang="en-US" sz="2600" dirty="0">
              <a:cs typeface="+mj-cs"/>
            </a:endParaRPr>
          </a:p>
          <a:p>
            <a:pPr lvl="0" algn="r" rtl="1">
              <a:lnSpc>
                <a:spcPct val="150000"/>
              </a:lnSpc>
            </a:pPr>
            <a:r>
              <a:rPr lang="en-US" sz="2600" dirty="0">
                <a:cs typeface="+mj-cs"/>
              </a:rPr>
              <a:t>Documents</a:t>
            </a:r>
            <a:r>
              <a:rPr lang="ar-IQ" sz="2600" dirty="0" smtClean="0">
                <a:cs typeface="+mj-cs"/>
              </a:rPr>
              <a:t>: </a:t>
            </a:r>
            <a:r>
              <a:rPr lang="ar-IQ" sz="2600" dirty="0">
                <a:cs typeface="+mj-cs"/>
              </a:rPr>
              <a:t>وهي التي </a:t>
            </a:r>
            <a:r>
              <a:rPr lang="ar-IQ" sz="2600" dirty="0" smtClean="0">
                <a:cs typeface="+mj-cs"/>
              </a:rPr>
              <a:t>تصف العمليات و طريقة استخدام  البرامج.</a:t>
            </a:r>
            <a:endParaRPr lang="en-US" sz="2600" dirty="0">
              <a:cs typeface="+mj-cs"/>
            </a:endParaRPr>
          </a:p>
          <a:p>
            <a:pPr marL="0" indent="0">
              <a:lnSpc>
                <a:spcPct val="150000"/>
              </a:lnSpc>
              <a:buNone/>
            </a:pPr>
            <a:endParaRPr lang="en-US" dirty="0">
              <a:cs typeface="+mj-cs"/>
            </a:endParaRPr>
          </a:p>
        </p:txBody>
      </p:sp>
    </p:spTree>
    <p:extLst>
      <p:ext uri="{BB962C8B-B14F-4D97-AF65-F5344CB8AC3E}">
        <p14:creationId xmlns:p14="http://schemas.microsoft.com/office/powerpoint/2010/main" val="27510015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1880"/>
            <a:ext cx="10515600" cy="1242011"/>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a:latin typeface="Times New Roman" panose="02020603050405020304" pitchFamily="18" charset="0"/>
                <a:cs typeface="Times New Roman" panose="02020603050405020304" pitchFamily="18" charset="0"/>
              </a:rPr>
              <a:t>Software Engineering</a:t>
            </a:r>
          </a:p>
        </p:txBody>
      </p:sp>
      <p:sp>
        <p:nvSpPr>
          <p:cNvPr id="3" name="Content Placeholder 2"/>
          <p:cNvSpPr>
            <a:spLocks noGrp="1"/>
          </p:cNvSpPr>
          <p:nvPr>
            <p:ph idx="1"/>
          </p:nvPr>
        </p:nvSpPr>
        <p:spPr>
          <a:xfrm>
            <a:off x="221673" y="1465397"/>
            <a:ext cx="11790218" cy="5184785"/>
          </a:xfrm>
        </p:spPr>
        <p:style>
          <a:lnRef idx="2">
            <a:schemeClr val="dk1"/>
          </a:lnRef>
          <a:fillRef idx="1">
            <a:schemeClr val="lt1"/>
          </a:fillRef>
          <a:effectRef idx="0">
            <a:schemeClr val="dk1"/>
          </a:effectRef>
          <a:fontRef idx="minor">
            <a:schemeClr val="dk1"/>
          </a:fontRef>
        </p:style>
        <p:txBody>
          <a:bodyPr>
            <a:noAutofit/>
          </a:bodyPr>
          <a:lstStyle/>
          <a:p>
            <a:pPr marL="0" indent="0">
              <a:lnSpc>
                <a:spcPct val="115000"/>
              </a:lnSpc>
              <a:spcBef>
                <a:spcPts val="0"/>
              </a:spcBef>
              <a:spcAft>
                <a:spcPts val="1000"/>
              </a:spcAft>
              <a:buNone/>
            </a:pPr>
            <a:r>
              <a:rPr lang="en-US" sz="1800" dirty="0">
                <a:latin typeface="Times New Roman" panose="02020603050405020304" pitchFamily="18" charset="0"/>
                <a:ea typeface="Calibri" panose="020F0502020204030204" pitchFamily="34" charset="0"/>
                <a:cs typeface="+mj-cs"/>
              </a:rPr>
              <a:t>Software engineering is an engineering discipline that is concerned with all aspects of software production from the early stages of system specification through to maintaining the system after it has gone into use </a:t>
            </a:r>
            <a:r>
              <a:rPr lang="en-US" sz="1800" dirty="0" smtClean="0">
                <a:latin typeface="Times New Roman" panose="02020603050405020304" pitchFamily="18" charset="0"/>
                <a:ea typeface="Calibri" panose="020F0502020204030204" pitchFamily="34" charset="0"/>
                <a:cs typeface="+mj-cs"/>
              </a:rPr>
              <a:t> In </a:t>
            </a:r>
            <a:r>
              <a:rPr lang="en-US" sz="1800" dirty="0">
                <a:latin typeface="Times New Roman" panose="02020603050405020304" pitchFamily="18" charset="0"/>
                <a:ea typeface="Calibri" panose="020F0502020204030204" pitchFamily="34" charset="0"/>
                <a:cs typeface="+mj-cs"/>
              </a:rPr>
              <a:t>this definition, there are two key phrases</a:t>
            </a:r>
            <a:r>
              <a:rPr lang="ar-IQ" sz="1800" dirty="0">
                <a:latin typeface="Calibri" panose="020F0502020204030204" pitchFamily="34" charset="0"/>
                <a:ea typeface="Calibri" panose="020F0502020204030204" pitchFamily="34" charset="0"/>
                <a:cs typeface="+mj-cs"/>
              </a:rPr>
              <a:t>:</a:t>
            </a:r>
            <a:endParaRPr lang="en-US" sz="1800" dirty="0">
              <a:latin typeface="Calibri" panose="020F0502020204030204" pitchFamily="34" charset="0"/>
              <a:ea typeface="Calibri" panose="020F0502020204030204" pitchFamily="34" charset="0"/>
              <a:cs typeface="+mj-cs"/>
            </a:endParaRPr>
          </a:p>
          <a:p>
            <a:pPr marL="342900" lvl="0" indent="-342900">
              <a:lnSpc>
                <a:spcPct val="115000"/>
              </a:lnSpc>
              <a:spcBef>
                <a:spcPts val="0"/>
              </a:spcBef>
              <a:spcAft>
                <a:spcPts val="1000"/>
              </a:spcAft>
              <a:buFont typeface="+mj-lt"/>
              <a:buAutoNum type="arabicPeriod"/>
            </a:pPr>
            <a:r>
              <a:rPr lang="en-US" sz="1600" dirty="0">
                <a:latin typeface="Times New Roman" panose="02020603050405020304" pitchFamily="18" charset="0"/>
                <a:ea typeface="Calibri" panose="020F0502020204030204" pitchFamily="34" charset="0"/>
                <a:cs typeface="+mj-cs"/>
              </a:rPr>
              <a:t>Engineering discipline: Engineers make things work. They apply theories, methods and tools where these are appropriate, but they use them selectively and always try to discover solutions to problems even when there are no applicable theories and methods.  </a:t>
            </a:r>
            <a:endParaRPr lang="en-US" sz="1600" dirty="0" smtClean="0">
              <a:latin typeface="Times New Roman" panose="02020603050405020304" pitchFamily="18" charset="0"/>
              <a:ea typeface="Calibri" panose="020F0502020204030204" pitchFamily="34" charset="0"/>
              <a:cs typeface="+mj-cs"/>
            </a:endParaRPr>
          </a:p>
          <a:p>
            <a:pPr marL="342900" lvl="0" indent="-342900">
              <a:lnSpc>
                <a:spcPct val="115000"/>
              </a:lnSpc>
              <a:spcBef>
                <a:spcPts val="0"/>
              </a:spcBef>
              <a:spcAft>
                <a:spcPts val="1000"/>
              </a:spcAft>
              <a:buFont typeface="+mj-lt"/>
              <a:buAutoNum type="arabicPeriod"/>
            </a:pPr>
            <a:r>
              <a:rPr lang="en-US" sz="1600" dirty="0" smtClean="0">
                <a:latin typeface="Times New Roman" panose="02020603050405020304" pitchFamily="18" charset="0"/>
                <a:ea typeface="Calibri" panose="020F0502020204030204" pitchFamily="34" charset="0"/>
                <a:cs typeface="+mj-cs"/>
              </a:rPr>
              <a:t>All </a:t>
            </a:r>
            <a:r>
              <a:rPr lang="en-US" sz="1600" dirty="0">
                <a:latin typeface="Times New Roman" panose="02020603050405020304" pitchFamily="18" charset="0"/>
                <a:ea typeface="Calibri" panose="020F0502020204030204" pitchFamily="34" charset="0"/>
                <a:cs typeface="+mj-cs"/>
              </a:rPr>
              <a:t>aspects of software production : software engineering is not just concerned with the technical processes of software development but also with activities such as software project management and with the development of tools, methods and theories to support software production</a:t>
            </a:r>
            <a:r>
              <a:rPr lang="en-US" sz="1600" dirty="0" smtClean="0">
                <a:latin typeface="Times New Roman" panose="02020603050405020304" pitchFamily="18" charset="0"/>
                <a:ea typeface="Calibri" panose="020F0502020204030204" pitchFamily="34" charset="0"/>
                <a:cs typeface="+mj-cs"/>
              </a:rPr>
              <a:t>.</a:t>
            </a:r>
          </a:p>
          <a:p>
            <a:pPr marL="0" indent="0" algn="r">
              <a:buNone/>
            </a:pPr>
            <a:r>
              <a:rPr lang="ar-IQ" sz="2000" b="1" dirty="0" smtClean="0"/>
              <a:t>هو </a:t>
            </a:r>
            <a:r>
              <a:rPr lang="ar-IQ" sz="2000" b="1" dirty="0"/>
              <a:t>وصف هندسي </a:t>
            </a:r>
            <a:r>
              <a:rPr lang="ar-IQ" sz="2000" b="1" dirty="0" smtClean="0"/>
              <a:t>لكل </a:t>
            </a:r>
            <a:r>
              <a:rPr lang="ar-IQ" sz="2000" b="1" dirty="0"/>
              <a:t>جوانب انتاج البرمجيات من المراحل المبكرة </a:t>
            </a:r>
            <a:r>
              <a:rPr lang="ar-IQ" sz="2000" b="1" dirty="0" smtClean="0"/>
              <a:t>لمواصفات نظام لغاية الوصول لمرحلة </a:t>
            </a:r>
            <a:r>
              <a:rPr lang="ar-IQ" sz="2000" b="1" dirty="0"/>
              <a:t>استخدامه .</a:t>
            </a:r>
          </a:p>
          <a:p>
            <a:pPr marL="0" indent="0" algn="r">
              <a:buNone/>
            </a:pPr>
            <a:r>
              <a:rPr lang="ar-IQ" sz="2000" dirty="0"/>
              <a:t>يوجد في هذا التعريف نقطتان  أساسيتان:</a:t>
            </a:r>
          </a:p>
          <a:p>
            <a:pPr marL="0" indent="0" algn="r">
              <a:buNone/>
            </a:pPr>
            <a:r>
              <a:rPr lang="ar-IQ" sz="2000" dirty="0"/>
              <a:t>1- التخصص الهندسي: المهندسون ينجزون الأمور. يطبقون النظريات والأساليب والأدوات حيثما تكون مناسبة ، لكنهم يستخدمونها بشكل انتقائي ويحاولون دائمًا اكتشاف حلول للمشاكل حتى في حالة عدم وجود نظريات وطرق قابلة للتطبيق.</a:t>
            </a:r>
          </a:p>
          <a:p>
            <a:pPr marL="0" indent="0" algn="r">
              <a:buNone/>
            </a:pPr>
            <a:r>
              <a:rPr lang="ar-IQ" sz="2000" dirty="0"/>
              <a:t>2 - جميع جوانب إنتاج البرمجيات: هندسة البرمجيات ليست معنية فقط بالعمليات التقنية لتطوير البرمجيات ولكن أيضًا بالأنشطة مثل إدارة مشاريع البرمجيات وتطوير الأدوات والأساليب والنظريات لدعم إنتاج البرمجيات.</a:t>
            </a:r>
          </a:p>
          <a:p>
            <a:pPr marL="0" indent="0" algn="r">
              <a:buNone/>
            </a:pPr>
            <a:endParaRPr lang="en-US" sz="1800" dirty="0"/>
          </a:p>
        </p:txBody>
      </p:sp>
    </p:spTree>
    <p:extLst>
      <p:ext uri="{BB962C8B-B14F-4D97-AF65-F5344CB8AC3E}">
        <p14:creationId xmlns:p14="http://schemas.microsoft.com/office/powerpoint/2010/main" val="39825923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48039"/>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dirty="0">
                <a:latin typeface="Times New Roman" panose="02020603050405020304" pitchFamily="18" charset="0"/>
                <a:cs typeface="Times New Roman" panose="02020603050405020304" pitchFamily="18" charset="0"/>
              </a:rPr>
              <a:t>Software Characteristics</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199" y="1631662"/>
            <a:ext cx="10868891" cy="5226338"/>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pPr marL="342900" lvl="0" indent="-342900">
              <a:lnSpc>
                <a:spcPct val="115000"/>
              </a:lnSpc>
              <a:spcBef>
                <a:spcPts val="0"/>
              </a:spcBef>
              <a:spcAft>
                <a:spcPts val="1000"/>
              </a:spcAft>
              <a:buFont typeface="+mj-lt"/>
              <a:buAutoNum type="arabicPeriod"/>
            </a:pPr>
            <a:r>
              <a:rPr lang="en-US" sz="2600" dirty="0" smtClean="0">
                <a:latin typeface="Times New Roman" panose="02020603050405020304" pitchFamily="18" charset="0"/>
                <a:ea typeface="Calibri" panose="020F0502020204030204" pitchFamily="34" charset="0"/>
                <a:cs typeface="Times New Roman" panose="02020603050405020304" pitchFamily="18" charset="0"/>
              </a:rPr>
              <a:t>Software </a:t>
            </a:r>
            <a:r>
              <a:rPr lang="en-US" sz="2600" dirty="0">
                <a:latin typeface="Times New Roman" panose="02020603050405020304" pitchFamily="18" charset="0"/>
                <a:ea typeface="Calibri" panose="020F0502020204030204" pitchFamily="34" charset="0"/>
                <a:cs typeface="Times New Roman" panose="02020603050405020304" pitchFamily="18" charset="0"/>
              </a:rPr>
              <a:t>is developed or engineered.</a:t>
            </a:r>
          </a:p>
          <a:p>
            <a:pPr marL="342900" lvl="0" indent="-342900">
              <a:lnSpc>
                <a:spcPct val="115000"/>
              </a:lnSpc>
              <a:spcBef>
                <a:spcPts val="0"/>
              </a:spcBef>
              <a:spcAft>
                <a:spcPts val="1000"/>
              </a:spcAft>
              <a:buFont typeface="+mj-lt"/>
              <a:buAutoNum type="arabicPeriod"/>
            </a:pPr>
            <a:r>
              <a:rPr lang="en-US" sz="2600" dirty="0">
                <a:latin typeface="Times New Roman" panose="02020603050405020304" pitchFamily="18" charset="0"/>
                <a:ea typeface="Calibri" panose="020F0502020204030204" pitchFamily="34" charset="0"/>
                <a:cs typeface="Times New Roman" panose="02020603050405020304" pitchFamily="18" charset="0"/>
              </a:rPr>
              <a:t>Most of software is custom build rather than assemble from existing component.</a:t>
            </a:r>
          </a:p>
          <a:p>
            <a:pPr marL="342900" lvl="0" indent="-342900">
              <a:lnSpc>
                <a:spcPct val="115000"/>
              </a:lnSpc>
              <a:spcBef>
                <a:spcPts val="0"/>
              </a:spcBef>
              <a:spcAft>
                <a:spcPts val="1000"/>
              </a:spcAft>
              <a:buFont typeface="+mj-lt"/>
              <a:buAutoNum type="arabicPeriod"/>
            </a:pPr>
            <a:r>
              <a:rPr lang="en-US" sz="2600" dirty="0" smtClean="0">
                <a:latin typeface="Times New Roman" panose="02020603050405020304" pitchFamily="18" charset="0"/>
                <a:ea typeface="Calibri" panose="020F0502020204030204" pitchFamily="34" charset="0"/>
                <a:cs typeface="Times New Roman" panose="02020603050405020304" pitchFamily="18" charset="0"/>
              </a:rPr>
              <a:t>Easy </a:t>
            </a:r>
            <a:r>
              <a:rPr lang="en-US" sz="2600" dirty="0">
                <a:latin typeface="Times New Roman" panose="02020603050405020304" pitchFamily="18" charset="0"/>
                <a:ea typeface="Calibri" panose="020F0502020204030204" pitchFamily="34" charset="0"/>
                <a:cs typeface="Times New Roman" panose="02020603050405020304" pitchFamily="18" charset="0"/>
              </a:rPr>
              <a:t>to modified.</a:t>
            </a:r>
          </a:p>
          <a:p>
            <a:pPr marL="342900" lvl="0" indent="-342900">
              <a:lnSpc>
                <a:spcPct val="115000"/>
              </a:lnSpc>
              <a:spcBef>
                <a:spcPts val="0"/>
              </a:spcBef>
              <a:spcAft>
                <a:spcPts val="1000"/>
              </a:spcAft>
              <a:buFont typeface="+mj-lt"/>
              <a:buAutoNum type="arabicPeriod"/>
            </a:pPr>
            <a:r>
              <a:rPr lang="en-US" sz="2600" dirty="0">
                <a:latin typeface="Times New Roman" panose="02020603050405020304" pitchFamily="18" charset="0"/>
                <a:ea typeface="Calibri" panose="020F0502020204030204" pitchFamily="34" charset="0"/>
                <a:cs typeface="Times New Roman" panose="02020603050405020304" pitchFamily="18" charset="0"/>
              </a:rPr>
              <a:t>Easy to reproduce.</a:t>
            </a:r>
          </a:p>
          <a:p>
            <a:pPr marL="342900" lvl="0" indent="-342900">
              <a:lnSpc>
                <a:spcPct val="115000"/>
              </a:lnSpc>
              <a:spcBef>
                <a:spcPts val="0"/>
              </a:spcBef>
              <a:spcAft>
                <a:spcPts val="1000"/>
              </a:spcAft>
              <a:buFont typeface="+mj-lt"/>
              <a:buAutoNum type="arabicPeriod"/>
            </a:pPr>
            <a:r>
              <a:rPr lang="en-US" sz="2600" dirty="0">
                <a:latin typeface="Times New Roman" panose="02020603050405020304" pitchFamily="18" charset="0"/>
                <a:ea typeface="Calibri" panose="020F0502020204030204" pitchFamily="34" charset="0"/>
                <a:cs typeface="Times New Roman" panose="02020603050405020304" pitchFamily="18" charset="0"/>
              </a:rPr>
              <a:t>Software product may be developed for a particular customer or for the general market</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Bef>
                <a:spcPts val="0"/>
              </a:spcBef>
              <a:buNone/>
            </a:pPr>
            <a:r>
              <a:rPr lang="en-US" dirty="0" smtClean="0">
                <a:latin typeface="Times New Roman" panose="02020603050405020304" pitchFamily="18" charset="0"/>
                <a:ea typeface="Calibri" panose="020F0502020204030204" pitchFamily="34" charset="0"/>
                <a:cs typeface="Arial" panose="020B0604020202020204" pitchFamily="34" charset="0"/>
              </a:rPr>
              <a:t>1</a:t>
            </a:r>
            <a:r>
              <a:rPr lang="ar-IQ" dirty="0">
                <a:latin typeface="Calibri" panose="020F0502020204030204" pitchFamily="34" charset="0"/>
                <a:ea typeface="Calibri" panose="020F0502020204030204" pitchFamily="34" charset="0"/>
                <a:cs typeface="Times New Roman" panose="02020603050405020304" pitchFamily="18" charset="0"/>
              </a:rPr>
              <a:t>. البرمجيات هي </a:t>
            </a:r>
            <a:r>
              <a:rPr lang="en-US" dirty="0">
                <a:latin typeface="Times New Roman" panose="02020603050405020304" pitchFamily="18" charset="0"/>
                <a:ea typeface="Calibri" panose="020F0502020204030204" pitchFamily="34" charset="0"/>
                <a:cs typeface="Arial" panose="020B0604020202020204" pitchFamily="34" charset="0"/>
              </a:rPr>
              <a:t>developed  </a:t>
            </a:r>
            <a:r>
              <a:rPr lang="ar-IQ" dirty="0">
                <a:latin typeface="Calibri" panose="020F0502020204030204" pitchFamily="34" charset="0"/>
                <a:ea typeface="Calibri" panose="020F0502020204030204" pitchFamily="34" charset="0"/>
                <a:cs typeface="Times New Roman" panose="02020603050405020304" pitchFamily="18" charset="0"/>
              </a:rPr>
              <a:t>أو </a:t>
            </a:r>
            <a:r>
              <a:rPr lang="en-US" dirty="0">
                <a:latin typeface="Times New Roman" panose="02020603050405020304" pitchFamily="18" charset="0"/>
                <a:ea typeface="Calibri" panose="020F0502020204030204" pitchFamily="34" charset="0"/>
                <a:cs typeface="Arial" panose="020B0604020202020204" pitchFamily="34" charset="0"/>
              </a:rPr>
              <a:t>engineered</a:t>
            </a:r>
            <a:r>
              <a:rPr lang="ar-IQ" dirty="0">
                <a:latin typeface="Calibri" panose="020F0502020204030204" pitchFamily="34"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Bef>
                <a:spcPts val="0"/>
              </a:spcBef>
              <a:buNone/>
            </a:pPr>
            <a:r>
              <a:rPr lang="ar-IQ" dirty="0">
                <a:latin typeface="Calibri" panose="020F0502020204030204" pitchFamily="34" charset="0"/>
                <a:ea typeface="Calibri" panose="020F0502020204030204" pitchFamily="34" charset="0"/>
                <a:cs typeface="Times New Roman" panose="02020603050405020304" pitchFamily="18" charset="0"/>
              </a:rPr>
              <a:t>2. معظم البرامج عبارة عن </a:t>
            </a:r>
            <a:r>
              <a:rPr lang="en-US" dirty="0" smtClean="0">
                <a:latin typeface="Times New Roman" panose="02020603050405020304" pitchFamily="18" charset="0"/>
                <a:ea typeface="Calibri" panose="020F0502020204030204" pitchFamily="34" charset="0"/>
                <a:cs typeface="Arial" panose="020B0604020202020204" pitchFamily="34" charset="0"/>
              </a:rPr>
              <a:t>custom </a:t>
            </a:r>
            <a:r>
              <a:rPr lang="en-US" dirty="0">
                <a:latin typeface="Times New Roman" panose="02020603050405020304" pitchFamily="18" charset="0"/>
                <a:ea typeface="Calibri" panose="020F0502020204030204" pitchFamily="34" charset="0"/>
                <a:cs typeface="Arial" panose="020B0604020202020204" pitchFamily="34" charset="0"/>
              </a:rPr>
              <a:t>build </a:t>
            </a:r>
            <a:r>
              <a:rPr lang="ar-IQ" dirty="0" smtClean="0">
                <a:latin typeface="Calibri" panose="020F0502020204030204" pitchFamily="34" charset="0"/>
                <a:ea typeface="Calibri" panose="020F0502020204030204" pitchFamily="34" charset="0"/>
                <a:cs typeface="Times New Roman" panose="02020603050405020304" pitchFamily="18" charset="0"/>
              </a:rPr>
              <a:t>بدلاً </a:t>
            </a:r>
            <a:r>
              <a:rPr lang="ar-IQ" dirty="0">
                <a:latin typeface="Calibri" panose="020F0502020204030204" pitchFamily="34" charset="0"/>
                <a:ea typeface="Calibri" panose="020F0502020204030204" pitchFamily="34" charset="0"/>
                <a:cs typeface="Times New Roman" panose="02020603050405020304" pitchFamily="18" charset="0"/>
              </a:rPr>
              <a:t>من </a:t>
            </a:r>
            <a:r>
              <a:rPr lang="en-US" dirty="0">
                <a:latin typeface="Times New Roman" panose="02020603050405020304" pitchFamily="18" charset="0"/>
                <a:ea typeface="Calibri" panose="020F0502020204030204" pitchFamily="34" charset="0"/>
                <a:cs typeface="Arial" panose="020B0604020202020204" pitchFamily="34" charset="0"/>
              </a:rPr>
              <a:t>assemble from existing</a:t>
            </a:r>
            <a:r>
              <a:rPr lang="ar-IQ" dirty="0">
                <a:latin typeface="Calibri" panose="020F0502020204030204" pitchFamily="34"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Arial" panose="020B0604020202020204" pitchFamily="34" charset="0"/>
              </a:rPr>
              <a:t>component</a:t>
            </a:r>
            <a:r>
              <a:rPr lang="ar-IQ" dirty="0">
                <a:latin typeface="Calibri" panose="020F0502020204030204" pitchFamily="34"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Bef>
                <a:spcPts val="0"/>
              </a:spcBef>
              <a:buNone/>
            </a:pPr>
            <a:r>
              <a:rPr lang="ar-IQ" dirty="0" smtClean="0">
                <a:latin typeface="Calibri" panose="020F0502020204030204" pitchFamily="34" charset="0"/>
                <a:ea typeface="Calibri" panose="020F0502020204030204" pitchFamily="34" charset="0"/>
                <a:cs typeface="Times New Roman" panose="02020603050405020304" pitchFamily="18" charset="0"/>
              </a:rPr>
              <a:t>3. </a:t>
            </a:r>
            <a:r>
              <a:rPr lang="ar-IQ" dirty="0">
                <a:latin typeface="Calibri" panose="020F0502020204030204" pitchFamily="34" charset="0"/>
                <a:ea typeface="Calibri" panose="020F0502020204030204" pitchFamily="34" charset="0"/>
                <a:cs typeface="Times New Roman" panose="02020603050405020304" pitchFamily="18" charset="0"/>
              </a:rPr>
              <a:t>سهلة تعديل.</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Bef>
                <a:spcPts val="0"/>
              </a:spcBef>
              <a:buNone/>
            </a:pPr>
            <a:r>
              <a:rPr lang="ar-IQ" dirty="0" smtClean="0">
                <a:latin typeface="Calibri" panose="020F0502020204030204" pitchFamily="34" charset="0"/>
                <a:ea typeface="Calibri" panose="020F0502020204030204" pitchFamily="34" charset="0"/>
                <a:cs typeface="Times New Roman" panose="02020603050405020304" pitchFamily="18" charset="0"/>
              </a:rPr>
              <a:t>4. السهولة في اعادة إنتاج البرمجيات.</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r" rtl="1">
              <a:lnSpc>
                <a:spcPct val="115000"/>
              </a:lnSpc>
              <a:spcBef>
                <a:spcPts val="0"/>
              </a:spcBef>
              <a:spcAft>
                <a:spcPts val="1000"/>
              </a:spcAft>
              <a:buNone/>
            </a:pPr>
            <a:r>
              <a:rPr lang="ar-IQ" dirty="0" smtClean="0">
                <a:latin typeface="Times New Roman" panose="02020603050405020304" pitchFamily="18" charset="0"/>
                <a:ea typeface="Calibri" panose="020F0502020204030204" pitchFamily="34" charset="0"/>
                <a:cs typeface="Arial" panose="020B0604020202020204" pitchFamily="34" charset="0"/>
              </a:rPr>
              <a:t>5.</a:t>
            </a: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ar-IQ" dirty="0">
                <a:latin typeface="Calibri" panose="020F0502020204030204" pitchFamily="34" charset="0"/>
                <a:ea typeface="Calibri" panose="020F0502020204030204" pitchFamily="34" charset="0"/>
                <a:cs typeface="Times New Roman" panose="02020603050405020304" pitchFamily="18" charset="0"/>
              </a:rPr>
              <a:t>يجوز تطوير منتجات البرمجيات لعميل معين أو للسوق </a:t>
            </a:r>
            <a:r>
              <a:rPr lang="ar-IQ" dirty="0" smtClean="0">
                <a:latin typeface="Calibri" panose="020F0502020204030204" pitchFamily="34" charset="0"/>
                <a:ea typeface="Calibri" panose="020F0502020204030204" pitchFamily="34" charset="0"/>
                <a:cs typeface="Times New Roman" panose="02020603050405020304" pitchFamily="18" charset="0"/>
              </a:rPr>
              <a:t>العامة.</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7578210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TotalTime>
  <Words>819</Words>
  <Application>Microsoft Office PowerPoint</Application>
  <PresentationFormat>Custom</PresentationFormat>
  <Paragraphs>49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Goals of Software Engineering </vt:lpstr>
      <vt:lpstr>Chapter 1: An Introduction to Software Engineering</vt:lpstr>
      <vt:lpstr>Computer Software  </vt:lpstr>
      <vt:lpstr>PowerPoint Presentation</vt:lpstr>
      <vt:lpstr>In General software consists of</vt:lpstr>
      <vt:lpstr>Software Engineering</vt:lpstr>
      <vt:lpstr>Software Characteristics </vt:lpstr>
    </vt:vector>
  </TitlesOfParts>
  <Company>Al-Qaisar Technologies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21</cp:revision>
  <dcterms:created xsi:type="dcterms:W3CDTF">2020-12-06T16:59:46Z</dcterms:created>
  <dcterms:modified xsi:type="dcterms:W3CDTF">2020-12-17T14:24:33Z</dcterms:modified>
</cp:coreProperties>
</file>