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77" r:id="rId15"/>
    <p:sldId id="27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1EDBB-D313-4F58-92FA-D57D08C4B4EE}"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37F07E-AEED-402D-92B1-3B38431F4FBA}"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1EDBB-D313-4F58-92FA-D57D08C4B4EE}"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37F07E-AEED-402D-92B1-3B38431F4FB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F71EDBB-D313-4F58-92FA-D57D08C4B4EE}"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37F07E-AEED-402D-92B1-3B38431F4FBA}" type="slidenum">
              <a:rPr lang="ar-IQ" smtClean="0"/>
              <a:t>‹#›</a:t>
            </a:fld>
            <a:endParaRPr lang="ar-IQ"/>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1EDBB-D313-4F58-92FA-D57D08C4B4EE}"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37F07E-AEED-402D-92B1-3B38431F4FBA}" type="slidenum">
              <a:rPr lang="ar-IQ" smtClean="0"/>
              <a:t>‹#›</a:t>
            </a:fld>
            <a:endParaRPr lang="ar-IQ"/>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1EDBB-D313-4F58-92FA-D57D08C4B4EE}"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37F07E-AEED-402D-92B1-3B38431F4FBA}"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F71EDBB-D313-4F58-92FA-D57D08C4B4EE}" type="datetimeFigureOut">
              <a:rPr lang="ar-IQ" smtClean="0"/>
              <a:t>12/03/1440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37F07E-AEED-402D-92B1-3B38431F4FBA}" type="slidenum">
              <a:rPr lang="ar-IQ" smtClean="0"/>
              <a:t>‹#›</a:t>
            </a:fld>
            <a:endParaRPr lang="ar-IQ"/>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1EDBB-D313-4F58-92FA-D57D08C4B4EE}" type="datetimeFigureOut">
              <a:rPr lang="ar-IQ" smtClean="0"/>
              <a:t>12/03/1440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A37F07E-AEED-402D-92B1-3B38431F4FB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71EDBB-D313-4F58-92FA-D57D08C4B4EE}" type="datetimeFigureOut">
              <a:rPr lang="ar-IQ" smtClean="0"/>
              <a:t>12/03/1440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A37F07E-AEED-402D-92B1-3B38431F4FB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F71EDBB-D313-4F58-92FA-D57D08C4B4EE}" type="datetimeFigureOut">
              <a:rPr lang="ar-IQ" smtClean="0"/>
              <a:t>12/03/1440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A37F07E-AEED-402D-92B1-3B38431F4FB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F71EDBB-D313-4F58-92FA-D57D08C4B4EE}" type="datetimeFigureOut">
              <a:rPr lang="ar-IQ" smtClean="0"/>
              <a:t>12/03/1440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37F07E-AEED-402D-92B1-3B38431F4FBA}" type="slidenum">
              <a:rPr lang="ar-IQ" smtClean="0"/>
              <a:t>‹#›</a:t>
            </a:fld>
            <a:endParaRPr lang="ar-IQ"/>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1EDBB-D313-4F58-92FA-D57D08C4B4EE}" type="datetimeFigureOut">
              <a:rPr lang="ar-IQ" smtClean="0"/>
              <a:t>12/03/1440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37F07E-AEED-402D-92B1-3B38431F4FBA}" type="slidenum">
              <a:rPr lang="ar-IQ" smtClean="0"/>
              <a:t>‹#›</a:t>
            </a:fld>
            <a:endParaRPr lang="ar-IQ"/>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F71EDBB-D313-4F58-92FA-D57D08C4B4EE}" type="datetimeFigureOut">
              <a:rPr lang="ar-IQ" smtClean="0"/>
              <a:t>12/03/1440</a:t>
            </a:fld>
            <a:endParaRPr lang="ar-IQ"/>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A37F07E-AEED-402D-92B1-3B38431F4FBA}" type="slidenum">
              <a:rPr lang="ar-IQ" smtClean="0"/>
              <a:t>‹#›</a:t>
            </a:fld>
            <a:endParaRPr lang="ar-IQ"/>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SA" b="1" dirty="0"/>
              <a:t>الفصل الثاني مجالات الدراسة لعلم اشكال سطح الارض التطبيقي </a:t>
            </a:r>
            <a:r>
              <a:rPr lang="en-US" dirty="0"/>
              <a:t/>
            </a:r>
            <a:br>
              <a:rPr lang="en-US" dirty="0"/>
            </a:br>
            <a:endParaRPr lang="ar-IQ" dirty="0"/>
          </a:p>
        </p:txBody>
      </p:sp>
      <p:sp>
        <p:nvSpPr>
          <p:cNvPr id="3" name="Subtitle 2"/>
          <p:cNvSpPr>
            <a:spLocks noGrp="1"/>
          </p:cNvSpPr>
          <p:nvPr>
            <p:ph type="subTitle" idx="1"/>
          </p:nvPr>
        </p:nvSpPr>
        <p:spPr/>
        <p:txBody>
          <a:bodyPr>
            <a:normAutofit fontScale="85000" lnSpcReduction="20000"/>
          </a:bodyPr>
          <a:lstStyle/>
          <a:p>
            <a:r>
              <a:rPr lang="ar-SA" dirty="0" smtClean="0">
                <a:effectLst/>
                <a:ea typeface="Calibri"/>
                <a:cs typeface="Simplified Arabic"/>
              </a:rPr>
              <a:t>تهدف الدراسه التطبيقيه لاشكال سطح الارض الى تنظيم بيئة الانسان المتمثلة بالارض وادارتها من خلال تقييمها و تحديد التغيرات المحتمل تاثيرها بها, و مايتركه نمط استعمال الارض من الاثار عليها. و يستطيع الجيومورفولوجيين من المشاركة في ادارة البرامج التمهيدية للاراضي من خلال توفير معلومات مفصلة عن تحليل البيئة الجيومورفولوجية المتعلقة باستعمال سطح الارض و عمليات التعرية والترسيب بتاثير العوامل الجيومورفولوجية المتعددة</a:t>
            </a:r>
            <a:endParaRPr lang="ar-IQ" dirty="0"/>
          </a:p>
        </p:txBody>
      </p:sp>
    </p:spTree>
    <p:extLst>
      <p:ext uri="{BB962C8B-B14F-4D97-AF65-F5344CB8AC3E}">
        <p14:creationId xmlns:p14="http://schemas.microsoft.com/office/powerpoint/2010/main" val="3850726623"/>
      </p:ext>
    </p:extLst>
  </p:cSld>
  <p:clrMapOvr>
    <a:masterClrMapping/>
  </p:clrMapOvr>
  <mc:AlternateContent xmlns:mc="http://schemas.openxmlformats.org/markup-compatibility/2006">
    <mc:Choice xmlns:p14="http://schemas.microsoft.com/office/powerpoint/2010/main" Requires="p14">
      <p:transition p14:dur="10">
        <p14:doors dir="vert"/>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ويعتبر نمو البلورات الصغير سبب اخر لتحطيم الصخور الطبيعيه او الصناعية كالخرسانة الاسمنتية ان الصقيع يسبب تغير حالة الماء من السائلة الى الصلبة عند درجة الصفر المئوي داخل الجسم مغلق (قنينة مثلا) و تسبب زيادة في حجم بمقدار 9 % مولد ضغط على جدران الصخر يعادل 1 كغم/ سم2  عند استمرار درجات الحراره بالانخفاض الى مادون درجة التجمد فان ضغط السائل المتجمد يزداد ليصل ذروته 2110 كغم/ سم2 عند درجة حرارة( 22 ) تحت الصفر مئوي</a:t>
            </a:r>
            <a:endParaRPr lang="ar-IQ" dirty="0"/>
          </a:p>
        </p:txBody>
      </p:sp>
    </p:spTree>
    <p:extLst>
      <p:ext uri="{BB962C8B-B14F-4D97-AF65-F5344CB8AC3E}">
        <p14:creationId xmlns:p14="http://schemas.microsoft.com/office/powerpoint/2010/main" val="1228828138"/>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90" y="1919579"/>
            <a:ext cx="6815701" cy="417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2312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340768"/>
            <a:ext cx="7408333" cy="4785395"/>
          </a:xfrm>
        </p:spPr>
        <p:txBody>
          <a:bodyPr/>
          <a:lstStyle/>
          <a:p>
            <a:r>
              <a:rPr lang="ar-IQ" dirty="0" smtClean="0"/>
              <a:t>ان ظاهرة تكسر الصخور بسبب الصقيع شائعة في المناطق المعتدلة الباردة و المناطق الشبه القطبيه حيث يتكرر التجمد و الذوبان علما ان الصخور ذات المسامات الصغيره اكثر تاثرا بهذه العملية من الصخور ذات المسامات الخشنة و التي تسمح للماء بانسياب والتسرب من حدود منطقة التجوية المتاثرة بالصقيع </a:t>
            </a: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29000"/>
            <a:ext cx="57606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217480"/>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492896"/>
            <a:ext cx="7408333" cy="3168352"/>
          </a:xfrm>
        </p:spPr>
        <p:txBody>
          <a:bodyPr>
            <a:normAutofit/>
          </a:bodyPr>
          <a:lstStyle/>
          <a:p>
            <a:r>
              <a:rPr lang="ar-IQ" dirty="0" smtClean="0"/>
              <a:t>وينتج عن التجوية الكيميائية تغير التركيب الكيميائي للصخور تحت تاثير عمليات التاكسد و التميوء و الهدرجة و التكربن ان بعض عمليات التجوية الكيميائية بطيئة جدا قد لا يكون لها تاثير كبير على تجوية الصخور البناء الا ان عمليات التجوية والاذابة على درجة كبيرة من الاهمية و يتحدد تاثيرها بالتركيب الكيميائي المعدني للصخور, وقابليتها للذوبان و قدرة العامل المذيب علي الاذابة ,مقدار تشبع المحلول بالعامل المذيب ومع ذلك ان المواد المتخلفة عن التجوية الكيميائية الطويلة الامد لها اهميتها في الدراسات التطبيقية. </a:t>
            </a:r>
            <a:endParaRPr lang="ar-IQ" dirty="0"/>
          </a:p>
        </p:txBody>
      </p:sp>
    </p:spTree>
    <p:extLst>
      <p:ext uri="{BB962C8B-B14F-4D97-AF65-F5344CB8AC3E}">
        <p14:creationId xmlns:p14="http://schemas.microsoft.com/office/powerpoint/2010/main" val="12794782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IQ" dirty="0"/>
          </a:p>
        </p:txBody>
      </p:sp>
      <p:sp>
        <p:nvSpPr>
          <p:cNvPr id="3" name="Title 2"/>
          <p:cNvSpPr>
            <a:spLocks noGrp="1"/>
          </p:cNvSpPr>
          <p:nvPr>
            <p:ph type="title"/>
          </p:nvPr>
        </p:nvSpPr>
        <p:spPr/>
        <p:txBody>
          <a:bodyPr/>
          <a:lstStyle/>
          <a:p>
            <a:r>
              <a:rPr lang="ar-IQ" dirty="0" smtClean="0"/>
              <a:t>نماذج التجوية الكيمياوية</a:t>
            </a: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852936"/>
            <a:ext cx="3048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67" y="2900561"/>
            <a:ext cx="3048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14557"/>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IQ" dirty="0"/>
          </a:p>
        </p:txBody>
      </p:sp>
      <p:sp>
        <p:nvSpPr>
          <p:cNvPr id="3" name="Title 2"/>
          <p:cNvSpPr>
            <a:spLocks noGrp="1"/>
          </p:cNvSpPr>
          <p:nvPr>
            <p:ph type="title"/>
          </p:nvPr>
        </p:nvSpPr>
        <p:spPr/>
        <p:txBody>
          <a:bodyPr/>
          <a:lstStyle/>
          <a:p>
            <a:r>
              <a:rPr lang="ar-IQ" dirty="0"/>
              <a:t>نماذج التجوية الكيمياوية</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407217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0892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146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 تتطلب الدراسة التطبيقية للصخور تتبع ثلاثة عوامل رئيسة تتحكم في نوع عمليات التجوية فيزيائية او كيميائية وشدتها وهي </a:t>
            </a:r>
          </a:p>
          <a:p>
            <a:r>
              <a:rPr lang="ar-IQ" dirty="0" smtClean="0"/>
              <a:t>1-	 صفات الصخور وخصائصها الطبيعية والكيميائية</a:t>
            </a:r>
          </a:p>
          <a:p>
            <a:r>
              <a:rPr lang="ar-IQ" dirty="0" smtClean="0"/>
              <a:t>2-	حالة الغلاف الغازي (درجة الحرارة,والرطوبةوالامطاروالعناصر الكيميائية للغلاف الغازي)</a:t>
            </a:r>
          </a:p>
          <a:p>
            <a:r>
              <a:rPr lang="ar-IQ" dirty="0" smtClean="0"/>
              <a:t>3-	متغيرات بيئية محلية مورفولوجية (الطبوغرافية والسفوح والكائنات الحية نباتية وحيوانية والتصريف المائي والمياه الجوفية) </a:t>
            </a:r>
          </a:p>
          <a:p>
            <a:endParaRPr lang="ar-IQ" dirty="0"/>
          </a:p>
        </p:txBody>
      </p:sp>
      <p:sp>
        <p:nvSpPr>
          <p:cNvPr id="2" name="Title 1"/>
          <p:cNvSpPr>
            <a:spLocks noGrp="1"/>
          </p:cNvSpPr>
          <p:nvPr>
            <p:ph type="title"/>
          </p:nvPr>
        </p:nvSpPr>
        <p:spPr/>
        <p:txBody>
          <a:bodyPr/>
          <a:lstStyle/>
          <a:p>
            <a:r>
              <a:rPr lang="ar-IQ" dirty="0" smtClean="0"/>
              <a:t>ضوابط عمليات التجوية:</a:t>
            </a:r>
            <a:endParaRPr lang="ar-IQ" dirty="0"/>
          </a:p>
        </p:txBody>
      </p:sp>
    </p:spTree>
    <p:extLst>
      <p:ext uri="{BB962C8B-B14F-4D97-AF65-F5344CB8AC3E}">
        <p14:creationId xmlns:p14="http://schemas.microsoft.com/office/powerpoint/2010/main" val="43046552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ان الصخور الطبيعية و المستخدمة لاغراض البناء تشمل الجرانيت والاردواز و الصخور الرملية و الرخام المفتات الصخرية و الصخور الكلسية الرمل و الحصى الكلس والاسمنت والطابوق و مواد البناء اللاصقه مثل الملاط و الطين .</a:t>
            </a:r>
            <a:endParaRPr lang="ar-IQ" dirty="0"/>
          </a:p>
        </p:txBody>
      </p:sp>
      <p:sp>
        <p:nvSpPr>
          <p:cNvPr id="2" name="Title 1"/>
          <p:cNvSpPr>
            <a:spLocks noGrp="1"/>
          </p:cNvSpPr>
          <p:nvPr>
            <p:ph type="title"/>
          </p:nvPr>
        </p:nvSpPr>
        <p:spPr/>
        <p:txBody>
          <a:bodyPr/>
          <a:lstStyle/>
          <a:p>
            <a:r>
              <a:rPr lang="ar-IQ" dirty="0" smtClean="0"/>
              <a:t>اولا : صفات الصخور</a:t>
            </a:r>
            <a:endParaRPr lang="ar-IQ" dirty="0"/>
          </a:p>
        </p:txBody>
      </p:sp>
    </p:spTree>
    <p:extLst>
      <p:ext uri="{BB962C8B-B14F-4D97-AF65-F5344CB8AC3E}">
        <p14:creationId xmlns:p14="http://schemas.microsoft.com/office/powerpoint/2010/main" val="178677887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1-	 مدى استجابة الصخور للتكسر او التحلل في مراحل التجوية المختلفة من قياس مسامية ونفاذية الصخور لتحديد حجم المسامات او الشقوق للصخور و التي تتحكم بقدرة الماء او المحاليل الملحية من التغلغل داخل الصخر ,كما يتطلب قياس معامل التمدد الحجمي للصخور بالتمدد الحراري وبتاثير الاشعاع الشمسي </a:t>
            </a:r>
            <a:endParaRPr lang="ar-IQ" dirty="0"/>
          </a:p>
        </p:txBody>
      </p:sp>
      <p:sp>
        <p:nvSpPr>
          <p:cNvPr id="2" name="Title 1"/>
          <p:cNvSpPr>
            <a:spLocks noGrp="1"/>
          </p:cNvSpPr>
          <p:nvPr>
            <p:ph type="title"/>
          </p:nvPr>
        </p:nvSpPr>
        <p:spPr/>
        <p:txBody>
          <a:bodyPr/>
          <a:lstStyle/>
          <a:p>
            <a:r>
              <a:rPr lang="ar-IQ" dirty="0" smtClean="0"/>
              <a:t>ان اختيار الصخور يتطلب تحديد: </a:t>
            </a:r>
            <a:endParaRPr lang="ar-IQ" dirty="0"/>
          </a:p>
        </p:txBody>
      </p:sp>
    </p:spTree>
    <p:extLst>
      <p:ext uri="{BB962C8B-B14F-4D97-AF65-F5344CB8AC3E}">
        <p14:creationId xmlns:p14="http://schemas.microsoft.com/office/powerpoint/2010/main" val="705485258"/>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2-	مقدار تغير صفات الصخور بسبب التجوية بقياس مسامية الصخور, ومعامل امتصاص الماء, قياس معامل اللدونة والسيولة للصخور لتحديد جهد القص للصخور </a:t>
            </a:r>
            <a:endParaRPr lang="ar-IQ" dirty="0"/>
          </a:p>
        </p:txBody>
      </p:sp>
    </p:spTree>
    <p:extLst>
      <p:ext uri="{BB962C8B-B14F-4D97-AF65-F5344CB8AC3E}">
        <p14:creationId xmlns:p14="http://schemas.microsoft.com/office/powerpoint/2010/main" val="180559057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nSpc>
                <a:spcPct val="115000"/>
              </a:lnSpc>
              <a:spcAft>
                <a:spcPts val="1000"/>
              </a:spcAft>
              <a:buFont typeface="+mj-lt"/>
              <a:buAutoNum type="arabicPeriod"/>
            </a:pPr>
            <a:r>
              <a:rPr lang="ar-SA" dirty="0">
                <a:ea typeface="Calibri"/>
                <a:cs typeface="Simplified Arabic"/>
              </a:rPr>
              <a:t> دراسه عمليات التجوية الكيميائية والفيزيائية في مختلف بيئتها لتحديد مخلفات التجوية واهميتها الاقتصادية</a:t>
            </a:r>
            <a:endParaRPr lang="en-US" sz="2000" dirty="0">
              <a:ea typeface="Calibri"/>
              <a:cs typeface="Arial"/>
            </a:endParaRPr>
          </a:p>
          <a:p>
            <a:r>
              <a:rPr lang="ar-SA" dirty="0" smtClean="0">
                <a:effectLst/>
                <a:ea typeface="Calibri"/>
                <a:cs typeface="Simplified Arabic"/>
              </a:rPr>
              <a:t> دراسة احواض الانهار و ابعادها المورفومترية (شكل القنوات النهرية وابعادها, قياس العمليات المائية و التصريف المائي , معدلات التعرية والترسيب المائي و ما تتركه من اثار سيئة على القنوات و الجداول و مجاري الانهار مسببة تغيير مجاريها او حدوث فيضانات للتقييم احجامها وتكرر حدوثها و ماتخلفه من نتائج سلبية على النشاط الاقتصادى للانسان</a:t>
            </a:r>
            <a:endParaRPr lang="ar-IQ" dirty="0"/>
          </a:p>
        </p:txBody>
      </p:sp>
      <p:sp>
        <p:nvSpPr>
          <p:cNvPr id="2" name="Title 1"/>
          <p:cNvSpPr>
            <a:spLocks noGrp="1"/>
          </p:cNvSpPr>
          <p:nvPr>
            <p:ph type="title"/>
          </p:nvPr>
        </p:nvSpPr>
        <p:spPr/>
        <p:txBody>
          <a:bodyPr>
            <a:normAutofit fontScale="90000"/>
          </a:bodyPr>
          <a:lstStyle/>
          <a:p>
            <a:r>
              <a:rPr lang="en-US" dirty="0"/>
              <a:t> </a:t>
            </a:r>
            <a:r>
              <a:rPr lang="ar-SA" dirty="0"/>
              <a:t>ان مجالات الدراسة التطبيقية لعلم اشكال سطح الارض هي:</a:t>
            </a:r>
            <a:endParaRPr lang="ar-IQ" dirty="0"/>
          </a:p>
        </p:txBody>
      </p:sp>
    </p:spTree>
    <p:extLst>
      <p:ext uri="{BB962C8B-B14F-4D97-AF65-F5344CB8AC3E}">
        <p14:creationId xmlns:p14="http://schemas.microsoft.com/office/powerpoint/2010/main" val="531330009"/>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تحدد حالة الغلاف الغازي نوع عمليات التجويه فيزيائية ام كيميائية و معدل حدوثها وتباينها من مكان لاخر عند اختلاف درجات الحرارة وكمية الامطار و الرطوبة و نسب مكونات الغلاف الجوي من الغازات لتحديد اماكن التجوية الفيزيائية و الكيميائية ومداها على نطاق الكرة الارضية اعتماد معايير </a:t>
            </a:r>
            <a:r>
              <a:rPr lang="ar-IQ" b="1" dirty="0" smtClean="0">
                <a:solidFill>
                  <a:srgbClr val="FF0000"/>
                </a:solidFill>
              </a:rPr>
              <a:t>درجات الحرارة و مقدار الرطوبة </a:t>
            </a:r>
            <a:r>
              <a:rPr lang="ar-IQ" dirty="0" smtClean="0"/>
              <a:t>على انهما المتغيران الرئيسان المتحكمان في عمليات التجوية </a:t>
            </a:r>
            <a:endParaRPr lang="ar-IQ" dirty="0"/>
          </a:p>
        </p:txBody>
      </p:sp>
      <p:sp>
        <p:nvSpPr>
          <p:cNvPr id="2" name="Title 1"/>
          <p:cNvSpPr>
            <a:spLocks noGrp="1"/>
          </p:cNvSpPr>
          <p:nvPr>
            <p:ph type="title"/>
          </p:nvPr>
        </p:nvSpPr>
        <p:spPr/>
        <p:txBody>
          <a:bodyPr/>
          <a:lstStyle/>
          <a:p>
            <a:r>
              <a:rPr lang="ar-IQ" dirty="0" smtClean="0">
                <a:solidFill>
                  <a:srgbClr val="FF0000"/>
                </a:solidFill>
              </a:rPr>
              <a:t>ثانيا: دراسة حالة الغلاف الغازي</a:t>
            </a:r>
            <a:endParaRPr lang="ar-IQ" dirty="0">
              <a:solidFill>
                <a:srgbClr val="FF0000"/>
              </a:solidFill>
            </a:endParaRPr>
          </a:p>
        </p:txBody>
      </p:sp>
    </p:spTree>
    <p:extLst>
      <p:ext uri="{BB962C8B-B14F-4D97-AF65-F5344CB8AC3E}">
        <p14:creationId xmlns:p14="http://schemas.microsoft.com/office/powerpoint/2010/main" val="168707036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لقد اعتماد 1950 </a:t>
            </a:r>
            <a:r>
              <a:rPr lang="en-US" dirty="0" err="1" smtClean="0"/>
              <a:t>Pelteir</a:t>
            </a:r>
            <a:r>
              <a:rPr lang="en-US" dirty="0" smtClean="0"/>
              <a:t> </a:t>
            </a:r>
            <a:r>
              <a:rPr lang="ar-IQ" dirty="0" smtClean="0"/>
              <a:t>على المتوسط السنوي للتساقط و المتوسط السنوي لدرجات الحرارة لتقسيم العالم الى اقاليم مورفومناخية لعمليات التجوية الكيميائية (ضعيفة و متوسطة و شديدة) ,على افتراض ان شدة التجوية الكيميائية تزداد مع توفر الرطوبة وارتفاع درجات الحرارة التي تزيد من نشاط التفاعل الكيميائي, و التجوية الكيميائية تكون </a:t>
            </a:r>
            <a:r>
              <a:rPr lang="ar-IQ" b="1" dirty="0" smtClean="0"/>
              <a:t>نشطة</a:t>
            </a:r>
            <a:r>
              <a:rPr lang="ar-IQ" dirty="0" smtClean="0"/>
              <a:t> في </a:t>
            </a:r>
            <a:r>
              <a:rPr lang="ar-IQ" dirty="0" smtClean="0">
                <a:solidFill>
                  <a:srgbClr val="FF0000"/>
                </a:solidFill>
              </a:rPr>
              <a:t>المناطق الحارة الرطبة </a:t>
            </a:r>
            <a:r>
              <a:rPr lang="ar-IQ" b="1" dirty="0" smtClean="0"/>
              <a:t>و ضعيفة </a:t>
            </a:r>
            <a:r>
              <a:rPr lang="ar-IQ" dirty="0" smtClean="0"/>
              <a:t>في </a:t>
            </a:r>
            <a:r>
              <a:rPr lang="ar-IQ" dirty="0" smtClean="0">
                <a:solidFill>
                  <a:srgbClr val="FF0000"/>
                </a:solidFill>
              </a:rPr>
              <a:t>المناطق الباردة الجافة </a:t>
            </a:r>
            <a:r>
              <a:rPr lang="ar-IQ" dirty="0" smtClean="0"/>
              <a:t>وهي تصميمات لا تفيد في الدراسات التطبيقية التفصيلية </a:t>
            </a:r>
            <a:endParaRPr lang="ar-IQ" dirty="0"/>
          </a:p>
        </p:txBody>
      </p:sp>
    </p:spTree>
    <p:extLst>
      <p:ext uri="{BB962C8B-B14F-4D97-AF65-F5344CB8AC3E}">
        <p14:creationId xmlns:p14="http://schemas.microsoft.com/office/powerpoint/2010/main" val="1926635493"/>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وتؤثر مكونات الغلاف الجوي ونسبه الغازات فيه كثيرا في تحديد حالة الغلاف الغازي و قدرت الامطار على الاذابة, لقد لوحظ عند ازدياد تركز </a:t>
            </a:r>
            <a:r>
              <a:rPr lang="ar-IQ" dirty="0" smtClean="0">
                <a:solidFill>
                  <a:srgbClr val="FF0000"/>
                </a:solidFill>
              </a:rPr>
              <a:t>ثاني اكسيد الكربون وثاني اكسيد الكبريت والكلوريد </a:t>
            </a:r>
            <a:r>
              <a:rPr lang="ar-IQ" dirty="0" smtClean="0"/>
              <a:t>في الهواء, لقد زادت </a:t>
            </a:r>
            <a:r>
              <a:rPr lang="ar-IQ" dirty="0" smtClean="0">
                <a:solidFill>
                  <a:srgbClr val="FF0000"/>
                </a:solidFill>
              </a:rPr>
              <a:t>نسبة ثاني اكسيد الكربون </a:t>
            </a:r>
            <a:r>
              <a:rPr lang="ar-IQ" dirty="0" smtClean="0"/>
              <a:t>الى 0.27% بدل 0.034% ,وان اتحاد الغازات مع الامطار يكون احماض مختلفة تسبب امطار حامضيه لها القدرة على اذابة الصخور بمعادلات سريعة</a:t>
            </a:r>
            <a:endParaRPr lang="ar-IQ" dirty="0"/>
          </a:p>
        </p:txBody>
      </p:sp>
    </p:spTree>
    <p:extLst>
      <p:ext uri="{BB962C8B-B14F-4D97-AF65-F5344CB8AC3E}">
        <p14:creationId xmlns:p14="http://schemas.microsoft.com/office/powerpoint/2010/main" val="365017845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 لقد ساهم التوسع الصناعي في زيادة تركيز </a:t>
            </a:r>
            <a:r>
              <a:rPr lang="ar-IQ" dirty="0" smtClean="0">
                <a:solidFill>
                  <a:srgbClr val="FF0000"/>
                </a:solidFill>
              </a:rPr>
              <a:t>ثاني اوكسيد الكبريت </a:t>
            </a:r>
            <a:r>
              <a:rPr lang="en-US" dirty="0" smtClean="0">
                <a:solidFill>
                  <a:srgbClr val="FF0000"/>
                </a:solidFill>
              </a:rPr>
              <a:t>S02 </a:t>
            </a:r>
            <a:r>
              <a:rPr lang="ar-IQ" dirty="0" smtClean="0"/>
              <a:t>في هواء المدن الصناعية حيث يتخلف عن احتراق الوقود العضوي و خاصة الفحم الحجري وان هذا الغاز يتفاعل مع الاشعاع الشمسي يكون </a:t>
            </a:r>
            <a:r>
              <a:rPr lang="ar-IQ" dirty="0" smtClean="0">
                <a:solidFill>
                  <a:srgbClr val="FF0000"/>
                </a:solidFill>
              </a:rPr>
              <a:t>ثالث اوكسيد الكبريت </a:t>
            </a:r>
            <a:r>
              <a:rPr lang="ar-IQ" dirty="0" smtClean="0"/>
              <a:t>و يتحد الغاز الاخير مع رطوبة الهواء في الاقاليم الممطرة مكونا  حامض </a:t>
            </a:r>
            <a:r>
              <a:rPr lang="ar-IQ" b="1" dirty="0" smtClean="0"/>
              <a:t>الكبريتيك</a:t>
            </a:r>
            <a:r>
              <a:rPr lang="ar-IQ" dirty="0" smtClean="0"/>
              <a:t> بشكل نويات دقيقة تتجمع حولها قطرات المطر لتكون غيوم تحتوي على تراكيز عالية من الحامض السابق الذي عند سقوطه مع الامطار على سطح الارض يتفاعل مع الصخور و الخرسانة و يغير من تركيبها الكيميائي والمعدني مسببا تحليلها</a:t>
            </a:r>
            <a:endParaRPr lang="ar-IQ" dirty="0"/>
          </a:p>
        </p:txBody>
      </p:sp>
    </p:spTree>
    <p:extLst>
      <p:ext uri="{BB962C8B-B14F-4D97-AF65-F5344CB8AC3E}">
        <p14:creationId xmlns:p14="http://schemas.microsoft.com/office/powerpoint/2010/main" val="7588438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nSpc>
                <a:spcPct val="115000"/>
              </a:lnSpc>
              <a:spcAft>
                <a:spcPts val="1000"/>
              </a:spcAft>
              <a:buFont typeface="+mj-lt"/>
              <a:buAutoNum type="arabicPeriod"/>
            </a:pPr>
            <a:r>
              <a:rPr lang="ar-SA" dirty="0">
                <a:ea typeface="Calibri"/>
                <a:cs typeface="Simplified Arabic"/>
              </a:rPr>
              <a:t>دراسة جيومورفولوجية الاراضي التي تنتشر فيها ظاهرة الكارست لتحديد المشاكل الناجمة عن حركة المياه الجوفية و عمليات الاذابة التي تتاثر بها</a:t>
            </a:r>
            <a:endParaRPr lang="en-US" sz="2000" dirty="0">
              <a:ea typeface="Calibri"/>
              <a:cs typeface="Arial"/>
            </a:endParaRPr>
          </a:p>
          <a:p>
            <a:r>
              <a:rPr lang="ar-SA" dirty="0" smtClean="0">
                <a:effectLst/>
                <a:ea typeface="Calibri"/>
                <a:cs typeface="Simplified Arabic"/>
              </a:rPr>
              <a:t> دراسة جيومورفولوجية الاراضي الحارة الجافة من تتبع حرك</a:t>
            </a:r>
            <a:r>
              <a:rPr lang="ar-IQ" dirty="0" smtClean="0">
                <a:effectLst/>
                <a:ea typeface="Calibri"/>
                <a:cs typeface="Simplified Arabic"/>
              </a:rPr>
              <a:t>ة</a:t>
            </a:r>
            <a:r>
              <a:rPr lang="ar-SA" dirty="0" smtClean="0">
                <a:effectLst/>
                <a:ea typeface="Calibri"/>
                <a:cs typeface="Simplified Arabic"/>
              </a:rPr>
              <a:t> رواسب سطح الارض بعمليات التعرية المائية او التعرية الريحية وما تسببه التعرية الاخدودية او زحف الرمال من اثار سيئة على استغلال الاراضي الجافة لتنظيم استغلالها و حسن ادارتها</a:t>
            </a:r>
            <a:endParaRPr lang="ar-IQ" dirty="0"/>
          </a:p>
        </p:txBody>
      </p:sp>
    </p:spTree>
    <p:extLst>
      <p:ext uri="{BB962C8B-B14F-4D97-AF65-F5344CB8AC3E}">
        <p14:creationId xmlns:p14="http://schemas.microsoft.com/office/powerpoint/2010/main" val="176737992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nSpc>
                <a:spcPct val="115000"/>
              </a:lnSpc>
              <a:spcAft>
                <a:spcPts val="1000"/>
              </a:spcAft>
              <a:buFont typeface="+mj-lt"/>
              <a:buAutoNum type="arabicPeriod"/>
            </a:pPr>
            <a:r>
              <a:rPr lang="ar-SA" dirty="0">
                <a:ea typeface="Calibri"/>
                <a:cs typeface="Simplified Arabic"/>
              </a:rPr>
              <a:t>دراسة منحدرات سطح الارض و قياس ابعادها و تصنيفها للتنبؤ بحركة مواد سطح الارض و</a:t>
            </a:r>
            <a:r>
              <a:rPr lang="ar-SA" sz="2000" dirty="0">
                <a:ea typeface="Calibri"/>
              </a:rPr>
              <a:t> </a:t>
            </a:r>
            <a:r>
              <a:rPr lang="ar-SA" dirty="0">
                <a:ea typeface="Calibri"/>
                <a:cs typeface="Simplified Arabic"/>
              </a:rPr>
              <a:t>مواضع حدوثها و ما تتركه من اثار بيئية ذات العلاقة باستقرار المنحدرات</a:t>
            </a:r>
            <a:endParaRPr lang="en-US" sz="2000" dirty="0">
              <a:ea typeface="Calibri"/>
              <a:cs typeface="Arial"/>
            </a:endParaRPr>
          </a:p>
          <a:p>
            <a:pPr lvl="0">
              <a:buFont typeface="+mj-lt"/>
              <a:buAutoNum type="arabicPeriod"/>
            </a:pPr>
            <a:r>
              <a:rPr lang="ar-SA" dirty="0">
                <a:ea typeface="Calibri"/>
                <a:cs typeface="Simplified Arabic"/>
              </a:rPr>
              <a:t> دراسة جيومورفولوجية السواحل البحرية وعلاقة الامواج البحرية اونمط استعمال الارض الساحلية بعمليات التعرية و الارساب عند السواحل و ما تتركه من اثارعلى تطورها ونمط استعمالها </a:t>
            </a:r>
            <a:endParaRPr lang="en-US" sz="2000" dirty="0">
              <a:ea typeface="Calibri"/>
              <a:cs typeface="Arial"/>
            </a:endParaRPr>
          </a:p>
          <a:p>
            <a:r>
              <a:rPr lang="ar-SA" dirty="0" smtClean="0">
                <a:effectLst/>
                <a:ea typeface="Calibri"/>
                <a:cs typeface="Simplified Arabic"/>
              </a:rPr>
              <a:t>دراسة جيومورفولوجية الصحاري الباردة النشاط البشري في تلك الجهات</a:t>
            </a:r>
            <a:endParaRPr lang="ar-IQ" dirty="0"/>
          </a:p>
        </p:txBody>
      </p:sp>
    </p:spTree>
    <p:extLst>
      <p:ext uri="{BB962C8B-B14F-4D97-AF65-F5344CB8AC3E}">
        <p14:creationId xmlns:p14="http://schemas.microsoft.com/office/powerpoint/2010/main" val="2156522740"/>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a:r>
              <a:rPr lang="ar-SA" dirty="0">
                <a:ea typeface="Calibri"/>
                <a:cs typeface="Simplified Arabic"/>
              </a:rPr>
              <a:t>مفهوم التجوية</a:t>
            </a:r>
            <a:endParaRPr lang="en-US" sz="2000" dirty="0">
              <a:ea typeface="Calibri"/>
              <a:cs typeface="Arial"/>
            </a:endParaRPr>
          </a:p>
          <a:p>
            <a:r>
              <a:rPr lang="ar-SA" dirty="0" smtClean="0">
                <a:effectLst/>
                <a:ea typeface="Calibri"/>
                <a:cs typeface="Simplified Arabic"/>
              </a:rPr>
              <a:t> التجوية عمليه تكسر للصخور فيزيائية او تحللها كيميائيا وتشمل التجوية الفيزيائية( التبلور الملحي, التبلور بالصقيع ,التمدد والتقلص بتاثير الاشعاع الشمسي و تباين درجات الحراره و الترطيب و التجفيف) وتضم التجوية الكيميائية (عمليات الاذابة بالتكربن و التاكسد والهدرجة و التميوء بتاثير الماء) ويعتبر التبلور الملحي و التبلور بالصقيع من اهم عمليات التجوية الفيزيائية المسببة لتكسير الصخور وتفتتها </a:t>
            </a:r>
            <a:endParaRPr lang="ar-IQ" dirty="0"/>
          </a:p>
        </p:txBody>
      </p:sp>
      <p:sp>
        <p:nvSpPr>
          <p:cNvPr id="2" name="Title 1"/>
          <p:cNvSpPr>
            <a:spLocks noGrp="1"/>
          </p:cNvSpPr>
          <p:nvPr>
            <p:ph type="title"/>
          </p:nvPr>
        </p:nvSpPr>
        <p:spPr/>
        <p:txBody>
          <a:bodyPr>
            <a:normAutofit fontScale="90000"/>
          </a:bodyPr>
          <a:lstStyle/>
          <a:p>
            <a:r>
              <a:rPr lang="ar-IQ" dirty="0" smtClean="0"/>
              <a:t/>
            </a:r>
            <a:br>
              <a:rPr lang="ar-IQ" dirty="0" smtClean="0"/>
            </a:br>
            <a:r>
              <a:rPr lang="ar-IQ" dirty="0"/>
              <a:t/>
            </a:r>
            <a:br>
              <a:rPr lang="ar-IQ" dirty="0"/>
            </a:br>
            <a:r>
              <a:rPr lang="ar-IQ" dirty="0" smtClean="0"/>
              <a:t>المبحث الاول</a:t>
            </a:r>
            <a:br>
              <a:rPr lang="ar-IQ" dirty="0" smtClean="0"/>
            </a:br>
            <a:r>
              <a:rPr lang="ar-IQ" dirty="0" smtClean="0"/>
              <a:t> عمليات التجوية </a:t>
            </a:r>
            <a:br>
              <a:rPr lang="ar-IQ" dirty="0" smtClean="0"/>
            </a:br>
            <a:endParaRPr lang="ar-IQ" dirty="0"/>
          </a:p>
        </p:txBody>
      </p:sp>
    </p:spTree>
    <p:extLst>
      <p:ext uri="{BB962C8B-B14F-4D97-AF65-F5344CB8AC3E}">
        <p14:creationId xmlns:p14="http://schemas.microsoft.com/office/powerpoint/2010/main" val="15291212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4864"/>
            <a:ext cx="7408333" cy="3921299"/>
          </a:xfrm>
        </p:spPr>
        <p:txBody>
          <a:bodyPr/>
          <a:lstStyle/>
          <a:p>
            <a:r>
              <a:rPr lang="en-US" dirty="0" smtClean="0">
                <a:effectLst/>
                <a:latin typeface="Simplified Arabic"/>
                <a:ea typeface="Calibri"/>
              </a:rPr>
              <a:t> </a:t>
            </a:r>
            <a:r>
              <a:rPr lang="ar-SA" dirty="0" smtClean="0">
                <a:effectLst/>
                <a:latin typeface="Simplified Arabic"/>
                <a:ea typeface="Calibri"/>
              </a:rPr>
              <a:t>التمدد الحراري للبلورات الملحية المتكونة داخل المسامات و الشقوق</a:t>
            </a:r>
            <a:endParaRPr lang="ar-IQ" dirty="0" smtClean="0">
              <a:effectLst/>
              <a:latin typeface="Simplified Arabic"/>
              <a:ea typeface="Calibri"/>
            </a:endParaRPr>
          </a:p>
          <a:p>
            <a:endParaRPr lang="ar-IQ" dirty="0" smtClean="0">
              <a:effectLst/>
              <a:latin typeface="Simplified Arabic"/>
              <a:ea typeface="Calibri"/>
            </a:endParaRPr>
          </a:p>
          <a:p>
            <a:endParaRPr lang="ar-IQ" dirty="0"/>
          </a:p>
        </p:txBody>
      </p:sp>
      <p:sp>
        <p:nvSpPr>
          <p:cNvPr id="2" name="Title 1"/>
          <p:cNvSpPr>
            <a:spLocks noGrp="1"/>
          </p:cNvSpPr>
          <p:nvPr>
            <p:ph type="title"/>
          </p:nvPr>
        </p:nvSpPr>
        <p:spPr/>
        <p:txBody>
          <a:bodyPr>
            <a:normAutofit fontScale="90000"/>
          </a:bodyPr>
          <a:lstStyle/>
          <a:p>
            <a:r>
              <a:rPr lang="ar-SA" dirty="0" smtClean="0">
                <a:effectLst/>
                <a:ea typeface="Calibri"/>
                <a:cs typeface="Simplified Arabic"/>
              </a:rPr>
              <a:t>ان التجوية الملحية ظاهره معقدة تتضمن اربع عمليات متداخلة:</a:t>
            </a:r>
            <a:endParaRPr lang="ar-IQ"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06270"/>
            <a:ext cx="3610420" cy="288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733937"/>
            <a:ext cx="4604972" cy="34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90118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844824"/>
            <a:ext cx="7408333" cy="4281339"/>
          </a:xfrm>
        </p:spPr>
        <p:txBody>
          <a:bodyPr/>
          <a:lstStyle/>
          <a:p>
            <a:r>
              <a:rPr lang="ar-IQ" dirty="0" smtClean="0"/>
              <a:t>النمو الحجمي للبلورات و الناتج عن ترسب املاح المحاليل المفرطة التشبع </a:t>
            </a:r>
          </a:p>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3216944" cy="289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356992"/>
            <a:ext cx="4609975" cy="346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418625"/>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3-	ازدياد ضغط البلورات على جدران مسامات الصخور عند نمو البلورات و زيادة مساحتها السطحية</a:t>
            </a:r>
          </a:p>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140968"/>
            <a:ext cx="2448272" cy="326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48724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4864"/>
            <a:ext cx="7408333" cy="3921299"/>
          </a:xfrm>
        </p:spPr>
        <p:txBody>
          <a:bodyPr/>
          <a:lstStyle/>
          <a:p>
            <a:r>
              <a:rPr lang="ar-IQ" dirty="0" smtClean="0"/>
              <a:t>وتسبب تلك العمليات زيادة (جهد الشد </a:t>
            </a:r>
            <a:r>
              <a:rPr lang="en-US" dirty="0" smtClean="0"/>
              <a:t>(Tensile Stress </a:t>
            </a:r>
            <a:r>
              <a:rPr lang="ar-IQ" dirty="0" smtClean="0"/>
              <a:t>للصخور ينجم عنه دفع الصخور نحو الخارج اوتقشرها </a:t>
            </a:r>
          </a:p>
          <a:p>
            <a:endParaRPr lang="ar-IQ" dirty="0"/>
          </a:p>
        </p:txBody>
      </p:sp>
      <p:sp>
        <p:nvSpPr>
          <p:cNvPr id="2" name="Title 1"/>
          <p:cNvSpPr>
            <a:spLocks noGrp="1"/>
          </p:cNvSpPr>
          <p:nvPr>
            <p:ph type="title"/>
          </p:nvPr>
        </p:nvSpPr>
        <p:spPr/>
        <p:txBody>
          <a:bodyPr/>
          <a:lstStyle/>
          <a:p>
            <a:r>
              <a:rPr lang="ar-IQ" dirty="0" smtClean="0"/>
              <a:t>4-	امتصاص الماء والاملاح اللامائية </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355" y="3284983"/>
            <a:ext cx="3851837" cy="28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741206"/>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60</TotalTime>
  <Words>966</Words>
  <Application>Microsoft Office PowerPoint</Application>
  <PresentationFormat>On-screen Show (4:3)</PresentationFormat>
  <Paragraphs>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الفصل الثاني مجالات الدراسة لعلم اشكال سطح الارض التطبيقي  </vt:lpstr>
      <vt:lpstr> ان مجالات الدراسة التطبيقية لعلم اشكال سطح الارض هي:</vt:lpstr>
      <vt:lpstr>PowerPoint Presentation</vt:lpstr>
      <vt:lpstr>PowerPoint Presentation</vt:lpstr>
      <vt:lpstr>  المبحث الاول  عمليات التجوية  </vt:lpstr>
      <vt:lpstr>ان التجوية الملحية ظاهره معقدة تتضمن اربع عمليات متداخلة:</vt:lpstr>
      <vt:lpstr>PowerPoint Presentation</vt:lpstr>
      <vt:lpstr>PowerPoint Presentation</vt:lpstr>
      <vt:lpstr>4- امتصاص الماء والاملاح اللامائية </vt:lpstr>
      <vt:lpstr>PowerPoint Presentation</vt:lpstr>
      <vt:lpstr>PowerPoint Presentation</vt:lpstr>
      <vt:lpstr>PowerPoint Presentation</vt:lpstr>
      <vt:lpstr>PowerPoint Presentation</vt:lpstr>
      <vt:lpstr>نماذج التجوية الكيمياوية</vt:lpstr>
      <vt:lpstr>نماذج التجوية الكيمياوية</vt:lpstr>
      <vt:lpstr>ضوابط عمليات التجوية:</vt:lpstr>
      <vt:lpstr>اولا : صفات الصخور</vt:lpstr>
      <vt:lpstr>ان اختيار الصخور يتطلب تحديد: </vt:lpstr>
      <vt:lpstr>PowerPoint Presentation</vt:lpstr>
      <vt:lpstr>ثانيا: دراسة حالة الغلاف الغازي</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 مجالات الدراسة لعلم اشكال سطح الارض التطبيقي</dc:title>
  <dc:creator>D.ahmed</dc:creator>
  <cp:lastModifiedBy>D.ahmed</cp:lastModifiedBy>
  <cp:revision>6</cp:revision>
  <dcterms:created xsi:type="dcterms:W3CDTF">2018-11-20T19:11:33Z</dcterms:created>
  <dcterms:modified xsi:type="dcterms:W3CDTF">2018-11-20T20:11:40Z</dcterms:modified>
</cp:coreProperties>
</file>